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E3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40" autoAdjust="0"/>
    <p:restoredTop sz="94660"/>
  </p:normalViewPr>
  <p:slideViewPr>
    <p:cSldViewPr snapToGrid="0">
      <p:cViewPr>
        <p:scale>
          <a:sx n="55" d="100"/>
          <a:sy n="55" d="100"/>
        </p:scale>
        <p:origin x="145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892" indent="0" algn="ctr">
              <a:buNone/>
              <a:defRPr sz="1500"/>
            </a:lvl2pPr>
            <a:lvl3pPr marL="685783" indent="0" algn="ctr">
              <a:buNone/>
              <a:defRPr sz="1350"/>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pPr defTabSz="257175"/>
            <a:fld id="{B7111CF1-7F1D-426E-94B1-C9D8ECECF035}" type="datetimeFigureOut">
              <a:rPr lang="en-GB" smtClean="0">
                <a:solidFill>
                  <a:prstClr val="black">
                    <a:tint val="75000"/>
                  </a:prstClr>
                </a:solidFill>
              </a:rPr>
              <a:pPr defTabSz="257175"/>
              <a:t>01/03/2021</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pPr defTabSz="257175"/>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pPr defTabSz="257175"/>
            <a:fld id="{0AF8447D-F467-4ACB-B624-8D0850B30FAA}" type="slidenum">
              <a:rPr lang="en-GB" smtClean="0">
                <a:solidFill>
                  <a:prstClr val="black">
                    <a:tint val="75000"/>
                  </a:prstClr>
                </a:solidFill>
              </a:rPr>
              <a:pPr defTabSz="257175"/>
              <a:t>‹#›</a:t>
            </a:fld>
            <a:endParaRPr lang="en-GB">
              <a:solidFill>
                <a:prstClr val="black">
                  <a:tint val="75000"/>
                </a:prstClr>
              </a:solidFill>
            </a:endParaRPr>
          </a:p>
        </p:txBody>
      </p:sp>
    </p:spTree>
    <p:extLst>
      <p:ext uri="{BB962C8B-B14F-4D97-AF65-F5344CB8AC3E}">
        <p14:creationId xmlns:p14="http://schemas.microsoft.com/office/powerpoint/2010/main" val="762417611"/>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7111CF1-7F1D-426E-94B1-C9D8ECECF035}" type="datetimeFigureOut">
              <a:rPr lang="en-GB" smtClean="0"/>
              <a:t>01/03/2021</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0AF8447D-F467-4ACB-B624-8D0850B30FAA}" type="slidenum">
              <a:rPr lang="en-GB" smtClean="0"/>
              <a:t>‹#›</a:t>
            </a:fld>
            <a:endParaRPr lang="en-GB"/>
          </a:p>
        </p:txBody>
      </p:sp>
    </p:spTree>
    <p:extLst>
      <p:ext uri="{BB962C8B-B14F-4D97-AF65-F5344CB8AC3E}">
        <p14:creationId xmlns:p14="http://schemas.microsoft.com/office/powerpoint/2010/main" val="1485749465"/>
      </p:ext>
    </p:extLst>
  </p:cSld>
  <p:clrMap bg1="lt1" tx1="dk1" bg2="lt2" tx2="dk2" accent1="accent1" accent2="accent2" accent3="accent3" accent4="accent4" accent5="accent5" accent6="accent6" hlink="hlink" folHlink="folHlink"/>
  <p:sldLayoutIdLst>
    <p:sldLayoutId id="2147483685" r:id="rId1"/>
  </p:sldLayoutIdLst>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11"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4"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4"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9"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1"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7E321"/>
        </a:solidFill>
        <a:effectLst/>
      </p:bgPr>
    </p:bg>
    <p:spTree>
      <p:nvGrpSpPr>
        <p:cNvPr id="1" name=""/>
        <p:cNvGrpSpPr/>
        <p:nvPr/>
      </p:nvGrpSpPr>
      <p:grpSpPr>
        <a:xfrm>
          <a:off x="0" y="0"/>
          <a:ext cx="0" cy="0"/>
          <a:chOff x="0" y="0"/>
          <a:chExt cx="0" cy="0"/>
        </a:xfrm>
      </p:grpSpPr>
      <p:sp>
        <p:nvSpPr>
          <p:cNvPr id="12" name="Rectangle 11"/>
          <p:cNvSpPr/>
          <p:nvPr/>
        </p:nvSpPr>
        <p:spPr>
          <a:xfrm>
            <a:off x="258846" y="302072"/>
            <a:ext cx="6416306" cy="8622585"/>
          </a:xfrm>
          <a:prstGeom prst="rect">
            <a:avLst/>
          </a:prstGeom>
          <a:ln/>
        </p:spPr>
        <p:style>
          <a:lnRef idx="2">
            <a:schemeClr val="accent5"/>
          </a:lnRef>
          <a:fillRef idx="1">
            <a:schemeClr val="lt1"/>
          </a:fillRef>
          <a:effectRef idx="0">
            <a:schemeClr val="accent5"/>
          </a:effectRef>
          <a:fontRef idx="minor">
            <a:schemeClr val="dk1"/>
          </a:fontRef>
        </p:style>
        <p:txBody>
          <a:bodyPr rtlCol="0" anchor="ctr"/>
          <a:lstStyle/>
          <a:p>
            <a:pPr algn="ctr" defTabSz="257175"/>
            <a:endParaRPr lang="en-GB" sz="1013">
              <a:solidFill>
                <a:prstClr val="white"/>
              </a:solidFill>
              <a:latin typeface="Calibri" panose="020F0502020204030204"/>
            </a:endParaRPr>
          </a:p>
        </p:txBody>
      </p:sp>
      <p:sp>
        <p:nvSpPr>
          <p:cNvPr id="4" name="Rectangle 3"/>
          <p:cNvSpPr/>
          <p:nvPr/>
        </p:nvSpPr>
        <p:spPr>
          <a:xfrm>
            <a:off x="322353" y="254080"/>
            <a:ext cx="6101852" cy="882935"/>
          </a:xfrm>
          <a:prstGeom prst="rect">
            <a:avLst/>
          </a:prstGeom>
          <a:noFill/>
        </p:spPr>
        <p:txBody>
          <a:bodyPr wrap="square" lIns="51435" tIns="25718" rIns="51435" bIns="25718">
            <a:spAutoFit/>
          </a:bodyPr>
          <a:lstStyle/>
          <a:p>
            <a:pPr algn="ctr" defTabSz="257175"/>
            <a:r>
              <a:rPr lang="en-US" sz="2700" b="1" i="1" dirty="0" smtClean="0">
                <a:ln w="12700" cmpd="sng">
                  <a:solidFill>
                    <a:schemeClr val="tx1"/>
                  </a:solidFill>
                  <a:prstDash val="solid"/>
                </a:ln>
                <a:solidFill>
                  <a:srgbClr val="313B4B"/>
                </a:solidFill>
                <a:latin typeface="Arial Black" panose="020B0A04020102020204" pitchFamily="34" charset="0"/>
              </a:rPr>
              <a:t>New Kid</a:t>
            </a:r>
          </a:p>
          <a:p>
            <a:pPr algn="ctr" defTabSz="257175"/>
            <a:r>
              <a:rPr lang="en-US" sz="2700" b="1" i="1" dirty="0" smtClean="0">
                <a:ln w="12700" cmpd="sng">
                  <a:solidFill>
                    <a:schemeClr val="tx1"/>
                  </a:solidFill>
                  <a:prstDash val="solid"/>
                </a:ln>
                <a:solidFill>
                  <a:srgbClr val="313B4B"/>
                </a:solidFill>
                <a:latin typeface="Arial Black" panose="020B0A04020102020204" pitchFamily="34" charset="0"/>
              </a:rPr>
              <a:t>By Jerry Craft</a:t>
            </a:r>
            <a:endParaRPr lang="en-US" sz="2700" b="1" dirty="0">
              <a:ln w="12700" cmpd="sng">
                <a:solidFill>
                  <a:schemeClr val="tx1"/>
                </a:solidFill>
                <a:prstDash val="solid"/>
              </a:ln>
              <a:solidFill>
                <a:srgbClr val="313B4B"/>
              </a:solidFill>
              <a:latin typeface="Arial Black" panose="020B0A04020102020204" pitchFamily="34" charset="0"/>
            </a:endParaRPr>
          </a:p>
        </p:txBody>
      </p:sp>
      <p:sp>
        <p:nvSpPr>
          <p:cNvPr id="5" name="Title 4"/>
          <p:cNvSpPr txBox="1">
            <a:spLocks noGrp="1"/>
          </p:cNvSpPr>
          <p:nvPr>
            <p:ph type="ctrTitle"/>
          </p:nvPr>
        </p:nvSpPr>
        <p:spPr>
          <a:xfrm>
            <a:off x="304767" y="1093509"/>
            <a:ext cx="4284818" cy="3146246"/>
          </a:xfrm>
          <a:prstGeom prst="rect">
            <a:avLst/>
          </a:prstGeom>
          <a:noFill/>
        </p:spPr>
        <p:txBody>
          <a:bodyPr wrap="square" rtlCol="0">
            <a:spAutoFit/>
          </a:bodyPr>
          <a:lstStyle/>
          <a:p>
            <a:pPr algn="l"/>
            <a:r>
              <a:rPr lang="en-GB" sz="1575" dirty="0" smtClean="0"/>
              <a:t>This entertaining book looks</a:t>
            </a:r>
            <a:r>
              <a:rPr lang="en-GB" sz="1575" dirty="0" smtClean="0"/>
              <a:t> issues including racism, and fitting in to a new environment  with a very light touch.</a:t>
            </a:r>
            <a:br>
              <a:rPr lang="en-GB" sz="1575" dirty="0" smtClean="0"/>
            </a:br>
            <a:r>
              <a:rPr lang="en-GB" sz="1575" dirty="0"/>
              <a:t/>
            </a:r>
            <a:br>
              <a:rPr lang="en-GB" sz="1575" dirty="0"/>
            </a:br>
            <a:r>
              <a:rPr lang="en-GB" sz="1575" dirty="0" smtClean="0"/>
              <a:t>A graphic novel about a boy who also likes </a:t>
            </a:r>
            <a:r>
              <a:rPr lang="en-GB" sz="1575" dirty="0" smtClean="0"/>
              <a:t>to </a:t>
            </a:r>
            <a:r>
              <a:rPr lang="en-GB" sz="1575" dirty="0" smtClean="0"/>
              <a:t>express himself  by drawing in his notebook </a:t>
            </a:r>
            <a:br>
              <a:rPr lang="en-GB" sz="1575" dirty="0" smtClean="0"/>
            </a:br>
            <a:r>
              <a:rPr lang="en-GB" sz="1575" dirty="0" smtClean="0"/>
              <a:t>which he always carries around with him.</a:t>
            </a:r>
            <a:br>
              <a:rPr lang="en-GB" sz="1575" dirty="0" smtClean="0"/>
            </a:br>
            <a:r>
              <a:rPr lang="en-GB" sz="1575" dirty="0"/>
              <a:t/>
            </a:r>
            <a:br>
              <a:rPr lang="en-GB" sz="1575" dirty="0"/>
            </a:br>
            <a:r>
              <a:rPr lang="en-GB" sz="1575" dirty="0" smtClean="0"/>
              <a:t>Jordon, a black boy, would love nothing more than to go to art school to develop his artistic talents, but his parents want him to go to a private school where many of the students come from very affluent backgrounds and other black kids are a rare sight.</a:t>
            </a:r>
            <a:endParaRPr lang="en-GB" sz="1575" dirty="0"/>
          </a:p>
        </p:txBody>
      </p:sp>
      <p:sp>
        <p:nvSpPr>
          <p:cNvPr id="7" name="Title 4"/>
          <p:cNvSpPr txBox="1">
            <a:spLocks/>
          </p:cNvSpPr>
          <p:nvPr/>
        </p:nvSpPr>
        <p:spPr>
          <a:xfrm>
            <a:off x="370289" y="5484987"/>
            <a:ext cx="6304863" cy="799835"/>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313B4B"/>
                </a:solidFill>
                <a:latin typeface="Calibri Light" panose="020F0302020204030204"/>
              </a:rPr>
              <a:t>Who would enjoy this story?</a:t>
            </a:r>
          </a:p>
          <a:p>
            <a:pPr algn="l" defTabSz="685783"/>
            <a:endParaRPr lang="en-GB" sz="675" b="1" dirty="0">
              <a:solidFill>
                <a:prstClr val="black"/>
              </a:solidFill>
              <a:latin typeface="Calibri Light" panose="020F0302020204030204"/>
            </a:endParaRPr>
          </a:p>
          <a:p>
            <a:pPr algn="l" defTabSz="685783"/>
            <a:r>
              <a:rPr lang="en-GB" sz="1575" dirty="0">
                <a:solidFill>
                  <a:prstClr val="black"/>
                </a:solidFill>
                <a:latin typeface="Calibri Light" panose="020F0302020204030204"/>
              </a:rPr>
              <a:t> </a:t>
            </a:r>
            <a:r>
              <a:rPr lang="en-GB" sz="1575" dirty="0" smtClean="0">
                <a:solidFill>
                  <a:prstClr val="black"/>
                </a:solidFill>
                <a:latin typeface="Calibri Light" panose="020F0302020204030204"/>
              </a:rPr>
              <a:t>Reluctant readers, as well as anyone who likes </a:t>
            </a:r>
            <a:r>
              <a:rPr lang="en-GB" sz="1575" dirty="0" smtClean="0">
                <a:solidFill>
                  <a:prstClr val="black"/>
                </a:solidFill>
                <a:latin typeface="Calibri Light" panose="020F0302020204030204"/>
              </a:rPr>
              <a:t>stories which include drawings </a:t>
            </a:r>
            <a:r>
              <a:rPr lang="en-GB" sz="1575" dirty="0" smtClean="0">
                <a:solidFill>
                  <a:prstClr val="black"/>
                </a:solidFill>
                <a:latin typeface="Calibri Light" panose="020F0302020204030204"/>
              </a:rPr>
              <a:t>as well as text. </a:t>
            </a:r>
            <a:r>
              <a:rPr lang="en-GB" sz="1575" dirty="0" smtClean="0">
                <a:solidFill>
                  <a:prstClr val="black"/>
                </a:solidFill>
                <a:latin typeface="Calibri Light" panose="020F0302020204030204"/>
              </a:rPr>
              <a:t>Will appeal to fans of the Wimpy Kid series</a:t>
            </a:r>
          </a:p>
        </p:txBody>
      </p:sp>
      <p:sp>
        <p:nvSpPr>
          <p:cNvPr id="8" name="Title 4"/>
          <p:cNvSpPr txBox="1">
            <a:spLocks/>
          </p:cNvSpPr>
          <p:nvPr/>
        </p:nvSpPr>
        <p:spPr>
          <a:xfrm>
            <a:off x="370289" y="5103113"/>
            <a:ext cx="6304863" cy="270075"/>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313B4B"/>
                </a:solidFill>
                <a:latin typeface="Calibri Light" panose="020F0302020204030204"/>
              </a:rPr>
              <a:t>What kind of story is this?  </a:t>
            </a:r>
            <a:r>
              <a:rPr lang="en-GB" sz="1575" dirty="0">
                <a:solidFill>
                  <a:prstClr val="black"/>
                </a:solidFill>
                <a:latin typeface="Calibri Light" panose="020F0302020204030204"/>
              </a:rPr>
              <a:t>A </a:t>
            </a:r>
            <a:r>
              <a:rPr lang="en-GB" sz="1575" dirty="0" smtClean="0">
                <a:solidFill>
                  <a:prstClr val="black"/>
                </a:solidFill>
                <a:latin typeface="Calibri Light" panose="020F0302020204030204"/>
              </a:rPr>
              <a:t>beautifully illustrated graphic novel</a:t>
            </a:r>
            <a:endParaRPr lang="en-GB" sz="1575" dirty="0">
              <a:solidFill>
                <a:prstClr val="black"/>
              </a:solidFill>
              <a:latin typeface="Calibri Light" panose="020F0302020204030204"/>
            </a:endParaRPr>
          </a:p>
        </p:txBody>
      </p:sp>
      <p:sp>
        <p:nvSpPr>
          <p:cNvPr id="10" name="Title 4"/>
          <p:cNvSpPr txBox="1">
            <a:spLocks/>
          </p:cNvSpPr>
          <p:nvPr/>
        </p:nvSpPr>
        <p:spPr>
          <a:xfrm>
            <a:off x="2160770" y="6638860"/>
            <a:ext cx="4263435" cy="851773"/>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313B4B"/>
                </a:solidFill>
                <a:latin typeface="Calibri Light" panose="020F0302020204030204"/>
              </a:rPr>
              <a:t>Additional notes: </a:t>
            </a:r>
          </a:p>
          <a:p>
            <a:pPr algn="l" defTabSz="685783"/>
            <a:endParaRPr lang="en-GB" sz="1400" b="1" dirty="0">
              <a:solidFill>
                <a:srgbClr val="313B4B"/>
              </a:solidFill>
              <a:latin typeface="Calibri Light" panose="020F0302020204030204"/>
            </a:endParaRPr>
          </a:p>
          <a:p>
            <a:pPr algn="l" defTabSz="685783"/>
            <a:r>
              <a:rPr lang="en-GB" sz="1400" dirty="0" smtClean="0">
                <a:solidFill>
                  <a:prstClr val="black"/>
                </a:solidFill>
                <a:latin typeface="Calibri Light" panose="020F0302020204030204"/>
              </a:rPr>
              <a:t>Don’t miss Class Act, the companion to New Kid, about Jordan’s friend Drew</a:t>
            </a:r>
            <a:endParaRPr lang="en-GB" sz="1400" dirty="0">
              <a:solidFill>
                <a:prstClr val="black"/>
              </a:solidFill>
              <a:latin typeface="Calibri Light" panose="020F0302020204030204"/>
            </a:endParaRPr>
          </a:p>
        </p:txBody>
      </p:sp>
      <p:sp>
        <p:nvSpPr>
          <p:cNvPr id="11" name="Title 4"/>
          <p:cNvSpPr txBox="1">
            <a:spLocks/>
          </p:cNvSpPr>
          <p:nvPr/>
        </p:nvSpPr>
        <p:spPr>
          <a:xfrm>
            <a:off x="2160770" y="7848973"/>
            <a:ext cx="4263435" cy="488212"/>
          </a:xfrm>
          <a:prstGeom prst="rect">
            <a:avLst/>
          </a:prstGeom>
          <a:noFill/>
        </p:spPr>
        <p:txBody>
          <a:bodyPr vert="horz" wrap="square" lIns="51435" tIns="25718" rIns="51435" bIns="25718" rtlCol="0" anchor="b">
            <a:spAutoFit/>
          </a:bodyPr>
          <a:lstStyle>
            <a:lvl1pPr algn="ctr" defTabSz="1219170" rtl="0" eaLnBrk="1" latinLnBrk="0" hangingPunct="1">
              <a:lnSpc>
                <a:spcPct val="90000"/>
              </a:lnSpc>
              <a:spcBef>
                <a:spcPct val="0"/>
              </a:spcBef>
              <a:buNone/>
              <a:defRPr sz="8000" kern="1200">
                <a:solidFill>
                  <a:schemeClr val="tx1"/>
                </a:solidFill>
                <a:latin typeface="+mj-lt"/>
                <a:ea typeface="+mj-ea"/>
                <a:cs typeface="+mj-cs"/>
              </a:defRPr>
            </a:lvl1pPr>
          </a:lstStyle>
          <a:p>
            <a:pPr algn="l" defTabSz="685783"/>
            <a:r>
              <a:rPr lang="en-GB" sz="1575" b="1" dirty="0">
                <a:solidFill>
                  <a:srgbClr val="313B4B"/>
                </a:solidFill>
                <a:latin typeface="Calibri Light" panose="020F0302020204030204"/>
              </a:rPr>
              <a:t>For more books like this: </a:t>
            </a:r>
            <a:r>
              <a:rPr lang="en-GB" sz="1575" dirty="0">
                <a:solidFill>
                  <a:prstClr val="black"/>
                </a:solidFill>
                <a:latin typeface="Calibri Light" panose="020F0302020204030204"/>
              </a:rPr>
              <a:t>check the</a:t>
            </a:r>
            <a:r>
              <a:rPr lang="en-GB" sz="1575" b="1" dirty="0">
                <a:solidFill>
                  <a:srgbClr val="313B4B"/>
                </a:solidFill>
                <a:latin typeface="Calibri Light" panose="020F0302020204030204"/>
              </a:rPr>
              <a:t> </a:t>
            </a:r>
            <a:r>
              <a:rPr lang="en-GB" sz="1575" b="1" dirty="0" smtClean="0">
                <a:solidFill>
                  <a:srgbClr val="313B4B"/>
                </a:solidFill>
                <a:latin typeface="Calibri Light" panose="020F0302020204030204"/>
              </a:rPr>
              <a:t>Graphic Novels </a:t>
            </a:r>
            <a:r>
              <a:rPr lang="en-GB" sz="1575" dirty="0" smtClean="0">
                <a:solidFill>
                  <a:prstClr val="black"/>
                </a:solidFill>
                <a:latin typeface="Calibri Light" panose="020F0302020204030204"/>
              </a:rPr>
              <a:t>sections </a:t>
            </a:r>
            <a:r>
              <a:rPr lang="en-GB" sz="1575" dirty="0">
                <a:solidFill>
                  <a:prstClr val="black"/>
                </a:solidFill>
                <a:latin typeface="Calibri Light" panose="020F0302020204030204"/>
              </a:rPr>
              <a:t>in the Campus Library</a:t>
            </a:r>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54967" y="1093509"/>
            <a:ext cx="1994712" cy="2999567"/>
          </a:xfrm>
          <a:prstGeom prst="rect">
            <a:avLst/>
          </a:prstGeom>
        </p:spPr>
      </p:pic>
      <p:sp>
        <p:nvSpPr>
          <p:cNvPr id="13" name="Title 4"/>
          <p:cNvSpPr txBox="1">
            <a:spLocks/>
          </p:cNvSpPr>
          <p:nvPr/>
        </p:nvSpPr>
        <p:spPr>
          <a:xfrm>
            <a:off x="322353" y="4224723"/>
            <a:ext cx="6352799" cy="746743"/>
          </a:xfrm>
          <a:prstGeom prst="rect">
            <a:avLst/>
          </a:prstGeom>
          <a:noFill/>
        </p:spPr>
        <p:txBody>
          <a:bodyPr vert="horz" wrap="square" lIns="91440" tIns="45720" rIns="91440" bIns="45720" rtlCol="0" anchor="b">
            <a:spAutoFit/>
          </a:bodyPr>
          <a:lstStyle>
            <a:lvl1pPr algn="ctr" defTabSz="685783"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GB" sz="1575" dirty="0" smtClean="0"/>
              <a:t>The story shows the difficulties Jordan has in fitting in to this very different environment, and the prejudice he encounters, sometimes unwitting, from adults as much as from other kids. </a:t>
            </a:r>
            <a:endParaRPr lang="en-GB" sz="1575"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223" y="6396621"/>
            <a:ext cx="1383171" cy="2072680"/>
          </a:xfrm>
          <a:prstGeom prst="rect">
            <a:avLst/>
          </a:prstGeom>
        </p:spPr>
      </p:pic>
    </p:spTree>
    <p:extLst>
      <p:ext uri="{BB962C8B-B14F-4D97-AF65-F5344CB8AC3E}">
        <p14:creationId xmlns:p14="http://schemas.microsoft.com/office/powerpoint/2010/main" val="3583206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276</TotalTime>
  <Words>221</Words>
  <Application>Microsoft Office PowerPoint</Application>
  <PresentationFormat>On-screen Show (4:3)</PresentationFormat>
  <Paragraphs>12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Arial Black</vt:lpstr>
      <vt:lpstr>Calibri</vt:lpstr>
      <vt:lpstr>Calibri Light</vt:lpstr>
      <vt:lpstr>1_Office Theme</vt:lpstr>
      <vt:lpstr>This entertaining book looks issues including racism, and fitting in to a new environment  with a very light touch.  A graphic novel about a boy who also likes to express himself  by drawing in his notebook  which he always carries around with him.  Jordon, a black boy, would love nothing more than to go to art school to develop his artistic talents, but his parents want him to go to a private school where many of the students come from very affluent backgrounds and other black kids are a rare sight.</vt:lpstr>
    </vt:vector>
  </TitlesOfParts>
  <Company>NAC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gripping read for those who like their fantasy  stories dark and full of foreboding, this is the first  book in the Wardstone Chronicles series. The setting of the story is vague, but is probably somewhere in the north of England. As the seventh son of a seventh son, 13-year-old Tom has special powers: he can see things that others can’t like boggarts, ghosts and ghasts, and soon he leaves his family and the farm where he grew up to join the Spook to learn how to get rid of these creatures which terrorise the country around them. But before long, it becomes clear that Tom must use his knowledge and powers, as well as all the courage he can find, to take on the role of Spook himself.</dc:title>
  <dc:creator>Ms Newbury</dc:creator>
  <cp:lastModifiedBy>Ms Newbury</cp:lastModifiedBy>
  <cp:revision>8</cp:revision>
  <dcterms:created xsi:type="dcterms:W3CDTF">2021-02-11T07:47:52Z</dcterms:created>
  <dcterms:modified xsi:type="dcterms:W3CDTF">2021-03-01T09:10:02Z</dcterms:modified>
</cp:coreProperties>
</file>