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13B4B"/>
    <a:srgbClr val="DBCCB7"/>
    <a:srgbClr val="F8F8F8"/>
    <a:srgbClr val="E0BC6E"/>
    <a:srgbClr val="451116"/>
    <a:srgbClr val="B76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31" d="100"/>
          <a:sy n="31" d="100"/>
        </p:scale>
        <p:origin x="217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9807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87901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3800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0820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84127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55834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11CF1-7F1D-426E-94B1-C9D8ECECF035}"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73494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111CF1-7F1D-426E-94B1-C9D8ECECF035}"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30524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11CF1-7F1D-426E-94B1-C9D8ECECF035}"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403344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951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819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7111CF1-7F1D-426E-94B1-C9D8ECECF035}" type="datetimeFigureOut">
              <a:rPr lang="en-GB" smtClean="0"/>
              <a:t>11/02/2021</a:t>
            </a:fld>
            <a:endParaRPr lang="en-GB"/>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39038976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stagram.com/largscampuslibrary/" TargetMode="External"/><Relationship Id="rId2" Type="http://schemas.openxmlformats.org/officeDocument/2006/relationships/hyperlink" Target="https://wakelet.com/wake/PCqkQwKw9c1AXI1tyia8R" TargetMode="External"/><Relationship Id="rId1" Type="http://schemas.openxmlformats.org/officeDocument/2006/relationships/slideLayout" Target="../slideLayouts/slideLayout1.xml"/><Relationship Id="rId4" Type="http://schemas.openxmlformats.org/officeDocument/2006/relationships/hyperlink" Target="https://www.flipsnack.com/NASchoollibraries/vibrant-issue-4-ti4c4wwilw.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2" name="Rectangle 11"/>
          <p:cNvSpPr/>
          <p:nvPr/>
        </p:nvSpPr>
        <p:spPr>
          <a:xfrm>
            <a:off x="392617" y="257234"/>
            <a:ext cx="11406766" cy="15329040"/>
          </a:xfrm>
          <a:prstGeom prst="rect">
            <a:avLst/>
          </a:prstGeom>
          <a:solidFill>
            <a:schemeClr val="accent1">
              <a:alpha val="0"/>
            </a:schemeClr>
          </a:solidFill>
          <a:ln w="63500">
            <a:solidFill>
              <a:srgbClr val="336699"/>
            </a:solidFill>
          </a:ln>
          <a:effectLst>
            <a:glow rad="6350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2700" cmpd="sng">
                <a:noFill/>
                <a:prstDash val="solid"/>
              </a:ln>
              <a:solidFill>
                <a:srgbClr val="DBCCB7"/>
              </a:solidFill>
            </a:endParaRPr>
          </a:p>
        </p:txBody>
      </p:sp>
      <p:sp>
        <p:nvSpPr>
          <p:cNvPr id="4" name="Rectangle 3"/>
          <p:cNvSpPr/>
          <p:nvPr/>
        </p:nvSpPr>
        <p:spPr>
          <a:xfrm>
            <a:off x="3532442" y="144045"/>
            <a:ext cx="5226174" cy="1323439"/>
          </a:xfrm>
          <a:prstGeom prst="rect">
            <a:avLst/>
          </a:prstGeom>
          <a:noFill/>
        </p:spPr>
        <p:txBody>
          <a:bodyPr wrap="none" lIns="91440" tIns="45720" rIns="91440" bIns="45720">
            <a:spAutoFit/>
          </a:bodyPr>
          <a:lstStyle/>
          <a:p>
            <a:pPr algn="ctr"/>
            <a:r>
              <a:rPr lang="en-US" sz="4000" b="1" i="1" cap="none" spc="0" dirty="0" smtClean="0">
                <a:ln w="12700" cmpd="sng">
                  <a:noFill/>
                  <a:prstDash val="solid"/>
                </a:ln>
                <a:solidFill>
                  <a:srgbClr val="336699"/>
                </a:solidFill>
                <a:effectLst/>
              </a:rPr>
              <a:t>Largs Campus Library – </a:t>
            </a:r>
          </a:p>
          <a:p>
            <a:pPr algn="ctr"/>
            <a:r>
              <a:rPr lang="en-US" sz="4000" b="1" i="1" cap="none" spc="0" dirty="0" smtClean="0">
                <a:ln w="12700" cmpd="sng">
                  <a:noFill/>
                  <a:prstDash val="solid"/>
                </a:ln>
                <a:solidFill>
                  <a:srgbClr val="336699"/>
                </a:solidFill>
                <a:effectLst/>
              </a:rPr>
              <a:t>Virtual Volunteers</a:t>
            </a:r>
          </a:p>
        </p:txBody>
      </p:sp>
      <p:sp>
        <p:nvSpPr>
          <p:cNvPr id="5" name="Title 4"/>
          <p:cNvSpPr txBox="1">
            <a:spLocks noGrp="1"/>
          </p:cNvSpPr>
          <p:nvPr>
            <p:ph type="ctrTitle"/>
          </p:nvPr>
        </p:nvSpPr>
        <p:spPr>
          <a:xfrm>
            <a:off x="6740130" y="10665565"/>
            <a:ext cx="10225092" cy="2973122"/>
          </a:xfrm>
          <a:prstGeom prst="rect">
            <a:avLst/>
          </a:prstGeom>
          <a:noFill/>
        </p:spPr>
        <p:txBody>
          <a:bodyPr wrap="square" rtlCol="0">
            <a:spAutoFit/>
          </a:bodyPr>
          <a:lstStyle/>
          <a:p>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a:t/>
            </a:r>
            <a:br>
              <a:rPr lang="en-GB" sz="1600" dirty="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endParaRPr lang="en-GB" sz="1600" dirty="0"/>
          </a:p>
        </p:txBody>
      </p:sp>
      <p:sp>
        <p:nvSpPr>
          <p:cNvPr id="9" name="Rectangle 8"/>
          <p:cNvSpPr/>
          <p:nvPr/>
        </p:nvSpPr>
        <p:spPr>
          <a:xfrm>
            <a:off x="392617" y="2117783"/>
            <a:ext cx="11266508" cy="1938992"/>
          </a:xfrm>
          <a:prstGeom prst="rect">
            <a:avLst/>
          </a:prstGeom>
          <a:noFill/>
        </p:spPr>
        <p:txBody>
          <a:bodyPr wrap="square" lIns="91440" tIns="45720" rIns="91440" bIns="45720">
            <a:spAutoFit/>
          </a:bodyPr>
          <a:lstStyle/>
          <a:p>
            <a:pPr algn="ctr"/>
            <a:r>
              <a:rPr lang="en-US" sz="4000" b="1" i="1" dirty="0" smtClean="0">
                <a:ln w="12700" cmpd="sng">
                  <a:noFill/>
                  <a:prstDash val="solid"/>
                </a:ln>
                <a:solidFill>
                  <a:srgbClr val="336699"/>
                </a:solidFill>
              </a:rPr>
              <a:t>Volunteering </a:t>
            </a:r>
            <a:r>
              <a:rPr lang="en-US" sz="4000" b="1" i="1" dirty="0">
                <a:ln w="12700" cmpd="sng">
                  <a:noFill/>
                  <a:prstDash val="solid"/>
                </a:ln>
                <a:solidFill>
                  <a:srgbClr val="336699"/>
                </a:solidFill>
              </a:rPr>
              <a:t>Opportunity 3</a:t>
            </a:r>
            <a:r>
              <a:rPr lang="en-US" sz="4000" b="1" i="1" dirty="0" smtClean="0">
                <a:ln w="12700" cmpd="sng">
                  <a:noFill/>
                  <a:prstDash val="solid"/>
                </a:ln>
                <a:solidFill>
                  <a:srgbClr val="336699"/>
                </a:solidFill>
              </a:rPr>
              <a:t>:</a:t>
            </a:r>
            <a:endParaRPr lang="en-US" sz="4000" b="1" i="1" dirty="0">
              <a:ln w="12700" cmpd="sng">
                <a:noFill/>
                <a:prstDash val="solid"/>
              </a:ln>
              <a:solidFill>
                <a:srgbClr val="336699"/>
              </a:solidFill>
            </a:endParaRPr>
          </a:p>
          <a:p>
            <a:pPr algn="ctr"/>
            <a:r>
              <a:rPr lang="en-US" sz="4000" b="1" i="1" dirty="0">
                <a:ln w="12700" cmpd="sng">
                  <a:noFill/>
                  <a:prstDash val="solid"/>
                </a:ln>
                <a:solidFill>
                  <a:srgbClr val="336699"/>
                </a:solidFill>
              </a:rPr>
              <a:t> </a:t>
            </a:r>
            <a:r>
              <a:rPr lang="en-US" sz="4000" b="1" i="1" dirty="0" smtClean="0">
                <a:ln w="12700" cmpd="sng">
                  <a:noFill/>
                  <a:prstDash val="solid"/>
                </a:ln>
                <a:solidFill>
                  <a:srgbClr val="336699"/>
                </a:solidFill>
              </a:rPr>
              <a:t>promoting Library </a:t>
            </a:r>
            <a:r>
              <a:rPr lang="en-US" sz="4000" b="1" i="1" dirty="0">
                <a:ln w="12700" cmpd="sng">
                  <a:noFill/>
                  <a:prstDash val="solid"/>
                </a:ln>
                <a:solidFill>
                  <a:srgbClr val="336699"/>
                </a:solidFill>
              </a:rPr>
              <a:t>support </a:t>
            </a:r>
            <a:r>
              <a:rPr lang="en-US" sz="4000" b="1" i="1" dirty="0" smtClean="0">
                <a:ln w="12700" cmpd="sng">
                  <a:noFill/>
                  <a:prstDash val="solid"/>
                </a:ln>
                <a:solidFill>
                  <a:srgbClr val="336699"/>
                </a:solidFill>
              </a:rPr>
              <a:t>and resources to other young people and encouraging them to get involved</a:t>
            </a:r>
            <a:endParaRPr lang="en-US" sz="4000" b="1" dirty="0">
              <a:ln w="12700" cmpd="sng">
                <a:noFill/>
                <a:prstDash val="solid"/>
              </a:ln>
              <a:solidFill>
                <a:srgbClr val="336699"/>
              </a:solidFill>
            </a:endParaRPr>
          </a:p>
        </p:txBody>
      </p:sp>
      <p:sp>
        <p:nvSpPr>
          <p:cNvPr id="10" name="TextBox 9"/>
          <p:cNvSpPr txBox="1"/>
          <p:nvPr/>
        </p:nvSpPr>
        <p:spPr>
          <a:xfrm>
            <a:off x="899303" y="4381447"/>
            <a:ext cx="10393394" cy="1815882"/>
          </a:xfrm>
          <a:prstGeom prst="rect">
            <a:avLst/>
          </a:prstGeom>
          <a:noFill/>
        </p:spPr>
        <p:txBody>
          <a:bodyPr wrap="square" rtlCol="0">
            <a:spAutoFit/>
          </a:bodyPr>
          <a:lstStyle/>
          <a:p>
            <a:r>
              <a:rPr lang="en-GB" sz="3200" b="1" dirty="0" smtClean="0">
                <a:solidFill>
                  <a:srgbClr val="336699"/>
                </a:solidFill>
              </a:rPr>
              <a:t>Who might benefit from this opportunity?</a:t>
            </a:r>
          </a:p>
          <a:p>
            <a:endParaRPr lang="en-GB" sz="2400" b="1" dirty="0" smtClean="0">
              <a:solidFill>
                <a:srgbClr val="F8F8F8"/>
              </a:solidFill>
            </a:endParaRPr>
          </a:p>
          <a:p>
            <a:r>
              <a:rPr lang="en-GB" sz="2800" dirty="0" smtClean="0"/>
              <a:t>Anyone keen to develop marketing and interpersonal skills</a:t>
            </a:r>
          </a:p>
          <a:p>
            <a:r>
              <a:rPr lang="en-GB" sz="2800" dirty="0" smtClean="0"/>
              <a:t>Keen readers and/or Library users</a:t>
            </a:r>
          </a:p>
        </p:txBody>
      </p:sp>
      <p:sp>
        <p:nvSpPr>
          <p:cNvPr id="11" name="TextBox 10"/>
          <p:cNvSpPr txBox="1"/>
          <p:nvPr/>
        </p:nvSpPr>
        <p:spPr>
          <a:xfrm>
            <a:off x="829174" y="6522002"/>
            <a:ext cx="10393394" cy="3970318"/>
          </a:xfrm>
          <a:prstGeom prst="rect">
            <a:avLst/>
          </a:prstGeom>
          <a:noFill/>
        </p:spPr>
        <p:txBody>
          <a:bodyPr wrap="square" rtlCol="0">
            <a:spAutoFit/>
          </a:bodyPr>
          <a:lstStyle/>
          <a:p>
            <a:r>
              <a:rPr lang="en-GB" sz="3200" b="1" dirty="0">
                <a:solidFill>
                  <a:srgbClr val="336699"/>
                </a:solidFill>
              </a:rPr>
              <a:t>Skills/Experience/Knowledge</a:t>
            </a:r>
            <a:r>
              <a:rPr lang="en-GB" sz="3200" b="1" dirty="0" smtClean="0">
                <a:solidFill>
                  <a:srgbClr val="336699"/>
                </a:solidFill>
              </a:rPr>
              <a:t>/</a:t>
            </a:r>
          </a:p>
          <a:p>
            <a:endParaRPr lang="en-GB" sz="2400" b="1" dirty="0" smtClean="0">
              <a:solidFill>
                <a:srgbClr val="DBCCB7"/>
              </a:solidFill>
            </a:endParaRPr>
          </a:p>
          <a:p>
            <a:pPr marL="285750" indent="-285750">
              <a:buFont typeface="Arial" panose="020B0604020202020204" pitchFamily="34" charset="0"/>
              <a:buChar char="•"/>
            </a:pPr>
            <a:r>
              <a:rPr lang="en-GB" sz="2800" dirty="0" smtClean="0"/>
              <a:t>IT skills including effective use of social media</a:t>
            </a:r>
          </a:p>
          <a:p>
            <a:pPr marL="285750" indent="-285750">
              <a:buFont typeface="Arial" panose="020B0604020202020204" pitchFamily="34" charset="0"/>
              <a:buChar char="•"/>
            </a:pPr>
            <a:r>
              <a:rPr lang="en-GB" sz="2800" dirty="0" smtClean="0"/>
              <a:t>an interest/previous involvement in reading/books/Library activities</a:t>
            </a:r>
          </a:p>
          <a:p>
            <a:pPr marL="285750" indent="-285750">
              <a:buFont typeface="Arial" panose="020B0604020202020204" pitchFamily="34" charset="0"/>
              <a:buChar char="•"/>
            </a:pPr>
            <a:r>
              <a:rPr lang="en-GB" sz="2800" dirty="0"/>
              <a:t>g</a:t>
            </a:r>
            <a:r>
              <a:rPr lang="en-GB" sz="2800" dirty="0" smtClean="0"/>
              <a:t>ood interpersonal and persuasive skills, and ability to communicate effectively with other young people</a:t>
            </a:r>
          </a:p>
          <a:p>
            <a:pPr marL="285750" indent="-285750">
              <a:buFont typeface="Arial" panose="020B0604020202020204" pitchFamily="34" charset="0"/>
              <a:buChar char="•"/>
            </a:pPr>
            <a:r>
              <a:rPr lang="en-GB" sz="2800" dirty="0" smtClean="0"/>
              <a:t>creating </a:t>
            </a:r>
            <a:r>
              <a:rPr lang="en-GB" sz="2800" dirty="0"/>
              <a:t>colourful and eye-catching </a:t>
            </a:r>
            <a:r>
              <a:rPr lang="en-GB" sz="2800" dirty="0" smtClean="0"/>
              <a:t>resources</a:t>
            </a:r>
          </a:p>
          <a:p>
            <a:pPr marL="285750" indent="-285750">
              <a:buFont typeface="Arial" panose="020B0604020202020204" pitchFamily="34" charset="0"/>
              <a:buChar char="•"/>
            </a:pPr>
            <a:r>
              <a:rPr lang="en-GB" sz="2800" dirty="0"/>
              <a:t>a</a:t>
            </a:r>
            <a:r>
              <a:rPr lang="en-GB" sz="2800" dirty="0" smtClean="0"/>
              <a:t>bility </a:t>
            </a:r>
            <a:r>
              <a:rPr lang="en-GB" sz="2800" dirty="0"/>
              <a:t>to work under own initiative (but with guidance and support) </a:t>
            </a:r>
          </a:p>
          <a:p>
            <a:pPr marL="285750" indent="-285750">
              <a:buFont typeface="Arial" panose="020B0604020202020204" pitchFamily="34" charset="0"/>
              <a:buChar char="•"/>
            </a:pPr>
            <a:r>
              <a:rPr lang="en-GB" sz="2800" dirty="0" smtClean="0"/>
              <a:t>flexibility</a:t>
            </a:r>
            <a:endParaRPr lang="en-GB" sz="2800" dirty="0"/>
          </a:p>
        </p:txBody>
      </p:sp>
      <p:sp>
        <p:nvSpPr>
          <p:cNvPr id="15" name="TextBox 14"/>
          <p:cNvSpPr txBox="1"/>
          <p:nvPr/>
        </p:nvSpPr>
        <p:spPr>
          <a:xfrm>
            <a:off x="730553" y="10779514"/>
            <a:ext cx="10829951" cy="3877985"/>
          </a:xfrm>
          <a:prstGeom prst="rect">
            <a:avLst/>
          </a:prstGeom>
          <a:noFill/>
        </p:spPr>
        <p:txBody>
          <a:bodyPr wrap="square" rtlCol="0">
            <a:spAutoFit/>
          </a:bodyPr>
          <a:lstStyle/>
          <a:p>
            <a:r>
              <a:rPr lang="en-GB" sz="3200" b="1" dirty="0">
                <a:solidFill>
                  <a:srgbClr val="336699"/>
                </a:solidFill>
              </a:rPr>
              <a:t>Tasks </a:t>
            </a:r>
            <a:endParaRPr lang="en-GB" sz="3200" b="1" dirty="0" smtClean="0">
              <a:solidFill>
                <a:srgbClr val="336699"/>
              </a:solidFill>
            </a:endParaRPr>
          </a:p>
          <a:p>
            <a:endParaRPr lang="en-GB" b="1" dirty="0" smtClean="0">
              <a:solidFill>
                <a:srgbClr val="DBCCB7"/>
              </a:solidFill>
            </a:endParaRPr>
          </a:p>
          <a:p>
            <a:pPr marL="457200" indent="-457200">
              <a:buFont typeface="Arial" panose="020B0604020202020204" pitchFamily="34" charset="0"/>
              <a:buChar char="•"/>
            </a:pPr>
            <a:r>
              <a:rPr lang="en-GB" sz="2800" dirty="0"/>
              <a:t>u</a:t>
            </a:r>
            <a:r>
              <a:rPr lang="en-GB" sz="2800" dirty="0" smtClean="0"/>
              <a:t>sing a variety of approaches to promote what libraries are doing to support </a:t>
            </a:r>
            <a:r>
              <a:rPr lang="en-GB" sz="2800" dirty="0"/>
              <a:t>young </a:t>
            </a:r>
            <a:r>
              <a:rPr lang="en-GB" sz="2800" dirty="0" smtClean="0"/>
              <a:t>people’s learning and personal development</a:t>
            </a:r>
          </a:p>
          <a:p>
            <a:pPr marL="457200" indent="-457200">
              <a:buFont typeface="Arial" panose="020B0604020202020204" pitchFamily="34" charset="0"/>
              <a:buChar char="•"/>
            </a:pPr>
            <a:r>
              <a:rPr lang="en-GB" sz="2800" dirty="0" smtClean="0"/>
              <a:t>contributing to, and helping to develop the Campus Library’s</a:t>
            </a:r>
            <a:r>
              <a:rPr lang="en-GB" sz="2800" dirty="0" smtClean="0">
                <a:hlinkClick r:id="rId2"/>
              </a:rPr>
              <a:t> </a:t>
            </a:r>
            <a:r>
              <a:rPr lang="en-GB" sz="2800" dirty="0" smtClean="0"/>
              <a:t>just created </a:t>
            </a:r>
            <a:r>
              <a:rPr lang="en-GB" sz="2800" b="1" dirty="0" smtClean="0">
                <a:hlinkClick r:id="rId3"/>
              </a:rPr>
              <a:t>Instagram account </a:t>
            </a:r>
            <a:endParaRPr lang="en-GB" sz="2800" b="1" dirty="0"/>
          </a:p>
          <a:p>
            <a:pPr marL="457200" indent="-457200">
              <a:buFont typeface="Arial" panose="020B0604020202020204" pitchFamily="34" charset="0"/>
              <a:buChar char="•"/>
            </a:pPr>
            <a:r>
              <a:rPr lang="en-GB" sz="2800" dirty="0"/>
              <a:t>u</a:t>
            </a:r>
            <a:r>
              <a:rPr lang="en-GB" sz="2800" dirty="0" smtClean="0"/>
              <a:t>sing creative and persuasive skills to encourage our young people to get involved, </a:t>
            </a:r>
            <a:r>
              <a:rPr lang="en-GB" sz="2800" dirty="0" err="1" smtClean="0"/>
              <a:t>eg</a:t>
            </a:r>
            <a:r>
              <a:rPr lang="en-GB" sz="2800" dirty="0" smtClean="0"/>
              <a:t> contribute to </a:t>
            </a:r>
            <a:r>
              <a:rPr lang="en-GB" sz="2800" b="1" i="1" dirty="0" smtClean="0">
                <a:hlinkClick r:id="rId4"/>
              </a:rPr>
              <a:t>Vibrant</a:t>
            </a:r>
            <a:r>
              <a:rPr lang="en-GB" sz="2800" dirty="0" smtClean="0"/>
              <a:t>, write book reviews or enter competitions</a:t>
            </a:r>
            <a:endParaRPr lang="en-GB" dirty="0" smtClean="0"/>
          </a:p>
        </p:txBody>
      </p:sp>
    </p:spTree>
    <p:extLst>
      <p:ext uri="{BB962C8B-B14F-4D97-AF65-F5344CB8AC3E}">
        <p14:creationId xmlns:p14="http://schemas.microsoft.com/office/powerpoint/2010/main" val="4183474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7603</TotalTime>
  <Words>167</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But when she gets to know new neighbour Nick from her window, the two fall in love. What happens when she risks it all to actually meet him?  This extraordinary love story is beautifully, told and has a great twist at the end</dc:title>
  <dc:creator>Ms Newbury</dc:creator>
  <cp:lastModifiedBy>Ms Newbury</cp:lastModifiedBy>
  <cp:revision>45</cp:revision>
  <dcterms:created xsi:type="dcterms:W3CDTF">2021-02-04T13:00:54Z</dcterms:created>
  <dcterms:modified xsi:type="dcterms:W3CDTF">2021-02-11T14:20:56Z</dcterms:modified>
</cp:coreProperties>
</file>