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13B4B"/>
    <a:srgbClr val="DBCCB7"/>
    <a:srgbClr val="F8F8F8"/>
    <a:srgbClr val="E0BC6E"/>
    <a:srgbClr val="451116"/>
    <a:srgbClr val="B76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31" d="100"/>
          <a:sy n="31" d="100"/>
        </p:scale>
        <p:origin x="2172" y="16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39807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87901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23800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208202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84127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55834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111CF1-7F1D-426E-94B1-C9D8ECECF035}"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734947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111CF1-7F1D-426E-94B1-C9D8ECECF035}"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305242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11CF1-7F1D-426E-94B1-C9D8ECECF035}"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403344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9511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3819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B7111CF1-7F1D-426E-94B1-C9D8ECECF035}" type="datetimeFigureOut">
              <a:rPr lang="en-GB" smtClean="0"/>
              <a:t>11/02/2021</a:t>
            </a:fld>
            <a:endParaRPr lang="en-GB"/>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39038976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tinyurl.com/1plyc75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2" name="Rectangle 11"/>
          <p:cNvSpPr/>
          <p:nvPr/>
        </p:nvSpPr>
        <p:spPr>
          <a:xfrm>
            <a:off x="392617" y="-58076"/>
            <a:ext cx="11406766" cy="15329040"/>
          </a:xfrm>
          <a:prstGeom prst="rect">
            <a:avLst/>
          </a:prstGeom>
          <a:solidFill>
            <a:schemeClr val="accent1">
              <a:alpha val="0"/>
            </a:schemeClr>
          </a:solidFill>
          <a:ln w="63500">
            <a:solidFill>
              <a:srgbClr val="336699"/>
            </a:solidFill>
          </a:ln>
          <a:effectLst>
            <a:glow rad="6350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2700" cmpd="sng">
                <a:noFill/>
                <a:prstDash val="solid"/>
              </a:ln>
              <a:solidFill>
                <a:srgbClr val="DBCCB7"/>
              </a:solidFill>
            </a:endParaRPr>
          </a:p>
        </p:txBody>
      </p:sp>
      <p:sp>
        <p:nvSpPr>
          <p:cNvPr id="4" name="Rectangle 3"/>
          <p:cNvSpPr/>
          <p:nvPr/>
        </p:nvSpPr>
        <p:spPr>
          <a:xfrm>
            <a:off x="3532442" y="144045"/>
            <a:ext cx="5226174" cy="1323439"/>
          </a:xfrm>
          <a:prstGeom prst="rect">
            <a:avLst/>
          </a:prstGeom>
          <a:noFill/>
        </p:spPr>
        <p:txBody>
          <a:bodyPr wrap="none" lIns="91440" tIns="45720" rIns="91440" bIns="45720">
            <a:spAutoFit/>
          </a:bodyPr>
          <a:lstStyle/>
          <a:p>
            <a:pPr algn="ctr"/>
            <a:r>
              <a:rPr lang="en-US" sz="4000" b="1" i="1" cap="none" spc="0" dirty="0" smtClean="0">
                <a:ln w="12700" cmpd="sng">
                  <a:noFill/>
                  <a:prstDash val="solid"/>
                </a:ln>
                <a:solidFill>
                  <a:srgbClr val="336699"/>
                </a:solidFill>
                <a:effectLst/>
              </a:rPr>
              <a:t>Largs Campus Library – </a:t>
            </a:r>
          </a:p>
          <a:p>
            <a:pPr algn="ctr"/>
            <a:r>
              <a:rPr lang="en-US" sz="4000" b="1" i="1" cap="none" spc="0" dirty="0" smtClean="0">
                <a:ln w="12700" cmpd="sng">
                  <a:noFill/>
                  <a:prstDash val="solid"/>
                </a:ln>
                <a:solidFill>
                  <a:srgbClr val="336699"/>
                </a:solidFill>
                <a:effectLst/>
              </a:rPr>
              <a:t>Virtual Volunteers</a:t>
            </a:r>
          </a:p>
        </p:txBody>
      </p:sp>
      <p:sp>
        <p:nvSpPr>
          <p:cNvPr id="9" name="Rectangle 8"/>
          <p:cNvSpPr/>
          <p:nvPr/>
        </p:nvSpPr>
        <p:spPr>
          <a:xfrm>
            <a:off x="462746" y="1697974"/>
            <a:ext cx="11266508" cy="3170099"/>
          </a:xfrm>
          <a:prstGeom prst="rect">
            <a:avLst/>
          </a:prstGeom>
          <a:noFill/>
        </p:spPr>
        <p:txBody>
          <a:bodyPr wrap="square" lIns="91440" tIns="45720" rIns="91440" bIns="45720">
            <a:spAutoFit/>
          </a:bodyPr>
          <a:lstStyle/>
          <a:p>
            <a:pPr algn="ctr"/>
            <a:r>
              <a:rPr lang="en-US" sz="4000" b="1" i="1" dirty="0" smtClean="0">
                <a:ln w="12700" cmpd="sng">
                  <a:noFill/>
                  <a:prstDash val="solid"/>
                </a:ln>
                <a:solidFill>
                  <a:srgbClr val="336699"/>
                </a:solidFill>
              </a:rPr>
              <a:t>Volunteering </a:t>
            </a:r>
            <a:r>
              <a:rPr lang="en-US" sz="4000" b="1" i="1" dirty="0">
                <a:ln w="12700" cmpd="sng">
                  <a:noFill/>
                  <a:prstDash val="solid"/>
                </a:ln>
                <a:solidFill>
                  <a:srgbClr val="336699"/>
                </a:solidFill>
              </a:rPr>
              <a:t>Opportunity </a:t>
            </a:r>
            <a:r>
              <a:rPr lang="en-US" sz="4000" b="1" i="1" dirty="0" smtClean="0">
                <a:ln w="12700" cmpd="sng">
                  <a:noFill/>
                  <a:prstDash val="solid"/>
                </a:ln>
                <a:solidFill>
                  <a:srgbClr val="336699"/>
                </a:solidFill>
              </a:rPr>
              <a:t>2:</a:t>
            </a:r>
            <a:endParaRPr lang="en-US" sz="4000" b="1" i="1" dirty="0">
              <a:ln w="12700" cmpd="sng">
                <a:noFill/>
                <a:prstDash val="solid"/>
              </a:ln>
              <a:solidFill>
                <a:srgbClr val="336699"/>
              </a:solidFill>
            </a:endParaRPr>
          </a:p>
          <a:p>
            <a:pPr algn="ctr"/>
            <a:r>
              <a:rPr lang="en-US" sz="4000" b="1" i="1" dirty="0">
                <a:ln w="12700" cmpd="sng">
                  <a:noFill/>
                  <a:prstDash val="solid"/>
                </a:ln>
                <a:solidFill>
                  <a:srgbClr val="336699"/>
                </a:solidFill>
              </a:rPr>
              <a:t> supporting the development of the Campus Library’s </a:t>
            </a:r>
            <a:r>
              <a:rPr lang="en-US" sz="4000" b="1" i="1" dirty="0" smtClean="0">
                <a:ln w="12700" cmpd="sng">
                  <a:noFill/>
                  <a:prstDash val="solid"/>
                </a:ln>
                <a:solidFill>
                  <a:srgbClr val="336699"/>
                </a:solidFill>
              </a:rPr>
              <a:t>Useful Resources pages to provide links to  </a:t>
            </a:r>
            <a:r>
              <a:rPr lang="en-US" sz="4000" b="1" i="1" dirty="0" smtClean="0">
                <a:ln w="12700" cmpd="sng">
                  <a:noFill/>
                  <a:prstDash val="solid"/>
                </a:ln>
                <a:solidFill>
                  <a:srgbClr val="0070C0"/>
                </a:solidFill>
              </a:rPr>
              <a:t>good quality </a:t>
            </a:r>
            <a:r>
              <a:rPr lang="en-US" sz="4000" b="1" i="1" dirty="0" smtClean="0">
                <a:ln w="12700" cmpd="sng">
                  <a:noFill/>
                  <a:prstDash val="solid"/>
                </a:ln>
                <a:solidFill>
                  <a:srgbClr val="336699"/>
                </a:solidFill>
              </a:rPr>
              <a:t>websites which others could use for research</a:t>
            </a:r>
          </a:p>
        </p:txBody>
      </p:sp>
      <p:sp>
        <p:nvSpPr>
          <p:cNvPr id="10" name="TextBox 9"/>
          <p:cNvSpPr txBox="1"/>
          <p:nvPr/>
        </p:nvSpPr>
        <p:spPr>
          <a:xfrm>
            <a:off x="830504" y="4950919"/>
            <a:ext cx="10898749" cy="2092881"/>
          </a:xfrm>
          <a:prstGeom prst="rect">
            <a:avLst/>
          </a:prstGeom>
          <a:noFill/>
        </p:spPr>
        <p:txBody>
          <a:bodyPr wrap="square" rtlCol="0">
            <a:spAutoFit/>
          </a:bodyPr>
          <a:lstStyle/>
          <a:p>
            <a:r>
              <a:rPr lang="en-GB" sz="3200" b="1" dirty="0" smtClean="0">
                <a:solidFill>
                  <a:srgbClr val="336699"/>
                </a:solidFill>
              </a:rPr>
              <a:t>Who might benefit from this opportunity?</a:t>
            </a:r>
          </a:p>
          <a:p>
            <a:endParaRPr lang="en-GB" sz="1400" b="1" dirty="0" smtClean="0">
              <a:solidFill>
                <a:srgbClr val="F8F8F8"/>
              </a:solidFill>
            </a:endParaRPr>
          </a:p>
          <a:p>
            <a:r>
              <a:rPr lang="en-GB" sz="2800" dirty="0" smtClean="0"/>
              <a:t>Anyone who likes research and find out about different topics</a:t>
            </a:r>
          </a:p>
          <a:p>
            <a:r>
              <a:rPr lang="en-GB" sz="2800" dirty="0" smtClean="0"/>
              <a:t>Anyone who wants to improve their own research skills and learn to evaluate online sources of information</a:t>
            </a:r>
            <a:endParaRPr lang="en-GB" sz="2800" dirty="0"/>
          </a:p>
        </p:txBody>
      </p:sp>
      <p:sp>
        <p:nvSpPr>
          <p:cNvPr id="11" name="TextBox 10"/>
          <p:cNvSpPr txBox="1"/>
          <p:nvPr/>
        </p:nvSpPr>
        <p:spPr>
          <a:xfrm>
            <a:off x="830504" y="7253874"/>
            <a:ext cx="10898748" cy="3385542"/>
          </a:xfrm>
          <a:prstGeom prst="rect">
            <a:avLst/>
          </a:prstGeom>
          <a:noFill/>
        </p:spPr>
        <p:txBody>
          <a:bodyPr wrap="square" rtlCol="0">
            <a:spAutoFit/>
          </a:bodyPr>
          <a:lstStyle/>
          <a:p>
            <a:r>
              <a:rPr lang="en-GB" sz="3200" b="1" dirty="0">
                <a:solidFill>
                  <a:srgbClr val="336699"/>
                </a:solidFill>
              </a:rPr>
              <a:t>Skills/Experience/Knowledge</a:t>
            </a:r>
            <a:r>
              <a:rPr lang="en-GB" sz="3200" b="1" dirty="0" smtClean="0">
                <a:solidFill>
                  <a:srgbClr val="336699"/>
                </a:solidFill>
              </a:rPr>
              <a:t>/</a:t>
            </a:r>
          </a:p>
          <a:p>
            <a:endParaRPr lang="en-GB" sz="1400" b="1" dirty="0" smtClean="0">
              <a:solidFill>
                <a:srgbClr val="DBCCB7"/>
              </a:solidFill>
            </a:endParaRPr>
          </a:p>
          <a:p>
            <a:pPr marL="285750" indent="-285750">
              <a:buFont typeface="Arial" panose="020B0604020202020204" pitchFamily="34" charset="0"/>
              <a:buChar char="•"/>
            </a:pPr>
            <a:r>
              <a:rPr lang="en-GB" sz="2800" dirty="0"/>
              <a:t>a</a:t>
            </a:r>
            <a:r>
              <a:rPr lang="en-GB" sz="2800" dirty="0" smtClean="0"/>
              <a:t>n interest in research and finding information on a range of different topics</a:t>
            </a:r>
          </a:p>
          <a:p>
            <a:pPr marL="285750" indent="-285750">
              <a:buFont typeface="Arial" panose="020B0604020202020204" pitchFamily="34" charset="0"/>
              <a:buChar char="•"/>
            </a:pPr>
            <a:r>
              <a:rPr lang="en-GB" sz="2800" dirty="0" smtClean="0"/>
              <a:t>IT </a:t>
            </a:r>
            <a:r>
              <a:rPr lang="en-GB" sz="2800" dirty="0"/>
              <a:t>skills which include </a:t>
            </a:r>
            <a:r>
              <a:rPr lang="en-GB" sz="2800" dirty="0" smtClean="0"/>
              <a:t>using research skills to find good quality online information available </a:t>
            </a:r>
          </a:p>
          <a:p>
            <a:pPr marL="285750" indent="-285750">
              <a:buFont typeface="Arial" panose="020B0604020202020204" pitchFamily="34" charset="0"/>
              <a:buChar char="•"/>
            </a:pPr>
            <a:r>
              <a:rPr lang="en-GB" sz="2800" dirty="0"/>
              <a:t>a</a:t>
            </a:r>
            <a:r>
              <a:rPr lang="en-GB" sz="2800" dirty="0" smtClean="0"/>
              <a:t>bility </a:t>
            </a:r>
            <a:r>
              <a:rPr lang="en-GB" sz="2800" dirty="0"/>
              <a:t>to work under own initiative (but with guidance and support) </a:t>
            </a:r>
          </a:p>
          <a:p>
            <a:pPr marL="285750" indent="-285750">
              <a:buFont typeface="Arial" panose="020B0604020202020204" pitchFamily="34" charset="0"/>
              <a:buChar char="•"/>
            </a:pPr>
            <a:r>
              <a:rPr lang="en-GB" sz="2800" dirty="0"/>
              <a:t>f</a:t>
            </a:r>
            <a:r>
              <a:rPr lang="en-GB" sz="2800" dirty="0" smtClean="0"/>
              <a:t>lexibility</a:t>
            </a:r>
            <a:endParaRPr lang="en-GB" sz="2800" dirty="0"/>
          </a:p>
        </p:txBody>
      </p:sp>
      <p:sp>
        <p:nvSpPr>
          <p:cNvPr id="15" name="TextBox 14"/>
          <p:cNvSpPr txBox="1"/>
          <p:nvPr/>
        </p:nvSpPr>
        <p:spPr>
          <a:xfrm>
            <a:off x="790595" y="10693032"/>
            <a:ext cx="10610810" cy="4524315"/>
          </a:xfrm>
          <a:prstGeom prst="rect">
            <a:avLst/>
          </a:prstGeom>
          <a:noFill/>
        </p:spPr>
        <p:txBody>
          <a:bodyPr wrap="square" rtlCol="0">
            <a:spAutoFit/>
          </a:bodyPr>
          <a:lstStyle/>
          <a:p>
            <a:r>
              <a:rPr lang="en-GB" sz="3200" b="1" dirty="0">
                <a:solidFill>
                  <a:srgbClr val="336699"/>
                </a:solidFill>
              </a:rPr>
              <a:t>Tasks </a:t>
            </a:r>
            <a:endParaRPr lang="en-GB" sz="3200" b="1" dirty="0" smtClean="0">
              <a:solidFill>
                <a:srgbClr val="336699"/>
              </a:solidFill>
            </a:endParaRPr>
          </a:p>
          <a:p>
            <a:endParaRPr lang="en-GB" sz="1400" b="1" dirty="0" smtClean="0">
              <a:solidFill>
                <a:srgbClr val="DBCCB7"/>
              </a:solidFill>
            </a:endParaRPr>
          </a:p>
          <a:p>
            <a:pPr marL="457200" indent="-457200">
              <a:buFont typeface="Arial" panose="020B0604020202020204" pitchFamily="34" charset="0"/>
              <a:buChar char="•"/>
            </a:pPr>
            <a:r>
              <a:rPr lang="en-GB" sz="2800" dirty="0"/>
              <a:t>c</a:t>
            </a:r>
            <a:r>
              <a:rPr lang="en-GB" sz="2800" dirty="0" smtClean="0"/>
              <a:t>hecking links to websites already added to the </a:t>
            </a:r>
            <a:r>
              <a:rPr lang="en-US" sz="2800" b="1" i="1" dirty="0">
                <a:ln w="12700" cmpd="sng">
                  <a:noFill/>
                  <a:prstDash val="solid"/>
                </a:ln>
                <a:solidFill>
                  <a:srgbClr val="336699"/>
                </a:solidFill>
                <a:hlinkClick r:id="rId2"/>
              </a:rPr>
              <a:t>Useful Resources </a:t>
            </a:r>
            <a:r>
              <a:rPr lang="en-GB" sz="2800" dirty="0" smtClean="0"/>
              <a:t>pages to see if they still work/have good quality information</a:t>
            </a:r>
          </a:p>
          <a:p>
            <a:pPr marL="457200" indent="-457200">
              <a:buFont typeface="Arial" panose="020B0604020202020204" pitchFamily="34" charset="0"/>
              <a:buChar char="•"/>
            </a:pPr>
            <a:r>
              <a:rPr lang="en-GB" sz="2800" dirty="0"/>
              <a:t>f</a:t>
            </a:r>
            <a:r>
              <a:rPr lang="en-GB" sz="2800" dirty="0" smtClean="0"/>
              <a:t>inding more </a:t>
            </a:r>
            <a:r>
              <a:rPr lang="en-GB" sz="2800" dirty="0"/>
              <a:t>g</a:t>
            </a:r>
            <a:r>
              <a:rPr lang="en-GB" sz="2800" dirty="0" smtClean="0"/>
              <a:t>ood quality online resources to add to the pages</a:t>
            </a:r>
          </a:p>
          <a:p>
            <a:pPr marL="457200" indent="-457200">
              <a:buFont typeface="Arial" panose="020B0604020202020204" pitchFamily="34" charset="0"/>
              <a:buChar char="•"/>
            </a:pPr>
            <a:r>
              <a:rPr lang="en-GB" sz="2800" dirty="0" smtClean="0"/>
              <a:t>some training will be given on ways to evaluate online information beforehand</a:t>
            </a:r>
          </a:p>
          <a:p>
            <a:pPr marL="457200" indent="-457200">
              <a:buFont typeface="Arial" panose="020B0604020202020204" pitchFamily="34" charset="0"/>
              <a:buChar char="•"/>
            </a:pPr>
            <a:r>
              <a:rPr lang="en-GB" sz="2800" dirty="0"/>
              <a:t>y</a:t>
            </a:r>
            <a:r>
              <a:rPr lang="en-GB" sz="2800" dirty="0" smtClean="0"/>
              <a:t>ou can choose to research topics that you have a particular interest in: </a:t>
            </a:r>
            <a:r>
              <a:rPr lang="en-GB" sz="2800" dirty="0" err="1" smtClean="0"/>
              <a:t>eg</a:t>
            </a:r>
            <a:r>
              <a:rPr lang="en-GB" sz="2800" dirty="0" smtClean="0"/>
              <a:t> lots of </a:t>
            </a:r>
            <a:r>
              <a:rPr lang="en-GB" sz="2800" b="1" i="1" dirty="0" smtClean="0">
                <a:solidFill>
                  <a:srgbClr val="0070C0"/>
                </a:solidFill>
              </a:rPr>
              <a:t>History</a:t>
            </a:r>
            <a:r>
              <a:rPr lang="en-GB" sz="2800" dirty="0" smtClean="0"/>
              <a:t> pages have still to be updated, as well as </a:t>
            </a:r>
            <a:r>
              <a:rPr lang="en-GB" sz="2800" b="1" i="1" dirty="0" smtClean="0">
                <a:solidFill>
                  <a:srgbClr val="0070C0"/>
                </a:solidFill>
              </a:rPr>
              <a:t>Famous People, Music, Science </a:t>
            </a:r>
            <a:r>
              <a:rPr lang="en-GB" sz="2800" dirty="0" smtClean="0"/>
              <a:t>and</a:t>
            </a:r>
            <a:r>
              <a:rPr lang="en-GB" sz="2800" b="1" i="1" dirty="0" smtClean="0">
                <a:solidFill>
                  <a:srgbClr val="0070C0"/>
                </a:solidFill>
              </a:rPr>
              <a:t> Technology </a:t>
            </a:r>
            <a:r>
              <a:rPr lang="en-GB" sz="2800" dirty="0" smtClean="0"/>
              <a:t>sections</a:t>
            </a:r>
          </a:p>
          <a:p>
            <a:endParaRPr lang="en-GB" dirty="0" smtClean="0"/>
          </a:p>
        </p:txBody>
      </p:sp>
    </p:spTree>
    <p:extLst>
      <p:ext uri="{BB962C8B-B14F-4D97-AF65-F5344CB8AC3E}">
        <p14:creationId xmlns:p14="http://schemas.microsoft.com/office/powerpoint/2010/main" val="1775774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7602</TotalTime>
  <Words>192</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But when she gets to know new neighbour Nick from her window, the two fall in love. What happens when she risks it all to actually meet him?  This extraordinary love story is beautifully, told and has a great twist at the end</dc:title>
  <dc:creator>Ms Newbury</dc:creator>
  <cp:lastModifiedBy>Ms Newbury</cp:lastModifiedBy>
  <cp:revision>45</cp:revision>
  <dcterms:created xsi:type="dcterms:W3CDTF">2021-02-04T13:00:54Z</dcterms:created>
  <dcterms:modified xsi:type="dcterms:W3CDTF">2021-02-11T14:20:39Z</dcterms:modified>
</cp:coreProperties>
</file>