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2" r:id="rId2"/>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313B4B"/>
    <a:srgbClr val="DBCCB7"/>
    <a:srgbClr val="F8F8F8"/>
    <a:srgbClr val="E0BC6E"/>
    <a:srgbClr val="451116"/>
    <a:srgbClr val="B765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31" d="100"/>
          <a:sy n="31" d="100"/>
        </p:scale>
        <p:origin x="2172" y="10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111CF1-7F1D-426E-94B1-C9D8ECECF035}"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1398070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111CF1-7F1D-426E-94B1-C9D8ECECF035}"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1879017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111CF1-7F1D-426E-94B1-C9D8ECECF035}"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2380007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111CF1-7F1D-426E-94B1-C9D8ECECF035}"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2082027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111CF1-7F1D-426E-94B1-C9D8ECECF035}"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3841273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111CF1-7F1D-426E-94B1-C9D8ECECF035}"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558341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Edit Master text styles</a:t>
            </a:r>
          </a:p>
        </p:txBody>
      </p:sp>
      <p:sp>
        <p:nvSpPr>
          <p:cNvPr id="4" name="Content Placeholder 3"/>
          <p:cNvSpPr>
            <a:spLocks noGrp="1"/>
          </p:cNvSpPr>
          <p:nvPr>
            <p:ph sz="half" idx="2"/>
          </p:nvPr>
        </p:nvSpPr>
        <p:spPr>
          <a:xfrm>
            <a:off x="839789" y="5937956"/>
            <a:ext cx="5157787" cy="87338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Edit Master text styles</a:t>
            </a:r>
          </a:p>
        </p:txBody>
      </p:sp>
      <p:sp>
        <p:nvSpPr>
          <p:cNvPr id="6" name="Content Placeholder 5"/>
          <p:cNvSpPr>
            <a:spLocks noGrp="1"/>
          </p:cNvSpPr>
          <p:nvPr>
            <p:ph sz="quarter" idx="4"/>
          </p:nvPr>
        </p:nvSpPr>
        <p:spPr>
          <a:xfrm>
            <a:off x="6172201" y="5937956"/>
            <a:ext cx="5183188" cy="87338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111CF1-7F1D-426E-94B1-C9D8ECECF035}" type="datetimeFigureOut">
              <a:rPr lang="en-GB" smtClean="0"/>
              <a:t>11/02/2021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3734947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111CF1-7F1D-426E-94B1-C9D8ECECF035}" type="datetimeFigureOut">
              <a:rPr lang="en-GB" smtClean="0"/>
              <a:t>11/02/2021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3305242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11CF1-7F1D-426E-94B1-C9D8ECECF035}" type="datetimeFigureOut">
              <a:rPr lang="en-GB" smtClean="0"/>
              <a:t>11/02/2021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4033442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smtClean="0"/>
              <a:t>Click to edit Master title style</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smtClean="0"/>
              <a:t>Edit Master text styles</a:t>
            </a:r>
          </a:p>
        </p:txBody>
      </p:sp>
      <p:sp>
        <p:nvSpPr>
          <p:cNvPr id="5" name="Date Placeholder 4"/>
          <p:cNvSpPr>
            <a:spLocks noGrp="1"/>
          </p:cNvSpPr>
          <p:nvPr>
            <p:ph type="dt" sz="half" idx="10"/>
          </p:nvPr>
        </p:nvSpPr>
        <p:spPr/>
        <p:txBody>
          <a:bodyPr/>
          <a:lstStyle/>
          <a:p>
            <a:fld id="{B7111CF1-7F1D-426E-94B1-C9D8ECECF035}"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395111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smtClean="0"/>
              <a:t>Edit Master text styles</a:t>
            </a:r>
          </a:p>
        </p:txBody>
      </p:sp>
      <p:sp>
        <p:nvSpPr>
          <p:cNvPr id="5" name="Date Placeholder 4"/>
          <p:cNvSpPr>
            <a:spLocks noGrp="1"/>
          </p:cNvSpPr>
          <p:nvPr>
            <p:ph type="dt" sz="half" idx="10"/>
          </p:nvPr>
        </p:nvSpPr>
        <p:spPr/>
        <p:txBody>
          <a:bodyPr/>
          <a:lstStyle/>
          <a:p>
            <a:fld id="{B7111CF1-7F1D-426E-94B1-C9D8ECECF035}"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8447D-F467-4ACB-B624-8D0850B30FAA}" type="slidenum">
              <a:rPr lang="en-GB" smtClean="0"/>
              <a:t>‹#›</a:t>
            </a:fld>
            <a:endParaRPr lang="en-GB"/>
          </a:p>
        </p:txBody>
      </p:sp>
    </p:spTree>
    <p:extLst>
      <p:ext uri="{BB962C8B-B14F-4D97-AF65-F5344CB8AC3E}">
        <p14:creationId xmlns:p14="http://schemas.microsoft.com/office/powerpoint/2010/main" val="138194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B7111CF1-7F1D-426E-94B1-C9D8ECECF035}" type="datetimeFigureOut">
              <a:rPr lang="en-GB" smtClean="0"/>
              <a:t>11/02/2021</a:t>
            </a:fld>
            <a:endParaRPr lang="en-GB"/>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0AF8447D-F467-4ACB-B624-8D0850B30FAA}" type="slidenum">
              <a:rPr lang="en-GB" smtClean="0"/>
              <a:t>‹#›</a:t>
            </a:fld>
            <a:endParaRPr lang="en-GB"/>
          </a:p>
        </p:txBody>
      </p:sp>
    </p:spTree>
    <p:extLst>
      <p:ext uri="{BB962C8B-B14F-4D97-AF65-F5344CB8AC3E}">
        <p14:creationId xmlns:p14="http://schemas.microsoft.com/office/powerpoint/2010/main" val="39038976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akelet.com/wake/PCqkQwKw9c1AXI1tyia8R" TargetMode="External"/><Relationship Id="rId2" Type="http://schemas.openxmlformats.org/officeDocument/2006/relationships/hyperlink" Target="https://wakelet.com/wake/6ij0jBowb3lxKdaHRtmU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2" name="Rectangle 11"/>
          <p:cNvSpPr/>
          <p:nvPr/>
        </p:nvSpPr>
        <p:spPr>
          <a:xfrm>
            <a:off x="392617" y="257234"/>
            <a:ext cx="11406766" cy="15329040"/>
          </a:xfrm>
          <a:prstGeom prst="rect">
            <a:avLst/>
          </a:prstGeom>
          <a:solidFill>
            <a:schemeClr val="accent1">
              <a:alpha val="0"/>
            </a:schemeClr>
          </a:solidFill>
          <a:ln w="63500">
            <a:solidFill>
              <a:srgbClr val="336699"/>
            </a:solidFill>
          </a:ln>
          <a:effectLst>
            <a:glow rad="6350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12700" cmpd="sng">
                <a:noFill/>
                <a:prstDash val="solid"/>
              </a:ln>
              <a:solidFill>
                <a:srgbClr val="DBCCB7"/>
              </a:solidFill>
            </a:endParaRPr>
          </a:p>
        </p:txBody>
      </p:sp>
      <p:sp>
        <p:nvSpPr>
          <p:cNvPr id="4" name="Rectangle 3"/>
          <p:cNvSpPr/>
          <p:nvPr/>
        </p:nvSpPr>
        <p:spPr>
          <a:xfrm>
            <a:off x="3532442" y="144045"/>
            <a:ext cx="5226174" cy="1323439"/>
          </a:xfrm>
          <a:prstGeom prst="rect">
            <a:avLst/>
          </a:prstGeom>
          <a:noFill/>
        </p:spPr>
        <p:txBody>
          <a:bodyPr wrap="none" lIns="91440" tIns="45720" rIns="91440" bIns="45720">
            <a:spAutoFit/>
          </a:bodyPr>
          <a:lstStyle/>
          <a:p>
            <a:pPr algn="ctr"/>
            <a:r>
              <a:rPr lang="en-US" sz="4000" b="1" i="1" cap="none" spc="0" dirty="0" smtClean="0">
                <a:ln w="12700" cmpd="sng">
                  <a:noFill/>
                  <a:prstDash val="solid"/>
                </a:ln>
                <a:solidFill>
                  <a:srgbClr val="336699"/>
                </a:solidFill>
                <a:effectLst/>
              </a:rPr>
              <a:t>Largs Campus Library – </a:t>
            </a:r>
          </a:p>
          <a:p>
            <a:pPr algn="ctr"/>
            <a:r>
              <a:rPr lang="en-US" sz="4000" b="1" i="1" cap="none" spc="0" dirty="0" smtClean="0">
                <a:ln w="12700" cmpd="sng">
                  <a:noFill/>
                  <a:prstDash val="solid"/>
                </a:ln>
                <a:solidFill>
                  <a:srgbClr val="336699"/>
                </a:solidFill>
                <a:effectLst/>
              </a:rPr>
              <a:t>Virtual Volunteers</a:t>
            </a:r>
          </a:p>
        </p:txBody>
      </p:sp>
      <p:sp>
        <p:nvSpPr>
          <p:cNvPr id="5" name="Title 4"/>
          <p:cNvSpPr txBox="1">
            <a:spLocks noGrp="1"/>
          </p:cNvSpPr>
          <p:nvPr>
            <p:ph type="ctrTitle"/>
          </p:nvPr>
        </p:nvSpPr>
        <p:spPr>
          <a:xfrm>
            <a:off x="6740130" y="10665565"/>
            <a:ext cx="10225092" cy="2973122"/>
          </a:xfrm>
          <a:prstGeom prst="rect">
            <a:avLst/>
          </a:prstGeom>
          <a:noFill/>
        </p:spPr>
        <p:txBody>
          <a:bodyPr wrap="square" rtlCol="0">
            <a:spAutoFit/>
          </a:bodyPr>
          <a:lstStyle/>
          <a:p>
            <a:r>
              <a:rPr lang="en-GB" sz="1600" dirty="0" smtClean="0"/>
              <a:t/>
            </a:r>
            <a:br>
              <a:rPr lang="en-GB" sz="1600" dirty="0" smtClean="0"/>
            </a:br>
            <a:r>
              <a:rPr lang="en-GB" sz="1600" dirty="0"/>
              <a:t/>
            </a:r>
            <a:br>
              <a:rPr lang="en-GB" sz="1600" dirty="0"/>
            </a:br>
            <a:r>
              <a:rPr lang="en-GB" sz="1600" dirty="0" smtClean="0"/>
              <a:t/>
            </a:r>
            <a:br>
              <a:rPr lang="en-GB" sz="1600" dirty="0" smtClean="0"/>
            </a:br>
            <a:r>
              <a:rPr lang="en-GB" sz="1600" dirty="0"/>
              <a:t/>
            </a:r>
            <a:br>
              <a:rPr lang="en-GB" sz="1600" dirty="0"/>
            </a:br>
            <a:r>
              <a:rPr lang="en-GB" sz="1600" dirty="0"/>
              <a:t/>
            </a:r>
            <a:br>
              <a:rPr lang="en-GB" sz="1600" dirty="0"/>
            </a:br>
            <a:r>
              <a:rPr lang="en-GB" sz="1600" dirty="0"/>
              <a:t/>
            </a:r>
            <a:br>
              <a:rPr lang="en-GB" sz="1600" dirty="0"/>
            </a:br>
            <a:r>
              <a:rPr lang="en-GB" sz="1600" dirty="0" smtClean="0"/>
              <a:t/>
            </a:r>
            <a:br>
              <a:rPr lang="en-GB" sz="1600" dirty="0" smtClean="0"/>
            </a:br>
            <a:r>
              <a:rPr lang="en-GB" sz="1600" dirty="0"/>
              <a:t/>
            </a:r>
            <a:br>
              <a:rPr lang="en-GB" sz="1600" dirty="0"/>
            </a:br>
            <a:r>
              <a:rPr lang="en-GB" sz="1600" dirty="0" smtClean="0"/>
              <a:t/>
            </a:r>
            <a:br>
              <a:rPr lang="en-GB" sz="1600" dirty="0" smtClean="0"/>
            </a:br>
            <a:r>
              <a:rPr lang="en-GB" sz="1600" dirty="0"/>
              <a:t/>
            </a:r>
            <a:br>
              <a:rPr lang="en-GB" sz="1600" dirty="0"/>
            </a:br>
            <a:r>
              <a:rPr lang="en-GB" sz="1600" dirty="0" smtClean="0"/>
              <a:t/>
            </a:r>
            <a:br>
              <a:rPr lang="en-GB" sz="1600" dirty="0" smtClean="0"/>
            </a:br>
            <a:r>
              <a:rPr lang="en-GB" sz="1600" dirty="0"/>
              <a:t/>
            </a:r>
            <a:br>
              <a:rPr lang="en-GB" sz="1600" dirty="0"/>
            </a:br>
            <a:endParaRPr lang="en-GB" sz="1600" dirty="0"/>
          </a:p>
        </p:txBody>
      </p:sp>
      <p:sp>
        <p:nvSpPr>
          <p:cNvPr id="9" name="Rectangle 8"/>
          <p:cNvSpPr/>
          <p:nvPr/>
        </p:nvSpPr>
        <p:spPr>
          <a:xfrm>
            <a:off x="392617" y="2117783"/>
            <a:ext cx="11266508" cy="1938992"/>
          </a:xfrm>
          <a:prstGeom prst="rect">
            <a:avLst/>
          </a:prstGeom>
          <a:noFill/>
        </p:spPr>
        <p:txBody>
          <a:bodyPr wrap="square" lIns="91440" tIns="45720" rIns="91440" bIns="45720">
            <a:spAutoFit/>
          </a:bodyPr>
          <a:lstStyle/>
          <a:p>
            <a:pPr algn="ctr"/>
            <a:r>
              <a:rPr lang="en-US" sz="4000" b="1" i="1" dirty="0" smtClean="0">
                <a:ln w="12700" cmpd="sng">
                  <a:noFill/>
                  <a:prstDash val="solid"/>
                </a:ln>
                <a:solidFill>
                  <a:srgbClr val="336699"/>
                </a:solidFill>
              </a:rPr>
              <a:t>Volunteering </a:t>
            </a:r>
            <a:r>
              <a:rPr lang="en-US" sz="4000" b="1" i="1" dirty="0">
                <a:ln w="12700" cmpd="sng">
                  <a:noFill/>
                  <a:prstDash val="solid"/>
                </a:ln>
                <a:solidFill>
                  <a:srgbClr val="336699"/>
                </a:solidFill>
              </a:rPr>
              <a:t>Opportunity 1:</a:t>
            </a:r>
          </a:p>
          <a:p>
            <a:pPr algn="ctr"/>
            <a:r>
              <a:rPr lang="en-US" sz="4000" b="1" i="1" dirty="0">
                <a:ln w="12700" cmpd="sng">
                  <a:noFill/>
                  <a:prstDash val="solid"/>
                </a:ln>
                <a:solidFill>
                  <a:srgbClr val="336699"/>
                </a:solidFill>
              </a:rPr>
              <a:t> supporting the development of the Campus Library’s </a:t>
            </a:r>
            <a:r>
              <a:rPr lang="en-US" sz="4000" b="1" i="1" dirty="0">
                <a:ln w="12700" cmpd="sng">
                  <a:noFill/>
                  <a:prstDash val="solid"/>
                </a:ln>
                <a:solidFill>
                  <a:srgbClr val="336699"/>
                </a:solidFill>
                <a:hlinkClick r:id="rId2"/>
              </a:rPr>
              <a:t>Your Next Great Read</a:t>
            </a:r>
            <a:r>
              <a:rPr lang="en-US" sz="4000" b="1" i="1" dirty="0">
                <a:ln w="12700" cmpd="sng">
                  <a:noFill/>
                  <a:prstDash val="solid"/>
                </a:ln>
                <a:solidFill>
                  <a:srgbClr val="336699"/>
                </a:solidFill>
              </a:rPr>
              <a:t> </a:t>
            </a:r>
            <a:r>
              <a:rPr lang="en-US" sz="4000" b="1" i="1" dirty="0" smtClean="0">
                <a:ln w="12700" cmpd="sng">
                  <a:noFill/>
                  <a:prstDash val="solid"/>
                </a:ln>
                <a:solidFill>
                  <a:srgbClr val="336699"/>
                </a:solidFill>
              </a:rPr>
              <a:t>pages</a:t>
            </a:r>
            <a:endParaRPr lang="en-US" sz="4000" b="1" dirty="0">
              <a:ln w="12700" cmpd="sng">
                <a:noFill/>
                <a:prstDash val="solid"/>
              </a:ln>
              <a:solidFill>
                <a:srgbClr val="336699"/>
              </a:solidFill>
            </a:endParaRPr>
          </a:p>
        </p:txBody>
      </p:sp>
      <p:sp>
        <p:nvSpPr>
          <p:cNvPr id="10" name="TextBox 9"/>
          <p:cNvSpPr txBox="1"/>
          <p:nvPr/>
        </p:nvSpPr>
        <p:spPr>
          <a:xfrm>
            <a:off x="830505" y="4633656"/>
            <a:ext cx="10393394" cy="1384995"/>
          </a:xfrm>
          <a:prstGeom prst="rect">
            <a:avLst/>
          </a:prstGeom>
          <a:noFill/>
        </p:spPr>
        <p:txBody>
          <a:bodyPr wrap="square" rtlCol="0">
            <a:spAutoFit/>
          </a:bodyPr>
          <a:lstStyle/>
          <a:p>
            <a:r>
              <a:rPr lang="en-GB" sz="3200" b="1" dirty="0" smtClean="0">
                <a:solidFill>
                  <a:srgbClr val="336699"/>
                </a:solidFill>
              </a:rPr>
              <a:t>Who might benefit from this opportunity?</a:t>
            </a:r>
          </a:p>
          <a:p>
            <a:endParaRPr lang="en-GB" sz="2400" b="1" dirty="0" smtClean="0">
              <a:solidFill>
                <a:srgbClr val="F8F8F8"/>
              </a:solidFill>
            </a:endParaRPr>
          </a:p>
          <a:p>
            <a:r>
              <a:rPr lang="en-GB" sz="2800" dirty="0" smtClean="0"/>
              <a:t>Keen readers and anyone able to share their knowledge of books</a:t>
            </a:r>
            <a:endParaRPr lang="en-GB" sz="2800" dirty="0"/>
          </a:p>
        </p:txBody>
      </p:sp>
      <p:sp>
        <p:nvSpPr>
          <p:cNvPr id="11" name="TextBox 10"/>
          <p:cNvSpPr txBox="1"/>
          <p:nvPr/>
        </p:nvSpPr>
        <p:spPr>
          <a:xfrm>
            <a:off x="830505" y="6538340"/>
            <a:ext cx="10393394" cy="3108543"/>
          </a:xfrm>
          <a:prstGeom prst="rect">
            <a:avLst/>
          </a:prstGeom>
          <a:noFill/>
        </p:spPr>
        <p:txBody>
          <a:bodyPr wrap="square" rtlCol="0">
            <a:spAutoFit/>
          </a:bodyPr>
          <a:lstStyle/>
          <a:p>
            <a:r>
              <a:rPr lang="en-GB" sz="3200" b="1" dirty="0">
                <a:solidFill>
                  <a:srgbClr val="336699"/>
                </a:solidFill>
              </a:rPr>
              <a:t>Skills/Experience/Knowledge</a:t>
            </a:r>
            <a:r>
              <a:rPr lang="en-GB" sz="3200" b="1" dirty="0" smtClean="0">
                <a:solidFill>
                  <a:srgbClr val="336699"/>
                </a:solidFill>
              </a:rPr>
              <a:t>/</a:t>
            </a:r>
          </a:p>
          <a:p>
            <a:endParaRPr lang="en-GB" sz="2400" b="1" dirty="0" smtClean="0">
              <a:solidFill>
                <a:srgbClr val="DBCCB7"/>
              </a:solidFill>
            </a:endParaRPr>
          </a:p>
          <a:p>
            <a:pPr marL="285750" indent="-285750">
              <a:buFont typeface="Arial" panose="020B0604020202020204" pitchFamily="34" charset="0"/>
              <a:buChar char="•"/>
            </a:pPr>
            <a:r>
              <a:rPr lang="en-GB" sz="2800" dirty="0"/>
              <a:t>a</a:t>
            </a:r>
            <a:r>
              <a:rPr lang="en-GB" sz="2800" dirty="0" smtClean="0"/>
              <a:t>n interest in reading and what’s popular with young people</a:t>
            </a:r>
            <a:endParaRPr lang="en-GB" sz="2800" dirty="0"/>
          </a:p>
          <a:p>
            <a:pPr marL="285750" indent="-285750">
              <a:buFont typeface="Arial" panose="020B0604020202020204" pitchFamily="34" charset="0"/>
              <a:buChar char="•"/>
            </a:pPr>
            <a:r>
              <a:rPr lang="en-GB" sz="2800" dirty="0" smtClean="0"/>
              <a:t>IT </a:t>
            </a:r>
            <a:r>
              <a:rPr lang="en-GB" sz="2800" dirty="0"/>
              <a:t>skills which include </a:t>
            </a:r>
            <a:r>
              <a:rPr lang="en-GB" sz="2800" dirty="0" smtClean="0"/>
              <a:t>research, checking information and creating colourful and eye-catching resources</a:t>
            </a:r>
          </a:p>
          <a:p>
            <a:pPr marL="285750" indent="-285750">
              <a:buFont typeface="Arial" panose="020B0604020202020204" pitchFamily="34" charset="0"/>
              <a:buChar char="•"/>
            </a:pPr>
            <a:r>
              <a:rPr lang="en-GB" sz="2800" dirty="0"/>
              <a:t>a</a:t>
            </a:r>
            <a:r>
              <a:rPr lang="en-GB" sz="2800" dirty="0" smtClean="0"/>
              <a:t>bility </a:t>
            </a:r>
            <a:r>
              <a:rPr lang="en-GB" sz="2800" dirty="0"/>
              <a:t>to work under own initiative (but with guidance and support) </a:t>
            </a:r>
          </a:p>
          <a:p>
            <a:pPr marL="285750" indent="-285750">
              <a:buFont typeface="Arial" panose="020B0604020202020204" pitchFamily="34" charset="0"/>
              <a:buChar char="•"/>
            </a:pPr>
            <a:r>
              <a:rPr lang="en-GB" sz="2800" dirty="0"/>
              <a:t>f</a:t>
            </a:r>
            <a:r>
              <a:rPr lang="en-GB" sz="2800" dirty="0" smtClean="0"/>
              <a:t>lexibility</a:t>
            </a:r>
            <a:endParaRPr lang="en-GB" sz="2800" dirty="0"/>
          </a:p>
        </p:txBody>
      </p:sp>
      <p:sp>
        <p:nvSpPr>
          <p:cNvPr id="15" name="TextBox 14"/>
          <p:cNvSpPr txBox="1"/>
          <p:nvPr/>
        </p:nvSpPr>
        <p:spPr>
          <a:xfrm>
            <a:off x="1048315" y="10166572"/>
            <a:ext cx="10610810" cy="4185761"/>
          </a:xfrm>
          <a:prstGeom prst="rect">
            <a:avLst/>
          </a:prstGeom>
          <a:noFill/>
        </p:spPr>
        <p:txBody>
          <a:bodyPr wrap="square" rtlCol="0">
            <a:spAutoFit/>
          </a:bodyPr>
          <a:lstStyle/>
          <a:p>
            <a:r>
              <a:rPr lang="en-GB" sz="3200" b="1" dirty="0">
                <a:solidFill>
                  <a:srgbClr val="336699"/>
                </a:solidFill>
              </a:rPr>
              <a:t>Tasks </a:t>
            </a:r>
            <a:endParaRPr lang="en-GB" sz="3200" b="1" dirty="0" smtClean="0">
              <a:solidFill>
                <a:srgbClr val="336699"/>
              </a:solidFill>
            </a:endParaRPr>
          </a:p>
          <a:p>
            <a:endParaRPr lang="en-GB" b="1" dirty="0" smtClean="0">
              <a:solidFill>
                <a:srgbClr val="DBCCB7"/>
              </a:solidFill>
            </a:endParaRPr>
          </a:p>
          <a:p>
            <a:r>
              <a:rPr lang="en-GB" sz="2800" dirty="0" smtClean="0"/>
              <a:t>Creating resources to tell others about books they might enjoy</a:t>
            </a:r>
          </a:p>
          <a:p>
            <a:r>
              <a:rPr lang="en-GB" sz="2800" dirty="0" smtClean="0"/>
              <a:t>e.g. </a:t>
            </a:r>
          </a:p>
          <a:p>
            <a:pPr marL="285750" indent="-285750">
              <a:buFont typeface="Arial" panose="020B0604020202020204" pitchFamily="34" charset="0"/>
              <a:buChar char="•"/>
            </a:pPr>
            <a:r>
              <a:rPr lang="en-GB" sz="2800" dirty="0"/>
              <a:t>b</a:t>
            </a:r>
            <a:r>
              <a:rPr lang="en-GB" sz="2800" dirty="0" smtClean="0"/>
              <a:t>ook reviews</a:t>
            </a:r>
          </a:p>
          <a:p>
            <a:pPr marL="285750" indent="-285750">
              <a:buFont typeface="Arial" panose="020B0604020202020204" pitchFamily="34" charset="0"/>
              <a:buChar char="•"/>
            </a:pPr>
            <a:r>
              <a:rPr lang="en-GB" sz="2800" i="1" dirty="0" smtClean="0"/>
              <a:t>If you loved</a:t>
            </a:r>
            <a:r>
              <a:rPr lang="en-GB" sz="2800" dirty="0" smtClean="0"/>
              <a:t>…. posters, similar to </a:t>
            </a:r>
            <a:r>
              <a:rPr lang="en-GB" sz="2800" b="1" dirty="0" smtClean="0">
                <a:hlinkClick r:id="rId3"/>
              </a:rPr>
              <a:t>these</a:t>
            </a:r>
            <a:r>
              <a:rPr lang="en-GB" sz="2800" b="1" dirty="0" smtClean="0"/>
              <a:t> </a:t>
            </a:r>
            <a:r>
              <a:rPr lang="en-GB" sz="2800" dirty="0" smtClean="0"/>
              <a:t>on the Library website</a:t>
            </a:r>
          </a:p>
          <a:p>
            <a:pPr marL="285750" indent="-285750">
              <a:buFont typeface="Arial" panose="020B0604020202020204" pitchFamily="34" charset="0"/>
              <a:buChar char="•"/>
            </a:pPr>
            <a:r>
              <a:rPr lang="en-GB" sz="2800" dirty="0"/>
              <a:t>i</a:t>
            </a:r>
            <a:r>
              <a:rPr lang="en-GB" sz="2800" dirty="0" smtClean="0"/>
              <a:t>nformation about a particular author and who might enjoy their books</a:t>
            </a:r>
          </a:p>
          <a:p>
            <a:pPr marL="285750" indent="-285750">
              <a:buFont typeface="Arial" panose="020B0604020202020204" pitchFamily="34" charset="0"/>
              <a:buChar char="•"/>
            </a:pPr>
            <a:r>
              <a:rPr lang="en-GB" sz="2800" dirty="0"/>
              <a:t>i</a:t>
            </a:r>
            <a:r>
              <a:rPr lang="en-GB" sz="2800" dirty="0" smtClean="0"/>
              <a:t>nformation on various fiction genres</a:t>
            </a:r>
          </a:p>
          <a:p>
            <a:endParaRPr lang="en-GB" dirty="0" smtClean="0"/>
          </a:p>
        </p:txBody>
      </p:sp>
    </p:spTree>
    <p:extLst>
      <p:ext uri="{BB962C8B-B14F-4D97-AF65-F5344CB8AC3E}">
        <p14:creationId xmlns:p14="http://schemas.microsoft.com/office/powerpoint/2010/main" val="1464178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7602</TotalTime>
  <Words>137</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            </vt:lpstr>
    </vt:vector>
  </TitlesOfParts>
  <Company>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Maddy has severe allergies that leave her unable to live in the outside world. But when she gets to know new neighbour Nick from her window, the two fall in love. What happens when she risks it all to actually meet him?  This extraordinary love story is beautifully, told and has a great twist at the end</dc:title>
  <dc:creator>Ms Newbury</dc:creator>
  <cp:lastModifiedBy>Ms Newbury</cp:lastModifiedBy>
  <cp:revision>45</cp:revision>
  <dcterms:created xsi:type="dcterms:W3CDTF">2021-02-04T13:00:54Z</dcterms:created>
  <dcterms:modified xsi:type="dcterms:W3CDTF">2021-02-11T14:20:21Z</dcterms:modified>
</cp:coreProperties>
</file>