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13B4B"/>
    <a:srgbClr val="DBCCB7"/>
    <a:srgbClr val="F8F8F8"/>
    <a:srgbClr val="E0BC6E"/>
    <a:srgbClr val="451116"/>
    <a:srgbClr val="B76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40" autoAdjust="0"/>
    <p:restoredTop sz="94660"/>
  </p:normalViewPr>
  <p:slideViewPr>
    <p:cSldViewPr snapToGrid="0">
      <p:cViewPr varScale="1">
        <p:scale>
          <a:sx n="31" d="100"/>
          <a:sy n="31" d="100"/>
        </p:scale>
        <p:origin x="217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9807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87901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3800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08202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84127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55834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11CF1-7F1D-426E-94B1-C9D8ECECF035}"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73494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111CF1-7F1D-426E-94B1-C9D8ECECF035}"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30524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11CF1-7F1D-426E-94B1-C9D8ECECF035}"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403344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9511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819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7111CF1-7F1D-426E-94B1-C9D8ECECF035}" type="datetimeFigureOut">
              <a:rPr lang="en-GB" smtClean="0"/>
              <a:t>11/02/2021</a:t>
            </a:fld>
            <a:endParaRPr lang="en-GB"/>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39038976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2" name="Rectangle 11"/>
          <p:cNvSpPr/>
          <p:nvPr/>
        </p:nvSpPr>
        <p:spPr>
          <a:xfrm>
            <a:off x="392617" y="257234"/>
            <a:ext cx="11406766" cy="15329040"/>
          </a:xfrm>
          <a:prstGeom prst="rect">
            <a:avLst/>
          </a:prstGeom>
          <a:solidFill>
            <a:schemeClr val="accent1">
              <a:alpha val="0"/>
            </a:schemeClr>
          </a:solidFill>
          <a:ln w="63500">
            <a:solidFill>
              <a:srgbClr val="336699"/>
            </a:solidFill>
          </a:ln>
          <a:effectLst>
            <a:glow rad="6350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532442" y="144045"/>
            <a:ext cx="5226174" cy="1323439"/>
          </a:xfrm>
          <a:prstGeom prst="rect">
            <a:avLst/>
          </a:prstGeom>
          <a:noFill/>
        </p:spPr>
        <p:txBody>
          <a:bodyPr wrap="none" lIns="91440" tIns="45720" rIns="91440" bIns="45720">
            <a:spAutoFit/>
          </a:bodyPr>
          <a:lstStyle/>
          <a:p>
            <a:pPr algn="ctr"/>
            <a:r>
              <a:rPr lang="en-US" sz="4000" b="1" i="1" cap="none" spc="0" dirty="0" smtClean="0">
                <a:ln w="12700" cmpd="sng">
                  <a:noFill/>
                  <a:prstDash val="solid"/>
                </a:ln>
                <a:solidFill>
                  <a:srgbClr val="336699"/>
                </a:solidFill>
                <a:effectLst/>
              </a:rPr>
              <a:t>Largs Campus Library – </a:t>
            </a:r>
          </a:p>
          <a:p>
            <a:pPr algn="ctr"/>
            <a:r>
              <a:rPr lang="en-US" sz="4000" b="1" i="1" cap="none" spc="0" dirty="0" smtClean="0">
                <a:ln w="12700" cmpd="sng">
                  <a:noFill/>
                  <a:prstDash val="solid"/>
                </a:ln>
                <a:solidFill>
                  <a:srgbClr val="336699"/>
                </a:solidFill>
                <a:effectLst/>
              </a:rPr>
              <a:t>Virtual Volunteers</a:t>
            </a:r>
            <a:endParaRPr lang="en-US" sz="4000" b="1" cap="none" spc="0" dirty="0">
              <a:ln w="12700" cmpd="sng">
                <a:noFill/>
                <a:prstDash val="solid"/>
              </a:ln>
              <a:solidFill>
                <a:srgbClr val="336699"/>
              </a:solidFill>
              <a:effectLst/>
            </a:endParaRPr>
          </a:p>
        </p:txBody>
      </p:sp>
      <p:sp>
        <p:nvSpPr>
          <p:cNvPr id="5" name="Title 4"/>
          <p:cNvSpPr txBox="1">
            <a:spLocks noGrp="1"/>
          </p:cNvSpPr>
          <p:nvPr>
            <p:ph type="ctrTitle"/>
          </p:nvPr>
        </p:nvSpPr>
        <p:spPr>
          <a:xfrm>
            <a:off x="6740130" y="10665565"/>
            <a:ext cx="10225092" cy="2973122"/>
          </a:xfrm>
          <a:prstGeom prst="rect">
            <a:avLst/>
          </a:prstGeom>
          <a:noFill/>
        </p:spPr>
        <p:txBody>
          <a:bodyPr wrap="square" rtlCol="0">
            <a:spAutoFit/>
          </a:bodyPr>
          <a:lstStyle/>
          <a:p>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a:t/>
            </a:r>
            <a:br>
              <a:rPr lang="en-GB" sz="1600" dirty="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endParaRPr lang="en-GB" sz="1600" dirty="0"/>
          </a:p>
        </p:txBody>
      </p:sp>
      <p:sp>
        <p:nvSpPr>
          <p:cNvPr id="3" name="TextBox 2"/>
          <p:cNvSpPr txBox="1"/>
          <p:nvPr/>
        </p:nvSpPr>
        <p:spPr>
          <a:xfrm>
            <a:off x="530944" y="4775997"/>
            <a:ext cx="11266508" cy="4401205"/>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the chance to </a:t>
            </a:r>
            <a:r>
              <a:rPr lang="en-GB" sz="3200" b="1" dirty="0" smtClean="0">
                <a:solidFill>
                  <a:srgbClr val="336699"/>
                </a:solidFill>
              </a:rPr>
              <a:t>experience </a:t>
            </a:r>
            <a:r>
              <a:rPr lang="en-GB" sz="3200" b="1" dirty="0">
                <a:solidFill>
                  <a:srgbClr val="336699"/>
                </a:solidFill>
              </a:rPr>
              <a:t>the world of work </a:t>
            </a:r>
            <a:r>
              <a:rPr lang="en-GB" sz="2800" dirty="0"/>
              <a:t>at a time when everyone is working </a:t>
            </a:r>
            <a:r>
              <a:rPr lang="en-GB" sz="2800" dirty="0" smtClean="0"/>
              <a:t>differently</a:t>
            </a:r>
          </a:p>
          <a:p>
            <a:pPr marL="285750" indent="-285750">
              <a:buFont typeface="Arial" panose="020B0604020202020204" pitchFamily="34" charset="0"/>
              <a:buChar char="•"/>
            </a:pPr>
            <a:r>
              <a:rPr lang="en-GB" sz="2800" dirty="0"/>
              <a:t>s</a:t>
            </a:r>
            <a:r>
              <a:rPr lang="en-GB" sz="2800" dirty="0" smtClean="0"/>
              <a:t>ome experience of carrying out tasks in the workplace  </a:t>
            </a:r>
            <a:r>
              <a:rPr lang="en-GB" sz="2800" dirty="0"/>
              <a:t>which you </a:t>
            </a:r>
            <a:r>
              <a:rPr lang="en-GB" sz="3200" b="1" dirty="0">
                <a:solidFill>
                  <a:srgbClr val="336699"/>
                </a:solidFill>
              </a:rPr>
              <a:t>can add to your CV</a:t>
            </a:r>
            <a:r>
              <a:rPr lang="en-GB" sz="2800" dirty="0"/>
              <a:t> or applications for jobs or places at </a:t>
            </a:r>
            <a:r>
              <a:rPr lang="en-GB" sz="2800" dirty="0" smtClean="0"/>
              <a:t>college/university</a:t>
            </a:r>
          </a:p>
          <a:p>
            <a:pPr marL="285750" indent="-285750">
              <a:buFont typeface="Arial" panose="020B0604020202020204" pitchFamily="34" charset="0"/>
              <a:buChar char="•"/>
            </a:pPr>
            <a:r>
              <a:rPr lang="en-GB" sz="2800" dirty="0"/>
              <a:t>a</a:t>
            </a:r>
            <a:r>
              <a:rPr lang="en-GB" sz="2800" dirty="0" smtClean="0"/>
              <a:t> </a:t>
            </a:r>
            <a:r>
              <a:rPr lang="en-GB" sz="2800" dirty="0"/>
              <a:t>chance to demonstrate how you have acted in a </a:t>
            </a:r>
            <a:r>
              <a:rPr lang="en-GB" sz="3200" b="1" dirty="0">
                <a:solidFill>
                  <a:srgbClr val="336699"/>
                </a:solidFill>
              </a:rPr>
              <a:t>volunteering </a:t>
            </a:r>
            <a:r>
              <a:rPr lang="en-GB" sz="3200" b="1" dirty="0" smtClean="0">
                <a:solidFill>
                  <a:srgbClr val="336699"/>
                </a:solidFill>
              </a:rPr>
              <a:t>role</a:t>
            </a:r>
            <a:endParaRPr lang="en-GB" sz="2800" b="1" dirty="0" smtClean="0">
              <a:solidFill>
                <a:srgbClr val="336699"/>
              </a:solidFill>
            </a:endParaRPr>
          </a:p>
          <a:p>
            <a:pPr marL="285750" indent="-285750">
              <a:buFont typeface="Arial" panose="020B0604020202020204" pitchFamily="34" charset="0"/>
              <a:buChar char="•"/>
            </a:pPr>
            <a:r>
              <a:rPr lang="en-GB" sz="2800" dirty="0" smtClean="0"/>
              <a:t>opportunities </a:t>
            </a:r>
            <a:r>
              <a:rPr lang="en-GB" sz="2800" dirty="0"/>
              <a:t>to develop a range of skills to help you </a:t>
            </a:r>
            <a:r>
              <a:rPr lang="en-GB" sz="3200" b="1" dirty="0">
                <a:solidFill>
                  <a:srgbClr val="336699"/>
                </a:solidFill>
              </a:rPr>
              <a:t>become a better </a:t>
            </a:r>
            <a:r>
              <a:rPr lang="en-GB" sz="3200" b="1" dirty="0" smtClean="0">
                <a:solidFill>
                  <a:srgbClr val="336699"/>
                </a:solidFill>
              </a:rPr>
              <a:t>learner</a:t>
            </a:r>
          </a:p>
          <a:p>
            <a:pPr marL="285750" indent="-285750">
              <a:buFont typeface="Arial" panose="020B0604020202020204" pitchFamily="34" charset="0"/>
              <a:buChar char="•"/>
            </a:pPr>
            <a:r>
              <a:rPr lang="en-GB" sz="2800" dirty="0" smtClean="0"/>
              <a:t>evidence </a:t>
            </a:r>
            <a:r>
              <a:rPr lang="en-GB" sz="2800" dirty="0"/>
              <a:t>for </a:t>
            </a:r>
            <a:r>
              <a:rPr lang="en-GB" sz="3200" b="1" dirty="0">
                <a:solidFill>
                  <a:srgbClr val="336699"/>
                </a:solidFill>
              </a:rPr>
              <a:t>Guidance</a:t>
            </a:r>
            <a:r>
              <a:rPr lang="en-GB" sz="2800" dirty="0"/>
              <a:t> and Pastoral staff to support you with UCAS applications</a:t>
            </a:r>
            <a:r>
              <a:rPr lang="en-GB" sz="2800" dirty="0" smtClean="0"/>
              <a:t>, </a:t>
            </a:r>
            <a:r>
              <a:rPr lang="en-GB" sz="2800" dirty="0" err="1" smtClean="0"/>
              <a:t>etc</a:t>
            </a:r>
            <a:endParaRPr lang="en-GB" sz="2000" dirty="0"/>
          </a:p>
        </p:txBody>
      </p:sp>
      <p:sp>
        <p:nvSpPr>
          <p:cNvPr id="13" name="TextBox 12"/>
          <p:cNvSpPr txBox="1"/>
          <p:nvPr/>
        </p:nvSpPr>
        <p:spPr>
          <a:xfrm>
            <a:off x="530943" y="1576836"/>
            <a:ext cx="11268440" cy="3293209"/>
          </a:xfrm>
          <a:prstGeom prst="rect">
            <a:avLst/>
          </a:prstGeom>
          <a:noFill/>
        </p:spPr>
        <p:txBody>
          <a:bodyPr wrap="square" rtlCol="0">
            <a:spAutoFit/>
          </a:bodyPr>
          <a:lstStyle/>
          <a:p>
            <a:r>
              <a:rPr lang="en-GB" sz="2800" dirty="0"/>
              <a:t>With no formal Work Experience programme this year, school libraries in North Ayrshire are offering pupils the opportunity to act as </a:t>
            </a:r>
            <a:r>
              <a:rPr lang="en-GB" sz="3200" b="1" dirty="0">
                <a:solidFill>
                  <a:srgbClr val="336699"/>
                </a:solidFill>
              </a:rPr>
              <a:t>Virtual </a:t>
            </a:r>
            <a:r>
              <a:rPr lang="en-GB" sz="3200" b="1" dirty="0" smtClean="0">
                <a:solidFill>
                  <a:srgbClr val="336699"/>
                </a:solidFill>
              </a:rPr>
              <a:t>Volunteers </a:t>
            </a:r>
            <a:r>
              <a:rPr lang="en-GB" sz="2800" dirty="0"/>
              <a:t>from </a:t>
            </a:r>
            <a:r>
              <a:rPr lang="en-GB" sz="2800"/>
              <a:t>your </a:t>
            </a:r>
            <a:r>
              <a:rPr lang="en-GB" sz="2800" smtClean="0"/>
              <a:t>computers </a:t>
            </a:r>
            <a:r>
              <a:rPr lang="en-GB" sz="2800" dirty="0"/>
              <a:t>at </a:t>
            </a:r>
            <a:r>
              <a:rPr lang="en-GB" sz="2800" dirty="0" smtClean="0"/>
              <a:t>home, </a:t>
            </a:r>
            <a:r>
              <a:rPr lang="en-GB" sz="2800" dirty="0"/>
              <a:t>to support the work that school libraries have been doing over the lockdown period. </a:t>
            </a:r>
            <a:endParaRPr lang="en-GB" sz="2800" dirty="0" smtClean="0"/>
          </a:p>
          <a:p>
            <a:r>
              <a:rPr lang="en-GB" sz="2800" dirty="0"/>
              <a:t/>
            </a:r>
            <a:br>
              <a:rPr lang="en-GB" sz="2800" dirty="0"/>
            </a:br>
            <a:r>
              <a:rPr lang="en-GB" sz="2800" dirty="0" smtClean="0"/>
              <a:t>This </a:t>
            </a:r>
            <a:r>
              <a:rPr lang="en-GB" sz="2800" dirty="0"/>
              <a:t>volunteering role </a:t>
            </a:r>
            <a:r>
              <a:rPr lang="en-GB" sz="3200" b="1" dirty="0">
                <a:solidFill>
                  <a:srgbClr val="336699"/>
                </a:solidFill>
              </a:rPr>
              <a:t>offers a number of benefits </a:t>
            </a:r>
            <a:r>
              <a:rPr lang="en-GB" sz="2800" dirty="0"/>
              <a:t>to pupils which include:</a:t>
            </a:r>
          </a:p>
        </p:txBody>
      </p:sp>
      <p:sp>
        <p:nvSpPr>
          <p:cNvPr id="14" name="TextBox 13"/>
          <p:cNvSpPr txBox="1"/>
          <p:nvPr/>
        </p:nvSpPr>
        <p:spPr>
          <a:xfrm>
            <a:off x="637980" y="9190682"/>
            <a:ext cx="11159472" cy="2862322"/>
          </a:xfrm>
          <a:prstGeom prst="rect">
            <a:avLst/>
          </a:prstGeom>
          <a:noFill/>
        </p:spPr>
        <p:txBody>
          <a:bodyPr wrap="square" rtlCol="0">
            <a:spAutoFit/>
          </a:bodyPr>
          <a:lstStyle/>
          <a:p>
            <a:r>
              <a:rPr lang="en-GB" sz="2800" dirty="0" smtClean="0"/>
              <a:t>Your commitment to this  </a:t>
            </a:r>
            <a:r>
              <a:rPr lang="en-GB" sz="2800" dirty="0"/>
              <a:t>volunteering role could mean </a:t>
            </a:r>
            <a:r>
              <a:rPr lang="en-GB" sz="3200" b="1" dirty="0">
                <a:solidFill>
                  <a:srgbClr val="336699"/>
                </a:solidFill>
              </a:rPr>
              <a:t>as little as 1 hour a week</a:t>
            </a:r>
            <a:r>
              <a:rPr lang="en-GB" sz="2800" dirty="0"/>
              <a:t>, </a:t>
            </a:r>
            <a:r>
              <a:rPr lang="en-GB" sz="2800" dirty="0" smtClean="0"/>
              <a:t>which you can fit in around other work.</a:t>
            </a:r>
          </a:p>
          <a:p>
            <a:r>
              <a:rPr lang="en-GB" sz="2800" dirty="0"/>
              <a:t>After a brief induction you will get on with the tasks as </a:t>
            </a:r>
            <a:r>
              <a:rPr lang="en-GB" sz="2800" dirty="0" smtClean="0"/>
              <a:t>agreed.</a:t>
            </a:r>
            <a:r>
              <a:rPr lang="en-GB" sz="2800" dirty="0"/>
              <a:t/>
            </a:r>
            <a:br>
              <a:rPr lang="en-GB" sz="2800" dirty="0"/>
            </a:br>
            <a:r>
              <a:rPr lang="en-GB" sz="2800" dirty="0"/>
              <a:t>Support will be available during working hours for all tasks.</a:t>
            </a:r>
            <a:br>
              <a:rPr lang="en-GB" sz="2800" dirty="0"/>
            </a:br>
            <a:r>
              <a:rPr lang="en-GB" sz="2800" dirty="0"/>
              <a:t>Each pupil will have an electronic </a:t>
            </a:r>
            <a:r>
              <a:rPr lang="en-GB" sz="3200" b="1" dirty="0">
                <a:solidFill>
                  <a:srgbClr val="336699"/>
                </a:solidFill>
              </a:rPr>
              <a:t>Activity Record </a:t>
            </a:r>
            <a:r>
              <a:rPr lang="en-GB" sz="2800" dirty="0" smtClean="0"/>
              <a:t>to be completed </a:t>
            </a:r>
            <a:r>
              <a:rPr lang="en-GB" sz="2800" dirty="0"/>
              <a:t>on a weekly basis, </a:t>
            </a:r>
            <a:r>
              <a:rPr lang="en-GB" sz="2800" dirty="0" smtClean="0"/>
              <a:t>then </a:t>
            </a:r>
            <a:r>
              <a:rPr lang="en-GB" sz="2800" dirty="0"/>
              <a:t>signed (electronically) by their </a:t>
            </a:r>
            <a:r>
              <a:rPr lang="en-GB" sz="2800" dirty="0" smtClean="0"/>
              <a:t>LCL</a:t>
            </a:r>
            <a:endParaRPr lang="en-GB" sz="2800" dirty="0"/>
          </a:p>
        </p:txBody>
      </p:sp>
      <p:sp>
        <p:nvSpPr>
          <p:cNvPr id="16" name="TextBox 15"/>
          <p:cNvSpPr txBox="1"/>
          <p:nvPr/>
        </p:nvSpPr>
        <p:spPr>
          <a:xfrm>
            <a:off x="637980" y="12306193"/>
            <a:ext cx="11159472" cy="3539430"/>
          </a:xfrm>
          <a:prstGeom prst="rect">
            <a:avLst/>
          </a:prstGeom>
          <a:noFill/>
        </p:spPr>
        <p:txBody>
          <a:bodyPr wrap="square" rtlCol="0">
            <a:spAutoFit/>
          </a:bodyPr>
          <a:lstStyle/>
          <a:p>
            <a:r>
              <a:rPr lang="en-GB" sz="2800" dirty="0" smtClean="0"/>
              <a:t>Librarians </a:t>
            </a:r>
            <a:r>
              <a:rPr lang="en-GB" sz="2800" dirty="0"/>
              <a:t>are keen to have support from young people </a:t>
            </a:r>
            <a:r>
              <a:rPr lang="en-GB" sz="2800" dirty="0" smtClean="0"/>
              <a:t>because:</a:t>
            </a:r>
          </a:p>
          <a:p>
            <a:endParaRPr lang="en-GB" sz="1600" dirty="0" smtClean="0"/>
          </a:p>
          <a:p>
            <a:pPr marL="285750" indent="-285750">
              <a:buFont typeface="Arial" panose="020B0604020202020204" pitchFamily="34" charset="0"/>
              <a:buChar char="•"/>
            </a:pPr>
            <a:r>
              <a:rPr lang="en-GB" sz="2800" dirty="0" smtClean="0"/>
              <a:t>it will help to keep library resources </a:t>
            </a:r>
            <a:r>
              <a:rPr lang="en-GB" sz="3200" b="1" dirty="0">
                <a:solidFill>
                  <a:srgbClr val="336699"/>
                </a:solidFill>
              </a:rPr>
              <a:t>up to </a:t>
            </a:r>
            <a:r>
              <a:rPr lang="en-GB" sz="3200" b="1" dirty="0" smtClean="0">
                <a:solidFill>
                  <a:srgbClr val="336699"/>
                </a:solidFill>
              </a:rPr>
              <a:t>date</a:t>
            </a:r>
          </a:p>
          <a:p>
            <a:pPr marL="285750" indent="-285750">
              <a:buFont typeface="Arial" panose="020B0604020202020204" pitchFamily="34" charset="0"/>
              <a:buChar char="•"/>
            </a:pPr>
            <a:r>
              <a:rPr lang="en-GB" sz="2800" dirty="0" smtClean="0"/>
              <a:t>young </a:t>
            </a:r>
            <a:r>
              <a:rPr lang="en-GB" sz="2800" dirty="0"/>
              <a:t>people will </a:t>
            </a:r>
            <a:r>
              <a:rPr lang="en-GB" sz="2800" dirty="0" smtClean="0"/>
              <a:t> understand a bit more about the </a:t>
            </a:r>
            <a:r>
              <a:rPr lang="en-GB" sz="3200" b="1" dirty="0" smtClean="0">
                <a:solidFill>
                  <a:srgbClr val="336699"/>
                </a:solidFill>
              </a:rPr>
              <a:t>support that </a:t>
            </a:r>
            <a:r>
              <a:rPr lang="en-GB" sz="3200" b="1" dirty="0">
                <a:solidFill>
                  <a:srgbClr val="336699"/>
                </a:solidFill>
              </a:rPr>
              <a:t>school </a:t>
            </a:r>
            <a:r>
              <a:rPr lang="en-GB" sz="3200" b="1" dirty="0" smtClean="0">
                <a:solidFill>
                  <a:srgbClr val="336699"/>
                </a:solidFill>
              </a:rPr>
              <a:t>libraries provide</a:t>
            </a:r>
          </a:p>
          <a:p>
            <a:pPr marL="285750" indent="-285750">
              <a:buFont typeface="Arial" panose="020B0604020202020204" pitchFamily="34" charset="0"/>
              <a:buChar char="•"/>
            </a:pPr>
            <a:r>
              <a:rPr lang="en-GB" sz="2800" dirty="0" smtClean="0"/>
              <a:t>your </a:t>
            </a:r>
            <a:r>
              <a:rPr lang="en-GB" sz="2800" dirty="0"/>
              <a:t>input </a:t>
            </a:r>
            <a:r>
              <a:rPr lang="en-GB" sz="2800" dirty="0" smtClean="0"/>
              <a:t>means that </a:t>
            </a:r>
            <a:r>
              <a:rPr lang="en-GB" sz="2800" dirty="0"/>
              <a:t>resources </a:t>
            </a:r>
            <a:r>
              <a:rPr lang="en-GB" sz="2800" dirty="0" smtClean="0"/>
              <a:t>will be </a:t>
            </a:r>
            <a:r>
              <a:rPr lang="en-GB" sz="3200" b="1" dirty="0">
                <a:solidFill>
                  <a:srgbClr val="336699"/>
                </a:solidFill>
              </a:rPr>
              <a:t>more </a:t>
            </a:r>
            <a:r>
              <a:rPr lang="en-GB" sz="3200" b="1" dirty="0" smtClean="0">
                <a:solidFill>
                  <a:srgbClr val="336699"/>
                </a:solidFill>
              </a:rPr>
              <a:t>relevant </a:t>
            </a:r>
            <a:r>
              <a:rPr lang="en-GB" sz="3200" b="1" dirty="0">
                <a:solidFill>
                  <a:srgbClr val="336699"/>
                </a:solidFill>
              </a:rPr>
              <a:t>to </a:t>
            </a:r>
            <a:r>
              <a:rPr lang="en-GB" sz="3200" b="1" dirty="0" smtClean="0">
                <a:solidFill>
                  <a:srgbClr val="336699"/>
                </a:solidFill>
              </a:rPr>
              <a:t>other young </a:t>
            </a:r>
            <a:r>
              <a:rPr lang="en-GB" sz="3200" b="1" dirty="0">
                <a:solidFill>
                  <a:srgbClr val="336699"/>
                </a:solidFill>
              </a:rPr>
              <a:t>people</a:t>
            </a:r>
            <a:r>
              <a:rPr lang="en-GB" sz="2400" dirty="0"/>
              <a:t/>
            </a:r>
            <a:br>
              <a:rPr lang="en-GB" sz="2400" dirty="0"/>
            </a:br>
            <a:endParaRPr lang="en-GB" dirty="0"/>
          </a:p>
        </p:txBody>
      </p:sp>
    </p:spTree>
    <p:extLst>
      <p:ext uri="{BB962C8B-B14F-4D97-AF65-F5344CB8AC3E}">
        <p14:creationId xmlns:p14="http://schemas.microsoft.com/office/powerpoint/2010/main" val="2938015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7601</TotalTime>
  <Words>282</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But when she gets to know new neighbour Nick from her window, the two fall in love. What happens when she risks it all to actually meet him?  This extraordinary love story is beautifully, told and has a great twist at the end</dc:title>
  <dc:creator>Ms Newbury</dc:creator>
  <cp:lastModifiedBy>Ms Newbury</cp:lastModifiedBy>
  <cp:revision>45</cp:revision>
  <dcterms:created xsi:type="dcterms:W3CDTF">2021-02-04T13:00:54Z</dcterms:created>
  <dcterms:modified xsi:type="dcterms:W3CDTF">2021-02-11T14:20:03Z</dcterms:modified>
</cp:coreProperties>
</file>