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78" r:id="rId2"/>
  </p:sldIdLst>
  <p:sldSz cx="6858000" cy="9144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5292"/>
    <a:srgbClr val="223C6C"/>
    <a:srgbClr val="162746"/>
    <a:srgbClr val="0A1220"/>
    <a:srgbClr val="1C3158"/>
    <a:srgbClr val="EFE9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5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0329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48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55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57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09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62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223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66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93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064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B8E9-DC57-467B-9E09-4446161520C0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124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0B8E9-DC57-467B-9E09-4446161520C0}" type="datetimeFigureOut">
              <a:rPr lang="en-GB" smtClean="0"/>
              <a:t>21/01/2021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48242-3D07-41D7-B2CA-19B1D377BA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2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AF234CF6-A82C-4E0F-A62F-58118164EB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09926"/>
              </p:ext>
            </p:extLst>
          </p:nvPr>
        </p:nvGraphicFramePr>
        <p:xfrm>
          <a:off x="266668" y="4422168"/>
          <a:ext cx="6269228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69228">
                  <a:extLst>
                    <a:ext uri="{9D8B030D-6E8A-4147-A177-3AD203B41FA5}">
                      <a16:colId xmlns:a16="http://schemas.microsoft.com/office/drawing/2014/main" val="3747579251"/>
                    </a:ext>
                  </a:extLst>
                </a:gridCol>
              </a:tblGrid>
              <a:tr h="811302">
                <a:tc>
                  <a:txBody>
                    <a:bodyPr/>
                    <a:lstStyle/>
                    <a:p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 is really</a:t>
                      </a:r>
                      <a:r>
                        <a:rPr lang="en-GB" sz="12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important to find out what you can about </a:t>
                      </a:r>
                      <a:r>
                        <a:rPr lang="en-GB" sz="1200" b="1" i="0" kern="1200" baseline="0" dirty="0" smtClean="0">
                          <a:solidFill>
                            <a:srgbClr val="2E529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GB" sz="1200" b="1" i="0" kern="1200" dirty="0" smtClean="0">
                          <a:solidFill>
                            <a:srgbClr val="2E529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 posted the </a:t>
                      </a:r>
                      <a:r>
                        <a:rPr lang="en-GB" sz="1200" b="1" i="0" kern="1200" dirty="0" smtClean="0">
                          <a:solidFill>
                            <a:srgbClr val="2E5292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content.</a:t>
                      </a: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Is this</a:t>
                      </a:r>
                      <a:r>
                        <a:rPr lang="en-GB" sz="12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 </a:t>
                      </a: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original post or someone re-posting content from someone else?  Can you trace the information back to a real person?  </a:t>
                      </a:r>
                    </a:p>
                    <a:p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can you find out about them</a:t>
                      </a:r>
                      <a:r>
                        <a:rPr lang="en-GB" sz="12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from an internet search</a:t>
                      </a: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Who</a:t>
                      </a:r>
                      <a:r>
                        <a:rPr lang="en-GB" sz="1200" b="0" i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are they linked to - followers, or friends – how trustworthy are those people?</a:t>
                      </a:r>
                      <a:endParaRPr lang="en-GB" sz="12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879690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215572" y="192037"/>
            <a:ext cx="6411011" cy="8828871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229656" y="1389426"/>
            <a:ext cx="63283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Social media content requires </a:t>
            </a:r>
            <a:r>
              <a:rPr lang="en-GB" sz="1200" b="1" dirty="0">
                <a:solidFill>
                  <a:srgbClr val="2E5292"/>
                </a:solidFill>
              </a:rPr>
              <a:t>very careful evaluation</a:t>
            </a:r>
            <a:r>
              <a:rPr lang="en-GB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; of all sources of information, it is the most questionable in  </a:t>
            </a:r>
            <a:r>
              <a:rPr lang="en-GB" sz="1200" dirty="0">
                <a:solidFill>
                  <a:schemeClr val="dk1"/>
                </a:solidFill>
              </a:rPr>
              <a:t>terms of reliability. Remember that anyone can post or share very easily on social media sites. While the purpose may be to inform or educate, it is often to deliberately </a:t>
            </a:r>
            <a:r>
              <a:rPr lang="en-GB" sz="1200" b="1" dirty="0">
                <a:solidFill>
                  <a:srgbClr val="7030A0"/>
                </a:solidFill>
              </a:rPr>
              <a:t>mislead</a:t>
            </a:r>
            <a:r>
              <a:rPr lang="en-GB" sz="1200" dirty="0">
                <a:solidFill>
                  <a:schemeClr val="dk1"/>
                </a:solidFill>
              </a:rPr>
              <a:t>. Instances of “fake news” are very common. Remember that content which is personal opinion can often be mistaken for legitimate information</a:t>
            </a:r>
            <a:r>
              <a:rPr lang="en-GB" sz="1200" dirty="0">
                <a:solidFill>
                  <a:srgbClr val="7030A0"/>
                </a:solidFill>
              </a:rPr>
              <a:t>. </a:t>
            </a:r>
            <a:r>
              <a:rPr lang="en-GB" sz="1200" b="1" dirty="0">
                <a:solidFill>
                  <a:srgbClr val="7030A0"/>
                </a:solidFill>
              </a:rPr>
              <a:t>Always</a:t>
            </a:r>
            <a:r>
              <a:rPr lang="en-GB" sz="1200" dirty="0">
                <a:solidFill>
                  <a:srgbClr val="7030A0"/>
                </a:solidFill>
              </a:rPr>
              <a:t> </a:t>
            </a:r>
            <a:r>
              <a:rPr lang="en-GB" sz="1200" dirty="0">
                <a:solidFill>
                  <a:schemeClr val="dk1"/>
                </a:solidFill>
              </a:rPr>
              <a:t>determine the purpose of the content: is it to inform, teach, sell, entertain, or persuade? Is the information fact, opinion, or propaganda</a:t>
            </a:r>
            <a:r>
              <a:rPr lang="en-GB" sz="1200" dirty="0" smtClean="0">
                <a:solidFill>
                  <a:schemeClr val="dk1"/>
                </a:solidFill>
              </a:rPr>
              <a:t>?</a:t>
            </a:r>
            <a:endParaRPr lang="en-GB" sz="1200" dirty="0">
              <a:solidFill>
                <a:schemeClr val="dk1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9290" y="192037"/>
            <a:ext cx="1116767" cy="118372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655762" y="219095"/>
            <a:ext cx="34188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002060"/>
                </a:solidFill>
              </a:rPr>
              <a:t>Locate: evaluating sources of information</a:t>
            </a:r>
            <a:endParaRPr lang="en-GB" sz="12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229656" y="1143448"/>
            <a:ext cx="52125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chemeClr val="accent1">
                    <a:lumMod val="75000"/>
                  </a:schemeClr>
                </a:solidFill>
              </a:rPr>
              <a:t>Purpose: </a:t>
            </a:r>
            <a:r>
              <a:rPr lang="en-GB" sz="1400" dirty="0" smtClean="0">
                <a:solidFill>
                  <a:schemeClr val="accent1">
                    <a:lumMod val="75000"/>
                  </a:schemeClr>
                </a:solidFill>
              </a:rPr>
              <a:t>Why has this resource been created? </a:t>
            </a:r>
            <a:endParaRPr lang="en-GB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 flipH="1">
            <a:off x="206147" y="2616331"/>
            <a:ext cx="52125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 </a:t>
            </a:r>
            <a:r>
              <a:rPr lang="en-GB" sz="1400" b="1" dirty="0">
                <a:solidFill>
                  <a:srgbClr val="223C6C"/>
                </a:solidFill>
              </a:rPr>
              <a:t>Accuracy -  </a:t>
            </a:r>
            <a:r>
              <a:rPr lang="en-GB" sz="1400" dirty="0">
                <a:solidFill>
                  <a:srgbClr val="223C6C"/>
                </a:solidFill>
              </a:rPr>
              <a:t>to what extent can you trust this source of information? </a:t>
            </a:r>
          </a:p>
        </p:txBody>
      </p:sp>
      <p:sp>
        <p:nvSpPr>
          <p:cNvPr id="17" name="TextBox 16"/>
          <p:cNvSpPr txBox="1"/>
          <p:nvPr/>
        </p:nvSpPr>
        <p:spPr>
          <a:xfrm flipH="1">
            <a:off x="229656" y="4206673"/>
            <a:ext cx="52125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223C6C"/>
                </a:solidFill>
              </a:rPr>
              <a:t> Responsibility - </a:t>
            </a:r>
            <a:r>
              <a:rPr lang="en-GB" sz="1400" dirty="0">
                <a:solidFill>
                  <a:srgbClr val="223C6C"/>
                </a:solidFill>
              </a:rPr>
              <a:t>who has produced this information? </a:t>
            </a:r>
          </a:p>
        </p:txBody>
      </p:sp>
      <p:sp>
        <p:nvSpPr>
          <p:cNvPr id="18" name="TextBox 17"/>
          <p:cNvSpPr txBox="1"/>
          <p:nvPr/>
        </p:nvSpPr>
        <p:spPr>
          <a:xfrm flipH="1">
            <a:off x="266667" y="5377981"/>
            <a:ext cx="65359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 smtClean="0">
                <a:solidFill>
                  <a:srgbClr val="2E5292"/>
                </a:solidFill>
              </a:rPr>
              <a:t>Relevance </a:t>
            </a:r>
            <a:r>
              <a:rPr lang="en-GB" sz="1400" b="1" dirty="0">
                <a:solidFill>
                  <a:srgbClr val="2E5292"/>
                </a:solidFill>
              </a:rPr>
              <a:t>-</a:t>
            </a:r>
            <a:r>
              <a:rPr lang="en-GB" sz="1400" dirty="0">
                <a:solidFill>
                  <a:srgbClr val="2E5292"/>
                </a:solidFill>
              </a:rPr>
              <a:t>does this resource provide the kind of information I need? </a:t>
            </a:r>
            <a:r>
              <a:rPr lang="en-GB" sz="1400" b="1" dirty="0">
                <a:solidFill>
                  <a:srgbClr val="2E5292"/>
                </a:solidFill>
              </a:rPr>
              <a:t>  </a:t>
            </a:r>
          </a:p>
        </p:txBody>
      </p:sp>
      <p:sp>
        <p:nvSpPr>
          <p:cNvPr id="24" name="TextBox 23"/>
          <p:cNvSpPr txBox="1"/>
          <p:nvPr/>
        </p:nvSpPr>
        <p:spPr>
          <a:xfrm flipH="1">
            <a:off x="229656" y="6813736"/>
            <a:ext cx="65359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2E5292"/>
                </a:solidFill>
              </a:rPr>
              <a:t>Currency - </a:t>
            </a:r>
            <a:r>
              <a:rPr lang="en-GB" sz="1400" dirty="0">
                <a:solidFill>
                  <a:srgbClr val="2E5292"/>
                </a:solidFill>
              </a:rPr>
              <a:t>how up to date is the information?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35974" y="7820443"/>
            <a:ext cx="51529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accent5">
                    <a:lumMod val="75000"/>
                  </a:schemeClr>
                </a:solidFill>
              </a:rPr>
              <a:t>Now sum up the usefulness of this </a:t>
            </a:r>
            <a:r>
              <a:rPr lang="en-GB" sz="1400" dirty="0" smtClean="0">
                <a:solidFill>
                  <a:schemeClr val="accent5">
                    <a:lumMod val="75000"/>
                  </a:schemeClr>
                </a:solidFill>
              </a:rPr>
              <a:t>resource </a:t>
            </a:r>
            <a:r>
              <a:rPr lang="en-GB" sz="1400" dirty="0" smtClean="0">
                <a:solidFill>
                  <a:schemeClr val="accent5">
                    <a:lumMod val="75000"/>
                  </a:schemeClr>
                </a:solidFill>
              </a:rPr>
              <a:t>here</a:t>
            </a:r>
            <a:r>
              <a:rPr lang="en-GB" sz="1200" dirty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92939" y="316087"/>
            <a:ext cx="3445102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Social Media</a:t>
            </a:r>
            <a:endParaRPr lang="en-US" sz="40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9656" y="896279"/>
            <a:ext cx="56205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>
              <a:defRPr/>
            </a:pPr>
            <a:r>
              <a:rPr lang="en-GB" sz="1200" b="1" dirty="0" smtClean="0">
                <a:solidFill>
                  <a:srgbClr val="002060"/>
                </a:solidFill>
              </a:rPr>
              <a:t> </a:t>
            </a:r>
            <a:r>
              <a:rPr lang="en-GB" sz="1200" dirty="0">
                <a:solidFill>
                  <a:srgbClr val="002060"/>
                </a:solidFill>
              </a:rPr>
              <a:t>Information from social </a:t>
            </a:r>
            <a:r>
              <a:rPr lang="en-GB" sz="1200" dirty="0" smtClean="0">
                <a:solidFill>
                  <a:srgbClr val="002060"/>
                </a:solidFill>
              </a:rPr>
              <a:t>media such as Facebook, Twitter, Instagram and </a:t>
            </a:r>
            <a:r>
              <a:rPr lang="en-GB" sz="1200" dirty="0" err="1" smtClean="0">
                <a:solidFill>
                  <a:srgbClr val="002060"/>
                </a:solidFill>
              </a:rPr>
              <a:t>SnapChat</a:t>
            </a:r>
            <a:endParaRPr lang="en-GB" sz="1200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9655" y="5703502"/>
            <a:ext cx="62913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219170">
              <a:defRPr/>
            </a:pPr>
            <a:r>
              <a:rPr lang="en-GB" sz="1200" dirty="0" smtClean="0"/>
              <a:t>Posts </a:t>
            </a:r>
            <a:r>
              <a:rPr lang="en-GB" sz="1200" dirty="0"/>
              <a:t>on social media sites are often short; they may not provide the amount of in depth information you require</a:t>
            </a:r>
          </a:p>
          <a:p>
            <a:pPr lvl="0" defTabSz="1219170">
              <a:defRPr/>
            </a:pPr>
            <a:r>
              <a:rPr lang="en-GB" sz="1200" dirty="0"/>
              <a:t>Even someone who knows a lot about a topic may not take the time to produce content that you can make use of; </a:t>
            </a:r>
            <a:r>
              <a:rPr lang="en-GB" sz="1200" dirty="0"/>
              <a:t>r</a:t>
            </a:r>
            <a:r>
              <a:rPr lang="en-GB" sz="1200" dirty="0" smtClean="0"/>
              <a:t>emember </a:t>
            </a:r>
            <a:r>
              <a:rPr lang="en-GB" sz="1200" dirty="0"/>
              <a:t>that a personal view of a topic may be too narrow, or too wide, for what you </a:t>
            </a:r>
            <a:r>
              <a:rPr lang="en-GB" sz="1200" dirty="0" smtClean="0"/>
              <a:t>need, and can give a very biased, or one-sided view</a:t>
            </a:r>
            <a:endParaRPr lang="en-GB" sz="1200" dirty="0"/>
          </a:p>
          <a:p>
            <a:pPr lvl="0" defTabSz="1219170">
              <a:defRPr/>
            </a:pPr>
            <a:r>
              <a:rPr lang="en-GB" sz="1200" dirty="0"/>
              <a:t>Posts can be uploaded very quickly without checking – </a:t>
            </a:r>
            <a:r>
              <a:rPr lang="en-GB" sz="1200" dirty="0" smtClean="0"/>
              <a:t>they </a:t>
            </a:r>
            <a:r>
              <a:rPr lang="en-GB" sz="1200" dirty="0" smtClean="0"/>
              <a:t>may </a:t>
            </a:r>
            <a:r>
              <a:rPr lang="en-GB" sz="1200" dirty="0"/>
              <a:t>be difficult to make sense </a:t>
            </a:r>
            <a:r>
              <a:rPr lang="en-GB" sz="1200" dirty="0" smtClean="0"/>
              <a:t>of</a:t>
            </a:r>
            <a:endParaRPr lang="en-GB" sz="1200" dirty="0"/>
          </a:p>
        </p:txBody>
      </p:sp>
      <p:sp>
        <p:nvSpPr>
          <p:cNvPr id="8" name="Rectangle 7"/>
          <p:cNvSpPr/>
          <p:nvPr/>
        </p:nvSpPr>
        <p:spPr>
          <a:xfrm>
            <a:off x="259742" y="7011943"/>
            <a:ext cx="63796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New posts or accounts may have been created very quickly without thought for accuracy of the information </a:t>
            </a:r>
            <a:r>
              <a:rPr lang="en-GB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included. On </a:t>
            </a:r>
            <a:r>
              <a:rPr lang="en-GB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other hand, information can change very quickly: posts from even an hour before can contain information that is out of </a:t>
            </a:r>
            <a:r>
              <a:rPr lang="en-GB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date. </a:t>
            </a:r>
            <a:r>
              <a:rPr lang="en-GB" sz="1200" b="1" dirty="0" smtClean="0">
                <a:solidFill>
                  <a:srgbClr val="7030A0"/>
                </a:solidFill>
              </a:rPr>
              <a:t>Always </a:t>
            </a:r>
            <a:r>
              <a:rPr lang="en-GB" sz="1200" b="1" dirty="0">
                <a:solidFill>
                  <a:srgbClr val="7030A0"/>
                </a:solidFill>
              </a:rPr>
              <a:t>look at the date, and time, of </a:t>
            </a:r>
            <a:r>
              <a:rPr lang="en-GB" sz="1200" b="1" dirty="0" smtClean="0">
                <a:solidFill>
                  <a:srgbClr val="7030A0"/>
                </a:solidFill>
              </a:rPr>
              <a:t>posting</a:t>
            </a:r>
            <a:endParaRPr lang="en-GB" sz="1200" b="1" dirty="0">
              <a:solidFill>
                <a:srgbClr val="7030A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3963" y="2836337"/>
            <a:ext cx="635116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chemeClr val="dk1"/>
                </a:solidFill>
              </a:rPr>
              <a:t>It’s very important to </a:t>
            </a:r>
            <a:r>
              <a:rPr lang="en-GB" sz="1200" b="1" dirty="0">
                <a:solidFill>
                  <a:srgbClr val="7030A0"/>
                </a:solidFill>
              </a:rPr>
              <a:t>verify</a:t>
            </a:r>
            <a:r>
              <a:rPr lang="en-GB" sz="1200" dirty="0">
                <a:solidFill>
                  <a:schemeClr val="dk1"/>
                </a:solidFill>
              </a:rPr>
              <a:t> information from social media by comparing with other sources of information. Remember that it’s really easy to post </a:t>
            </a:r>
            <a:r>
              <a:rPr lang="en-GB" sz="1200" dirty="0" smtClean="0">
                <a:solidFill>
                  <a:schemeClr val="dk1"/>
                </a:solidFill>
              </a:rPr>
              <a:t> “on the spur of the moment”, and erroneous </a:t>
            </a:r>
            <a:r>
              <a:rPr lang="en-GB" sz="1200" dirty="0" smtClean="0">
                <a:solidFill>
                  <a:schemeClr val="dk1"/>
                </a:solidFill>
              </a:rPr>
              <a:t>information </a:t>
            </a:r>
            <a:r>
              <a:rPr lang="en-GB" sz="1200" dirty="0">
                <a:solidFill>
                  <a:schemeClr val="dk1"/>
                </a:solidFill>
              </a:rPr>
              <a:t>can go viral very </a:t>
            </a:r>
            <a:r>
              <a:rPr lang="en-GB" sz="1200" dirty="0" smtClean="0">
                <a:solidFill>
                  <a:schemeClr val="dk1"/>
                </a:solidFill>
              </a:rPr>
              <a:t>quickly. Are </a:t>
            </a:r>
            <a:r>
              <a:rPr lang="en-GB" sz="1200" dirty="0">
                <a:solidFill>
                  <a:schemeClr val="dk1"/>
                </a:solidFill>
              </a:rPr>
              <a:t>there references to sources of information supporting any statements made or viewpoints held?  </a:t>
            </a:r>
          </a:p>
          <a:p>
            <a:r>
              <a:rPr lang="en-GB" sz="1200" dirty="0">
                <a:solidFill>
                  <a:schemeClr val="dk1"/>
                </a:solidFill>
              </a:rPr>
              <a:t>How does it compare with information from other sources which take a more objective and impartial view?</a:t>
            </a:r>
          </a:p>
          <a:p>
            <a:pPr lvl="0" defTabSz="685800">
              <a:defRPr/>
            </a:pPr>
            <a:r>
              <a:rPr lang="en-GB" sz="1200" dirty="0">
                <a:solidFill>
                  <a:schemeClr val="dk1"/>
                </a:solidFill>
              </a:rPr>
              <a:t>Does the item include grammatical, spelling, or typographical errors?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6667" y="8025399"/>
            <a:ext cx="62692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defTabSz="914400">
              <a:buFont typeface="Arial" panose="020B0604020202020204" pitchFamily="34" charset="0"/>
              <a:buChar char="•"/>
              <a:defRPr/>
            </a:pPr>
            <a:r>
              <a:rPr lang="en-GB" sz="1200" dirty="0"/>
              <a:t>individuals may </a:t>
            </a:r>
            <a:r>
              <a:rPr lang="en-GB" sz="1200" b="1" dirty="0">
                <a:solidFill>
                  <a:srgbClr val="FF6600"/>
                </a:solidFill>
              </a:rPr>
              <a:t>think they know more than they actually do</a:t>
            </a:r>
          </a:p>
          <a:p>
            <a:pPr marL="285750" lvl="0" indent="-285750" defTabSz="914400">
              <a:buFont typeface="Arial" panose="020B0604020202020204" pitchFamily="34" charset="0"/>
              <a:buChar char="•"/>
              <a:defRPr/>
            </a:pPr>
            <a:r>
              <a:rPr lang="en-GB" sz="1200" dirty="0"/>
              <a:t>their information may be </a:t>
            </a:r>
            <a:r>
              <a:rPr lang="en-GB" sz="1200" b="1" dirty="0">
                <a:solidFill>
                  <a:srgbClr val="FF6600"/>
                </a:solidFill>
              </a:rPr>
              <a:t>incorrect,  biased, one sided  </a:t>
            </a:r>
            <a:r>
              <a:rPr lang="en-GB" sz="1200" dirty="0"/>
              <a:t>or</a:t>
            </a:r>
            <a:r>
              <a:rPr lang="en-GB" sz="1200" dirty="0">
                <a:solidFill>
                  <a:srgbClr val="FF6600"/>
                </a:solidFill>
              </a:rPr>
              <a:t> </a:t>
            </a:r>
            <a:r>
              <a:rPr lang="en-GB" sz="1200" b="1" dirty="0" smtClean="0">
                <a:solidFill>
                  <a:srgbClr val="FF6600"/>
                </a:solidFill>
              </a:rPr>
              <a:t>personal </a:t>
            </a:r>
            <a:r>
              <a:rPr lang="en-GB" sz="1200" b="1" dirty="0">
                <a:solidFill>
                  <a:srgbClr val="FF6600"/>
                </a:solidFill>
              </a:rPr>
              <a:t>opinion</a:t>
            </a:r>
          </a:p>
          <a:p>
            <a:pPr marL="285750" lvl="0" indent="-285750" defTabSz="914400">
              <a:buFont typeface="Arial" panose="020B0604020202020204" pitchFamily="34" charset="0"/>
              <a:buChar char="•"/>
              <a:defRPr/>
            </a:pPr>
            <a:r>
              <a:rPr lang="en-GB" sz="1200" dirty="0"/>
              <a:t>always make sure you </a:t>
            </a:r>
            <a:r>
              <a:rPr lang="en-GB" sz="1200" b="1" dirty="0">
                <a:solidFill>
                  <a:srgbClr val="FF6600"/>
                </a:solidFill>
              </a:rPr>
              <a:t>understand the motives of the person</a:t>
            </a:r>
            <a:r>
              <a:rPr lang="en-GB" sz="1200" dirty="0">
                <a:solidFill>
                  <a:srgbClr val="FF6600"/>
                </a:solidFill>
              </a:rPr>
              <a:t>, </a:t>
            </a:r>
            <a:r>
              <a:rPr lang="en-GB" sz="1200" dirty="0"/>
              <a:t>and </a:t>
            </a:r>
            <a:r>
              <a:rPr lang="en-GB" sz="1200" dirty="0" smtClean="0"/>
              <a:t>remember to double </a:t>
            </a:r>
            <a:r>
              <a:rPr lang="en-GB" sz="1200" dirty="0"/>
              <a:t>check the information </a:t>
            </a:r>
            <a:r>
              <a:rPr lang="en-GB" sz="1200" dirty="0" smtClean="0"/>
              <a:t>elsewhere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79341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892</TotalTime>
  <Words>550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 Newbury</dc:creator>
  <cp:lastModifiedBy>Ms Newbury</cp:lastModifiedBy>
  <cp:revision>79</cp:revision>
  <cp:lastPrinted>2019-05-21T10:46:40Z</cp:lastPrinted>
  <dcterms:created xsi:type="dcterms:W3CDTF">2018-09-29T06:22:43Z</dcterms:created>
  <dcterms:modified xsi:type="dcterms:W3CDTF">2021-01-21T08:42:12Z</dcterms:modified>
</cp:coreProperties>
</file>