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0" r:id="rId3"/>
    <p:sldId id="261" r:id="rId4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>
        <p:scale>
          <a:sx n="53" d="100"/>
          <a:sy n="53" d="100"/>
        </p:scale>
        <p:origin x="225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4" d="100"/>
        <a:sy n="18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14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486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821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03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250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53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57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540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73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320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5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AD144-B221-43F3-8CDA-8FCBA65B5868}" type="datetimeFigureOut">
              <a:rPr lang="en-GB" smtClean="0"/>
              <a:t>15/01/2021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C0CF3-E61E-4CD1-9158-9CB050DF40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58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E78CC63-8BF8-4F0B-927F-07C930D0E436}"/>
              </a:ext>
            </a:extLst>
          </p:cNvPr>
          <p:cNvSpPr/>
          <p:nvPr/>
        </p:nvSpPr>
        <p:spPr>
          <a:xfrm>
            <a:off x="391774" y="262059"/>
            <a:ext cx="6293839" cy="8499960"/>
          </a:xfrm>
          <a:prstGeom prst="rect">
            <a:avLst/>
          </a:prstGeom>
          <a:noFill/>
          <a:ln w="69850">
            <a:solidFill>
              <a:srgbClr val="33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13" name="TextBox 15">
            <a:extLst>
              <a:ext uri="{FF2B5EF4-FFF2-40B4-BE49-F238E27FC236}">
                <a16:creationId xmlns:a16="http://schemas.microsoft.com/office/drawing/2014/main" id="{781AA80C-5C07-4FB0-B7C5-2DA0BE63F88C}"/>
              </a:ext>
            </a:extLst>
          </p:cNvPr>
          <p:cNvSpPr txBox="1"/>
          <p:nvPr/>
        </p:nvSpPr>
        <p:spPr>
          <a:xfrm>
            <a:off x="491480" y="308833"/>
            <a:ext cx="39338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b="1" kern="12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 Fiction books</a:t>
            </a:r>
            <a:endParaRPr lang="en-GB" sz="12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pic>
        <p:nvPicPr>
          <p:cNvPr id="3" name="Picture 2" descr="A book shelf filled with books&#10;&#10;Description generated with high confidence">
            <a:extLst>
              <a:ext uri="{FF2B5EF4-FFF2-40B4-BE49-F238E27FC236}">
                <a16:creationId xmlns:a16="http://schemas.microsoft.com/office/drawing/2014/main" id="{CCE212BB-A1B6-424D-AFBB-D062629882B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0" r="7323" b="2498"/>
          <a:stretch/>
        </p:blipFill>
        <p:spPr>
          <a:xfrm>
            <a:off x="3649854" y="4601399"/>
            <a:ext cx="2862034" cy="250796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B2F06802-072B-48CA-A69A-4847B1D688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4035">
            <a:off x="1328644" y="1132928"/>
            <a:ext cx="1263193" cy="1478702"/>
          </a:xfrm>
          <a:prstGeom prst="rect">
            <a:avLst/>
          </a:prstGeom>
        </p:spPr>
      </p:pic>
      <p:sp>
        <p:nvSpPr>
          <p:cNvPr id="27" name="Rectangular Callout 27">
            <a:extLst>
              <a:ext uri="{FF2B5EF4-FFF2-40B4-BE49-F238E27FC236}">
                <a16:creationId xmlns:a16="http://schemas.microsoft.com/office/drawing/2014/main" id="{8CD64B0D-1EB3-4CDF-896F-8F18E09E70C5}"/>
              </a:ext>
            </a:extLst>
          </p:cNvPr>
          <p:cNvSpPr/>
          <p:nvPr/>
        </p:nvSpPr>
        <p:spPr>
          <a:xfrm rot="20191418">
            <a:off x="297969" y="852486"/>
            <a:ext cx="1617551" cy="765463"/>
          </a:xfrm>
          <a:prstGeom prst="wedgeRectCallout">
            <a:avLst>
              <a:gd name="adj1" fmla="val -1671"/>
              <a:gd name="adj2" fmla="val 124359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7030A0"/>
                </a:solidFill>
              </a:rPr>
              <a:t> </a:t>
            </a:r>
            <a:r>
              <a:rPr lang="en-GB" altLang="en-US" sz="1200" b="1" dirty="0">
                <a:solidFill>
                  <a:srgbClr val="7030A0"/>
                </a:solidFill>
              </a:rPr>
              <a:t>How do I find books on a topic that interests me</a:t>
            </a:r>
            <a:r>
              <a:rPr lang="en-GB" sz="1200" b="1" dirty="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28" name="TextBox 19">
            <a:extLst>
              <a:ext uri="{FF2B5EF4-FFF2-40B4-BE49-F238E27FC236}">
                <a16:creationId xmlns:a16="http://schemas.microsoft.com/office/drawing/2014/main" id="{D36DBC81-2E81-4538-AC89-ADD2853810B3}"/>
              </a:ext>
            </a:extLst>
          </p:cNvPr>
          <p:cNvSpPr txBox="1"/>
          <p:nvPr/>
        </p:nvSpPr>
        <p:spPr>
          <a:xfrm>
            <a:off x="437759" y="2768437"/>
            <a:ext cx="6140520" cy="14763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eaLnBrk="0" fontAlgn="base" hangingPunct="0">
              <a:lnSpc>
                <a:spcPct val="107000"/>
              </a:lnSpc>
              <a:spcAft>
                <a:spcPts val="0"/>
              </a:spcAft>
            </a:pPr>
            <a:r>
              <a: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organise Non Fiction books, we use </a:t>
            </a:r>
            <a:r>
              <a:rPr lang="en-GB" sz="1200" kern="12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system </a:t>
            </a:r>
            <a:r>
              <a:rPr lang="en-GB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 </a:t>
            </a:r>
            <a:r>
              <a:rPr lang="en-GB" sz="1200" kern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GB" sz="1200" b="1" kern="12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b="1" kern="12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Dewey Decimal System</a:t>
            </a:r>
            <a:r>
              <a:rPr lang="en-GB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To sum up how this system works: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GB" sz="12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GB" sz="1200" dirty="0"/>
              <a:t>All the Non Fiction books are divided up into </a:t>
            </a:r>
            <a:r>
              <a:rPr lang="en-GB" sz="1200" b="1" dirty="0">
                <a:solidFill>
                  <a:srgbClr val="7030A0"/>
                </a:solidFill>
              </a:rPr>
              <a:t>10 main sections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en-GB" sz="1200" dirty="0">
              <a:solidFill>
                <a:srgbClr val="002060"/>
              </a:solidFill>
            </a:endParaRPr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GB" sz="1200" dirty="0"/>
              <a:t>Each section has a different type of books 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en-GB" sz="12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GB" sz="1200" dirty="0"/>
              <a:t>The sections have </a:t>
            </a:r>
            <a:r>
              <a:rPr lang="en-GB" sz="1200" b="1" dirty="0">
                <a:solidFill>
                  <a:srgbClr val="7030A0"/>
                </a:solidFill>
              </a:rPr>
              <a:t>numbers</a:t>
            </a:r>
            <a:r>
              <a:rPr lang="en-GB" sz="1200" dirty="0">
                <a:solidFill>
                  <a:srgbClr val="7030A0"/>
                </a:solidFill>
              </a:rPr>
              <a:t> : </a:t>
            </a:r>
            <a:r>
              <a:rPr lang="en-GB" sz="1200" b="1" dirty="0">
                <a:solidFill>
                  <a:srgbClr val="7030A0"/>
                </a:solidFill>
              </a:rPr>
              <a:t>200s, 500s, </a:t>
            </a:r>
            <a:r>
              <a:rPr lang="en-GB" sz="1200" dirty="0"/>
              <a:t>and so on</a:t>
            </a:r>
          </a:p>
          <a:p>
            <a:pPr>
              <a:spcAft>
                <a:spcPts val="0"/>
              </a:spcAft>
            </a:pPr>
            <a:endParaRPr lang="en-GB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1" name="TextBox 23">
            <a:extLst>
              <a:ext uri="{FF2B5EF4-FFF2-40B4-BE49-F238E27FC236}">
                <a16:creationId xmlns:a16="http://schemas.microsoft.com/office/drawing/2014/main" id="{108A9335-E98E-42D4-9969-0D6C2424F189}"/>
              </a:ext>
            </a:extLst>
          </p:cNvPr>
          <p:cNvSpPr txBox="1"/>
          <p:nvPr/>
        </p:nvSpPr>
        <p:spPr>
          <a:xfrm>
            <a:off x="2708098" y="673242"/>
            <a:ext cx="3870181" cy="11239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 Fiction books are not arranged in </a:t>
            </a:r>
            <a:r>
              <a:rPr lang="en-GB" sz="12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alphabetical order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but by the </a:t>
            </a:r>
            <a:r>
              <a:rPr lang="en-GB" sz="12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 they cover.</a:t>
            </a:r>
          </a:p>
          <a:p>
            <a:pPr>
              <a:spcAft>
                <a:spcPts val="0"/>
              </a:spcAft>
            </a:pPr>
            <a:endParaRPr lang="en-GB" sz="12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makes more sense, because it means that all the books on one topic are kept together on the shelves.</a:t>
            </a:r>
          </a:p>
          <a:p>
            <a:pPr>
              <a:spcAft>
                <a:spcPts val="0"/>
              </a:spcAft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example, you would find </a:t>
            </a:r>
            <a:r>
              <a:rPr lang="en-GB" sz="12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the books about Sport </a:t>
            </a:r>
            <a:r>
              <a:rPr lang="en-GB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same section</a:t>
            </a:r>
            <a:r>
              <a:rPr lang="en-GB" sz="1200" b="1" dirty="0">
                <a:solidFill>
                  <a:srgbClr val="7030A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1200" kern="12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2CFC04AD-E233-42BC-A989-174ADC2FD608}"/>
              </a:ext>
            </a:extLst>
          </p:cNvPr>
          <p:cNvSpPr txBox="1"/>
          <p:nvPr/>
        </p:nvSpPr>
        <p:spPr>
          <a:xfrm>
            <a:off x="403296" y="4922211"/>
            <a:ext cx="3235036" cy="9754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GB" sz="1200" dirty="0" smtClean="0"/>
              <a:t>There </a:t>
            </a:r>
            <a:r>
              <a:rPr lang="en-GB" sz="1200" dirty="0"/>
              <a:t>are signs on the shelves showing which show the kind of books you will find there</a:t>
            </a:r>
          </a:p>
          <a:p>
            <a:pPr lvl="0"/>
            <a:endParaRPr lang="en-GB" sz="12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GB" sz="1200" dirty="0"/>
              <a:t>Each topic has its own code number – these have at least </a:t>
            </a:r>
            <a:r>
              <a:rPr lang="en-GB" sz="1200" b="1" dirty="0">
                <a:solidFill>
                  <a:srgbClr val="7030A0"/>
                </a:solidFill>
              </a:rPr>
              <a:t>3 digits</a:t>
            </a:r>
            <a:r>
              <a:rPr lang="en-GB" sz="1200" dirty="0"/>
              <a:t>– sometimes they’re longer and might have a </a:t>
            </a:r>
            <a:r>
              <a:rPr lang="en-GB" sz="1200" b="1" dirty="0">
                <a:solidFill>
                  <a:srgbClr val="7030A0"/>
                </a:solidFill>
              </a:rPr>
              <a:t>decimal </a:t>
            </a:r>
            <a:r>
              <a:rPr lang="en-GB" sz="1200" b="1" dirty="0" smtClean="0">
                <a:solidFill>
                  <a:srgbClr val="7030A0"/>
                </a:solidFill>
              </a:rPr>
              <a:t>point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en-GB" sz="1200" b="1" dirty="0">
              <a:solidFill>
                <a:srgbClr val="7030A0"/>
              </a:solidFill>
            </a:endParaRPr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GB" sz="1200" dirty="0" smtClean="0"/>
              <a:t>All the books have labels on </a:t>
            </a:r>
            <a:r>
              <a:rPr lang="en-GB" sz="1200" b="1" dirty="0" smtClean="0">
                <a:solidFill>
                  <a:srgbClr val="7030A0"/>
                </a:solidFill>
              </a:rPr>
              <a:t>the spine </a:t>
            </a:r>
            <a:r>
              <a:rPr lang="en-GB" sz="1200" dirty="0" smtClean="0"/>
              <a:t>showing the code number</a:t>
            </a:r>
          </a:p>
          <a:p>
            <a:pPr marL="171450" lvl="0" indent="-171450">
              <a:buFont typeface="Wingdings" panose="05000000000000000000" pitchFamily="2" charset="2"/>
              <a:buChar char="ü"/>
            </a:pPr>
            <a:endParaRPr lang="en-GB" sz="1200" dirty="0"/>
          </a:p>
          <a:p>
            <a:pPr marL="171450" lvl="0" indent="-171450">
              <a:buFont typeface="Wingdings" panose="05000000000000000000" pitchFamily="2" charset="2"/>
              <a:buChar char="ü"/>
            </a:pPr>
            <a:r>
              <a:rPr lang="en-GB" sz="1200" dirty="0" smtClean="0"/>
              <a:t>You’ll find some examples of code numbers below</a:t>
            </a:r>
            <a:endParaRPr lang="en-GB" sz="1200" dirty="0"/>
          </a:p>
          <a:p>
            <a:pPr>
              <a:spcAft>
                <a:spcPts val="0"/>
              </a:spcAft>
            </a:pP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1E4BE2-8EA6-4B4C-8579-0A1C5753769F}"/>
              </a:ext>
            </a:extLst>
          </p:cNvPr>
          <p:cNvSpPr txBox="1"/>
          <p:nvPr/>
        </p:nvSpPr>
        <p:spPr>
          <a:xfrm rot="20569207">
            <a:off x="662499" y="7845196"/>
            <a:ext cx="746975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391</a:t>
            </a:r>
          </a:p>
          <a:p>
            <a:pPr algn="ctr"/>
            <a:r>
              <a:rPr lang="en-GB" sz="1400" dirty="0">
                <a:solidFill>
                  <a:schemeClr val="bg1"/>
                </a:solidFill>
              </a:rPr>
              <a:t>Fashion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D615118-E2D3-4280-ABD7-E02E26652C9A}"/>
              </a:ext>
            </a:extLst>
          </p:cNvPr>
          <p:cNvSpPr txBox="1"/>
          <p:nvPr/>
        </p:nvSpPr>
        <p:spPr>
          <a:xfrm>
            <a:off x="4317743" y="7748102"/>
            <a:ext cx="781587" cy="523220"/>
          </a:xfrm>
          <a:prstGeom prst="rect">
            <a:avLst/>
          </a:prstGeom>
          <a:solidFill>
            <a:srgbClr val="0000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</a:rPr>
              <a:t>590</a:t>
            </a:r>
          </a:p>
          <a:p>
            <a:pPr algn="ctr"/>
            <a:r>
              <a:rPr lang="en-GB" sz="1400" dirty="0">
                <a:solidFill>
                  <a:schemeClr val="bg1"/>
                </a:solidFill>
              </a:rPr>
              <a:t>Animals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2F5F7D4-6C00-4D06-A0D9-2F6A89A20B82}"/>
              </a:ext>
            </a:extLst>
          </p:cNvPr>
          <p:cNvSpPr txBox="1"/>
          <p:nvPr/>
        </p:nvSpPr>
        <p:spPr>
          <a:xfrm rot="1315235">
            <a:off x="1923677" y="7593967"/>
            <a:ext cx="781587" cy="52322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2060"/>
                </a:solidFill>
              </a:rPr>
              <a:t>745.1</a:t>
            </a:r>
          </a:p>
          <a:p>
            <a:pPr algn="ctr"/>
            <a:r>
              <a:rPr lang="en-GB" sz="1400" dirty="0">
                <a:solidFill>
                  <a:srgbClr val="002060"/>
                </a:solidFill>
              </a:rPr>
              <a:t>Drawing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1F39F36-73F2-4290-AA52-D5CCC304825F}"/>
              </a:ext>
            </a:extLst>
          </p:cNvPr>
          <p:cNvSpPr txBox="1"/>
          <p:nvPr/>
        </p:nvSpPr>
        <p:spPr>
          <a:xfrm rot="20301072">
            <a:off x="3022951" y="7818125"/>
            <a:ext cx="78158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917.2</a:t>
            </a:r>
          </a:p>
          <a:p>
            <a:pPr algn="ctr"/>
            <a:r>
              <a:rPr lang="en-GB" sz="1400" dirty="0"/>
              <a:t>Mexico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EF9971D-2198-4C52-9091-579AFB6B6569}"/>
              </a:ext>
            </a:extLst>
          </p:cNvPr>
          <p:cNvSpPr txBox="1"/>
          <p:nvPr/>
        </p:nvSpPr>
        <p:spPr>
          <a:xfrm rot="862133">
            <a:off x="5558098" y="7640608"/>
            <a:ext cx="781587" cy="64633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0070C0"/>
                </a:solidFill>
              </a:rPr>
              <a:t>940.5</a:t>
            </a:r>
          </a:p>
          <a:p>
            <a:pPr algn="ctr"/>
            <a:r>
              <a:rPr lang="en-GB" sz="1100" dirty="0">
                <a:solidFill>
                  <a:srgbClr val="0070C0"/>
                </a:solidFill>
              </a:rPr>
              <a:t>World War Two</a:t>
            </a:r>
          </a:p>
        </p:txBody>
      </p:sp>
    </p:spTree>
    <p:extLst>
      <p:ext uri="{BB962C8B-B14F-4D97-AF65-F5344CB8AC3E}">
        <p14:creationId xmlns:p14="http://schemas.microsoft.com/office/powerpoint/2010/main" val="183087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E78CC63-8BF8-4F0B-927F-07C930D0E436}"/>
              </a:ext>
            </a:extLst>
          </p:cNvPr>
          <p:cNvSpPr/>
          <p:nvPr/>
        </p:nvSpPr>
        <p:spPr>
          <a:xfrm>
            <a:off x="391774" y="262059"/>
            <a:ext cx="6293839" cy="8499960"/>
          </a:xfrm>
          <a:prstGeom prst="rect">
            <a:avLst/>
          </a:prstGeom>
          <a:noFill/>
          <a:ln w="69850">
            <a:solidFill>
              <a:srgbClr val="33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13" name="TextBox 15">
            <a:extLst>
              <a:ext uri="{FF2B5EF4-FFF2-40B4-BE49-F238E27FC236}">
                <a16:creationId xmlns:a16="http://schemas.microsoft.com/office/drawing/2014/main" id="{781AA80C-5C07-4FB0-B7C5-2DA0BE63F88C}"/>
              </a:ext>
            </a:extLst>
          </p:cNvPr>
          <p:cNvSpPr txBox="1"/>
          <p:nvPr/>
        </p:nvSpPr>
        <p:spPr>
          <a:xfrm>
            <a:off x="491480" y="308833"/>
            <a:ext cx="39338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b="1" kern="12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 Fiction books</a:t>
            </a:r>
            <a:endParaRPr lang="en-GB" sz="12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1" name="TextBox 23">
            <a:extLst>
              <a:ext uri="{FF2B5EF4-FFF2-40B4-BE49-F238E27FC236}">
                <a16:creationId xmlns:a16="http://schemas.microsoft.com/office/drawing/2014/main" id="{108A9335-E98E-42D4-9969-0D6C2424F189}"/>
              </a:ext>
            </a:extLst>
          </p:cNvPr>
          <p:cNvSpPr txBox="1"/>
          <p:nvPr/>
        </p:nvSpPr>
        <p:spPr>
          <a:xfrm>
            <a:off x="2194560" y="356260"/>
            <a:ext cx="4383719" cy="8324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10 main sections of the Dewey Decimal System</a:t>
            </a:r>
          </a:p>
          <a:p>
            <a:pPr>
              <a:spcAft>
                <a:spcPts val="0"/>
              </a:spcAft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 is some more information about the kind of books you’ll find in each of the 10 main sections of the Dewey Decimal system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042074"/>
              </p:ext>
            </p:extLst>
          </p:nvPr>
        </p:nvGraphicFramePr>
        <p:xfrm>
          <a:off x="461501" y="1282921"/>
          <a:ext cx="6116778" cy="6738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840">
                  <a:extLst>
                    <a:ext uri="{9D8B030D-6E8A-4147-A177-3AD203B41FA5}">
                      <a16:colId xmlns:a16="http://schemas.microsoft.com/office/drawing/2014/main" val="3825688185"/>
                    </a:ext>
                  </a:extLst>
                </a:gridCol>
                <a:gridCol w="1667435">
                  <a:extLst>
                    <a:ext uri="{9D8B030D-6E8A-4147-A177-3AD203B41FA5}">
                      <a16:colId xmlns:a16="http://schemas.microsoft.com/office/drawing/2014/main" val="2829205880"/>
                    </a:ext>
                  </a:extLst>
                </a:gridCol>
                <a:gridCol w="1680883">
                  <a:extLst>
                    <a:ext uri="{9D8B030D-6E8A-4147-A177-3AD203B41FA5}">
                      <a16:colId xmlns:a16="http://schemas.microsoft.com/office/drawing/2014/main" val="1962417293"/>
                    </a:ext>
                  </a:extLst>
                </a:gridCol>
                <a:gridCol w="2046620">
                  <a:extLst>
                    <a:ext uri="{9D8B030D-6E8A-4147-A177-3AD203B41FA5}">
                      <a16:colId xmlns:a16="http://schemas.microsoft.com/office/drawing/2014/main" val="3394748374"/>
                    </a:ext>
                  </a:extLst>
                </a:gridCol>
              </a:tblGrid>
              <a:tr h="211238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Number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Name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Summing up this section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Examples of topics you’ll find here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466661"/>
                  </a:ext>
                </a:extLst>
              </a:tr>
              <a:tr h="1069171">
                <a:tc>
                  <a:txBody>
                    <a:bodyPr/>
                    <a:lstStyle/>
                    <a:p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000s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General Information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what we know</a:t>
                      </a:r>
                      <a:endParaRPr lang="en-GB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information on lots of different topics gathered in one book, or set of books (encyclopaedias are a good example); computers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266693"/>
                  </a:ext>
                </a:extLst>
              </a:tr>
              <a:tr h="50372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100s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Philosophy and Psychology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what and how we think</a:t>
                      </a:r>
                      <a:endParaRPr lang="en-GB" sz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paranormal; do we believe in ghosts? optical illusions</a:t>
                      </a:r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890673"/>
                  </a:ext>
                </a:extLst>
              </a:tr>
              <a:tr h="43447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200s </a:t>
                      </a:r>
                      <a:endParaRPr lang="en-GB" sz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Religion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what we believe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religions of the world;</a:t>
                      </a:r>
                      <a:r>
                        <a:rPr lang="en-GB" sz="1200" b="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Bible stories;</a:t>
                      </a:r>
                      <a:r>
                        <a:rPr lang="en-GB" sz="1200" b="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Greek myths</a:t>
                      </a:r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784881"/>
                  </a:ext>
                </a:extLst>
              </a:tr>
              <a:tr h="42102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300s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Social</a:t>
                      </a:r>
                      <a:r>
                        <a:rPr lang="en-GB" sz="1200" baseline="0" dirty="0" smtClean="0">
                          <a:solidFill>
                            <a:srgbClr val="002060"/>
                          </a:solidFill>
                        </a:rPr>
                        <a:t> Sciences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how we live with others in our society</a:t>
                      </a:r>
                      <a:endParaRPr lang="en-GB" sz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Education; law; politics;</a:t>
                      </a:r>
                      <a:r>
                        <a:rPr lang="en-GB" sz="1200" b="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transport; folklore’ fairy tales. </a:t>
                      </a:r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819575"/>
                  </a:ext>
                </a:extLst>
              </a:tr>
              <a:tr h="52443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400s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Language</a:t>
                      </a:r>
                      <a:endParaRPr lang="en-GB" sz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how we communicate with each other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sign languages; dictionaries;</a:t>
                      </a:r>
                      <a:r>
                        <a:rPr lang="en-GB" sz="1200" b="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books about foreign languages; g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rammar books</a:t>
                      </a:r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770257"/>
                  </a:ext>
                </a:extLst>
              </a:tr>
              <a:tr h="97491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500s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 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Science</a:t>
                      </a:r>
                      <a:endParaRPr lang="en-GB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what</a:t>
                      </a:r>
                      <a:r>
                        <a:rPr lang="en-GB" sz="1200" baseline="0" dirty="0" smtClean="0"/>
                        <a:t> we know about</a:t>
                      </a:r>
                      <a:r>
                        <a:rPr lang="en-GB" sz="1200" dirty="0" smtClean="0"/>
                        <a:t> our world</a:t>
                      </a:r>
                      <a:r>
                        <a:rPr lang="en-GB" sz="1200" baseline="0" dirty="0" smtClean="0"/>
                        <a:t> and the universe</a:t>
                      </a:r>
                      <a:endParaRPr lang="en-GB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science</a:t>
                      </a:r>
                      <a:r>
                        <a:rPr lang="en-GB" sz="1200" b="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xperiments; mathematics; astronomy;</a:t>
                      </a:r>
                      <a:r>
                        <a:rPr lang="en-GB" sz="1200" b="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chemistry; physics; climate and weather; natural disasters; biology;</a:t>
                      </a:r>
                      <a:r>
                        <a:rPr lang="en-GB" sz="1200" b="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animals</a:t>
                      </a:r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866489"/>
                  </a:ext>
                </a:extLst>
              </a:tr>
              <a:tr h="415644">
                <a:tc>
                  <a:txBody>
                    <a:bodyPr/>
                    <a:lstStyle/>
                    <a:p>
                      <a:pPr lvl="0"/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600s 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n-GB" sz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Technology</a:t>
                      </a:r>
                    </a:p>
                    <a:p>
                      <a:pPr lvl="0"/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(Applied Science)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how we use science to make things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anatomy; medicine;</a:t>
                      </a:r>
                      <a:r>
                        <a:rPr lang="en-GB" sz="1200" b="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cookery; looking</a:t>
                      </a:r>
                      <a:r>
                        <a:rPr lang="en-GB" sz="1200" b="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after pets</a:t>
                      </a:r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0356019"/>
                  </a:ext>
                </a:extLst>
              </a:tr>
              <a:tr h="263597">
                <a:tc>
                  <a:txBody>
                    <a:bodyPr/>
                    <a:lstStyle/>
                    <a:p>
                      <a:pPr lvl="0"/>
                      <a:endParaRPr lang="en-GB" sz="1200" dirty="0" smtClean="0">
                        <a:solidFill>
                          <a:srgbClr val="002060"/>
                        </a:solidFill>
                      </a:endParaRPr>
                    </a:p>
                    <a:p>
                      <a:pPr lvl="0"/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700s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Arts, Music and Sport</a:t>
                      </a:r>
                      <a:endParaRPr lang="en-GB" sz="1200" dirty="0" smtClean="0"/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how we enjoy our leisure time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</a:t>
                      </a:r>
                      <a:r>
                        <a:rPr lang="en-GB" sz="1200" b="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and 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artists; drawing; crafts; music; sports </a:t>
                      </a:r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509820"/>
                  </a:ext>
                </a:extLst>
              </a:tr>
              <a:tr h="38875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800s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Literature</a:t>
                      </a:r>
                      <a:endParaRPr lang="en-GB" sz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how we express ourselves in 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poetry; plays; classic literature; authors	</a:t>
                      </a:r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288121"/>
                  </a:ext>
                </a:extLst>
              </a:tr>
              <a:tr h="26359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7030A0"/>
                          </a:solidFill>
                        </a:rPr>
                        <a:t>900s</a:t>
                      </a: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 –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History, Geography, Biography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2060"/>
                          </a:solidFill>
                        </a:rPr>
                        <a:t>how we understand other times, other places and other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atlases; explorers; countries;</a:t>
                      </a:r>
                      <a:r>
                        <a:rPr lang="en-GB" sz="1200" b="0" baseline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history; </a:t>
                      </a:r>
                      <a:r>
                        <a:rPr lang="en-GB" sz="12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biographies	</a:t>
                      </a:r>
                    </a:p>
                    <a:p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953416"/>
                  </a:ext>
                </a:extLst>
              </a:tr>
            </a:tbl>
          </a:graphicData>
        </a:graphic>
      </p:graphicFrame>
      <p:sp>
        <p:nvSpPr>
          <p:cNvPr id="9" name="TextBox 23">
            <a:extLst>
              <a:ext uri="{FF2B5EF4-FFF2-40B4-BE49-F238E27FC236}">
                <a16:creationId xmlns:a16="http://schemas.microsoft.com/office/drawing/2014/main" id="{108A9335-E98E-42D4-9969-0D6C2424F189}"/>
              </a:ext>
            </a:extLst>
          </p:cNvPr>
          <p:cNvSpPr txBox="1"/>
          <p:nvPr/>
        </p:nvSpPr>
        <p:spPr>
          <a:xfrm>
            <a:off x="491480" y="8086787"/>
            <a:ext cx="6086799" cy="27082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more detailed breakdown of each of the sections, see the information on the next page,</a:t>
            </a: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44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E78CC63-8BF8-4F0B-927F-07C930D0E436}"/>
              </a:ext>
            </a:extLst>
          </p:cNvPr>
          <p:cNvSpPr/>
          <p:nvPr/>
        </p:nvSpPr>
        <p:spPr>
          <a:xfrm>
            <a:off x="391774" y="262059"/>
            <a:ext cx="6293839" cy="8499960"/>
          </a:xfrm>
          <a:prstGeom prst="rect">
            <a:avLst/>
          </a:prstGeom>
          <a:noFill/>
          <a:ln w="69850">
            <a:solidFill>
              <a:srgbClr val="33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/>
          </a:p>
        </p:txBody>
      </p:sp>
      <p:sp>
        <p:nvSpPr>
          <p:cNvPr id="13" name="TextBox 15">
            <a:extLst>
              <a:ext uri="{FF2B5EF4-FFF2-40B4-BE49-F238E27FC236}">
                <a16:creationId xmlns:a16="http://schemas.microsoft.com/office/drawing/2014/main" id="{781AA80C-5C07-4FB0-B7C5-2DA0BE63F88C}"/>
              </a:ext>
            </a:extLst>
          </p:cNvPr>
          <p:cNvSpPr txBox="1"/>
          <p:nvPr/>
        </p:nvSpPr>
        <p:spPr>
          <a:xfrm>
            <a:off x="491480" y="308833"/>
            <a:ext cx="39338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1400" b="1" kern="12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Non Fiction books</a:t>
            </a:r>
            <a:endParaRPr lang="en-GB" sz="120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1" name="TextBox 23">
            <a:extLst>
              <a:ext uri="{FF2B5EF4-FFF2-40B4-BE49-F238E27FC236}">
                <a16:creationId xmlns:a16="http://schemas.microsoft.com/office/drawing/2014/main" id="{108A9335-E98E-42D4-9969-0D6C2424F189}"/>
              </a:ext>
            </a:extLst>
          </p:cNvPr>
          <p:cNvSpPr txBox="1"/>
          <p:nvPr/>
        </p:nvSpPr>
        <p:spPr>
          <a:xfrm>
            <a:off x="2548329" y="356260"/>
            <a:ext cx="4029950" cy="11239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10 main sections of the Dewey Decimal System</a:t>
            </a:r>
          </a:p>
          <a:p>
            <a:pPr>
              <a:spcAft>
                <a:spcPts val="0"/>
              </a:spcAft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 is some more information about the kind of books you’ll find in each of the 10 main sections of the Dewey Decimal system</a:t>
            </a:r>
          </a:p>
          <a:p>
            <a:pPr>
              <a:spcAft>
                <a:spcPts val="0"/>
              </a:spcAft>
            </a:pPr>
            <a:endParaRPr lang="en-GB" sz="12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4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" y="571"/>
            <a:ext cx="6857143" cy="9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59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</TotalTime>
  <Words>548</Words>
  <Application>Microsoft Office PowerPoint</Application>
  <PresentationFormat>On-screen Show (4:3)</PresentationFormat>
  <Paragraphs>100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NAC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Newbury</dc:creator>
  <cp:lastModifiedBy>Ms Newbury</cp:lastModifiedBy>
  <cp:revision>12</cp:revision>
  <dcterms:created xsi:type="dcterms:W3CDTF">2021-01-15T12:22:10Z</dcterms:created>
  <dcterms:modified xsi:type="dcterms:W3CDTF">2021-01-15T14:48:12Z</dcterms:modified>
</cp:coreProperties>
</file>