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746"/>
    <a:srgbClr val="2E5292"/>
    <a:srgbClr val="0A1220"/>
    <a:srgbClr val="1C3158"/>
    <a:srgbClr val="223C6C"/>
    <a:srgbClr val="EF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78" d="100"/>
          <a:sy n="78" d="100"/>
        </p:scale>
        <p:origin x="1752" y="-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48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5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7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09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6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2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6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3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6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2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0B8E9-DC57-467B-9E09-4446161520C0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7A54637-5C4C-4B35-A86F-26565086568B}"/>
              </a:ext>
            </a:extLst>
          </p:cNvPr>
          <p:cNvSpPr/>
          <p:nvPr/>
        </p:nvSpPr>
        <p:spPr>
          <a:xfrm>
            <a:off x="137265" y="2681411"/>
            <a:ext cx="3589470" cy="172659"/>
          </a:xfrm>
          <a:prstGeom prst="rect">
            <a:avLst/>
          </a:prstGeom>
          <a:solidFill>
            <a:srgbClr val="0A12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13" b="1" dirty="0" smtClean="0">
                <a:latin typeface="+mj-lt"/>
              </a:rPr>
              <a:t>Purpose - w</a:t>
            </a:r>
            <a:r>
              <a:rPr lang="en-GB" sz="1050" b="1" dirty="0" smtClean="0">
                <a:latin typeface="+mj-lt"/>
              </a:rPr>
              <a:t>hy has this source of information been created? </a:t>
            </a:r>
          </a:p>
        </p:txBody>
      </p:sp>
      <p:pic>
        <p:nvPicPr>
          <p:cNvPr id="14" name="Picture 13" descr="A close up of a flower&#10;&#10;Description automatically generated">
            <a:extLst>
              <a:ext uri="{FF2B5EF4-FFF2-40B4-BE49-F238E27FC236}">
                <a16:creationId xmlns:a16="http://schemas.microsoft.com/office/drawing/2014/main" id="{2076990C-7356-4C44-B86F-92A8DADF53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9402">
            <a:off x="1871645" y="435347"/>
            <a:ext cx="983220" cy="102401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E9DB486-3C76-4593-BF94-63FCDD34C445}"/>
              </a:ext>
            </a:extLst>
          </p:cNvPr>
          <p:cNvSpPr txBox="1"/>
          <p:nvPr/>
        </p:nvSpPr>
        <p:spPr>
          <a:xfrm>
            <a:off x="137265" y="1317087"/>
            <a:ext cx="64239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Use this checklist to evaluate any sources of information you have found. </a:t>
            </a:r>
            <a:r>
              <a:rPr lang="en-GB" sz="1000" dirty="0" smtClean="0"/>
              <a:t>Answer the questions, and give a score out of 10 for each category, if you wish.</a:t>
            </a:r>
          </a:p>
          <a:p>
            <a:r>
              <a:rPr lang="en-GB" sz="1000" dirty="0" smtClean="0"/>
              <a:t>Add </a:t>
            </a:r>
            <a:r>
              <a:rPr lang="en-GB" sz="1000" dirty="0"/>
              <a:t>up the scores to give an overall usefulness rating. </a:t>
            </a:r>
            <a:r>
              <a:rPr lang="en-GB" sz="1000" dirty="0" smtClean="0"/>
              <a:t>Use these scores to compare with other sources of </a:t>
            </a:r>
            <a:r>
              <a:rPr lang="en-GB" sz="1000" dirty="0" smtClean="0"/>
              <a:t>information before deciding on the ones you wil</a:t>
            </a:r>
            <a:r>
              <a:rPr lang="en-GB" sz="1000" dirty="0" smtClean="0"/>
              <a:t>l </a:t>
            </a:r>
            <a:r>
              <a:rPr lang="en-GB" sz="1000" dirty="0" smtClean="0"/>
              <a:t>use for your investigation</a:t>
            </a:r>
            <a:endParaRPr lang="en-GB" sz="1000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0B92FB6-B9C3-43E5-BE9C-5E291C9D7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084122"/>
              </p:ext>
            </p:extLst>
          </p:nvPr>
        </p:nvGraphicFramePr>
        <p:xfrm>
          <a:off x="137511" y="2864475"/>
          <a:ext cx="6179704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803149593"/>
                    </a:ext>
                  </a:extLst>
                </a:gridCol>
              </a:tblGrid>
              <a:tr h="714598">
                <a:tc>
                  <a:txBody>
                    <a:bodyPr/>
                    <a:lstStyle/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 think </a:t>
                      </a:r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purpose of the information is? Is it to inform, persuade, argue, teach, sell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entertain?</a:t>
                      </a:r>
                    </a:p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easy is it to work out the purpose of the information?</a:t>
                      </a:r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the information impartial or biased? </a:t>
                      </a:r>
                    </a:p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the information fact, opinion, or propaganda?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39676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47011"/>
              </p:ext>
            </p:extLst>
          </p:nvPr>
        </p:nvGraphicFramePr>
        <p:xfrm>
          <a:off x="110442" y="3986268"/>
          <a:ext cx="6179704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743572"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Has the author cited sources where this information has come from so that they can be easily checked?</a:t>
                      </a:r>
                    </a:p>
                    <a:p>
                      <a:r>
                        <a:rPr lang="en-GB" sz="11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Can the information be verified in other sources?</a:t>
                      </a:r>
                    </a:p>
                    <a:p>
                      <a:r>
                        <a:rPr lang="en-GB" sz="11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Does the language and tone seem balanced, unbiased and free from emotion?</a:t>
                      </a:r>
                    </a:p>
                    <a:p>
                      <a:r>
                        <a:rPr lang="en-GB" sz="11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Are there spelling and grammar errors, or mistakes in the typing?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34" name="Rectangle 33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19163" y="3799772"/>
            <a:ext cx="4565295" cy="196254"/>
          </a:xfrm>
          <a:prstGeom prst="rect">
            <a:avLst/>
          </a:prstGeom>
          <a:solidFill>
            <a:srgbClr val="2E5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 Accuracy -  </a:t>
            </a:r>
            <a:r>
              <a:rPr lang="en-GB" sz="1050" dirty="0" smtClean="0"/>
              <a:t>to what extent can you trust this source of information? </a:t>
            </a:r>
            <a:endParaRPr lang="en-GB" sz="1050" dirty="0"/>
          </a:p>
        </p:txBody>
      </p:sp>
      <p:pic>
        <p:nvPicPr>
          <p:cNvPr id="39" name="Picture 8" descr="A picture containing gallery, photo&#10;&#10;Description generated with high confidence">
            <a:extLst>
              <a:ext uri="{FF2B5EF4-FFF2-40B4-BE49-F238E27FC236}">
                <a16:creationId xmlns:a16="http://schemas.microsoft.com/office/drawing/2014/main" id="{DF72F623-354C-4E32-8BAF-8DE33CE57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737" y="38872"/>
            <a:ext cx="669727" cy="71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19163" y="4900274"/>
            <a:ext cx="4565294" cy="200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1050" b="1" dirty="0" smtClean="0"/>
          </a:p>
          <a:p>
            <a:r>
              <a:rPr lang="en-GB" sz="1050" b="1" dirty="0" smtClean="0"/>
              <a:t>Responsibility - </a:t>
            </a:r>
            <a:r>
              <a:rPr lang="en-GB" sz="1050" dirty="0" smtClean="0"/>
              <a:t>who </a:t>
            </a:r>
            <a:r>
              <a:rPr lang="en-GB" sz="1050" dirty="0"/>
              <a:t>has produced this </a:t>
            </a:r>
            <a:r>
              <a:rPr lang="en-GB" sz="1050" dirty="0" smtClean="0"/>
              <a:t>information? </a:t>
            </a:r>
            <a:endParaRPr lang="en-GB" sz="1050" dirty="0"/>
          </a:p>
          <a:p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937731"/>
              </p:ext>
            </p:extLst>
          </p:nvPr>
        </p:nvGraphicFramePr>
        <p:xfrm>
          <a:off x="110442" y="5167381"/>
          <a:ext cx="6217013" cy="84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701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47604"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Who is the author/source/publisher/sponsor of this information?</a:t>
                      </a:r>
                    </a:p>
                    <a:p>
                      <a:r>
                        <a:rPr lang="en-GB" sz="11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What do you know about the author or creator of the information – how qualified are they to write on this topic?</a:t>
                      </a:r>
                    </a:p>
                    <a:p>
                      <a:r>
                        <a:rPr lang="en-GB" sz="11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Is there contact information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such as a publisher, or an email address?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10442" y="6177500"/>
            <a:ext cx="4532126" cy="184260"/>
          </a:xfrm>
          <a:prstGeom prst="rect">
            <a:avLst/>
          </a:prstGeom>
          <a:solidFill>
            <a:srgbClr val="1627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Relevance </a:t>
            </a:r>
            <a:r>
              <a:rPr lang="en-GB" sz="1050" b="1" dirty="0" smtClean="0"/>
              <a:t>- </a:t>
            </a:r>
            <a:r>
              <a:rPr lang="en-GB" sz="1050" dirty="0" smtClean="0"/>
              <a:t>does </a:t>
            </a:r>
            <a:r>
              <a:rPr lang="en-GB" sz="1050" dirty="0"/>
              <a:t>this resource provide the </a:t>
            </a:r>
            <a:r>
              <a:rPr lang="en-GB" sz="1050" dirty="0" smtClean="0"/>
              <a:t>kind of information </a:t>
            </a:r>
            <a:r>
              <a:rPr lang="en-GB" sz="1050" dirty="0"/>
              <a:t>I need? </a:t>
            </a:r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291395"/>
              </p:ext>
            </p:extLst>
          </p:nvPr>
        </p:nvGraphicFramePr>
        <p:xfrm>
          <a:off x="110442" y="6389463"/>
          <a:ext cx="6206773" cy="86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677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64535"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Does the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information provide the specific information you’re looking for?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Is the information at an appropriate level  for you (i.e.: not too simple, or aimed at an older audience)?</a:t>
                      </a:r>
                    </a:p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you looked at a range of sources to be able to judge that this sources is relevant?</a:t>
                      </a:r>
                    </a:p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convinced that this is a</a:t>
                      </a:r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reputable source of information which you can cite for your research?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128544" y="7394770"/>
            <a:ext cx="4495922" cy="185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/>
              <a:t>Currency </a:t>
            </a:r>
            <a:r>
              <a:rPr lang="en-GB" sz="1050" b="1" dirty="0" smtClean="0"/>
              <a:t>- </a:t>
            </a:r>
            <a:r>
              <a:rPr lang="en-GB" sz="1050" b="1" dirty="0"/>
              <a:t>h</a:t>
            </a:r>
            <a:r>
              <a:rPr lang="en-GB" sz="1050" b="1" dirty="0" smtClean="0"/>
              <a:t>ow </a:t>
            </a:r>
            <a:r>
              <a:rPr lang="en-GB" sz="1050" b="1" dirty="0"/>
              <a:t>up to date is the information? </a:t>
            </a:r>
            <a:r>
              <a:rPr lang="en-GB" sz="1050" b="1" dirty="0" smtClean="0"/>
              <a:t> </a:t>
            </a:r>
            <a:endParaRPr lang="en-GB" sz="1050" b="1" dirty="0"/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038486"/>
              </p:ext>
            </p:extLst>
          </p:nvPr>
        </p:nvGraphicFramePr>
        <p:xfrm>
          <a:off x="102018" y="7628477"/>
          <a:ext cx="6225437" cy="63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437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637756">
                <a:tc>
                  <a:txBody>
                    <a:bodyPr/>
                    <a:lstStyle/>
                    <a:p>
                      <a:r>
                        <a:rPr lang="en-GB" sz="11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was the information made available (published, uploaded</a:t>
                      </a:r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posted)?</a:t>
                      </a:r>
                    </a:p>
                    <a:p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 the information been revised or updated since then?</a:t>
                      </a:r>
                    </a:p>
                    <a:p>
                      <a:r>
                        <a:rPr lang="en-GB" sz="11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important is it that that you have up-to-date information for your topic?</a:t>
                      </a:r>
                      <a:endParaRPr lang="en-GB" sz="11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77165" y="53295"/>
            <a:ext cx="43003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Learning at </a:t>
            </a:r>
            <a:r>
              <a:rPr lang="en-GB" sz="1200" b="1" dirty="0" err="1" smtClean="0">
                <a:solidFill>
                  <a:srgbClr val="002060"/>
                </a:solidFill>
              </a:rPr>
              <a:t>Largs</a:t>
            </a:r>
            <a:r>
              <a:rPr lang="en-GB" sz="1200" b="1" dirty="0" smtClean="0">
                <a:solidFill>
                  <a:srgbClr val="002060"/>
                </a:solidFill>
              </a:rPr>
              <a:t> </a:t>
            </a:r>
            <a:r>
              <a:rPr lang="en-GB" sz="1200" b="1" dirty="0" smtClean="0">
                <a:solidFill>
                  <a:srgbClr val="002060"/>
                </a:solidFill>
              </a:rPr>
              <a:t>Campus </a:t>
            </a:r>
            <a:r>
              <a:rPr lang="en-GB" sz="1200" b="1" dirty="0" smtClean="0">
                <a:solidFill>
                  <a:srgbClr val="002060"/>
                </a:solidFill>
              </a:rPr>
              <a:t>Library</a:t>
            </a:r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5249" y="250514"/>
            <a:ext cx="5164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Locate: evaluating sources of information</a:t>
            </a:r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01398" y="661830"/>
            <a:ext cx="2662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2060"/>
                </a:solidFill>
              </a:rPr>
              <a:t>The PARRC test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265" y="2010895"/>
            <a:ext cx="6423989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rgbClr val="002060"/>
                </a:solidFill>
              </a:rPr>
              <a:t>Resource to be evaluated:</a:t>
            </a:r>
          </a:p>
          <a:p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79225" y="5570390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406551" y="2773879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7890" y="4120034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79225" y="6641900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79225" y="7773445"/>
            <a:ext cx="379895" cy="2602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42" y="8383324"/>
            <a:ext cx="6586027" cy="6001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Now sum up the usefulness of this site here</a:t>
            </a:r>
            <a:r>
              <a:rPr lang="en-GB" sz="800" dirty="0" smtClean="0"/>
              <a:t>: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7934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683</TotalTime>
  <Words>430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60</cp:revision>
  <cp:lastPrinted>2019-05-21T10:46:40Z</cp:lastPrinted>
  <dcterms:created xsi:type="dcterms:W3CDTF">2018-09-29T06:22:43Z</dcterms:created>
  <dcterms:modified xsi:type="dcterms:W3CDTF">2020-11-20T12:24:17Z</dcterms:modified>
</cp:coreProperties>
</file>