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8F762C-4B8E-4AB0-9664-0B48A5106181}"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258464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F762C-4B8E-4AB0-9664-0B48A5106181}"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190116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F762C-4B8E-4AB0-9664-0B48A5106181}"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106839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F762C-4B8E-4AB0-9664-0B48A5106181}"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350352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8F762C-4B8E-4AB0-9664-0B48A5106181}"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3673692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8F762C-4B8E-4AB0-9664-0B48A5106181}"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316234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8F762C-4B8E-4AB0-9664-0B48A5106181}" type="datetimeFigureOut">
              <a:rPr lang="en-GB" smtClean="0"/>
              <a:t>06/12/2018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3512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8F762C-4B8E-4AB0-9664-0B48A5106181}" type="datetimeFigureOut">
              <a:rPr lang="en-GB" smtClean="0"/>
              <a:t>06/12/2018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124189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F762C-4B8E-4AB0-9664-0B48A5106181}" type="datetimeFigureOut">
              <a:rPr lang="en-GB" smtClean="0"/>
              <a:t>06/12/2018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34788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8F762C-4B8E-4AB0-9664-0B48A5106181}"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404360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8F762C-4B8E-4AB0-9664-0B48A5106181}"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F3545C-2DFD-48F3-9BB3-3F3F56C01DDE}" type="slidenum">
              <a:rPr lang="en-GB" smtClean="0"/>
              <a:t>‹#›</a:t>
            </a:fld>
            <a:endParaRPr lang="en-GB"/>
          </a:p>
        </p:txBody>
      </p:sp>
    </p:spTree>
    <p:extLst>
      <p:ext uri="{BB962C8B-B14F-4D97-AF65-F5344CB8AC3E}">
        <p14:creationId xmlns:p14="http://schemas.microsoft.com/office/powerpoint/2010/main" val="261536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F762C-4B8E-4AB0-9664-0B48A5106181}" type="datetimeFigureOut">
              <a:rPr lang="en-GB" smtClean="0"/>
              <a:t>06/12/2018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3545C-2DFD-48F3-9BB3-3F3F56C01DDE}" type="slidenum">
              <a:rPr lang="en-GB" smtClean="0"/>
              <a:t>‹#›</a:t>
            </a:fld>
            <a:endParaRPr lang="en-GB"/>
          </a:p>
        </p:txBody>
      </p:sp>
    </p:spTree>
    <p:extLst>
      <p:ext uri="{BB962C8B-B14F-4D97-AF65-F5344CB8AC3E}">
        <p14:creationId xmlns:p14="http://schemas.microsoft.com/office/powerpoint/2010/main" val="519150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889" y="338665"/>
            <a:ext cx="8782755" cy="6247864"/>
          </a:xfrm>
          <a:prstGeom prst="rect">
            <a:avLst/>
          </a:prstGeom>
          <a:noFill/>
        </p:spPr>
        <p:txBody>
          <a:bodyPr wrap="square" rtlCol="0">
            <a:spAutoFit/>
          </a:bodyPr>
          <a:lstStyle/>
          <a:p>
            <a:r>
              <a:rPr lang="en-GB" sz="2000" b="1" dirty="0">
                <a:solidFill>
                  <a:schemeClr val="accent2">
                    <a:lumMod val="75000"/>
                  </a:schemeClr>
                </a:solidFill>
              </a:rPr>
              <a:t>Passive note-making is: </a:t>
            </a:r>
          </a:p>
          <a:p>
            <a:endParaRPr lang="en-GB" sz="2000" dirty="0"/>
          </a:p>
          <a:p>
            <a:pPr marL="285750" indent="-285750">
              <a:buFont typeface="Arial" panose="020B0604020202020204" pitchFamily="34" charset="0"/>
              <a:buChar char="•"/>
            </a:pPr>
            <a:r>
              <a:rPr lang="en-GB" sz="2000" b="1" dirty="0">
                <a:solidFill>
                  <a:schemeClr val="accent2">
                    <a:lumMod val="75000"/>
                  </a:schemeClr>
                </a:solidFill>
              </a:rPr>
              <a:t>copying out </a:t>
            </a:r>
            <a:r>
              <a:rPr lang="en-GB" sz="2000" dirty="0"/>
              <a:t>information straight away </a:t>
            </a:r>
            <a:r>
              <a:rPr lang="en-GB" sz="2000" b="1" dirty="0">
                <a:solidFill>
                  <a:schemeClr val="accent2">
                    <a:lumMod val="75000"/>
                  </a:schemeClr>
                </a:solidFill>
              </a:rPr>
              <a:t>before reading </a:t>
            </a:r>
            <a:r>
              <a:rPr lang="en-GB" sz="2000" dirty="0"/>
              <a:t>the passage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not taking the time to consider the type of information to decide </a:t>
            </a:r>
            <a:r>
              <a:rPr lang="en-GB" sz="2000" b="1" dirty="0">
                <a:solidFill>
                  <a:schemeClr val="accent2">
                    <a:lumMod val="75000"/>
                  </a:schemeClr>
                </a:solidFill>
              </a:rPr>
              <a:t>how relevant </a:t>
            </a:r>
            <a:r>
              <a:rPr lang="en-GB" sz="2000" dirty="0"/>
              <a:t>it is, or identifying the parts that could help you most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not engaging with the information by </a:t>
            </a:r>
            <a:r>
              <a:rPr lang="en-GB" sz="2000" b="1" dirty="0">
                <a:solidFill>
                  <a:schemeClr val="accent2">
                    <a:lumMod val="75000"/>
                  </a:schemeClr>
                </a:solidFill>
              </a:rPr>
              <a:t>thinking</a:t>
            </a:r>
            <a:r>
              <a:rPr lang="en-GB" sz="2000" dirty="0"/>
              <a:t> or </a:t>
            </a:r>
            <a:r>
              <a:rPr lang="en-GB" sz="2000" b="1" dirty="0">
                <a:solidFill>
                  <a:schemeClr val="accent2">
                    <a:lumMod val="75000"/>
                  </a:schemeClr>
                </a:solidFill>
              </a:rPr>
              <a:t>asking questions </a:t>
            </a:r>
            <a:r>
              <a:rPr lang="en-GB" sz="2000" dirty="0"/>
              <a:t>to decide how much you understand</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writing down </a:t>
            </a:r>
            <a:r>
              <a:rPr lang="en-GB" sz="2000" b="1" dirty="0">
                <a:solidFill>
                  <a:schemeClr val="accent2">
                    <a:lumMod val="75000"/>
                  </a:schemeClr>
                </a:solidFill>
              </a:rPr>
              <a:t>too much information </a:t>
            </a:r>
            <a:r>
              <a:rPr lang="en-GB" sz="2000" dirty="0"/>
              <a:t>without identifying the key concepts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risking </a:t>
            </a:r>
            <a:r>
              <a:rPr lang="en-GB" sz="2000" b="1" dirty="0">
                <a:solidFill>
                  <a:schemeClr val="accent2">
                    <a:lumMod val="75000"/>
                  </a:schemeClr>
                </a:solidFill>
              </a:rPr>
              <a:t>plagiarism</a:t>
            </a:r>
            <a:r>
              <a:rPr lang="en-GB" sz="2000" dirty="0"/>
              <a:t> - as you may include the author's words in your work, either because you forgot that you copied, or because you don't understand the topic, so don't know how to explain it in your own words!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giving yourself </a:t>
            </a:r>
            <a:r>
              <a:rPr lang="en-GB" sz="2000" b="1" dirty="0">
                <a:solidFill>
                  <a:schemeClr val="accent2">
                    <a:lumMod val="75000"/>
                  </a:schemeClr>
                </a:solidFill>
              </a:rPr>
              <a:t>extra work</a:t>
            </a:r>
            <a:r>
              <a:rPr lang="en-GB" sz="2000" dirty="0"/>
              <a:t>, because you haven't yet identified what's most important, so that  you need to read the information all over again!</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not </a:t>
            </a:r>
            <a:r>
              <a:rPr lang="en-GB" sz="2000" b="1" dirty="0">
                <a:solidFill>
                  <a:schemeClr val="accent2">
                    <a:lumMod val="75000"/>
                  </a:schemeClr>
                </a:solidFill>
              </a:rPr>
              <a:t>reviewing </a:t>
            </a:r>
            <a:r>
              <a:rPr lang="en-GB" sz="2000" dirty="0"/>
              <a:t>your notes when you've finished to make sure they make sense</a:t>
            </a:r>
          </a:p>
        </p:txBody>
      </p:sp>
    </p:spTree>
    <p:extLst>
      <p:ext uri="{BB962C8B-B14F-4D97-AF65-F5344CB8AC3E}">
        <p14:creationId xmlns:p14="http://schemas.microsoft.com/office/powerpoint/2010/main" val="84575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755" y="282221"/>
            <a:ext cx="8782756" cy="6494085"/>
          </a:xfrm>
          <a:prstGeom prst="rect">
            <a:avLst/>
          </a:prstGeom>
          <a:noFill/>
        </p:spPr>
        <p:txBody>
          <a:bodyPr wrap="square" rtlCol="0">
            <a:spAutoFit/>
          </a:bodyPr>
          <a:lstStyle/>
          <a:p>
            <a:r>
              <a:rPr lang="en-GB" sz="2000" b="1" dirty="0">
                <a:solidFill>
                  <a:srgbClr val="00B050"/>
                </a:solidFill>
              </a:rPr>
              <a:t>Active note- making is: </a:t>
            </a:r>
          </a:p>
          <a:p>
            <a:endParaRPr lang="en-GB" dirty="0"/>
          </a:p>
          <a:p>
            <a:pPr marL="285750" indent="-285750">
              <a:buFont typeface="Arial" panose="020B0604020202020204" pitchFamily="34" charset="0"/>
              <a:buChar char="•"/>
            </a:pPr>
            <a:r>
              <a:rPr lang="en-GB" b="1" dirty="0">
                <a:solidFill>
                  <a:srgbClr val="00B050"/>
                </a:solidFill>
              </a:rPr>
              <a:t>reading</a:t>
            </a:r>
            <a:r>
              <a:rPr lang="en-GB" dirty="0"/>
              <a:t> over the text </a:t>
            </a:r>
            <a:r>
              <a:rPr lang="en-GB" b="1" dirty="0">
                <a:solidFill>
                  <a:srgbClr val="00B050"/>
                </a:solidFill>
              </a:rPr>
              <a:t>several times </a:t>
            </a:r>
            <a:r>
              <a:rPr lang="en-GB" dirty="0"/>
              <a:t>to fully understand what it's </a:t>
            </a:r>
            <a:r>
              <a:rPr lang="en-GB" dirty="0" err="1"/>
              <a:t>abour</a:t>
            </a:r>
            <a:r>
              <a:rPr lang="en-GB"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solidFill>
                  <a:srgbClr val="00B050"/>
                </a:solidFill>
              </a:rPr>
              <a:t>analysing</a:t>
            </a:r>
            <a:r>
              <a:rPr lang="en-GB" dirty="0"/>
              <a:t> the information as you read - does it have the specific information you need?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identifying the </a:t>
            </a:r>
            <a:r>
              <a:rPr lang="en-GB" b="1" dirty="0">
                <a:solidFill>
                  <a:srgbClr val="00B050"/>
                </a:solidFill>
              </a:rPr>
              <a:t>most important </a:t>
            </a:r>
            <a:r>
              <a:rPr lang="en-GB" dirty="0"/>
              <a:t>parts and </a:t>
            </a:r>
            <a:r>
              <a:rPr lang="en-GB" b="1" dirty="0">
                <a:solidFill>
                  <a:srgbClr val="00B050"/>
                </a:solidFill>
              </a:rPr>
              <a:t>key ideas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identifying any information that this text </a:t>
            </a:r>
            <a:r>
              <a:rPr lang="en-GB" b="1" dirty="0">
                <a:solidFill>
                  <a:srgbClr val="00B050"/>
                </a:solidFill>
              </a:rPr>
              <a:t>does not </a:t>
            </a:r>
            <a:r>
              <a:rPr lang="en-GB" dirty="0"/>
              <a:t>provide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solidFill>
                  <a:srgbClr val="00B050"/>
                </a:solidFill>
              </a:rPr>
              <a:t>asking questions </a:t>
            </a:r>
            <a:r>
              <a:rPr lang="en-GB" dirty="0"/>
              <a:t>about the information as you read: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making notes by </a:t>
            </a:r>
            <a:r>
              <a:rPr lang="en-GB" b="1" dirty="0">
                <a:solidFill>
                  <a:srgbClr val="00B050"/>
                </a:solidFill>
              </a:rPr>
              <a:t>summarising</a:t>
            </a:r>
            <a:r>
              <a:rPr lang="en-GB" dirty="0"/>
              <a:t> the information </a:t>
            </a:r>
            <a:r>
              <a:rPr lang="en-GB" b="1" dirty="0">
                <a:solidFill>
                  <a:srgbClr val="00B050"/>
                </a:solidFill>
              </a:rPr>
              <a:t>in your own words </a:t>
            </a:r>
            <a:r>
              <a:rPr lang="en-GB" dirty="0"/>
              <a:t>to show that you have understood it and can explain it in your own way</a:t>
            </a:r>
          </a:p>
          <a:p>
            <a:pPr marL="742950" lvl="1" indent="-285750">
              <a:buFont typeface="Arial" panose="020B0604020202020204" pitchFamily="34" charset="0"/>
              <a:buChar char="•"/>
            </a:pPr>
            <a:endParaRPr lang="en-GB" dirty="0"/>
          </a:p>
          <a:p>
            <a:pPr marL="742950" lvl="1" indent="-285750">
              <a:buFont typeface="Arial" panose="020B0604020202020204" pitchFamily="34" charset="0"/>
              <a:buChar char="•"/>
            </a:pPr>
            <a:r>
              <a:rPr lang="en-GB" dirty="0"/>
              <a:t>do I understand it? </a:t>
            </a:r>
          </a:p>
          <a:p>
            <a:pPr marL="285750" indent="-285750">
              <a:buFont typeface="Arial" panose="020B0604020202020204" pitchFamily="34" charset="0"/>
              <a:buChar char="•"/>
            </a:pPr>
            <a:endParaRPr lang="en-GB" dirty="0"/>
          </a:p>
          <a:p>
            <a:pPr marL="742950" lvl="1" indent="-285750">
              <a:buFont typeface="Arial" panose="020B0604020202020204" pitchFamily="34" charset="0"/>
              <a:buChar char="•"/>
            </a:pPr>
            <a:r>
              <a:rPr lang="en-GB" dirty="0"/>
              <a:t>does it make me think of additional questions?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solidFill>
                  <a:srgbClr val="00B050"/>
                </a:solidFill>
              </a:rPr>
              <a:t>reviewing</a:t>
            </a:r>
            <a:r>
              <a:rPr lang="en-GB" dirty="0"/>
              <a:t> your notes to make sure they </a:t>
            </a:r>
            <a:r>
              <a:rPr lang="en-GB" b="1" dirty="0">
                <a:solidFill>
                  <a:srgbClr val="00B050"/>
                </a:solidFill>
              </a:rPr>
              <a:t>make sense </a:t>
            </a:r>
            <a:r>
              <a:rPr lang="en-GB" dirty="0"/>
              <a:t>and that you'll be able to understand them when you go back to them</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considering </a:t>
            </a:r>
            <a:r>
              <a:rPr lang="en-GB" b="1" dirty="0">
                <a:solidFill>
                  <a:srgbClr val="00B050"/>
                </a:solidFill>
              </a:rPr>
              <a:t>working with a partner </a:t>
            </a:r>
            <a:r>
              <a:rPr lang="en-GB" dirty="0"/>
              <a:t>using only your notes to explain the topic to them</a:t>
            </a:r>
          </a:p>
        </p:txBody>
      </p:sp>
    </p:spTree>
    <p:extLst>
      <p:ext uri="{BB962C8B-B14F-4D97-AF65-F5344CB8AC3E}">
        <p14:creationId xmlns:p14="http://schemas.microsoft.com/office/powerpoint/2010/main" val="39949526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170</Words>
  <Application>Microsoft Office PowerPoint</Application>
  <PresentationFormat>On-screen Show (4:3)</PresentationFormat>
  <Paragraphs>36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Newbury</dc:creator>
  <cp:lastModifiedBy>Ms Newbury</cp:lastModifiedBy>
  <cp:revision>4</cp:revision>
  <dcterms:created xsi:type="dcterms:W3CDTF">2018-12-06T14:15:17Z</dcterms:created>
  <dcterms:modified xsi:type="dcterms:W3CDTF">2018-12-06T20:59:16Z</dcterms:modified>
</cp:coreProperties>
</file>