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364" r:id="rId2"/>
    <p:sldId id="424" r:id="rId3"/>
    <p:sldId id="390" r:id="rId4"/>
    <p:sldId id="415" r:id="rId5"/>
    <p:sldId id="411" r:id="rId6"/>
    <p:sldId id="412" r:id="rId7"/>
    <p:sldId id="413" r:id="rId8"/>
    <p:sldId id="401" r:id="rId9"/>
    <p:sldId id="414" r:id="rId10"/>
    <p:sldId id="416" r:id="rId11"/>
    <p:sldId id="417" r:id="rId12"/>
    <p:sldId id="418" r:id="rId13"/>
    <p:sldId id="425" r:id="rId14"/>
    <p:sldId id="433" r:id="rId15"/>
    <p:sldId id="421" r:id="rId16"/>
    <p:sldId id="426" r:id="rId17"/>
    <p:sldId id="427" r:id="rId18"/>
    <p:sldId id="429" r:id="rId19"/>
    <p:sldId id="354" r:id="rId20"/>
    <p:sldId id="428" r:id="rId21"/>
    <p:sldId id="430" r:id="rId22"/>
    <p:sldId id="431" r:id="rId23"/>
    <p:sldId id="419" r:id="rId24"/>
    <p:sldId id="432" r:id="rId25"/>
    <p:sldId id="422" r:id="rId26"/>
    <p:sldId id="423" r:id="rId27"/>
    <p:sldId id="405" r:id="rId28"/>
    <p:sldId id="406" r:id="rId29"/>
    <p:sldId id="407" r:id="rId30"/>
    <p:sldId id="408" r:id="rId31"/>
    <p:sldId id="409" r:id="rId32"/>
    <p:sldId id="257"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26AA"/>
    <a:srgbClr val="002060"/>
    <a:srgbClr val="0070C0"/>
    <a:srgbClr val="DCCC92"/>
    <a:srgbClr val="010135"/>
    <a:srgbClr val="004070"/>
    <a:srgbClr val="EAEFF7"/>
    <a:srgbClr val="904496"/>
    <a:srgbClr val="FFFFFF"/>
    <a:srgbClr val="D35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40" autoAdjust="0"/>
    <p:restoredTop sz="94660"/>
  </p:normalViewPr>
  <p:slideViewPr>
    <p:cSldViewPr snapToGrid="0">
      <p:cViewPr varScale="1">
        <p:scale>
          <a:sx n="73" d="100"/>
          <a:sy n="73" d="100"/>
        </p:scale>
        <p:origin x="1236" y="84"/>
      </p:cViewPr>
      <p:guideLst/>
    </p:cSldViewPr>
  </p:slideViewPr>
  <p:notesTextViewPr>
    <p:cViewPr>
      <p:scale>
        <a:sx n="3" d="2"/>
        <a:sy n="3" d="2"/>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487E8FC-A774-4B41-B1D3-557FA64A2CB8}" type="datetimeFigureOut">
              <a:rPr lang="en-GB" smtClean="0"/>
              <a:t>23/01/2020</a:t>
            </a:fld>
            <a:endParaRPr lang="en-GB"/>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410F8A7-426E-486B-8284-2187FCA0FC19}" type="slidenum">
              <a:rPr lang="en-GB" smtClean="0"/>
              <a:t>‹#›</a:t>
            </a:fld>
            <a:endParaRPr lang="en-GB"/>
          </a:p>
        </p:txBody>
      </p:sp>
    </p:spTree>
    <p:extLst>
      <p:ext uri="{BB962C8B-B14F-4D97-AF65-F5344CB8AC3E}">
        <p14:creationId xmlns:p14="http://schemas.microsoft.com/office/powerpoint/2010/main" val="1145685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34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159" y="0"/>
            <a:ext cx="3038604" cy="465341"/>
          </a:xfrm>
          <a:prstGeom prst="rect">
            <a:avLst/>
          </a:prstGeom>
        </p:spPr>
        <p:txBody>
          <a:bodyPr vert="horz" lIns="91440" tIns="45720" rIns="91440" bIns="45720" rtlCol="0"/>
          <a:lstStyle>
            <a:lvl1pPr algn="r">
              <a:defRPr sz="1200"/>
            </a:lvl1pPr>
          </a:lstStyle>
          <a:p>
            <a:fld id="{BFCD3F51-881C-4218-B9A4-48C8552182D7}" type="datetimeFigureOut">
              <a:rPr lang="en-GB" smtClean="0"/>
              <a:t>23/01/2020</a:t>
            </a:fld>
            <a:endParaRPr lang="en-GB"/>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0713" y="4473512"/>
            <a:ext cx="5608975" cy="366028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31059"/>
            <a:ext cx="3038604" cy="46534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159" y="8831059"/>
            <a:ext cx="3038604" cy="465341"/>
          </a:xfrm>
          <a:prstGeom prst="rect">
            <a:avLst/>
          </a:prstGeom>
        </p:spPr>
        <p:txBody>
          <a:bodyPr vert="horz" lIns="91440" tIns="45720" rIns="91440" bIns="45720" rtlCol="0" anchor="b"/>
          <a:lstStyle>
            <a:lvl1pPr algn="r">
              <a:defRPr sz="1200"/>
            </a:lvl1pPr>
          </a:lstStyle>
          <a:p>
            <a:fld id="{AA7BA0F8-C6FF-4FD0-9E31-F8DED696FD8A}" type="slidenum">
              <a:rPr lang="en-GB" smtClean="0"/>
              <a:t>‹#›</a:t>
            </a:fld>
            <a:endParaRPr lang="en-GB"/>
          </a:p>
        </p:txBody>
      </p:sp>
    </p:spTree>
    <p:extLst>
      <p:ext uri="{BB962C8B-B14F-4D97-AF65-F5344CB8AC3E}">
        <p14:creationId xmlns:p14="http://schemas.microsoft.com/office/powerpoint/2010/main" val="367419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Calibri" panose="020F0502020204030204" pitchFamily="34" charset="0"/>
              </a:defRPr>
            </a:lvl1pPr>
            <a:lvl2pPr marL="742950" indent="-285750">
              <a:defRPr b="1">
                <a:solidFill>
                  <a:schemeClr val="tx1"/>
                </a:solidFill>
                <a:latin typeface="Calibri" panose="020F0502020204030204" pitchFamily="34" charset="0"/>
              </a:defRPr>
            </a:lvl2pPr>
            <a:lvl3pPr marL="1143000" indent="-228600">
              <a:defRPr b="1">
                <a:solidFill>
                  <a:schemeClr val="tx1"/>
                </a:solidFill>
                <a:latin typeface="Calibri" panose="020F0502020204030204" pitchFamily="34" charset="0"/>
              </a:defRPr>
            </a:lvl3pPr>
            <a:lvl4pPr marL="1600200" indent="-228600">
              <a:defRPr b="1">
                <a:solidFill>
                  <a:schemeClr val="tx1"/>
                </a:solidFill>
                <a:latin typeface="Calibri" panose="020F0502020204030204" pitchFamily="34" charset="0"/>
              </a:defRPr>
            </a:lvl4pPr>
            <a:lvl5pPr marL="2057400" indent="-228600">
              <a:defRPr b="1">
                <a:solidFill>
                  <a:schemeClr val="tx1"/>
                </a:solidFill>
                <a:latin typeface="Calibri" panose="020F0502020204030204" pitchFamily="34" charset="0"/>
              </a:defRPr>
            </a:lvl5pPr>
            <a:lvl6pPr marL="2514600" indent="-228600" eaLnBrk="0" fontAlgn="base" hangingPunct="0">
              <a:spcBef>
                <a:spcPct val="0"/>
              </a:spcBef>
              <a:spcAft>
                <a:spcPct val="0"/>
              </a:spcAft>
              <a:defRPr b="1">
                <a:solidFill>
                  <a:schemeClr val="tx1"/>
                </a:solidFill>
                <a:latin typeface="Calibri" panose="020F0502020204030204" pitchFamily="34" charset="0"/>
              </a:defRPr>
            </a:lvl6pPr>
            <a:lvl7pPr marL="2971800" indent="-228600" eaLnBrk="0" fontAlgn="base" hangingPunct="0">
              <a:spcBef>
                <a:spcPct val="0"/>
              </a:spcBef>
              <a:spcAft>
                <a:spcPct val="0"/>
              </a:spcAft>
              <a:defRPr b="1">
                <a:solidFill>
                  <a:schemeClr val="tx1"/>
                </a:solidFill>
                <a:latin typeface="Calibri" panose="020F0502020204030204" pitchFamily="34" charset="0"/>
              </a:defRPr>
            </a:lvl7pPr>
            <a:lvl8pPr marL="3429000" indent="-228600" eaLnBrk="0" fontAlgn="base" hangingPunct="0">
              <a:spcBef>
                <a:spcPct val="0"/>
              </a:spcBef>
              <a:spcAft>
                <a:spcPct val="0"/>
              </a:spcAft>
              <a:defRPr b="1">
                <a:solidFill>
                  <a:schemeClr val="tx1"/>
                </a:solidFill>
                <a:latin typeface="Calibri" panose="020F0502020204030204" pitchFamily="34" charset="0"/>
              </a:defRPr>
            </a:lvl8pPr>
            <a:lvl9pPr marL="3886200" indent="-228600" eaLnBrk="0" fontAlgn="base" hangingPunct="0">
              <a:spcBef>
                <a:spcPct val="0"/>
              </a:spcBef>
              <a:spcAft>
                <a:spcPct val="0"/>
              </a:spcAft>
              <a:defRPr b="1">
                <a:solidFill>
                  <a:schemeClr val="tx1"/>
                </a:solidFill>
                <a:latin typeface="Calibri" panose="020F0502020204030204" pitchFamily="34" charset="0"/>
              </a:defRPr>
            </a:lvl9pPr>
          </a:lstStyle>
          <a:p>
            <a:fld id="{869FD8CB-40A4-4C18-A9B6-CA5EADC9D716}" type="slidenum">
              <a:rPr lang="en-GB" altLang="en-US" b="0" smtClean="0">
                <a:latin typeface="Arial" panose="020B0604020202020204" pitchFamily="34" charset="0"/>
              </a:rPr>
              <a:pPr/>
              <a:t>4</a:t>
            </a:fld>
            <a:endParaRPr lang="en-GB" altLang="en-US" b="0" smtClean="0">
              <a:latin typeface="Arial" panose="020B0604020202020204" pitchFamily="34" charset="0"/>
            </a:endParaRPr>
          </a:p>
        </p:txBody>
      </p:sp>
    </p:spTree>
    <p:extLst>
      <p:ext uri="{BB962C8B-B14F-4D97-AF65-F5344CB8AC3E}">
        <p14:creationId xmlns:p14="http://schemas.microsoft.com/office/powerpoint/2010/main" val="3359111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smtClean="0"/>
          </a:p>
        </p:txBody>
      </p:sp>
      <p:sp>
        <p:nvSpPr>
          <p:cNvPr id="61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516DEA-11AF-4BAF-963A-A71F3FD1767A}" type="slidenum">
              <a:rPr lang="en-GB" altLang="en-US" smtClean="0"/>
              <a:pPr/>
              <a:t>18</a:t>
            </a:fld>
            <a:endParaRPr lang="en-GB" altLang="en-US" smtClean="0"/>
          </a:p>
        </p:txBody>
      </p:sp>
    </p:spTree>
    <p:extLst>
      <p:ext uri="{BB962C8B-B14F-4D97-AF65-F5344CB8AC3E}">
        <p14:creationId xmlns:p14="http://schemas.microsoft.com/office/powerpoint/2010/main" val="3189785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D3296D9-4B61-4B03-8F5E-B9EAC6D61D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5F58811-CD3A-4BA3-ABA1-F1C13DE5FF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8196" name="Slide Number Placeholder 3">
            <a:extLst>
              <a:ext uri="{FF2B5EF4-FFF2-40B4-BE49-F238E27FC236}">
                <a16:creationId xmlns:a16="http://schemas.microsoft.com/office/drawing/2014/main" id="{9C0BD0A4-97CE-472B-900F-F43ACDABDC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CBFCE3-096D-4676-AACE-02BA3D328DAB}" type="slidenum">
              <a:rPr lang="en-GB" altLang="en-US" smtClean="0"/>
              <a:pPr/>
              <a:t>19</a:t>
            </a:fld>
            <a:endParaRPr lang="en-GB" altLang="en-US"/>
          </a:p>
        </p:txBody>
      </p:sp>
    </p:spTree>
    <p:extLst>
      <p:ext uri="{BB962C8B-B14F-4D97-AF65-F5344CB8AC3E}">
        <p14:creationId xmlns:p14="http://schemas.microsoft.com/office/powerpoint/2010/main" val="219132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D3296D9-4B61-4B03-8F5E-B9EAC6D61D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5F58811-CD3A-4BA3-ABA1-F1C13DE5FF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8196" name="Slide Number Placeholder 3">
            <a:extLst>
              <a:ext uri="{FF2B5EF4-FFF2-40B4-BE49-F238E27FC236}">
                <a16:creationId xmlns:a16="http://schemas.microsoft.com/office/drawing/2014/main" id="{9C0BD0A4-97CE-472B-900F-F43ACDABDC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CBFCE3-096D-4676-AACE-02BA3D328DAB}" type="slidenum">
              <a:rPr lang="en-GB" altLang="en-US" smtClean="0"/>
              <a:pPr/>
              <a:t>27</a:t>
            </a:fld>
            <a:endParaRPr lang="en-GB" altLang="en-US"/>
          </a:p>
        </p:txBody>
      </p:sp>
    </p:spTree>
    <p:extLst>
      <p:ext uri="{BB962C8B-B14F-4D97-AF65-F5344CB8AC3E}">
        <p14:creationId xmlns:p14="http://schemas.microsoft.com/office/powerpoint/2010/main" val="1080683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D3296D9-4B61-4B03-8F5E-B9EAC6D61D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5F58811-CD3A-4BA3-ABA1-F1C13DE5FF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8196" name="Slide Number Placeholder 3">
            <a:extLst>
              <a:ext uri="{FF2B5EF4-FFF2-40B4-BE49-F238E27FC236}">
                <a16:creationId xmlns:a16="http://schemas.microsoft.com/office/drawing/2014/main" id="{9C0BD0A4-97CE-472B-900F-F43ACDABDC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CBFCE3-096D-4676-AACE-02BA3D328DAB}" type="slidenum">
              <a:rPr lang="en-GB" altLang="en-US" smtClean="0"/>
              <a:pPr/>
              <a:t>28</a:t>
            </a:fld>
            <a:endParaRPr lang="en-GB" altLang="en-US"/>
          </a:p>
        </p:txBody>
      </p:sp>
    </p:spTree>
    <p:extLst>
      <p:ext uri="{BB962C8B-B14F-4D97-AF65-F5344CB8AC3E}">
        <p14:creationId xmlns:p14="http://schemas.microsoft.com/office/powerpoint/2010/main" val="2868020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D3296D9-4B61-4B03-8F5E-B9EAC6D61D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5F58811-CD3A-4BA3-ABA1-F1C13DE5FF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8196" name="Slide Number Placeholder 3">
            <a:extLst>
              <a:ext uri="{FF2B5EF4-FFF2-40B4-BE49-F238E27FC236}">
                <a16:creationId xmlns:a16="http://schemas.microsoft.com/office/drawing/2014/main" id="{9C0BD0A4-97CE-472B-900F-F43ACDABDC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CBFCE3-096D-4676-AACE-02BA3D328DAB}" type="slidenum">
              <a:rPr lang="en-GB" altLang="en-US" smtClean="0"/>
              <a:pPr/>
              <a:t>29</a:t>
            </a:fld>
            <a:endParaRPr lang="en-GB" altLang="en-US"/>
          </a:p>
        </p:txBody>
      </p:sp>
    </p:spTree>
    <p:extLst>
      <p:ext uri="{BB962C8B-B14F-4D97-AF65-F5344CB8AC3E}">
        <p14:creationId xmlns:p14="http://schemas.microsoft.com/office/powerpoint/2010/main" val="199714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D3296D9-4B61-4B03-8F5E-B9EAC6D61D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5F58811-CD3A-4BA3-ABA1-F1C13DE5FF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8196" name="Slide Number Placeholder 3">
            <a:extLst>
              <a:ext uri="{FF2B5EF4-FFF2-40B4-BE49-F238E27FC236}">
                <a16:creationId xmlns:a16="http://schemas.microsoft.com/office/drawing/2014/main" id="{9C0BD0A4-97CE-472B-900F-F43ACDABDC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CBFCE3-096D-4676-AACE-02BA3D328DAB}" type="slidenum">
              <a:rPr lang="en-GB" altLang="en-US" smtClean="0"/>
              <a:pPr/>
              <a:t>30</a:t>
            </a:fld>
            <a:endParaRPr lang="en-GB" altLang="en-US"/>
          </a:p>
        </p:txBody>
      </p:sp>
    </p:spTree>
    <p:extLst>
      <p:ext uri="{BB962C8B-B14F-4D97-AF65-F5344CB8AC3E}">
        <p14:creationId xmlns:p14="http://schemas.microsoft.com/office/powerpoint/2010/main" val="4067770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D3296D9-4B61-4B03-8F5E-B9EAC6D61D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5F58811-CD3A-4BA3-ABA1-F1C13DE5FF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8196" name="Slide Number Placeholder 3">
            <a:extLst>
              <a:ext uri="{FF2B5EF4-FFF2-40B4-BE49-F238E27FC236}">
                <a16:creationId xmlns:a16="http://schemas.microsoft.com/office/drawing/2014/main" id="{9C0BD0A4-97CE-472B-900F-F43ACDABDC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6CBFCE3-096D-4676-AACE-02BA3D328DAB}" type="slidenum">
              <a:rPr lang="en-GB" altLang="en-US" smtClean="0"/>
              <a:pPr/>
              <a:t>31</a:t>
            </a:fld>
            <a:endParaRPr lang="en-GB" altLang="en-US"/>
          </a:p>
        </p:txBody>
      </p:sp>
    </p:spTree>
    <p:extLst>
      <p:ext uri="{BB962C8B-B14F-4D97-AF65-F5344CB8AC3E}">
        <p14:creationId xmlns:p14="http://schemas.microsoft.com/office/powerpoint/2010/main" val="1328226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097CC54-02ED-4AD3-8C1B-AD1F3DD1C426}" type="datetime1">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442244-5910-4AE0-B89B-8A8D6F2C89E7}" type="slidenum">
              <a:rPr lang="en-GB" smtClean="0"/>
              <a:t>‹#›</a:t>
            </a:fld>
            <a:endParaRPr lang="en-GB"/>
          </a:p>
        </p:txBody>
      </p:sp>
    </p:spTree>
    <p:extLst>
      <p:ext uri="{BB962C8B-B14F-4D97-AF65-F5344CB8AC3E}">
        <p14:creationId xmlns:p14="http://schemas.microsoft.com/office/powerpoint/2010/main" val="30182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D5BDA5-B25E-44C7-9C12-490BC1095EE6}" type="datetime1">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442244-5910-4AE0-B89B-8A8D6F2C89E7}" type="slidenum">
              <a:rPr lang="en-GB" smtClean="0"/>
              <a:t>‹#›</a:t>
            </a:fld>
            <a:endParaRPr lang="en-GB"/>
          </a:p>
        </p:txBody>
      </p:sp>
    </p:spTree>
    <p:extLst>
      <p:ext uri="{BB962C8B-B14F-4D97-AF65-F5344CB8AC3E}">
        <p14:creationId xmlns:p14="http://schemas.microsoft.com/office/powerpoint/2010/main" val="140323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7E8790-8E37-4DFD-8C69-9603DBF7DB89}" type="datetime1">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442244-5910-4AE0-B89B-8A8D6F2C89E7}" type="slidenum">
              <a:rPr lang="en-GB" smtClean="0"/>
              <a:t>‹#›</a:t>
            </a:fld>
            <a:endParaRPr lang="en-GB"/>
          </a:p>
        </p:txBody>
      </p:sp>
    </p:spTree>
    <p:extLst>
      <p:ext uri="{BB962C8B-B14F-4D97-AF65-F5344CB8AC3E}">
        <p14:creationId xmlns:p14="http://schemas.microsoft.com/office/powerpoint/2010/main" val="50352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87BB05-625B-4E28-896D-FD4DDA8618A2}" type="datetime1">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442244-5910-4AE0-B89B-8A8D6F2C89E7}" type="slidenum">
              <a:rPr lang="en-GB" smtClean="0"/>
              <a:t>‹#›</a:t>
            </a:fld>
            <a:endParaRPr lang="en-GB"/>
          </a:p>
        </p:txBody>
      </p:sp>
    </p:spTree>
    <p:extLst>
      <p:ext uri="{BB962C8B-B14F-4D97-AF65-F5344CB8AC3E}">
        <p14:creationId xmlns:p14="http://schemas.microsoft.com/office/powerpoint/2010/main" val="299840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9"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89358-6546-44DA-915F-E7D22D969A47}" type="datetime1">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442244-5910-4AE0-B89B-8A8D6F2C89E7}" type="slidenum">
              <a:rPr lang="en-GB" smtClean="0"/>
              <a:t>‹#›</a:t>
            </a:fld>
            <a:endParaRPr lang="en-GB"/>
          </a:p>
        </p:txBody>
      </p:sp>
    </p:spTree>
    <p:extLst>
      <p:ext uri="{BB962C8B-B14F-4D97-AF65-F5344CB8AC3E}">
        <p14:creationId xmlns:p14="http://schemas.microsoft.com/office/powerpoint/2010/main" val="2307572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B4BF67-936C-465C-9C9D-4CE649EAF0F0}" type="datetime1">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442244-5910-4AE0-B89B-8A8D6F2C89E7}" type="slidenum">
              <a:rPr lang="en-GB" smtClean="0"/>
              <a:t>‹#›</a:t>
            </a:fld>
            <a:endParaRPr lang="en-GB"/>
          </a:p>
        </p:txBody>
      </p:sp>
    </p:spTree>
    <p:extLst>
      <p:ext uri="{BB962C8B-B14F-4D97-AF65-F5344CB8AC3E}">
        <p14:creationId xmlns:p14="http://schemas.microsoft.com/office/powerpoint/2010/main" val="737936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4AF41F-5372-45CC-9C6C-6E652139F089}" type="datetime1">
              <a:rPr lang="en-GB" smtClean="0"/>
              <a:t>23/01/2020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442244-5910-4AE0-B89B-8A8D6F2C89E7}" type="slidenum">
              <a:rPr lang="en-GB" smtClean="0"/>
              <a:t>‹#›</a:t>
            </a:fld>
            <a:endParaRPr lang="en-GB"/>
          </a:p>
        </p:txBody>
      </p:sp>
    </p:spTree>
    <p:extLst>
      <p:ext uri="{BB962C8B-B14F-4D97-AF65-F5344CB8AC3E}">
        <p14:creationId xmlns:p14="http://schemas.microsoft.com/office/powerpoint/2010/main" val="4282259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7C6F53-B3D6-4D3A-8FB8-40D991824377}" type="datetime1">
              <a:rPr lang="en-GB" smtClean="0"/>
              <a:t>23/01/2020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442244-5910-4AE0-B89B-8A8D6F2C89E7}" type="slidenum">
              <a:rPr lang="en-GB" smtClean="0"/>
              <a:t>‹#›</a:t>
            </a:fld>
            <a:endParaRPr lang="en-GB"/>
          </a:p>
        </p:txBody>
      </p:sp>
    </p:spTree>
    <p:extLst>
      <p:ext uri="{BB962C8B-B14F-4D97-AF65-F5344CB8AC3E}">
        <p14:creationId xmlns:p14="http://schemas.microsoft.com/office/powerpoint/2010/main" val="389003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172D6-EB11-449D-92EB-BDE6A23F321B}" type="datetime1">
              <a:rPr lang="en-GB" smtClean="0"/>
              <a:t>23/01/2020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442244-5910-4AE0-B89B-8A8D6F2C89E7}" type="slidenum">
              <a:rPr lang="en-GB" smtClean="0"/>
              <a:t>‹#›</a:t>
            </a:fld>
            <a:endParaRPr lang="en-GB"/>
          </a:p>
        </p:txBody>
      </p:sp>
    </p:spTree>
    <p:extLst>
      <p:ext uri="{BB962C8B-B14F-4D97-AF65-F5344CB8AC3E}">
        <p14:creationId xmlns:p14="http://schemas.microsoft.com/office/powerpoint/2010/main" val="207817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08A490-F850-40F6-8E4E-03139391CC06}" type="datetime1">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442244-5910-4AE0-B89B-8A8D6F2C89E7}" type="slidenum">
              <a:rPr lang="en-GB" smtClean="0"/>
              <a:t>‹#›</a:t>
            </a:fld>
            <a:endParaRPr lang="en-GB"/>
          </a:p>
        </p:txBody>
      </p:sp>
    </p:spTree>
    <p:extLst>
      <p:ext uri="{BB962C8B-B14F-4D97-AF65-F5344CB8AC3E}">
        <p14:creationId xmlns:p14="http://schemas.microsoft.com/office/powerpoint/2010/main" val="307412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85ACD7-EDE4-447B-8AD8-021DA8BEAF28}" type="datetime1">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442244-5910-4AE0-B89B-8A8D6F2C89E7}" type="slidenum">
              <a:rPr lang="en-GB" smtClean="0"/>
              <a:t>‹#›</a:t>
            </a:fld>
            <a:endParaRPr lang="en-GB"/>
          </a:p>
        </p:txBody>
      </p:sp>
    </p:spTree>
    <p:extLst>
      <p:ext uri="{BB962C8B-B14F-4D97-AF65-F5344CB8AC3E}">
        <p14:creationId xmlns:p14="http://schemas.microsoft.com/office/powerpoint/2010/main" val="3807334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EA2B0-D18E-4D4C-96D6-0B973CBF77B3}" type="datetime1">
              <a:rPr lang="en-GB" smtClean="0"/>
              <a:t>23/01/2020</a:t>
            </a:fld>
            <a:endParaRPr lang="en-GB"/>
          </a:p>
        </p:txBody>
      </p:sp>
      <p:sp>
        <p:nvSpPr>
          <p:cNvPr id="5" name="Footer Placeholder 4"/>
          <p:cNvSpPr>
            <a:spLocks noGrp="1"/>
          </p:cNvSpPr>
          <p:nvPr>
            <p:ph type="ftr" sz="quarter" idx="3"/>
          </p:nvPr>
        </p:nvSpPr>
        <p:spPr>
          <a:xfrm>
            <a:off x="3028951"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42244-5910-4AE0-B89B-8A8D6F2C89E7}" type="slidenum">
              <a:rPr lang="en-GB" smtClean="0"/>
              <a:t>‹#›</a:t>
            </a:fld>
            <a:endParaRPr lang="en-GB"/>
          </a:p>
        </p:txBody>
      </p:sp>
    </p:spTree>
    <p:extLst>
      <p:ext uri="{BB962C8B-B14F-4D97-AF65-F5344CB8AC3E}">
        <p14:creationId xmlns:p14="http://schemas.microsoft.com/office/powerpoint/2010/main" val="1854294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nacedlar2.n-ayrshire.sch.uk/Reading%20Worlds%20060105/VirtualSchoolLibrary271014/index.html"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dnotes.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5000" r="-5000"/>
          </a:stretch>
        </a:blip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2DC4D40-5122-4B76-85FE-06A4ADBF5579}"/>
              </a:ext>
            </a:extLst>
          </p:cNvPr>
          <p:cNvSpPr/>
          <p:nvPr/>
        </p:nvSpPr>
        <p:spPr>
          <a:xfrm>
            <a:off x="348786" y="204250"/>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accent5">
                  <a:lumMod val="50000"/>
                </a:schemeClr>
              </a:solidFill>
            </a:endParaRPr>
          </a:p>
        </p:txBody>
      </p:sp>
      <p:sp>
        <p:nvSpPr>
          <p:cNvPr id="39" name="TextBox 38">
            <a:extLst>
              <a:ext uri="{FF2B5EF4-FFF2-40B4-BE49-F238E27FC236}">
                <a16:creationId xmlns:a16="http://schemas.microsoft.com/office/drawing/2014/main" id="{4388F4A3-0EFF-4E0B-952B-F4BDA1019BE0}"/>
              </a:ext>
            </a:extLst>
          </p:cNvPr>
          <p:cNvSpPr txBox="1"/>
          <p:nvPr/>
        </p:nvSpPr>
        <p:spPr>
          <a:xfrm>
            <a:off x="2625415" y="5112580"/>
            <a:ext cx="4107766" cy="830997"/>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904496"/>
                </a:solidFill>
              </a:rPr>
              <a:t>S1 RME</a:t>
            </a:r>
          </a:p>
          <a:p>
            <a:pPr algn="ctr"/>
            <a:r>
              <a:rPr lang="en-GB" sz="2400" b="1" dirty="0" smtClean="0">
                <a:solidFill>
                  <a:srgbClr val="904496"/>
                </a:solidFill>
              </a:rPr>
              <a:t>Festivals Investigation</a:t>
            </a:r>
            <a:endParaRPr lang="en-GB" sz="2400" b="1" dirty="0">
              <a:solidFill>
                <a:srgbClr val="904496"/>
              </a:solidFill>
            </a:endParaRPr>
          </a:p>
        </p:txBody>
      </p:sp>
      <p:sp>
        <p:nvSpPr>
          <p:cNvPr id="8" name="Rectangle 7">
            <a:extLst>
              <a:ext uri="{FF2B5EF4-FFF2-40B4-BE49-F238E27FC236}">
                <a16:creationId xmlns:a16="http://schemas.microsoft.com/office/drawing/2014/main" id="{B89004D3-EB91-49D2-A732-0EF0F0FDBDD9}"/>
              </a:ext>
            </a:extLst>
          </p:cNvPr>
          <p:cNvSpPr/>
          <p:nvPr/>
        </p:nvSpPr>
        <p:spPr>
          <a:xfrm>
            <a:off x="2435265" y="164110"/>
            <a:ext cx="4356641" cy="646331"/>
          </a:xfrm>
          <a:prstGeom prst="rect">
            <a:avLst/>
          </a:prstGeom>
          <a:solidFill>
            <a:schemeClr val="bg1"/>
          </a:solidFill>
          <a:ln w="57150">
            <a:solidFill>
              <a:srgbClr val="0070C0"/>
            </a:solidFill>
          </a:ln>
        </p:spPr>
        <p:txBody>
          <a:bodyPr wrap="none" lIns="91440" tIns="45720" rIns="91440" bIns="45720">
            <a:spAutoFit/>
          </a:bodyPr>
          <a:lstStyle/>
          <a:p>
            <a:pPr algn="ctr"/>
            <a:r>
              <a:rPr lang="en-US" sz="3600" b="1" cap="none" spc="50" dirty="0" err="1">
                <a:ln w="9525" cmpd="sng">
                  <a:solidFill>
                    <a:schemeClr val="accent1"/>
                  </a:solidFill>
                  <a:prstDash val="solid"/>
                </a:ln>
                <a:solidFill>
                  <a:srgbClr val="002060"/>
                </a:solidFill>
                <a:effectLst>
                  <a:glow rad="38100">
                    <a:schemeClr val="accent1">
                      <a:alpha val="40000"/>
                    </a:schemeClr>
                  </a:glow>
                </a:effectLst>
              </a:rPr>
              <a:t>Largs</a:t>
            </a:r>
            <a:r>
              <a:rPr lang="en-US" sz="3600" b="1" cap="none" spc="50" dirty="0">
                <a:ln w="9525" cmpd="sng">
                  <a:solidFill>
                    <a:schemeClr val="accent1"/>
                  </a:solidFill>
                  <a:prstDash val="solid"/>
                </a:ln>
                <a:solidFill>
                  <a:srgbClr val="002060"/>
                </a:solidFill>
                <a:effectLst>
                  <a:glow rad="38100">
                    <a:schemeClr val="accent1">
                      <a:alpha val="40000"/>
                    </a:schemeClr>
                  </a:glow>
                </a:effectLst>
              </a:rPr>
              <a:t> Campus Library</a:t>
            </a:r>
          </a:p>
        </p:txBody>
      </p:sp>
      <p:sp>
        <p:nvSpPr>
          <p:cNvPr id="2" name="Slide Number Placeholder 1">
            <a:extLst>
              <a:ext uri="{FF2B5EF4-FFF2-40B4-BE49-F238E27FC236}">
                <a16:creationId xmlns:a16="http://schemas.microsoft.com/office/drawing/2014/main" id="{4F4FB267-A80F-41A2-B645-869496CAA2B7}"/>
              </a:ext>
            </a:extLst>
          </p:cNvPr>
          <p:cNvSpPr>
            <a:spLocks noGrp="1"/>
          </p:cNvSpPr>
          <p:nvPr>
            <p:ph type="sldNum" sz="quarter" idx="12"/>
          </p:nvPr>
        </p:nvSpPr>
        <p:spPr/>
        <p:txBody>
          <a:bodyPr/>
          <a:lstStyle/>
          <a:p>
            <a:fld id="{72442244-5910-4AE0-B89B-8A8D6F2C89E7}" type="slidenum">
              <a:rPr lang="en-GB" smtClean="0"/>
              <a:t>1</a:t>
            </a:fld>
            <a:endParaRPr lang="en-GB" dirty="0"/>
          </a:p>
        </p:txBody>
      </p:sp>
      <p:sp>
        <p:nvSpPr>
          <p:cNvPr id="9" name="TextBox 8">
            <a:extLst>
              <a:ext uri="{FF2B5EF4-FFF2-40B4-BE49-F238E27FC236}">
                <a16:creationId xmlns:a16="http://schemas.microsoft.com/office/drawing/2014/main" id="{4388F4A3-0EFF-4E0B-952B-F4BDA1019BE0}"/>
              </a:ext>
            </a:extLst>
          </p:cNvPr>
          <p:cNvSpPr txBox="1"/>
          <p:nvPr/>
        </p:nvSpPr>
        <p:spPr>
          <a:xfrm>
            <a:off x="124691" y="6409455"/>
            <a:ext cx="8753696" cy="307777"/>
          </a:xfrm>
          <a:prstGeom prst="rect">
            <a:avLst/>
          </a:prstGeom>
          <a:solidFill>
            <a:schemeClr val="bg1"/>
          </a:solidFill>
          <a:ln w="38100">
            <a:solidFill>
              <a:srgbClr val="0070C0"/>
            </a:solidFill>
          </a:ln>
        </p:spPr>
        <p:txBody>
          <a:bodyPr wrap="square" rtlCol="0">
            <a:spAutoFit/>
          </a:bodyPr>
          <a:lstStyle/>
          <a:p>
            <a:pPr algn="ctr"/>
            <a:r>
              <a:rPr lang="en-GB" sz="1400" b="1" dirty="0" smtClean="0">
                <a:solidFill>
                  <a:srgbClr val="004070"/>
                </a:solidFill>
              </a:rPr>
              <a:t>Resources and Information Literacy model devised by Ms T M Newbury, </a:t>
            </a:r>
            <a:r>
              <a:rPr lang="en-GB" sz="1400" b="1" dirty="0" err="1" smtClean="0">
                <a:solidFill>
                  <a:srgbClr val="004070"/>
                </a:solidFill>
              </a:rPr>
              <a:t>Largs</a:t>
            </a:r>
            <a:r>
              <a:rPr lang="en-GB" sz="1400" b="1" dirty="0" smtClean="0">
                <a:solidFill>
                  <a:srgbClr val="004070"/>
                </a:solidFill>
              </a:rPr>
              <a:t> Campus library manager </a:t>
            </a:r>
            <a:endParaRPr lang="en-GB" sz="1400" b="1" dirty="0">
              <a:solidFill>
                <a:srgbClr val="004070"/>
              </a:solidFill>
            </a:endParaRPr>
          </a:p>
        </p:txBody>
      </p:sp>
      <p:sp>
        <p:nvSpPr>
          <p:cNvPr id="10" name="TextBox 9">
            <a:extLst>
              <a:ext uri="{FF2B5EF4-FFF2-40B4-BE49-F238E27FC236}">
                <a16:creationId xmlns:a16="http://schemas.microsoft.com/office/drawing/2014/main" id="{0A0B3006-5E0F-4F96-950A-AD2CC38D7B2D}"/>
              </a:ext>
            </a:extLst>
          </p:cNvPr>
          <p:cNvSpPr txBox="1"/>
          <p:nvPr/>
        </p:nvSpPr>
        <p:spPr>
          <a:xfrm>
            <a:off x="2542875" y="1073961"/>
            <a:ext cx="4272847" cy="830997"/>
          </a:xfrm>
          <a:prstGeom prst="rect">
            <a:avLst/>
          </a:prstGeom>
          <a:solidFill>
            <a:schemeClr val="bg1"/>
          </a:solidFill>
          <a:ln w="38100">
            <a:solidFill>
              <a:srgbClr val="0070C0"/>
            </a:solidFill>
          </a:ln>
        </p:spPr>
        <p:txBody>
          <a:bodyPr wrap="square" rtlCol="0">
            <a:spAutoFit/>
          </a:bodyPr>
          <a:lstStyle/>
          <a:p>
            <a:pPr algn="ctr"/>
            <a:r>
              <a:rPr lang="en-GB" sz="2400" b="1" dirty="0">
                <a:solidFill>
                  <a:srgbClr val="004070"/>
                </a:solidFill>
              </a:rPr>
              <a:t>Information Literacy Skills - a whole school approach using</a:t>
            </a:r>
            <a:r>
              <a:rPr lang="en-GB" sz="2000" b="1" dirty="0">
                <a:solidFill>
                  <a:srgbClr val="004070"/>
                </a:solidFill>
              </a:rPr>
              <a:t>:</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67220"/>
          <a:stretch/>
        </p:blipFill>
        <p:spPr>
          <a:xfrm>
            <a:off x="2258292" y="2230561"/>
            <a:ext cx="5017370" cy="1005089"/>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43692" b="26180"/>
          <a:stretch/>
        </p:blipFill>
        <p:spPr>
          <a:xfrm>
            <a:off x="2258292" y="3498471"/>
            <a:ext cx="5276800" cy="971550"/>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t="33411" r="85574" b="59731"/>
          <a:stretch/>
        </p:blipFill>
        <p:spPr>
          <a:xfrm>
            <a:off x="1822565" y="4618491"/>
            <a:ext cx="1216778" cy="353488"/>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54341" t="34087" r="34325" b="60268"/>
          <a:stretch/>
        </p:blipFill>
        <p:spPr>
          <a:xfrm>
            <a:off x="5539910" y="4631928"/>
            <a:ext cx="955964" cy="290945"/>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36930" t="33817" r="55186" b="59194"/>
          <a:stretch/>
        </p:blipFill>
        <p:spPr>
          <a:xfrm>
            <a:off x="4515781" y="4633523"/>
            <a:ext cx="665019" cy="360220"/>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9846" t="33549" r="67999" b="60806"/>
          <a:stretch/>
        </p:blipFill>
        <p:spPr>
          <a:xfrm>
            <a:off x="3240158" y="4644953"/>
            <a:ext cx="1025236" cy="290946"/>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87040" t="34079" b="60323"/>
          <a:stretch/>
        </p:blipFill>
        <p:spPr>
          <a:xfrm>
            <a:off x="7450329" y="4588564"/>
            <a:ext cx="1093146" cy="288556"/>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l="71753" t="34625" r="20516" b="60009"/>
          <a:stretch/>
        </p:blipFill>
        <p:spPr>
          <a:xfrm>
            <a:off x="6681828" y="4628709"/>
            <a:ext cx="652058" cy="276612"/>
          </a:xfrm>
          <a:prstGeom prst="rect">
            <a:avLst/>
          </a:prstGeom>
        </p:spPr>
      </p:pic>
      <p:sp>
        <p:nvSpPr>
          <p:cNvPr id="3" name="Action Button: Forward or Next 2">
            <a:hlinkClick r:id="rId5" highlightClick="1"/>
          </p:cNvPr>
          <p:cNvSpPr/>
          <p:nvPr/>
        </p:nvSpPr>
        <p:spPr>
          <a:xfrm>
            <a:off x="7772400" y="5292436"/>
            <a:ext cx="771075" cy="803564"/>
          </a:xfrm>
          <a:prstGeom prst="actionButtonForwardNext">
            <a:avLst/>
          </a:prstGeom>
          <a:solidFill>
            <a:srgbClr val="B426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0001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2DC4D40-5122-4B76-85FE-06A4ADBF5579}"/>
              </a:ext>
            </a:extLst>
          </p:cNvPr>
          <p:cNvSpPr/>
          <p:nvPr/>
        </p:nvSpPr>
        <p:spPr>
          <a:xfrm>
            <a:off x="295739" y="187295"/>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extBox 1">
            <a:extLst>
              <a:ext uri="{FF2B5EF4-FFF2-40B4-BE49-F238E27FC236}">
                <a16:creationId xmlns:a16="http://schemas.microsoft.com/office/drawing/2014/main" id="{345248A4-E3C0-43B6-9750-5CA4FFBE6B19}"/>
              </a:ext>
            </a:extLst>
          </p:cNvPr>
          <p:cNvSpPr txBox="1"/>
          <p:nvPr/>
        </p:nvSpPr>
        <p:spPr>
          <a:xfrm>
            <a:off x="502340" y="959645"/>
            <a:ext cx="6508060" cy="338554"/>
          </a:xfrm>
          <a:prstGeom prst="rect">
            <a:avLst/>
          </a:prstGeom>
          <a:noFill/>
        </p:spPr>
        <p:txBody>
          <a:bodyPr wrap="square" rtlCol="0">
            <a:spAutoFit/>
          </a:bodyPr>
          <a:lstStyle/>
          <a:p>
            <a:r>
              <a:rPr lang="en-GB" sz="1600" dirty="0" smtClean="0">
                <a:solidFill>
                  <a:srgbClr val="002060"/>
                </a:solidFill>
              </a:rPr>
              <a:t>Fact Books in libraries are organised using the Dewey Decimal System</a:t>
            </a:r>
          </a:p>
        </p:txBody>
      </p:sp>
      <p:sp>
        <p:nvSpPr>
          <p:cNvPr id="28" name="TextBox 27">
            <a:hlinkClick r:id="" action="ppaction://noaction"/>
            <a:extLst>
              <a:ext uri="{FF2B5EF4-FFF2-40B4-BE49-F238E27FC236}">
                <a16:creationId xmlns:a16="http://schemas.microsoft.com/office/drawing/2014/main" id="{ACB1B772-BA69-4D1F-B707-11D5C2AEDE7D}"/>
              </a:ext>
            </a:extLst>
          </p:cNvPr>
          <p:cNvSpPr txBox="1"/>
          <p:nvPr/>
        </p:nvSpPr>
        <p:spPr>
          <a:xfrm>
            <a:off x="713672" y="5850285"/>
            <a:ext cx="327803" cy="369332"/>
          </a:xfrm>
          <a:prstGeom prst="rect">
            <a:avLst/>
          </a:prstGeom>
          <a:noFill/>
        </p:spPr>
        <p:txBody>
          <a:bodyPr wrap="square" rtlCol="0">
            <a:spAutoFit/>
          </a:bodyPr>
          <a:lstStyle/>
          <a:p>
            <a:r>
              <a:rPr lang="en-GB" b="1" dirty="0">
                <a:solidFill>
                  <a:schemeClr val="bg1"/>
                </a:solidFill>
              </a:rPr>
              <a:t>3</a:t>
            </a:r>
          </a:p>
        </p:txBody>
      </p:sp>
      <p:sp>
        <p:nvSpPr>
          <p:cNvPr id="21" name="TextBox 20">
            <a:extLst>
              <a:ext uri="{FF2B5EF4-FFF2-40B4-BE49-F238E27FC236}">
                <a16:creationId xmlns:a16="http://schemas.microsoft.com/office/drawing/2014/main" id="{120B6B1D-9F36-4160-A6F4-2BE0EC432E61}"/>
              </a:ext>
            </a:extLst>
          </p:cNvPr>
          <p:cNvSpPr txBox="1"/>
          <p:nvPr/>
        </p:nvSpPr>
        <p:spPr>
          <a:xfrm>
            <a:off x="544239" y="1371815"/>
            <a:ext cx="8323000" cy="276999"/>
          </a:xfrm>
          <a:prstGeom prst="rect">
            <a:avLst/>
          </a:prstGeom>
          <a:noFill/>
        </p:spPr>
        <p:txBody>
          <a:bodyPr wrap="square" rtlCol="0">
            <a:spAutoFit/>
          </a:bodyPr>
          <a:lstStyle/>
          <a:p>
            <a:r>
              <a:rPr lang="en-GB" sz="1200" dirty="0" smtClean="0">
                <a:solidFill>
                  <a:srgbClr val="002060"/>
                </a:solidFill>
              </a:rPr>
              <a:t>Books are divided into 10 Main Sections: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340" y="143515"/>
            <a:ext cx="723775" cy="774566"/>
          </a:xfrm>
          <a:prstGeom prst="rect">
            <a:avLst/>
          </a:prstGeom>
        </p:spPr>
      </p:pic>
      <p:sp>
        <p:nvSpPr>
          <p:cNvPr id="35" name="Rectangle 34">
            <a:extLst>
              <a:ext uri="{FF2B5EF4-FFF2-40B4-BE49-F238E27FC236}">
                <a16:creationId xmlns:a16="http://schemas.microsoft.com/office/drawing/2014/main" id="{BBEBEBC1-9029-40B9-8770-361C8D5BF1BF}"/>
              </a:ext>
            </a:extLst>
          </p:cNvPr>
          <p:cNvSpPr/>
          <p:nvPr/>
        </p:nvSpPr>
        <p:spPr>
          <a:xfrm>
            <a:off x="544239" y="1501981"/>
            <a:ext cx="8032599" cy="5119863"/>
          </a:xfrm>
          <a:prstGeom prst="rect">
            <a:avLst/>
          </a:prstGeom>
        </p:spPr>
        <p:txBody>
          <a:bodyPr wrap="square">
            <a:spAutoFit/>
          </a:bodyPr>
          <a:lstStyle/>
          <a:p>
            <a:pPr lvl="0"/>
            <a:endParaRPr lang="en-GB" sz="1470" dirty="0"/>
          </a:p>
          <a:p>
            <a:pPr lvl="0"/>
            <a:r>
              <a:rPr lang="en-GB" b="1" dirty="0" smtClean="0">
                <a:solidFill>
                  <a:srgbClr val="7030A0"/>
                </a:solidFill>
              </a:rPr>
              <a:t>000s</a:t>
            </a:r>
            <a:r>
              <a:rPr lang="en-GB" sz="1400" dirty="0" smtClean="0">
                <a:solidFill>
                  <a:srgbClr val="002060"/>
                </a:solidFill>
              </a:rPr>
              <a:t> </a:t>
            </a:r>
            <a:r>
              <a:rPr lang="en-GB" sz="1200" dirty="0" smtClean="0">
                <a:solidFill>
                  <a:srgbClr val="002060"/>
                </a:solidFill>
              </a:rPr>
              <a:t>– General Information (what we know)</a:t>
            </a:r>
          </a:p>
          <a:p>
            <a:pPr lvl="0"/>
            <a:endParaRPr lang="en-GB" sz="1200" dirty="0">
              <a:solidFill>
                <a:srgbClr val="002060"/>
              </a:solidFill>
            </a:endParaRPr>
          </a:p>
          <a:p>
            <a:pPr lvl="0"/>
            <a:r>
              <a:rPr lang="en-GB" b="1" dirty="0" smtClean="0">
                <a:solidFill>
                  <a:srgbClr val="7030A0"/>
                </a:solidFill>
              </a:rPr>
              <a:t>100s</a:t>
            </a:r>
            <a:r>
              <a:rPr lang="en-GB" sz="1600" b="1" dirty="0" smtClean="0">
                <a:solidFill>
                  <a:srgbClr val="7030A0"/>
                </a:solidFill>
              </a:rPr>
              <a:t> </a:t>
            </a:r>
            <a:r>
              <a:rPr lang="en-GB" sz="1200" dirty="0" smtClean="0">
                <a:solidFill>
                  <a:srgbClr val="002060"/>
                </a:solidFill>
              </a:rPr>
              <a:t>– Philosophy and Psychology ( what we think)</a:t>
            </a:r>
          </a:p>
          <a:p>
            <a:pPr lvl="0"/>
            <a:endParaRPr lang="en-GB" sz="1200" dirty="0">
              <a:solidFill>
                <a:srgbClr val="002060"/>
              </a:solidFill>
            </a:endParaRPr>
          </a:p>
          <a:p>
            <a:pPr lvl="0"/>
            <a:r>
              <a:rPr lang="en-GB" b="1" dirty="0" smtClean="0">
                <a:solidFill>
                  <a:srgbClr val="7030A0"/>
                </a:solidFill>
              </a:rPr>
              <a:t>200s </a:t>
            </a:r>
            <a:r>
              <a:rPr lang="en-GB" sz="1200" dirty="0" smtClean="0">
                <a:solidFill>
                  <a:srgbClr val="002060"/>
                </a:solidFill>
              </a:rPr>
              <a:t>– Religion (what we believe)</a:t>
            </a:r>
          </a:p>
          <a:p>
            <a:pPr lvl="0"/>
            <a:endParaRPr lang="en-GB" sz="1200" dirty="0">
              <a:solidFill>
                <a:srgbClr val="002060"/>
              </a:solidFill>
            </a:endParaRPr>
          </a:p>
          <a:p>
            <a:pPr lvl="0"/>
            <a:r>
              <a:rPr lang="en-GB" b="1" dirty="0" smtClean="0">
                <a:solidFill>
                  <a:srgbClr val="7030A0"/>
                </a:solidFill>
              </a:rPr>
              <a:t>300s</a:t>
            </a:r>
            <a:r>
              <a:rPr lang="en-GB" sz="1600" b="1" dirty="0" smtClean="0">
                <a:solidFill>
                  <a:srgbClr val="7030A0"/>
                </a:solidFill>
              </a:rPr>
              <a:t> </a:t>
            </a:r>
            <a:r>
              <a:rPr lang="en-GB" sz="1200" dirty="0" smtClean="0">
                <a:solidFill>
                  <a:srgbClr val="002060"/>
                </a:solidFill>
              </a:rPr>
              <a:t>– Sociology (how we live with others in our society)</a:t>
            </a:r>
          </a:p>
          <a:p>
            <a:pPr lvl="0"/>
            <a:endParaRPr lang="en-GB" sz="1200" dirty="0">
              <a:solidFill>
                <a:srgbClr val="002060"/>
              </a:solidFill>
            </a:endParaRPr>
          </a:p>
          <a:p>
            <a:pPr lvl="0"/>
            <a:r>
              <a:rPr lang="en-GB" b="1" dirty="0" smtClean="0">
                <a:solidFill>
                  <a:srgbClr val="7030A0"/>
                </a:solidFill>
              </a:rPr>
              <a:t>400s</a:t>
            </a:r>
            <a:r>
              <a:rPr lang="en-GB" sz="1200" dirty="0" smtClean="0">
                <a:solidFill>
                  <a:srgbClr val="002060"/>
                </a:solidFill>
              </a:rPr>
              <a:t> – Language (how we communicate with each other)</a:t>
            </a:r>
          </a:p>
          <a:p>
            <a:pPr lvl="0"/>
            <a:endParaRPr lang="en-GB" sz="1200" dirty="0">
              <a:solidFill>
                <a:srgbClr val="002060"/>
              </a:solidFill>
            </a:endParaRPr>
          </a:p>
          <a:p>
            <a:pPr lvl="0"/>
            <a:r>
              <a:rPr lang="en-GB" b="1" dirty="0" smtClean="0">
                <a:solidFill>
                  <a:srgbClr val="7030A0"/>
                </a:solidFill>
              </a:rPr>
              <a:t>500s</a:t>
            </a:r>
            <a:r>
              <a:rPr lang="en-GB" sz="1200" dirty="0" smtClean="0">
                <a:solidFill>
                  <a:srgbClr val="002060"/>
                </a:solidFill>
              </a:rPr>
              <a:t> – Science (how things work(</a:t>
            </a:r>
          </a:p>
          <a:p>
            <a:pPr lvl="0"/>
            <a:endParaRPr lang="en-GB" sz="1200" dirty="0">
              <a:solidFill>
                <a:srgbClr val="002060"/>
              </a:solidFill>
            </a:endParaRPr>
          </a:p>
          <a:p>
            <a:pPr lvl="0"/>
            <a:r>
              <a:rPr lang="en-GB" b="1" dirty="0" smtClean="0">
                <a:solidFill>
                  <a:srgbClr val="7030A0"/>
                </a:solidFill>
              </a:rPr>
              <a:t>600s </a:t>
            </a:r>
            <a:r>
              <a:rPr lang="en-GB" sz="1200" dirty="0" smtClean="0">
                <a:solidFill>
                  <a:srgbClr val="002060"/>
                </a:solidFill>
              </a:rPr>
              <a:t> - Technology (how we use science to make things)</a:t>
            </a:r>
          </a:p>
          <a:p>
            <a:pPr lvl="0"/>
            <a:endParaRPr lang="en-GB" sz="1200" dirty="0">
              <a:solidFill>
                <a:srgbClr val="002060"/>
              </a:solidFill>
            </a:endParaRPr>
          </a:p>
          <a:p>
            <a:pPr lvl="0"/>
            <a:r>
              <a:rPr lang="en-GB" b="1" dirty="0" smtClean="0">
                <a:solidFill>
                  <a:srgbClr val="7030A0"/>
                </a:solidFill>
              </a:rPr>
              <a:t>700s</a:t>
            </a:r>
            <a:r>
              <a:rPr lang="en-GB" sz="1200" dirty="0" smtClean="0">
                <a:solidFill>
                  <a:srgbClr val="002060"/>
                </a:solidFill>
              </a:rPr>
              <a:t> – Arts, Music and Sport (how we enjoy our leisure time)</a:t>
            </a:r>
          </a:p>
          <a:p>
            <a:pPr lvl="0"/>
            <a:endParaRPr lang="en-GB" sz="1200" dirty="0">
              <a:solidFill>
                <a:srgbClr val="002060"/>
              </a:solidFill>
            </a:endParaRPr>
          </a:p>
          <a:p>
            <a:pPr lvl="0"/>
            <a:r>
              <a:rPr lang="en-GB" b="1" dirty="0" smtClean="0">
                <a:solidFill>
                  <a:srgbClr val="7030A0"/>
                </a:solidFill>
              </a:rPr>
              <a:t>800s</a:t>
            </a:r>
            <a:r>
              <a:rPr lang="en-GB" sz="1200" dirty="0" smtClean="0">
                <a:solidFill>
                  <a:srgbClr val="002060"/>
                </a:solidFill>
              </a:rPr>
              <a:t> – Literature – (how we express ourselves in writing)</a:t>
            </a:r>
          </a:p>
          <a:p>
            <a:pPr lvl="0"/>
            <a:endParaRPr lang="en-GB" sz="1200" dirty="0">
              <a:solidFill>
                <a:srgbClr val="002060"/>
              </a:solidFill>
            </a:endParaRPr>
          </a:p>
          <a:p>
            <a:pPr lvl="0"/>
            <a:r>
              <a:rPr lang="en-GB" b="1" dirty="0" smtClean="0">
                <a:solidFill>
                  <a:srgbClr val="7030A0"/>
                </a:solidFill>
              </a:rPr>
              <a:t>900s</a:t>
            </a:r>
            <a:r>
              <a:rPr lang="en-GB" sz="1200" dirty="0" smtClean="0">
                <a:solidFill>
                  <a:srgbClr val="002060"/>
                </a:solidFill>
              </a:rPr>
              <a:t> – History, Geography, Biography (how we understand other ties, other places and other people)</a:t>
            </a:r>
          </a:p>
          <a:p>
            <a:pPr lvl="0"/>
            <a:endParaRPr lang="en-GB" sz="1200" dirty="0"/>
          </a:p>
          <a:p>
            <a:pPr lvl="0"/>
            <a:endParaRPr lang="en-GB" sz="1200" dirty="0" smtClean="0"/>
          </a:p>
        </p:txBody>
      </p:sp>
      <p:sp>
        <p:nvSpPr>
          <p:cNvPr id="9" name="Title 1">
            <a:extLst>
              <a:ext uri="{FF2B5EF4-FFF2-40B4-BE49-F238E27FC236}">
                <a16:creationId xmlns:a16="http://schemas.microsoft.com/office/drawing/2014/main" id="{F8D7E799-E6FB-463C-A35D-69D340976BF8}"/>
              </a:ext>
            </a:extLst>
          </p:cNvPr>
          <p:cNvSpPr txBox="1">
            <a:spLocks/>
          </p:cNvSpPr>
          <p:nvPr/>
        </p:nvSpPr>
        <p:spPr>
          <a:xfrm>
            <a:off x="1134937" y="438562"/>
            <a:ext cx="6382879" cy="5448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solidFill>
                  <a:srgbClr val="7030A0"/>
                </a:solidFill>
              </a:rPr>
              <a:t>LOCATE: </a:t>
            </a:r>
            <a:r>
              <a:rPr lang="en-GB" sz="2800" b="1" dirty="0" smtClean="0">
                <a:solidFill>
                  <a:srgbClr val="002060"/>
                </a:solidFill>
              </a:rPr>
              <a:t>Finding books in the Library</a:t>
            </a:r>
            <a:endParaRPr lang="en-GB" sz="2800" b="1" dirty="0">
              <a:solidFill>
                <a:srgbClr val="002060"/>
              </a:solidFill>
            </a:endParaRPr>
          </a:p>
        </p:txBody>
      </p:sp>
    </p:spTree>
    <p:extLst>
      <p:ext uri="{BB962C8B-B14F-4D97-AF65-F5344CB8AC3E}">
        <p14:creationId xmlns:p14="http://schemas.microsoft.com/office/powerpoint/2010/main" val="384942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2DC4D40-5122-4B76-85FE-06A4ADBF5579}"/>
              </a:ext>
            </a:extLst>
          </p:cNvPr>
          <p:cNvSpPr/>
          <p:nvPr/>
        </p:nvSpPr>
        <p:spPr>
          <a:xfrm>
            <a:off x="295739" y="213421"/>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extBox 1">
            <a:extLst>
              <a:ext uri="{FF2B5EF4-FFF2-40B4-BE49-F238E27FC236}">
                <a16:creationId xmlns:a16="http://schemas.microsoft.com/office/drawing/2014/main" id="{345248A4-E3C0-43B6-9750-5CA4FFBE6B19}"/>
              </a:ext>
            </a:extLst>
          </p:cNvPr>
          <p:cNvSpPr txBox="1"/>
          <p:nvPr/>
        </p:nvSpPr>
        <p:spPr>
          <a:xfrm>
            <a:off x="502340" y="959645"/>
            <a:ext cx="6508060" cy="338554"/>
          </a:xfrm>
          <a:prstGeom prst="rect">
            <a:avLst/>
          </a:prstGeom>
          <a:noFill/>
        </p:spPr>
        <p:txBody>
          <a:bodyPr wrap="square" rtlCol="0">
            <a:spAutoFit/>
          </a:bodyPr>
          <a:lstStyle/>
          <a:p>
            <a:r>
              <a:rPr lang="en-GB" sz="1600" dirty="0" smtClean="0">
                <a:solidFill>
                  <a:srgbClr val="002060"/>
                </a:solidFill>
              </a:rPr>
              <a:t>Fact Books in libraries are organised using the Dewey Decimal System</a:t>
            </a:r>
          </a:p>
        </p:txBody>
      </p:sp>
      <p:sp>
        <p:nvSpPr>
          <p:cNvPr id="28" name="TextBox 27">
            <a:hlinkClick r:id="" action="ppaction://noaction"/>
            <a:extLst>
              <a:ext uri="{FF2B5EF4-FFF2-40B4-BE49-F238E27FC236}">
                <a16:creationId xmlns:a16="http://schemas.microsoft.com/office/drawing/2014/main" id="{ACB1B772-BA69-4D1F-B707-11D5C2AEDE7D}"/>
              </a:ext>
            </a:extLst>
          </p:cNvPr>
          <p:cNvSpPr txBox="1"/>
          <p:nvPr/>
        </p:nvSpPr>
        <p:spPr>
          <a:xfrm>
            <a:off x="713672" y="5850285"/>
            <a:ext cx="327803" cy="369332"/>
          </a:xfrm>
          <a:prstGeom prst="rect">
            <a:avLst/>
          </a:prstGeom>
          <a:noFill/>
        </p:spPr>
        <p:txBody>
          <a:bodyPr wrap="square" rtlCol="0">
            <a:spAutoFit/>
          </a:bodyPr>
          <a:lstStyle/>
          <a:p>
            <a:r>
              <a:rPr lang="en-GB" b="1" dirty="0">
                <a:solidFill>
                  <a:schemeClr val="bg1"/>
                </a:solidFill>
              </a:rPr>
              <a:t>3</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340" y="143515"/>
            <a:ext cx="723775" cy="774566"/>
          </a:xfrm>
          <a:prstGeom prst="rect">
            <a:avLst/>
          </a:prstGeom>
        </p:spPr>
      </p:pic>
      <p:sp>
        <p:nvSpPr>
          <p:cNvPr id="35" name="Rectangle 34">
            <a:extLst>
              <a:ext uri="{FF2B5EF4-FFF2-40B4-BE49-F238E27FC236}">
                <a16:creationId xmlns:a16="http://schemas.microsoft.com/office/drawing/2014/main" id="{BBEBEBC1-9029-40B9-8770-361C8D5BF1BF}"/>
              </a:ext>
            </a:extLst>
          </p:cNvPr>
          <p:cNvSpPr/>
          <p:nvPr/>
        </p:nvSpPr>
        <p:spPr>
          <a:xfrm>
            <a:off x="502340" y="1157090"/>
            <a:ext cx="8032599" cy="1846659"/>
          </a:xfrm>
          <a:prstGeom prst="rect">
            <a:avLst/>
          </a:prstGeom>
        </p:spPr>
        <p:txBody>
          <a:bodyPr wrap="square">
            <a:spAutoFit/>
          </a:bodyPr>
          <a:lstStyle/>
          <a:p>
            <a:pPr lvl="0"/>
            <a:endParaRPr lang="en-GB" sz="1200" dirty="0">
              <a:solidFill>
                <a:srgbClr val="002060"/>
              </a:solidFill>
            </a:endParaRPr>
          </a:p>
          <a:p>
            <a:pPr lvl="0"/>
            <a:r>
              <a:rPr lang="en-GB" b="1" dirty="0" smtClean="0">
                <a:solidFill>
                  <a:srgbClr val="7030A0"/>
                </a:solidFill>
              </a:rPr>
              <a:t>200s </a:t>
            </a:r>
            <a:r>
              <a:rPr lang="en-GB" sz="1200" dirty="0" smtClean="0">
                <a:solidFill>
                  <a:srgbClr val="002060"/>
                </a:solidFill>
              </a:rPr>
              <a:t>– Religion (what we believe)</a:t>
            </a:r>
          </a:p>
          <a:p>
            <a:pPr lvl="0"/>
            <a:endParaRPr lang="en-GB" sz="1200" dirty="0" smtClean="0">
              <a:solidFill>
                <a:srgbClr val="002060"/>
              </a:solidFill>
            </a:endParaRPr>
          </a:p>
          <a:p>
            <a:pPr lvl="0"/>
            <a:endParaRPr lang="en-GB" sz="1200" dirty="0">
              <a:solidFill>
                <a:srgbClr val="002060"/>
              </a:solidFill>
            </a:endParaRPr>
          </a:p>
          <a:p>
            <a:pPr lvl="0"/>
            <a:r>
              <a:rPr lang="en-GB" sz="1200" dirty="0" smtClean="0">
                <a:solidFill>
                  <a:srgbClr val="002060"/>
                </a:solidFill>
              </a:rPr>
              <a:t>Within the 200s section, each religion has its own section.</a:t>
            </a:r>
          </a:p>
          <a:p>
            <a:pPr lvl="0"/>
            <a:endParaRPr lang="en-GB" sz="1200" dirty="0">
              <a:solidFill>
                <a:srgbClr val="002060"/>
              </a:solidFill>
            </a:endParaRPr>
          </a:p>
          <a:p>
            <a:pPr lvl="0"/>
            <a:r>
              <a:rPr lang="en-GB" sz="1200" dirty="0" smtClean="0">
                <a:solidFill>
                  <a:srgbClr val="002060"/>
                </a:solidFill>
              </a:rPr>
              <a:t>One person within the group should take responsibility for finding relevant books</a:t>
            </a:r>
          </a:p>
          <a:p>
            <a:pPr lvl="0"/>
            <a:endParaRPr lang="en-GB" sz="1200" dirty="0">
              <a:solidFill>
                <a:srgbClr val="002060"/>
              </a:solidFill>
            </a:endParaRPr>
          </a:p>
          <a:p>
            <a:pPr lvl="0"/>
            <a:r>
              <a:rPr lang="en-GB" sz="1200" dirty="0" smtClean="0">
                <a:solidFill>
                  <a:srgbClr val="002060"/>
                </a:solidFill>
              </a:rPr>
              <a:t>Even more important, is to put them back in the correct place for other groups to use</a:t>
            </a:r>
            <a:endParaRPr lang="en-GB" sz="1200" dirty="0">
              <a:solidFill>
                <a:srgbClr val="002060"/>
              </a:solidFill>
            </a:endParaRPr>
          </a:p>
        </p:txBody>
      </p:sp>
      <p:sp>
        <p:nvSpPr>
          <p:cNvPr id="8" name="Title 1">
            <a:extLst>
              <a:ext uri="{FF2B5EF4-FFF2-40B4-BE49-F238E27FC236}">
                <a16:creationId xmlns:a16="http://schemas.microsoft.com/office/drawing/2014/main" id="{F8D7E799-E6FB-463C-A35D-69D340976BF8}"/>
              </a:ext>
            </a:extLst>
          </p:cNvPr>
          <p:cNvSpPr txBox="1">
            <a:spLocks/>
          </p:cNvSpPr>
          <p:nvPr/>
        </p:nvSpPr>
        <p:spPr>
          <a:xfrm>
            <a:off x="1134937" y="438562"/>
            <a:ext cx="6382879" cy="5448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solidFill>
                  <a:srgbClr val="7030A0"/>
                </a:solidFill>
              </a:rPr>
              <a:t>LOCATE: </a:t>
            </a:r>
            <a:r>
              <a:rPr lang="en-GB" sz="2800" b="1" dirty="0" smtClean="0">
                <a:solidFill>
                  <a:srgbClr val="002060"/>
                </a:solidFill>
              </a:rPr>
              <a:t>Finding books in the Library</a:t>
            </a:r>
            <a:endParaRPr lang="en-GB" sz="2800" b="1" dirty="0">
              <a:solidFill>
                <a:srgbClr val="002060"/>
              </a:solidFill>
            </a:endParaRPr>
          </a:p>
        </p:txBody>
      </p:sp>
    </p:spTree>
    <p:extLst>
      <p:ext uri="{BB962C8B-B14F-4D97-AF65-F5344CB8AC3E}">
        <p14:creationId xmlns:p14="http://schemas.microsoft.com/office/powerpoint/2010/main" val="269316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2DC4D40-5122-4B76-85FE-06A4ADBF5579}"/>
              </a:ext>
            </a:extLst>
          </p:cNvPr>
          <p:cNvSpPr/>
          <p:nvPr/>
        </p:nvSpPr>
        <p:spPr>
          <a:xfrm>
            <a:off x="253837" y="181220"/>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U</a:t>
            </a:r>
            <a:endParaRPr lang="en-GB" dirty="0"/>
          </a:p>
        </p:txBody>
      </p:sp>
      <p:sp>
        <p:nvSpPr>
          <p:cNvPr id="2" name="TextBox 1">
            <a:extLst>
              <a:ext uri="{FF2B5EF4-FFF2-40B4-BE49-F238E27FC236}">
                <a16:creationId xmlns:a16="http://schemas.microsoft.com/office/drawing/2014/main" id="{345248A4-E3C0-43B6-9750-5CA4FFBE6B19}"/>
              </a:ext>
            </a:extLst>
          </p:cNvPr>
          <p:cNvSpPr txBox="1"/>
          <p:nvPr/>
        </p:nvSpPr>
        <p:spPr>
          <a:xfrm>
            <a:off x="374073" y="959645"/>
            <a:ext cx="8160865" cy="2308324"/>
          </a:xfrm>
          <a:prstGeom prst="rect">
            <a:avLst/>
          </a:prstGeom>
          <a:noFill/>
        </p:spPr>
        <p:txBody>
          <a:bodyPr wrap="square" rtlCol="0">
            <a:spAutoFit/>
          </a:bodyPr>
          <a:lstStyle/>
          <a:p>
            <a:r>
              <a:rPr lang="en-GB" sz="1600" dirty="0" smtClean="0">
                <a:solidFill>
                  <a:srgbClr val="002060"/>
                </a:solidFill>
              </a:rPr>
              <a:t>How do I use the information I’ve found?</a:t>
            </a:r>
          </a:p>
          <a:p>
            <a:endParaRPr lang="en-GB" sz="1600" dirty="0">
              <a:solidFill>
                <a:srgbClr val="002060"/>
              </a:solidFill>
            </a:endParaRPr>
          </a:p>
          <a:p>
            <a:r>
              <a:rPr lang="en-GB" sz="1600" dirty="0" smtClean="0"/>
              <a:t>To complete an Investigation, you need to provide </a:t>
            </a:r>
            <a:r>
              <a:rPr lang="en-GB" sz="1600" b="1" dirty="0" smtClean="0">
                <a:solidFill>
                  <a:srgbClr val="002060"/>
                </a:solidFill>
              </a:rPr>
              <a:t>a bibliography</a:t>
            </a:r>
            <a:r>
              <a:rPr lang="en-GB" sz="1600" dirty="0" smtClean="0"/>
              <a:t>, a note of all the sources you used to find information</a:t>
            </a:r>
          </a:p>
          <a:p>
            <a:endParaRPr lang="en-GB" sz="1600" dirty="0"/>
          </a:p>
          <a:p>
            <a:r>
              <a:rPr lang="en-GB" sz="1600" dirty="0" smtClean="0"/>
              <a:t>The grid below shows the information that you should include for books</a:t>
            </a:r>
          </a:p>
          <a:p>
            <a:endParaRPr lang="en-GB" sz="1600" dirty="0"/>
          </a:p>
          <a:p>
            <a:r>
              <a:rPr lang="en-GB" sz="1600" dirty="0"/>
              <a:t>Copy the punctuation in the heading: </a:t>
            </a:r>
            <a:r>
              <a:rPr lang="en-GB" sz="1600" dirty="0" err="1"/>
              <a:t>eg</a:t>
            </a:r>
            <a:r>
              <a:rPr lang="en-GB" sz="1600" dirty="0"/>
              <a:t>, capitals, lower case, inverted commas, </a:t>
            </a:r>
            <a:r>
              <a:rPr lang="en-GB" sz="1600" dirty="0" err="1"/>
              <a:t>etc</a:t>
            </a:r>
            <a:endParaRPr lang="en-GB" sz="1600" dirty="0"/>
          </a:p>
          <a:p>
            <a:endParaRPr lang="en-GB" sz="1600" dirty="0" smtClean="0">
              <a:solidFill>
                <a:srgbClr val="002060"/>
              </a:solidFill>
            </a:endParaRPr>
          </a:p>
        </p:txBody>
      </p:sp>
      <p:sp>
        <p:nvSpPr>
          <p:cNvPr id="28" name="TextBox 27">
            <a:hlinkClick r:id="" action="ppaction://noaction"/>
            <a:extLst>
              <a:ext uri="{FF2B5EF4-FFF2-40B4-BE49-F238E27FC236}">
                <a16:creationId xmlns:a16="http://schemas.microsoft.com/office/drawing/2014/main" id="{ACB1B772-BA69-4D1F-B707-11D5C2AEDE7D}"/>
              </a:ext>
            </a:extLst>
          </p:cNvPr>
          <p:cNvSpPr txBox="1"/>
          <p:nvPr/>
        </p:nvSpPr>
        <p:spPr>
          <a:xfrm>
            <a:off x="713672" y="5850285"/>
            <a:ext cx="327803" cy="369332"/>
          </a:xfrm>
          <a:prstGeom prst="rect">
            <a:avLst/>
          </a:prstGeom>
          <a:noFill/>
        </p:spPr>
        <p:txBody>
          <a:bodyPr wrap="square" rtlCol="0">
            <a:spAutoFit/>
          </a:bodyPr>
          <a:lstStyle/>
          <a:p>
            <a:r>
              <a:rPr lang="en-GB" b="1" dirty="0">
                <a:solidFill>
                  <a:schemeClr val="bg1"/>
                </a:solidFill>
              </a:rPr>
              <a:t>3</a:t>
            </a:r>
          </a:p>
        </p:txBody>
      </p:sp>
      <p:pic>
        <p:nvPicPr>
          <p:cNvPr id="8" name="Picture 7" descr="A picture containing monitor&#10;&#10;Description automatically generated">
            <a:extLst>
              <a:ext uri="{FF2B5EF4-FFF2-40B4-BE49-F238E27FC236}">
                <a16:creationId xmlns:a16="http://schemas.microsoft.com/office/drawing/2014/main" id="{EF1E6A13-8F81-4B14-B5A1-8B298FED70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943" y="75896"/>
            <a:ext cx="852532" cy="900000"/>
          </a:xfrm>
          <a:prstGeom prst="rect">
            <a:avLst/>
          </a:prstGeom>
        </p:spPr>
      </p:pic>
      <p:graphicFrame>
        <p:nvGraphicFramePr>
          <p:cNvPr id="9" name="Group 640">
            <a:extLst>
              <a:ext uri="{FF2B5EF4-FFF2-40B4-BE49-F238E27FC236}">
                <a16:creationId xmlns:a16="http://schemas.microsoft.com/office/drawing/2014/main" id="{F77F9A45-81C1-4B4E-836C-6F27963A03F7}"/>
              </a:ext>
            </a:extLst>
          </p:cNvPr>
          <p:cNvGraphicFramePr>
            <a:graphicFrameLocks noGrp="1"/>
          </p:cNvGraphicFramePr>
          <p:nvPr>
            <p:extLst>
              <p:ext uri="{D42A27DB-BD31-4B8C-83A1-F6EECF244321}">
                <p14:modId xmlns:p14="http://schemas.microsoft.com/office/powerpoint/2010/main" val="134734973"/>
              </p:ext>
            </p:extLst>
          </p:nvPr>
        </p:nvGraphicFramePr>
        <p:xfrm>
          <a:off x="502337" y="3442715"/>
          <a:ext cx="8032599" cy="1727661"/>
        </p:xfrm>
        <a:graphic>
          <a:graphicData uri="http://schemas.openxmlformats.org/drawingml/2006/table">
            <a:tbl>
              <a:tblPr/>
              <a:tblGrid>
                <a:gridCol w="971545">
                  <a:extLst>
                    <a:ext uri="{9D8B030D-6E8A-4147-A177-3AD203B41FA5}">
                      <a16:colId xmlns:a16="http://schemas.microsoft.com/office/drawing/2014/main" val="1922414590"/>
                    </a:ext>
                  </a:extLst>
                </a:gridCol>
                <a:gridCol w="1295394">
                  <a:extLst>
                    <a:ext uri="{9D8B030D-6E8A-4147-A177-3AD203B41FA5}">
                      <a16:colId xmlns:a16="http://schemas.microsoft.com/office/drawing/2014/main" val="4094200106"/>
                    </a:ext>
                  </a:extLst>
                </a:gridCol>
                <a:gridCol w="453966">
                  <a:extLst>
                    <a:ext uri="{9D8B030D-6E8A-4147-A177-3AD203B41FA5}">
                      <a16:colId xmlns:a16="http://schemas.microsoft.com/office/drawing/2014/main" val="1812065623"/>
                    </a:ext>
                  </a:extLst>
                </a:gridCol>
                <a:gridCol w="1231781">
                  <a:extLst>
                    <a:ext uri="{9D8B030D-6E8A-4147-A177-3AD203B41FA5}">
                      <a16:colId xmlns:a16="http://schemas.microsoft.com/office/drawing/2014/main" val="3526135786"/>
                    </a:ext>
                  </a:extLst>
                </a:gridCol>
                <a:gridCol w="678680">
                  <a:extLst>
                    <a:ext uri="{9D8B030D-6E8A-4147-A177-3AD203B41FA5}">
                      <a16:colId xmlns:a16="http://schemas.microsoft.com/office/drawing/2014/main" val="619459816"/>
                    </a:ext>
                  </a:extLst>
                </a:gridCol>
                <a:gridCol w="836023">
                  <a:extLst>
                    <a:ext uri="{9D8B030D-6E8A-4147-A177-3AD203B41FA5}">
                      <a16:colId xmlns:a16="http://schemas.microsoft.com/office/drawing/2014/main" val="1917524937"/>
                    </a:ext>
                  </a:extLst>
                </a:gridCol>
                <a:gridCol w="757645">
                  <a:extLst>
                    <a:ext uri="{9D8B030D-6E8A-4147-A177-3AD203B41FA5}">
                      <a16:colId xmlns:a16="http://schemas.microsoft.com/office/drawing/2014/main" val="3629482799"/>
                    </a:ext>
                  </a:extLst>
                </a:gridCol>
                <a:gridCol w="1097280">
                  <a:extLst>
                    <a:ext uri="{9D8B030D-6E8A-4147-A177-3AD203B41FA5}">
                      <a16:colId xmlns:a16="http://schemas.microsoft.com/office/drawing/2014/main" val="3508712659"/>
                    </a:ext>
                  </a:extLst>
                </a:gridCol>
                <a:gridCol w="710285">
                  <a:extLst>
                    <a:ext uri="{9D8B030D-6E8A-4147-A177-3AD203B41FA5}">
                      <a16:colId xmlns:a16="http://schemas.microsoft.com/office/drawing/2014/main" val="250528965"/>
                    </a:ext>
                  </a:extLst>
                </a:gridCol>
              </a:tblGrid>
              <a:tr h="528780">
                <a:tc gridSpan="9">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a:ln>
                            <a:noFill/>
                          </a:ln>
                          <a:solidFill>
                            <a:srgbClr val="002060"/>
                          </a:solidFill>
                          <a:effectLst/>
                          <a:latin typeface="Calibri" panose="020F0502020204030204" pitchFamily="34" charset="0"/>
                          <a:cs typeface="Times New Roman" panose="02020603050405020304" pitchFamily="18" charset="0"/>
                        </a:rPr>
                        <a:t>For Books</a:t>
                      </a:r>
                      <a:r>
                        <a:rPr kumimoji="0" lang="en-GB" altLang="en-US" sz="1000" b="1" i="0" u="none" strike="noStrike" cap="none" normalizeH="0" baseline="0" dirty="0">
                          <a:ln>
                            <a:noFill/>
                          </a:ln>
                          <a:solidFill>
                            <a:srgbClr val="002060"/>
                          </a:solidFill>
                          <a:effectLst/>
                          <a:latin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Author’s surname (caps), then first name.  For date, place of publication and publisher - check page after title page; code number is useful if you need to find the book again, but shouldn’t be included in your final bibliography</a:t>
                      </a:r>
                      <a:endParaRPr kumimoji="0" lang="en-GB" altLang="en-US" sz="1000" b="1" i="0" u="none" strike="noStrike" cap="none" normalizeH="0" baseline="0" dirty="0">
                        <a:ln>
                          <a:noFill/>
                        </a:ln>
                        <a:solidFill>
                          <a:srgbClr val="002060"/>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11571481"/>
                  </a:ext>
                </a:extLst>
              </a:tr>
              <a:tr h="38202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SURNAME,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a:ln>
                            <a:noFill/>
                          </a:ln>
                          <a:solidFill>
                            <a:srgbClr val="010135"/>
                          </a:solidFill>
                          <a:effectLst/>
                          <a:latin typeface="Calibri" panose="020F0502020204030204" pitchFamily="34" charset="0"/>
                        </a:rPr>
                        <a:t>First Name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Date.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a:ln>
                            <a:noFill/>
                          </a:ln>
                          <a:solidFill>
                            <a:srgbClr val="010135"/>
                          </a:solidFill>
                          <a:effectLst/>
                          <a:latin typeface="Calibri" panose="020F0502020204030204" pitchFamily="34" charset="0"/>
                        </a:rPr>
                        <a:t>Title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(Series):</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Place of publication,</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Publisher</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Specific pages you looked at</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a:ln>
                            <a:noFill/>
                          </a:ln>
                          <a:solidFill>
                            <a:srgbClr val="010135"/>
                          </a:solidFill>
                          <a:effectLst/>
                          <a:latin typeface="Calibri" panose="020F0502020204030204" pitchFamily="34" charset="0"/>
                          <a:cs typeface="Times New Roman" panose="02020603050405020304" pitchFamily="18" charset="0"/>
                        </a:rPr>
                        <a:t>Code Number</a:t>
                      </a:r>
                      <a:endParaRPr kumimoji="0" lang="en-GB" altLang="en-US" sz="1000" b="1" i="0" u="none" strike="noStrike" cap="none" normalizeH="0" baseline="0" dirty="0">
                        <a:ln>
                          <a:noFill/>
                        </a:ln>
                        <a:solidFill>
                          <a:srgbClr val="010135"/>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0273245"/>
                  </a:ext>
                </a:extLst>
              </a:tr>
              <a:tr h="2163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7514115"/>
                  </a:ext>
                </a:extLst>
              </a:tr>
              <a:tr h="20660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976779"/>
                  </a:ext>
                </a:extLst>
              </a:tr>
              <a:tr h="26447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1208463"/>
                  </a:ext>
                </a:extLst>
              </a:tr>
            </a:tbl>
          </a:graphicData>
        </a:graphic>
      </p:graphicFrame>
      <p:sp>
        <p:nvSpPr>
          <p:cNvPr id="12" name="Title 1">
            <a:extLst>
              <a:ext uri="{FF2B5EF4-FFF2-40B4-BE49-F238E27FC236}">
                <a16:creationId xmlns:a16="http://schemas.microsoft.com/office/drawing/2014/main" id="{F8D7E799-E6FB-463C-A35D-69D340976BF8}"/>
              </a:ext>
            </a:extLst>
          </p:cNvPr>
          <p:cNvSpPr txBox="1">
            <a:spLocks/>
          </p:cNvSpPr>
          <p:nvPr/>
        </p:nvSpPr>
        <p:spPr>
          <a:xfrm>
            <a:off x="1134937" y="438562"/>
            <a:ext cx="6382879" cy="5448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solidFill>
                  <a:srgbClr val="7030A0"/>
                </a:solidFill>
              </a:rPr>
              <a:t>USE</a:t>
            </a:r>
            <a:r>
              <a:rPr lang="en-GB" sz="2800" b="1" dirty="0">
                <a:solidFill>
                  <a:srgbClr val="7030A0"/>
                </a:solidFill>
              </a:rPr>
              <a:t> </a:t>
            </a:r>
            <a:r>
              <a:rPr lang="en-GB" sz="2800" b="1" dirty="0" smtClean="0">
                <a:solidFill>
                  <a:srgbClr val="002060"/>
                </a:solidFill>
              </a:rPr>
              <a:t>the information you’ve found</a:t>
            </a:r>
            <a:endParaRPr lang="en-GB" sz="2800" b="1" dirty="0">
              <a:solidFill>
                <a:srgbClr val="002060"/>
              </a:solidFill>
            </a:endParaRPr>
          </a:p>
        </p:txBody>
      </p:sp>
      <p:pic>
        <p:nvPicPr>
          <p:cNvPr id="13" name="Picture 12">
            <a:extLst>
              <a:ext uri="{FF2B5EF4-FFF2-40B4-BE49-F238E27FC236}">
                <a16:creationId xmlns:a16="http://schemas.microsoft.com/office/drawing/2014/main" id="{80C12308-E6F0-4ED8-9054-DEAC39B777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51919">
            <a:off x="6540931" y="532832"/>
            <a:ext cx="976078" cy="976078"/>
          </a:xfrm>
          <a:prstGeom prst="rect">
            <a:avLst/>
          </a:prstGeom>
        </p:spPr>
      </p:pic>
    </p:spTree>
    <p:extLst>
      <p:ext uri="{BB962C8B-B14F-4D97-AF65-F5344CB8AC3E}">
        <p14:creationId xmlns:p14="http://schemas.microsoft.com/office/powerpoint/2010/main" val="295214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2DC4D40-5122-4B76-85FE-06A4ADBF5579}"/>
              </a:ext>
            </a:extLst>
          </p:cNvPr>
          <p:cNvSpPr/>
          <p:nvPr/>
        </p:nvSpPr>
        <p:spPr>
          <a:xfrm>
            <a:off x="348786" y="37996"/>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endParaRPr lang="en-GB">
              <a:solidFill>
                <a:schemeClr val="accent5">
                  <a:lumMod val="50000"/>
                </a:schemeClr>
              </a:solidFill>
            </a:endParaRPr>
          </a:p>
        </p:txBody>
      </p:sp>
      <p:sp>
        <p:nvSpPr>
          <p:cNvPr id="39" name="TextBox 38">
            <a:extLst>
              <a:ext uri="{FF2B5EF4-FFF2-40B4-BE49-F238E27FC236}">
                <a16:creationId xmlns:a16="http://schemas.microsoft.com/office/drawing/2014/main" id="{4388F4A3-0EFF-4E0B-952B-F4BDA1019BE0}"/>
              </a:ext>
            </a:extLst>
          </p:cNvPr>
          <p:cNvSpPr txBox="1"/>
          <p:nvPr/>
        </p:nvSpPr>
        <p:spPr>
          <a:xfrm>
            <a:off x="2684140" y="1050610"/>
            <a:ext cx="4107766" cy="830997"/>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904496"/>
                </a:solidFill>
              </a:rPr>
              <a:t>S1 RME</a:t>
            </a:r>
          </a:p>
          <a:p>
            <a:pPr algn="ctr"/>
            <a:r>
              <a:rPr lang="en-GB" sz="2400" b="1" dirty="0" smtClean="0">
                <a:solidFill>
                  <a:srgbClr val="904496"/>
                </a:solidFill>
              </a:rPr>
              <a:t>Festivals Investigation</a:t>
            </a:r>
            <a:endParaRPr lang="en-GB" sz="2400" b="1" dirty="0">
              <a:solidFill>
                <a:srgbClr val="904496"/>
              </a:solidFill>
            </a:endParaRPr>
          </a:p>
        </p:txBody>
      </p:sp>
      <p:sp>
        <p:nvSpPr>
          <p:cNvPr id="8" name="Rectangle 7">
            <a:extLst>
              <a:ext uri="{FF2B5EF4-FFF2-40B4-BE49-F238E27FC236}">
                <a16:creationId xmlns:a16="http://schemas.microsoft.com/office/drawing/2014/main" id="{B89004D3-EB91-49D2-A732-0EF0F0FDBDD9}"/>
              </a:ext>
            </a:extLst>
          </p:cNvPr>
          <p:cNvSpPr/>
          <p:nvPr/>
        </p:nvSpPr>
        <p:spPr>
          <a:xfrm>
            <a:off x="2435265" y="164110"/>
            <a:ext cx="4356641" cy="646331"/>
          </a:xfrm>
          <a:prstGeom prst="rect">
            <a:avLst/>
          </a:prstGeom>
          <a:solidFill>
            <a:schemeClr val="bg1"/>
          </a:solidFill>
          <a:ln w="57150">
            <a:solidFill>
              <a:srgbClr val="0070C0"/>
            </a:solidFill>
          </a:ln>
        </p:spPr>
        <p:txBody>
          <a:bodyPr wrap="none" lIns="91440" tIns="45720" rIns="91440" bIns="45720">
            <a:spAutoFit/>
          </a:bodyPr>
          <a:lstStyle/>
          <a:p>
            <a:pPr algn="ctr"/>
            <a:r>
              <a:rPr lang="en-US" sz="3600" b="1" cap="none" spc="50" err="1">
                <a:ln w="9525" cmpd="sng">
                  <a:solidFill>
                    <a:schemeClr val="accent1"/>
                  </a:solidFill>
                  <a:prstDash val="solid"/>
                </a:ln>
                <a:solidFill>
                  <a:srgbClr val="002060"/>
                </a:solidFill>
                <a:effectLst>
                  <a:glow rad="38100">
                    <a:schemeClr val="accent1">
                      <a:alpha val="40000"/>
                    </a:schemeClr>
                  </a:glow>
                </a:effectLst>
              </a:rPr>
              <a:t>Largs</a:t>
            </a:r>
            <a:r>
              <a:rPr lang="en-US" sz="3600" b="1" cap="none" spc="50">
                <a:ln w="9525" cmpd="sng">
                  <a:solidFill>
                    <a:schemeClr val="accent1"/>
                  </a:solidFill>
                  <a:prstDash val="solid"/>
                </a:ln>
                <a:solidFill>
                  <a:srgbClr val="002060"/>
                </a:solidFill>
                <a:effectLst>
                  <a:glow rad="38100">
                    <a:schemeClr val="accent1">
                      <a:alpha val="40000"/>
                    </a:schemeClr>
                  </a:glow>
                </a:effectLst>
              </a:rPr>
              <a:t> Campus Library</a:t>
            </a:r>
          </a:p>
        </p:txBody>
      </p:sp>
      <p:sp>
        <p:nvSpPr>
          <p:cNvPr id="2" name="Slide Number Placeholder 1">
            <a:extLst>
              <a:ext uri="{FF2B5EF4-FFF2-40B4-BE49-F238E27FC236}">
                <a16:creationId xmlns:a16="http://schemas.microsoft.com/office/drawing/2014/main" id="{4F4FB267-A80F-41A2-B645-869496CAA2B7}"/>
              </a:ext>
            </a:extLst>
          </p:cNvPr>
          <p:cNvSpPr>
            <a:spLocks noGrp="1"/>
          </p:cNvSpPr>
          <p:nvPr>
            <p:ph type="sldNum" sz="quarter" idx="12"/>
          </p:nvPr>
        </p:nvSpPr>
        <p:spPr/>
        <p:txBody>
          <a:bodyPr/>
          <a:lstStyle/>
          <a:p>
            <a:fld id="{72442244-5910-4AE0-B89B-8A8D6F2C89E7}" type="slidenum">
              <a:rPr lang="en-GB" smtClean="0"/>
              <a:t>13</a:t>
            </a:fld>
            <a:endParaRPr lang="en-GB" dirty="0"/>
          </a:p>
        </p:txBody>
      </p:sp>
      <p:sp>
        <p:nvSpPr>
          <p:cNvPr id="9" name="TextBox 8">
            <a:extLst>
              <a:ext uri="{FF2B5EF4-FFF2-40B4-BE49-F238E27FC236}">
                <a16:creationId xmlns:a16="http://schemas.microsoft.com/office/drawing/2014/main" id="{4388F4A3-0EFF-4E0B-952B-F4BDA1019BE0}"/>
              </a:ext>
            </a:extLst>
          </p:cNvPr>
          <p:cNvSpPr txBox="1"/>
          <p:nvPr/>
        </p:nvSpPr>
        <p:spPr>
          <a:xfrm>
            <a:off x="124691" y="6409455"/>
            <a:ext cx="8753696" cy="307777"/>
          </a:xfrm>
          <a:prstGeom prst="rect">
            <a:avLst/>
          </a:prstGeom>
          <a:solidFill>
            <a:schemeClr val="bg1"/>
          </a:solidFill>
          <a:ln w="38100">
            <a:solidFill>
              <a:srgbClr val="0070C0"/>
            </a:solidFill>
          </a:ln>
        </p:spPr>
        <p:txBody>
          <a:bodyPr wrap="square" rtlCol="0">
            <a:spAutoFit/>
          </a:bodyPr>
          <a:lstStyle/>
          <a:p>
            <a:pPr algn="ctr"/>
            <a:r>
              <a:rPr lang="en-GB" sz="1400" b="1" dirty="0" smtClean="0">
                <a:solidFill>
                  <a:srgbClr val="004070"/>
                </a:solidFill>
              </a:rPr>
              <a:t>Resources and Information Literacy model devised by Ms T M Newbury, </a:t>
            </a:r>
            <a:r>
              <a:rPr lang="en-GB" sz="1400" b="1" dirty="0" err="1" smtClean="0">
                <a:solidFill>
                  <a:srgbClr val="004070"/>
                </a:solidFill>
              </a:rPr>
              <a:t>Largs</a:t>
            </a:r>
            <a:r>
              <a:rPr lang="en-GB" sz="1400" b="1" dirty="0" smtClean="0">
                <a:solidFill>
                  <a:srgbClr val="004070"/>
                </a:solidFill>
              </a:rPr>
              <a:t> Campus library manager </a:t>
            </a:r>
            <a:endParaRPr lang="en-GB" sz="1400" b="1" dirty="0">
              <a:solidFill>
                <a:srgbClr val="004070"/>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67220"/>
          <a:stretch/>
        </p:blipFill>
        <p:spPr>
          <a:xfrm>
            <a:off x="2867847" y="2039222"/>
            <a:ext cx="3761445" cy="75350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43692" b="26180"/>
          <a:stretch/>
        </p:blipFill>
        <p:spPr>
          <a:xfrm>
            <a:off x="2791782" y="2908658"/>
            <a:ext cx="3837510" cy="706551"/>
          </a:xfrm>
          <a:prstGeom prst="rect">
            <a:avLst/>
          </a:prstGeom>
        </p:spPr>
      </p:pic>
      <p:sp>
        <p:nvSpPr>
          <p:cNvPr id="19" name="TextBox 18">
            <a:extLst>
              <a:ext uri="{FF2B5EF4-FFF2-40B4-BE49-F238E27FC236}">
                <a16:creationId xmlns:a16="http://schemas.microsoft.com/office/drawing/2014/main" id="{4388F4A3-0EFF-4E0B-952B-F4BDA1019BE0}"/>
              </a:ext>
            </a:extLst>
          </p:cNvPr>
          <p:cNvSpPr txBox="1"/>
          <p:nvPr/>
        </p:nvSpPr>
        <p:spPr>
          <a:xfrm>
            <a:off x="755064" y="3887045"/>
            <a:ext cx="7910945" cy="1200329"/>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0070C0"/>
                </a:solidFill>
              </a:rPr>
              <a:t>Lesson 2:</a:t>
            </a:r>
          </a:p>
          <a:p>
            <a:pPr algn="ctr"/>
            <a:r>
              <a:rPr lang="en-GB" sz="2400" b="1" dirty="0">
                <a:solidFill>
                  <a:srgbClr val="0070C0"/>
                </a:solidFill>
              </a:rPr>
              <a:t>More on Evaluating sources of information</a:t>
            </a:r>
          </a:p>
          <a:p>
            <a:pPr algn="ctr"/>
            <a:endParaRPr lang="en-GB" sz="2400" b="1" dirty="0" smtClean="0">
              <a:solidFill>
                <a:srgbClr val="904496"/>
              </a:solidFill>
            </a:endParaRPr>
          </a:p>
        </p:txBody>
      </p:sp>
    </p:spTree>
    <p:extLst>
      <p:ext uri="{BB962C8B-B14F-4D97-AF65-F5344CB8AC3E}">
        <p14:creationId xmlns:p14="http://schemas.microsoft.com/office/powerpoint/2010/main" val="2770373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146" y="2802640"/>
            <a:ext cx="8861070" cy="430887"/>
          </a:xfrm>
          <a:prstGeom prst="rect">
            <a:avLst/>
          </a:prstGeom>
          <a:noFill/>
        </p:spPr>
        <p:txBody>
          <a:bodyPr wrap="square" rtlCol="0">
            <a:spAutoFit/>
          </a:bodyPr>
          <a:lstStyle/>
          <a:p>
            <a:r>
              <a:rPr lang="en-GB" sz="1100" b="1" dirty="0" smtClean="0"/>
              <a:t>Why do you think the authors created this </a:t>
            </a:r>
            <a:r>
              <a:rPr lang="en-GB" sz="1100" b="1" dirty="0" smtClean="0"/>
              <a:t>source of information?  </a:t>
            </a:r>
            <a:r>
              <a:rPr lang="en-GB" sz="1100" b="1" dirty="0" smtClean="0"/>
              <a:t>What will they gain from doing </a:t>
            </a:r>
            <a:r>
              <a:rPr lang="en-GB" sz="1100" b="1" dirty="0" smtClean="0"/>
              <a:t>this? - </a:t>
            </a:r>
            <a:r>
              <a:rPr lang="en-GB" sz="1100" b="1" dirty="0" smtClean="0">
                <a:solidFill>
                  <a:srgbClr val="002060"/>
                </a:solidFill>
              </a:rPr>
              <a:t>remember – most information on the world wide web is available free</a:t>
            </a:r>
            <a:r>
              <a:rPr lang="en-GB" sz="1100" b="1" dirty="0" smtClean="0">
                <a:solidFill>
                  <a:srgbClr val="00C000"/>
                </a:solidFill>
              </a:rPr>
              <a:t>. </a:t>
            </a:r>
            <a:r>
              <a:rPr lang="en-GB" sz="1100" b="1" dirty="0" smtClean="0"/>
              <a:t>What are the creators </a:t>
            </a:r>
            <a:r>
              <a:rPr lang="en-GB" sz="1100" b="1" dirty="0" smtClean="0"/>
              <a:t>trying </a:t>
            </a:r>
            <a:r>
              <a:rPr lang="en-GB" sz="1100" b="1" dirty="0" smtClean="0"/>
              <a:t>to do –</a:t>
            </a:r>
            <a:r>
              <a:rPr lang="en-GB" sz="1100" b="1" dirty="0" smtClean="0"/>
              <a:t> </a:t>
            </a:r>
            <a:r>
              <a:rPr lang="en-GB" sz="1100" b="1" dirty="0" smtClean="0">
                <a:solidFill>
                  <a:srgbClr val="002060"/>
                </a:solidFill>
              </a:rPr>
              <a:t>teach?  sell?  persuade</a:t>
            </a:r>
            <a:r>
              <a:rPr lang="en-GB" sz="1100" b="1" dirty="0">
                <a:solidFill>
                  <a:srgbClr val="002060"/>
                </a:solidFill>
              </a:rPr>
              <a:t>,</a:t>
            </a:r>
            <a:r>
              <a:rPr lang="en-GB" sz="1100" b="1" dirty="0" smtClean="0">
                <a:solidFill>
                  <a:srgbClr val="002060"/>
                </a:solidFill>
              </a:rPr>
              <a:t> entertain?</a:t>
            </a:r>
            <a:endParaRPr lang="en-GB" sz="1100" b="1" dirty="0" smtClean="0">
              <a:solidFill>
                <a:srgbClr val="002060"/>
              </a:solidFill>
            </a:endParaRPr>
          </a:p>
        </p:txBody>
      </p:sp>
      <p:pic>
        <p:nvPicPr>
          <p:cNvPr id="14" name="Picture 13" descr="A close up of a flower&#10;&#10;Description automatically generated">
            <a:extLst>
              <a:ext uri="{FF2B5EF4-FFF2-40B4-BE49-F238E27FC236}">
                <a16:creationId xmlns:a16="http://schemas.microsoft.com/office/drawing/2014/main" id="{2076990C-7356-4C44-B86F-92A8DADF53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59402">
            <a:off x="5830997" y="-2652"/>
            <a:ext cx="809615" cy="843209"/>
          </a:xfrm>
          <a:prstGeom prst="rect">
            <a:avLst/>
          </a:prstGeom>
        </p:spPr>
      </p:pic>
      <p:sp>
        <p:nvSpPr>
          <p:cNvPr id="16" name="WordArt 5">
            <a:extLst>
              <a:ext uri="{FF2B5EF4-FFF2-40B4-BE49-F238E27FC236}">
                <a16:creationId xmlns:a16="http://schemas.microsoft.com/office/drawing/2014/main" id="{01E941A0-FED3-4035-B779-90615F81C650}"/>
              </a:ext>
            </a:extLst>
          </p:cNvPr>
          <p:cNvSpPr>
            <a:spLocks noChangeArrowheads="1" noChangeShapeType="1" noTextEdit="1"/>
          </p:cNvSpPr>
          <p:nvPr/>
        </p:nvSpPr>
        <p:spPr bwMode="auto">
          <a:xfrm rot="1903818">
            <a:off x="7366814" y="431862"/>
            <a:ext cx="1479150" cy="294862"/>
          </a:xfrm>
          <a:prstGeom prst="rect">
            <a:avLst/>
          </a:prstGeom>
        </p:spPr>
        <p:txBody>
          <a:bodyPr wrap="none" fromWordArt="1">
            <a:prstTxWarp prst="textPlain">
              <a:avLst>
                <a:gd name="adj" fmla="val 49903"/>
              </a:avLst>
            </a:prstTxWarp>
          </a:bodyPr>
          <a:lstStyle/>
          <a:p>
            <a:pPr algn="ctr"/>
            <a:r>
              <a:rPr lang="en-GB" sz="105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Locate: </a:t>
            </a:r>
          </a:p>
          <a:p>
            <a:pPr algn="ctr"/>
            <a:r>
              <a:rPr lang="en-GB" sz="105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e</a:t>
            </a:r>
            <a:r>
              <a:rPr lang="en-GB" sz="1050" kern="10" dirty="0" smtClean="0">
                <a:ln w="9525">
                  <a:solidFill>
                    <a:srgbClr val="000000"/>
                  </a:solidFill>
                  <a:round/>
                  <a:headEnd/>
                  <a:tailEnd/>
                </a:ln>
                <a:solidFill>
                  <a:srgbClr val="7030A0"/>
                </a:solidFill>
                <a:latin typeface="Calibri" panose="020F0502020204030204" pitchFamily="34" charset="0"/>
                <a:cs typeface="Calibri" panose="020F0502020204030204" pitchFamily="34" charset="0"/>
              </a:rPr>
              <a:t>valuating </a:t>
            </a:r>
            <a:r>
              <a:rPr lang="en-GB" sz="1050" kern="10" dirty="0" smtClean="0">
                <a:ln w="9525">
                  <a:solidFill>
                    <a:srgbClr val="000000"/>
                  </a:solidFill>
                  <a:round/>
                  <a:headEnd/>
                  <a:tailEnd/>
                </a:ln>
                <a:solidFill>
                  <a:srgbClr val="7030A0"/>
                </a:solidFill>
                <a:latin typeface="Calibri" panose="020F0502020204030204" pitchFamily="34" charset="0"/>
                <a:cs typeface="Calibri" panose="020F0502020204030204" pitchFamily="34" charset="0"/>
              </a:rPr>
              <a:t>sources</a:t>
            </a:r>
          </a:p>
          <a:p>
            <a:pPr algn="ctr"/>
            <a:r>
              <a:rPr lang="en-GB" sz="1050" kern="10" dirty="0" smtClean="0">
                <a:ln w="9525">
                  <a:solidFill>
                    <a:srgbClr val="000000"/>
                  </a:solidFill>
                  <a:round/>
                  <a:headEnd/>
                  <a:tailEnd/>
                </a:ln>
                <a:solidFill>
                  <a:srgbClr val="7030A0"/>
                </a:solidFill>
                <a:latin typeface="Calibri" panose="020F0502020204030204" pitchFamily="34" charset="0"/>
                <a:cs typeface="Calibri" panose="020F0502020204030204" pitchFamily="34" charset="0"/>
              </a:rPr>
              <a:t>of informatio</a:t>
            </a:r>
            <a:r>
              <a:rPr lang="en-GB" sz="9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n</a:t>
            </a:r>
            <a:endParaRPr lang="en-GB" sz="9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3E9DB486-3C76-4593-BF94-63FCDD34C445}"/>
              </a:ext>
            </a:extLst>
          </p:cNvPr>
          <p:cNvSpPr txBox="1"/>
          <p:nvPr/>
        </p:nvSpPr>
        <p:spPr>
          <a:xfrm>
            <a:off x="1789611" y="1150390"/>
            <a:ext cx="7334719" cy="461665"/>
          </a:xfrm>
          <a:prstGeom prst="rect">
            <a:avLst/>
          </a:prstGeom>
          <a:noFill/>
        </p:spPr>
        <p:txBody>
          <a:bodyPr wrap="square" rtlCol="0">
            <a:spAutoFit/>
          </a:bodyPr>
          <a:lstStyle/>
          <a:p>
            <a:r>
              <a:rPr lang="en-GB" sz="1100" b="1" dirty="0" smtClean="0"/>
              <a:t>Use this page to </a:t>
            </a:r>
            <a:r>
              <a:rPr lang="en-GB" sz="1200" b="1" dirty="0" smtClean="0">
                <a:solidFill>
                  <a:srgbClr val="00C000"/>
                </a:solidFill>
              </a:rPr>
              <a:t>evaluate</a:t>
            </a:r>
            <a:r>
              <a:rPr lang="en-GB" sz="1100" b="1" dirty="0" smtClean="0"/>
              <a:t>  </a:t>
            </a:r>
            <a:r>
              <a:rPr lang="en-GB" sz="1100" b="1" dirty="0" smtClean="0"/>
              <a:t>sources </a:t>
            </a:r>
            <a:r>
              <a:rPr lang="en-GB" sz="1100" b="1" dirty="0" smtClean="0"/>
              <a:t>of online information. Remember that it is important to do this before deciding whether or not to </a:t>
            </a:r>
            <a:r>
              <a:rPr lang="en-GB" sz="1200" b="1" dirty="0" smtClean="0">
                <a:solidFill>
                  <a:srgbClr val="00C000"/>
                </a:solidFill>
              </a:rPr>
              <a:t>trust the information</a:t>
            </a:r>
            <a:r>
              <a:rPr lang="en-GB" sz="1100" b="1" dirty="0" smtClean="0"/>
              <a:t>. Remember that you can only use </a:t>
            </a:r>
            <a:r>
              <a:rPr lang="en-GB" sz="1200" b="1" dirty="0" smtClean="0">
                <a:solidFill>
                  <a:srgbClr val="00C000"/>
                </a:solidFill>
              </a:rPr>
              <a:t>reliable information </a:t>
            </a:r>
            <a:r>
              <a:rPr lang="en-GB" sz="1100" b="1" dirty="0" smtClean="0"/>
              <a:t>for your investigation</a:t>
            </a:r>
            <a:endParaRPr lang="en-GB" sz="1100" b="1" dirty="0"/>
          </a:p>
        </p:txBody>
      </p:sp>
      <p:sp>
        <p:nvSpPr>
          <p:cNvPr id="20" name="TextBox 19">
            <a:extLst>
              <a:ext uri="{FF2B5EF4-FFF2-40B4-BE49-F238E27FC236}">
                <a16:creationId xmlns:a16="http://schemas.microsoft.com/office/drawing/2014/main" id="{07E60012-1F09-440C-9922-0D3AA2D4311D}"/>
              </a:ext>
            </a:extLst>
          </p:cNvPr>
          <p:cNvSpPr txBox="1"/>
          <p:nvPr/>
        </p:nvSpPr>
        <p:spPr>
          <a:xfrm>
            <a:off x="2032841" y="2550079"/>
            <a:ext cx="4126445" cy="246221"/>
          </a:xfrm>
          <a:prstGeom prst="rect">
            <a:avLst/>
          </a:prstGeom>
          <a:noFill/>
        </p:spPr>
        <p:txBody>
          <a:bodyPr wrap="square" rtlCol="0">
            <a:spAutoFit/>
          </a:bodyPr>
          <a:lstStyle/>
          <a:p>
            <a:r>
              <a:rPr lang="en-GB" sz="1000" b="1" dirty="0">
                <a:solidFill>
                  <a:srgbClr val="002060"/>
                </a:solidFill>
              </a:rPr>
              <a:t>Why </a:t>
            </a:r>
            <a:r>
              <a:rPr lang="en-GB" sz="1000" b="1" dirty="0" smtClean="0">
                <a:solidFill>
                  <a:srgbClr val="002060"/>
                </a:solidFill>
              </a:rPr>
              <a:t>ha</a:t>
            </a:r>
            <a:r>
              <a:rPr lang="en-GB" sz="1000" b="1" dirty="0" smtClean="0">
                <a:solidFill>
                  <a:srgbClr val="002060"/>
                </a:solidFill>
              </a:rPr>
              <a:t>s </a:t>
            </a:r>
            <a:r>
              <a:rPr lang="en-GB" sz="1000" b="1" dirty="0">
                <a:solidFill>
                  <a:srgbClr val="002060"/>
                </a:solidFill>
              </a:rPr>
              <a:t>this source of information </a:t>
            </a:r>
            <a:r>
              <a:rPr lang="en-GB" sz="1000" b="1" dirty="0" smtClean="0">
                <a:solidFill>
                  <a:srgbClr val="002060"/>
                </a:solidFill>
              </a:rPr>
              <a:t>been created?</a:t>
            </a:r>
            <a:r>
              <a:rPr lang="en-GB" sz="1000" b="1" dirty="0" smtClean="0">
                <a:solidFill>
                  <a:srgbClr val="002060"/>
                </a:solidFill>
              </a:rPr>
              <a:t> </a:t>
            </a:r>
            <a:endParaRPr lang="en-GB" sz="1000" b="1" dirty="0">
              <a:solidFill>
                <a:srgbClr val="002060"/>
              </a:solidFill>
            </a:endParaRPr>
          </a:p>
        </p:txBody>
      </p:sp>
      <p:sp>
        <p:nvSpPr>
          <p:cNvPr id="34" name="Rectangle 33">
            <a:extLst>
              <a:ext uri="{FF2B5EF4-FFF2-40B4-BE49-F238E27FC236}">
                <a16:creationId xmlns:a16="http://schemas.microsoft.com/office/drawing/2014/main" id="{A9B9B0F8-149A-4F57-9DB3-026665C17F6C}"/>
              </a:ext>
            </a:extLst>
          </p:cNvPr>
          <p:cNvSpPr/>
          <p:nvPr/>
        </p:nvSpPr>
        <p:spPr>
          <a:xfrm>
            <a:off x="191530" y="3469738"/>
            <a:ext cx="1797333" cy="269054"/>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1000" b="1" dirty="0">
                <a:solidFill>
                  <a:schemeClr val="bg1"/>
                </a:solidFill>
              </a:rPr>
              <a:t>Accurac</a:t>
            </a:r>
            <a:r>
              <a:rPr lang="en-GB" sz="900" b="1" dirty="0">
                <a:solidFill>
                  <a:schemeClr val="bg1"/>
                </a:solidFill>
              </a:rPr>
              <a:t>y</a:t>
            </a:r>
          </a:p>
        </p:txBody>
      </p:sp>
      <p:sp>
        <p:nvSpPr>
          <p:cNvPr id="35" name="TextBox 34">
            <a:extLst>
              <a:ext uri="{FF2B5EF4-FFF2-40B4-BE49-F238E27FC236}">
                <a16:creationId xmlns:a16="http://schemas.microsoft.com/office/drawing/2014/main" id="{69603A1A-4172-4EEF-AA6E-08631433F4C5}"/>
              </a:ext>
            </a:extLst>
          </p:cNvPr>
          <p:cNvSpPr txBox="1"/>
          <p:nvPr/>
        </p:nvSpPr>
        <p:spPr>
          <a:xfrm>
            <a:off x="2061113" y="3476848"/>
            <a:ext cx="4662524" cy="253916"/>
          </a:xfrm>
          <a:prstGeom prst="rect">
            <a:avLst/>
          </a:prstGeom>
          <a:noFill/>
        </p:spPr>
        <p:txBody>
          <a:bodyPr wrap="square" rtlCol="0">
            <a:spAutoFit/>
          </a:bodyPr>
          <a:lstStyle/>
          <a:p>
            <a:r>
              <a:rPr lang="en-GB" sz="1000" b="1" dirty="0">
                <a:solidFill>
                  <a:srgbClr val="002060"/>
                </a:solidFill>
              </a:rPr>
              <a:t>To what extent can you trust this source of </a:t>
            </a:r>
            <a:r>
              <a:rPr lang="en-GB" sz="1000" b="1" dirty="0" smtClean="0">
                <a:solidFill>
                  <a:srgbClr val="002060"/>
                </a:solidFill>
              </a:rPr>
              <a:t>information</a:t>
            </a:r>
            <a:r>
              <a:rPr lang="en-GB" sz="1050" dirty="0">
                <a:solidFill>
                  <a:srgbClr val="002060"/>
                </a:solidFill>
              </a:rPr>
              <a:t>?</a:t>
            </a:r>
            <a:r>
              <a:rPr lang="en-GB" sz="900" dirty="0" smtClean="0">
                <a:solidFill>
                  <a:srgbClr val="002060"/>
                </a:solidFill>
              </a:rPr>
              <a:t> </a:t>
            </a:r>
            <a:endParaRPr lang="en-GB" sz="800" dirty="0">
              <a:solidFill>
                <a:srgbClr val="002060"/>
              </a:solidFill>
            </a:endParaRPr>
          </a:p>
        </p:txBody>
      </p:sp>
      <p:pic>
        <p:nvPicPr>
          <p:cNvPr id="39" name="Picture 8" descr="A picture containing gallery, photo&#10;&#10;Description generated with high confidence">
            <a:extLst>
              <a:ext uri="{FF2B5EF4-FFF2-40B4-BE49-F238E27FC236}">
                <a16:creationId xmlns:a16="http://schemas.microsoft.com/office/drawing/2014/main" id="{DF72F623-354C-4E32-8BAF-8DE33CE577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1055">
            <a:off x="8529993" y="143089"/>
            <a:ext cx="502295" cy="5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745D55DB-8796-4ACF-A030-289CE53B493E}"/>
              </a:ext>
            </a:extLst>
          </p:cNvPr>
          <p:cNvSpPr/>
          <p:nvPr/>
        </p:nvSpPr>
        <p:spPr>
          <a:xfrm>
            <a:off x="230331" y="2546647"/>
            <a:ext cx="1802510" cy="216965"/>
          </a:xfrm>
          <a:prstGeom prst="rect">
            <a:avLst/>
          </a:prstGeom>
          <a:solidFill>
            <a:srgbClr val="0A122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b="1" dirty="0">
                <a:solidFill>
                  <a:schemeClr val="bg1"/>
                </a:solidFill>
              </a:rPr>
              <a:t>Purpose</a:t>
            </a:r>
          </a:p>
        </p:txBody>
      </p:sp>
      <p:sp>
        <p:nvSpPr>
          <p:cNvPr id="45" name="Rectangle 44">
            <a:extLst>
              <a:ext uri="{FF2B5EF4-FFF2-40B4-BE49-F238E27FC236}">
                <a16:creationId xmlns:a16="http://schemas.microsoft.com/office/drawing/2014/main" id="{40680007-D65B-4D57-AD92-BEDDFE40A2BC}"/>
              </a:ext>
            </a:extLst>
          </p:cNvPr>
          <p:cNvSpPr/>
          <p:nvPr/>
        </p:nvSpPr>
        <p:spPr>
          <a:xfrm>
            <a:off x="159146" y="5411651"/>
            <a:ext cx="2403346" cy="248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050" b="1" dirty="0">
                <a:solidFill>
                  <a:schemeClr val="bg1"/>
                </a:solidFill>
              </a:rPr>
              <a:t>Currency</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38" y="192271"/>
            <a:ext cx="1621610" cy="1503295"/>
          </a:xfrm>
          <a:prstGeom prst="rect">
            <a:avLst/>
          </a:prstGeom>
        </p:spPr>
      </p:pic>
      <p:sp>
        <p:nvSpPr>
          <p:cNvPr id="50" name="Rectangle 49">
            <a:extLst>
              <a:ext uri="{FF2B5EF4-FFF2-40B4-BE49-F238E27FC236}">
                <a16:creationId xmlns:a16="http://schemas.microsoft.com/office/drawing/2014/main" id="{CCC359C7-095A-4DF7-9184-264416BF41F3}"/>
              </a:ext>
            </a:extLst>
          </p:cNvPr>
          <p:cNvSpPr/>
          <p:nvPr/>
        </p:nvSpPr>
        <p:spPr>
          <a:xfrm>
            <a:off x="171068" y="1765736"/>
            <a:ext cx="1838259" cy="171670"/>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000" b="1" dirty="0">
                <a:solidFill>
                  <a:schemeClr val="bg1"/>
                </a:solidFill>
              </a:rPr>
              <a:t>Responsibility</a:t>
            </a:r>
          </a:p>
        </p:txBody>
      </p:sp>
      <p:sp>
        <p:nvSpPr>
          <p:cNvPr id="51" name="TextBox 50">
            <a:extLst>
              <a:ext uri="{FF2B5EF4-FFF2-40B4-BE49-F238E27FC236}">
                <a16:creationId xmlns:a16="http://schemas.microsoft.com/office/drawing/2014/main" id="{5BE86297-12F1-460D-BC71-81E509B20BE6}"/>
              </a:ext>
            </a:extLst>
          </p:cNvPr>
          <p:cNvSpPr txBox="1"/>
          <p:nvPr/>
        </p:nvSpPr>
        <p:spPr>
          <a:xfrm>
            <a:off x="1789611" y="1723161"/>
            <a:ext cx="2574492" cy="246221"/>
          </a:xfrm>
          <a:prstGeom prst="rect">
            <a:avLst/>
          </a:prstGeom>
          <a:noFill/>
        </p:spPr>
        <p:txBody>
          <a:bodyPr wrap="square" rtlCol="0">
            <a:spAutoFit/>
          </a:bodyPr>
          <a:lstStyle/>
          <a:p>
            <a:pPr algn="ctr"/>
            <a:r>
              <a:rPr lang="en-GB" sz="1000" b="1" dirty="0">
                <a:solidFill>
                  <a:srgbClr val="002060"/>
                </a:solidFill>
              </a:rPr>
              <a:t>Who has produced this information</a:t>
            </a:r>
            <a:r>
              <a:rPr lang="en-GB" sz="1000" dirty="0">
                <a:solidFill>
                  <a:srgbClr val="002060"/>
                </a:solidFill>
              </a:rPr>
              <a:t>? </a:t>
            </a:r>
          </a:p>
        </p:txBody>
      </p:sp>
      <p:sp>
        <p:nvSpPr>
          <p:cNvPr id="52" name="TextBox 51"/>
          <p:cNvSpPr txBox="1"/>
          <p:nvPr/>
        </p:nvSpPr>
        <p:spPr>
          <a:xfrm>
            <a:off x="159146" y="1918502"/>
            <a:ext cx="8889013" cy="430887"/>
          </a:xfrm>
          <a:prstGeom prst="rect">
            <a:avLst/>
          </a:prstGeom>
          <a:noFill/>
        </p:spPr>
        <p:txBody>
          <a:bodyPr wrap="square" rtlCol="0">
            <a:spAutoFit/>
          </a:bodyPr>
          <a:lstStyle/>
          <a:p>
            <a:r>
              <a:rPr lang="en-GB" sz="1050" b="1" dirty="0" smtClean="0"/>
              <a:t>What can you find out about the creator of this website? Is it an individual person, or an organisation? Remember to look for </a:t>
            </a:r>
            <a:r>
              <a:rPr lang="en-GB" sz="1100" b="1" dirty="0" smtClean="0">
                <a:solidFill>
                  <a:srgbClr val="002060"/>
                </a:solidFill>
              </a:rPr>
              <a:t>About Us </a:t>
            </a:r>
            <a:r>
              <a:rPr lang="en-GB" sz="1050" b="1" dirty="0" smtClean="0"/>
              <a:t>or </a:t>
            </a:r>
            <a:r>
              <a:rPr lang="en-GB" sz="1050" b="1" dirty="0" smtClean="0">
                <a:solidFill>
                  <a:srgbClr val="002060"/>
                </a:solidFill>
              </a:rPr>
              <a:t>Contact </a:t>
            </a:r>
            <a:r>
              <a:rPr lang="en-GB" sz="1050" b="1" dirty="0" smtClean="0">
                <a:solidFill>
                  <a:srgbClr val="002060"/>
                </a:solidFill>
              </a:rPr>
              <a:t>Us</a:t>
            </a:r>
            <a:r>
              <a:rPr lang="en-GB" sz="1050" b="1" dirty="0" smtClean="0"/>
              <a:t>, </a:t>
            </a:r>
            <a:r>
              <a:rPr lang="en-GB" sz="1050" b="1" dirty="0" smtClean="0"/>
              <a:t>usually at the bottom of the </a:t>
            </a:r>
            <a:r>
              <a:rPr lang="en-GB" sz="1050" b="1" dirty="0" smtClean="0"/>
              <a:t>page. What can you find out about the person or people </a:t>
            </a:r>
            <a:r>
              <a:rPr lang="en-GB" sz="1100" b="1" dirty="0" smtClean="0">
                <a:solidFill>
                  <a:srgbClr val="002060"/>
                </a:solidFill>
              </a:rPr>
              <a:t>who wrote the actual  information</a:t>
            </a:r>
            <a:r>
              <a:rPr lang="en-GB" sz="1050" b="1" dirty="0" smtClean="0"/>
              <a:t>?</a:t>
            </a:r>
            <a:endParaRPr lang="en-GB" sz="1050" b="1" dirty="0" smtClean="0"/>
          </a:p>
        </p:txBody>
      </p:sp>
      <p:sp>
        <p:nvSpPr>
          <p:cNvPr id="2" name="TextBox 1"/>
          <p:cNvSpPr txBox="1"/>
          <p:nvPr/>
        </p:nvSpPr>
        <p:spPr>
          <a:xfrm>
            <a:off x="128643" y="3792848"/>
            <a:ext cx="8861070" cy="446276"/>
          </a:xfrm>
          <a:prstGeom prst="rect">
            <a:avLst/>
          </a:prstGeom>
          <a:noFill/>
        </p:spPr>
        <p:txBody>
          <a:bodyPr wrap="square" rtlCol="0">
            <a:spAutoFit/>
          </a:bodyPr>
          <a:lstStyle/>
          <a:p>
            <a:r>
              <a:rPr lang="en-GB" sz="1100" b="1" dirty="0"/>
              <a:t>How do you know you can </a:t>
            </a:r>
            <a:r>
              <a:rPr lang="en-GB" sz="1200" b="1" dirty="0">
                <a:solidFill>
                  <a:srgbClr val="002060"/>
                </a:solidFill>
              </a:rPr>
              <a:t>trust</a:t>
            </a:r>
            <a:r>
              <a:rPr lang="en-GB" sz="1100" b="1" dirty="0"/>
              <a:t> this </a:t>
            </a:r>
            <a:r>
              <a:rPr lang="en-GB" sz="1100" b="1" dirty="0" smtClean="0"/>
              <a:t>information? Can </a:t>
            </a:r>
            <a:r>
              <a:rPr lang="en-GB" sz="1100" b="1" dirty="0"/>
              <a:t>it be verified in other sources?  </a:t>
            </a:r>
            <a:r>
              <a:rPr lang="en-GB" sz="1100" b="1" dirty="0" smtClean="0"/>
              <a:t>Does </a:t>
            </a:r>
            <a:r>
              <a:rPr lang="en-GB" sz="1100" b="1" dirty="0"/>
              <a:t>the information seem balanced</a:t>
            </a:r>
            <a:r>
              <a:rPr lang="en-GB" sz="1100" b="1" dirty="0" smtClean="0"/>
              <a:t>? </a:t>
            </a:r>
            <a:r>
              <a:rPr lang="en-GB" sz="1100" b="1" dirty="0"/>
              <a:t>Have you found mistakes – spelling or grammatical errors, or information that you know is wrong?</a:t>
            </a:r>
            <a:endParaRPr lang="en-GB" sz="1050" b="1" dirty="0"/>
          </a:p>
        </p:txBody>
      </p:sp>
      <p:sp>
        <p:nvSpPr>
          <p:cNvPr id="53" name="Rectangle 52">
            <a:extLst>
              <a:ext uri="{FF2B5EF4-FFF2-40B4-BE49-F238E27FC236}">
                <a16:creationId xmlns:a16="http://schemas.microsoft.com/office/drawing/2014/main" id="{6BE7BEB4-A33B-4DCC-8ADF-2CEFA2828CAE}"/>
              </a:ext>
            </a:extLst>
          </p:cNvPr>
          <p:cNvSpPr/>
          <p:nvPr/>
        </p:nvSpPr>
        <p:spPr>
          <a:xfrm>
            <a:off x="171068" y="4383986"/>
            <a:ext cx="2403346" cy="221419"/>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100" dirty="0">
                <a:solidFill>
                  <a:schemeClr val="bg1"/>
                </a:solidFill>
              </a:rPr>
              <a:t>Relevance</a:t>
            </a:r>
          </a:p>
        </p:txBody>
      </p:sp>
      <p:sp>
        <p:nvSpPr>
          <p:cNvPr id="6" name="TextBox 5"/>
          <p:cNvSpPr txBox="1"/>
          <p:nvPr/>
        </p:nvSpPr>
        <p:spPr>
          <a:xfrm>
            <a:off x="101438" y="4776372"/>
            <a:ext cx="7906332" cy="446276"/>
          </a:xfrm>
          <a:prstGeom prst="rect">
            <a:avLst/>
          </a:prstGeom>
          <a:noFill/>
        </p:spPr>
        <p:txBody>
          <a:bodyPr wrap="none" rtlCol="0">
            <a:spAutoFit/>
          </a:bodyPr>
          <a:lstStyle/>
          <a:p>
            <a:pPr fontAlgn="t"/>
            <a:r>
              <a:rPr lang="en-GB" sz="1100" b="1" dirty="0"/>
              <a:t>Does this source provide </a:t>
            </a:r>
            <a:r>
              <a:rPr lang="en-GB" sz="1200" b="1" dirty="0">
                <a:solidFill>
                  <a:srgbClr val="002060"/>
                </a:solidFill>
              </a:rPr>
              <a:t>the specific information </a:t>
            </a:r>
            <a:r>
              <a:rPr lang="en-GB" sz="1100" b="1" dirty="0"/>
              <a:t>you need? Is it </a:t>
            </a:r>
            <a:r>
              <a:rPr lang="en-GB" sz="1200" b="1" dirty="0">
                <a:solidFill>
                  <a:srgbClr val="002060"/>
                </a:solidFill>
              </a:rPr>
              <a:t>easy to find</a:t>
            </a:r>
            <a:r>
              <a:rPr lang="en-GB" sz="1100" b="1" dirty="0"/>
              <a:t>?</a:t>
            </a:r>
            <a:endParaRPr lang="en-GB" sz="1100" dirty="0"/>
          </a:p>
          <a:p>
            <a:pPr fontAlgn="t"/>
            <a:r>
              <a:rPr lang="en-GB" sz="1100" b="1" dirty="0"/>
              <a:t>Can you understand the information you’ve found - Is it at an appropriate level (i.e</a:t>
            </a:r>
            <a:r>
              <a:rPr lang="en-GB" sz="1100" b="1" dirty="0" smtClean="0"/>
              <a:t>. </a:t>
            </a:r>
            <a:r>
              <a:rPr lang="en-GB" sz="1100" b="1" dirty="0"/>
              <a:t>not too simple, or aimed at an older audience)? </a:t>
            </a:r>
            <a:endParaRPr lang="en-GB" sz="1100" dirty="0"/>
          </a:p>
        </p:txBody>
      </p:sp>
      <p:sp>
        <p:nvSpPr>
          <p:cNvPr id="7" name="TextBox 6"/>
          <p:cNvSpPr txBox="1"/>
          <p:nvPr/>
        </p:nvSpPr>
        <p:spPr>
          <a:xfrm>
            <a:off x="128643" y="5682583"/>
            <a:ext cx="8800064" cy="461665"/>
          </a:xfrm>
          <a:prstGeom prst="rect">
            <a:avLst/>
          </a:prstGeom>
          <a:noFill/>
        </p:spPr>
        <p:txBody>
          <a:bodyPr wrap="square" rtlCol="0">
            <a:spAutoFit/>
          </a:bodyPr>
          <a:lstStyle/>
          <a:p>
            <a:r>
              <a:rPr lang="en-GB" sz="1100" b="1" dirty="0" smtClean="0"/>
              <a:t>Is </a:t>
            </a:r>
            <a:r>
              <a:rPr lang="en-GB" sz="1100" b="1" dirty="0"/>
              <a:t>it important that the information on your topic is </a:t>
            </a:r>
            <a:r>
              <a:rPr lang="en-GB" sz="1200" b="1" dirty="0">
                <a:solidFill>
                  <a:srgbClr val="002060"/>
                </a:solidFill>
              </a:rPr>
              <a:t>up </a:t>
            </a:r>
            <a:r>
              <a:rPr lang="en-GB" sz="1200" b="1" dirty="0" smtClean="0">
                <a:solidFill>
                  <a:srgbClr val="002060"/>
                </a:solidFill>
              </a:rPr>
              <a:t>to date</a:t>
            </a:r>
            <a:r>
              <a:rPr lang="en-GB" sz="1100" b="1" dirty="0" smtClean="0"/>
              <a:t>?</a:t>
            </a:r>
            <a:r>
              <a:rPr lang="en-GB" sz="1100" b="1" dirty="0"/>
              <a:t> When was the information made available? (published, uploaded or posted</a:t>
            </a:r>
            <a:r>
              <a:rPr lang="en-GB" sz="1100" b="1" dirty="0" smtClean="0"/>
              <a:t>?)</a:t>
            </a:r>
            <a:r>
              <a:rPr lang="en-GB" sz="1100" b="1" dirty="0"/>
              <a:t> Has the information been </a:t>
            </a:r>
            <a:r>
              <a:rPr lang="en-GB" sz="1200" b="1" dirty="0">
                <a:solidFill>
                  <a:srgbClr val="002060"/>
                </a:solidFill>
              </a:rPr>
              <a:t>revised or updated </a:t>
            </a:r>
            <a:r>
              <a:rPr lang="en-GB" sz="1100" b="1" dirty="0"/>
              <a:t>since then</a:t>
            </a:r>
            <a:r>
              <a:rPr lang="en-GB" sz="1100" b="1" dirty="0" smtClean="0"/>
              <a:t>?</a:t>
            </a:r>
            <a:endParaRPr lang="en-GB" sz="1100" b="1" dirty="0"/>
          </a:p>
        </p:txBody>
      </p:sp>
      <p:sp>
        <p:nvSpPr>
          <p:cNvPr id="8" name="TextBox 7"/>
          <p:cNvSpPr txBox="1"/>
          <p:nvPr/>
        </p:nvSpPr>
        <p:spPr>
          <a:xfrm>
            <a:off x="3546865" y="58183"/>
            <a:ext cx="2202526" cy="369332"/>
          </a:xfrm>
          <a:prstGeom prst="rect">
            <a:avLst/>
          </a:prstGeom>
          <a:noFill/>
        </p:spPr>
        <p:txBody>
          <a:bodyPr wrap="none" rtlCol="0">
            <a:spAutoFit/>
          </a:bodyPr>
          <a:lstStyle/>
          <a:p>
            <a:r>
              <a:rPr lang="en-GB" b="1" dirty="0" smtClean="0">
                <a:solidFill>
                  <a:srgbClr val="002060"/>
                </a:solidFill>
              </a:rPr>
              <a:t>Largs Campus Library</a:t>
            </a:r>
            <a:endParaRPr lang="en-GB" b="1" dirty="0">
              <a:solidFill>
                <a:srgbClr val="002060"/>
              </a:solidFill>
            </a:endParaRPr>
          </a:p>
        </p:txBody>
      </p:sp>
      <p:sp>
        <p:nvSpPr>
          <p:cNvPr id="56" name="TextBox 55"/>
          <p:cNvSpPr txBox="1"/>
          <p:nvPr/>
        </p:nvSpPr>
        <p:spPr>
          <a:xfrm>
            <a:off x="3652595" y="427515"/>
            <a:ext cx="2181751" cy="369332"/>
          </a:xfrm>
          <a:prstGeom prst="rect">
            <a:avLst/>
          </a:prstGeom>
          <a:noFill/>
        </p:spPr>
        <p:txBody>
          <a:bodyPr wrap="none" rtlCol="0">
            <a:spAutoFit/>
          </a:bodyPr>
          <a:lstStyle/>
          <a:p>
            <a:r>
              <a:rPr lang="en-GB" b="1" dirty="0" smtClean="0">
                <a:solidFill>
                  <a:srgbClr val="002060"/>
                </a:solidFill>
              </a:rPr>
              <a:t>Using the PARRC test</a:t>
            </a:r>
            <a:endParaRPr lang="en-GB" b="1" dirty="0">
              <a:solidFill>
                <a:srgbClr val="002060"/>
              </a:solidFill>
            </a:endParaRPr>
          </a:p>
        </p:txBody>
      </p:sp>
      <p:sp>
        <p:nvSpPr>
          <p:cNvPr id="57" name="TextBox 56"/>
          <p:cNvSpPr txBox="1"/>
          <p:nvPr/>
        </p:nvSpPr>
        <p:spPr>
          <a:xfrm>
            <a:off x="3166180" y="673370"/>
            <a:ext cx="3812839" cy="523220"/>
          </a:xfrm>
          <a:prstGeom prst="rect">
            <a:avLst/>
          </a:prstGeom>
          <a:noFill/>
        </p:spPr>
        <p:txBody>
          <a:bodyPr wrap="none" rtlCol="0">
            <a:spAutoFit/>
          </a:bodyPr>
          <a:lstStyle/>
          <a:p>
            <a:r>
              <a:rPr lang="en-GB" sz="2800" b="1" dirty="0" smtClean="0">
                <a:solidFill>
                  <a:srgbClr val="00C000"/>
                </a:solidFill>
              </a:rPr>
              <a:t>Be an Internet Detective</a:t>
            </a:r>
            <a:endParaRPr lang="en-GB" sz="2800" b="1" dirty="0">
              <a:solidFill>
                <a:srgbClr val="00C000"/>
              </a:solidFill>
            </a:endParaRPr>
          </a:p>
        </p:txBody>
      </p:sp>
      <p:sp>
        <p:nvSpPr>
          <p:cNvPr id="60" name="TextBox 59">
            <a:extLst>
              <a:ext uri="{FF2B5EF4-FFF2-40B4-BE49-F238E27FC236}">
                <a16:creationId xmlns:a16="http://schemas.microsoft.com/office/drawing/2014/main" id="{9B4BF9E8-60D2-4259-BA3E-231501D4FD00}"/>
              </a:ext>
            </a:extLst>
          </p:cNvPr>
          <p:cNvSpPr txBox="1"/>
          <p:nvPr/>
        </p:nvSpPr>
        <p:spPr>
          <a:xfrm>
            <a:off x="2217868" y="4383986"/>
            <a:ext cx="3416699" cy="246221"/>
          </a:xfrm>
          <a:prstGeom prst="rect">
            <a:avLst/>
          </a:prstGeom>
          <a:noFill/>
        </p:spPr>
        <p:txBody>
          <a:bodyPr wrap="square" rtlCol="0">
            <a:spAutoFit/>
          </a:bodyPr>
          <a:lstStyle/>
          <a:p>
            <a:pPr algn="r"/>
            <a:r>
              <a:rPr lang="en-GB" sz="1000" b="1" dirty="0">
                <a:solidFill>
                  <a:srgbClr val="002060"/>
                </a:solidFill>
              </a:rPr>
              <a:t>Does this resource provide the information </a:t>
            </a:r>
            <a:r>
              <a:rPr lang="en-GB" sz="1000" b="1" dirty="0" smtClean="0">
                <a:solidFill>
                  <a:srgbClr val="002060"/>
                </a:solidFill>
              </a:rPr>
              <a:t>you </a:t>
            </a:r>
            <a:r>
              <a:rPr lang="en-GB" sz="1000" b="1" dirty="0" smtClean="0">
                <a:solidFill>
                  <a:srgbClr val="002060"/>
                </a:solidFill>
              </a:rPr>
              <a:t>need</a:t>
            </a:r>
            <a:r>
              <a:rPr lang="en-GB" sz="900" dirty="0">
                <a:solidFill>
                  <a:srgbClr val="002060"/>
                </a:solidFill>
              </a:rPr>
              <a:t>? </a:t>
            </a:r>
          </a:p>
        </p:txBody>
      </p:sp>
    </p:spTree>
    <p:extLst>
      <p:ext uri="{BB962C8B-B14F-4D97-AF65-F5344CB8AC3E}">
        <p14:creationId xmlns:p14="http://schemas.microsoft.com/office/powerpoint/2010/main" val="242288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2DC4D40-5122-4B76-85FE-06A4ADBF5579}"/>
              </a:ext>
            </a:extLst>
          </p:cNvPr>
          <p:cNvSpPr/>
          <p:nvPr/>
        </p:nvSpPr>
        <p:spPr>
          <a:xfrm>
            <a:off x="339577" y="309265"/>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5" name="TextBox 24">
            <a:hlinkClick r:id="" action="ppaction://noaction"/>
            <a:extLst>
              <a:ext uri="{FF2B5EF4-FFF2-40B4-BE49-F238E27FC236}">
                <a16:creationId xmlns:a16="http://schemas.microsoft.com/office/drawing/2014/main" id="{0BE46427-8DCD-4AC1-81F9-C6F279AF4883}"/>
              </a:ext>
            </a:extLst>
          </p:cNvPr>
          <p:cNvSpPr txBox="1"/>
          <p:nvPr/>
        </p:nvSpPr>
        <p:spPr>
          <a:xfrm>
            <a:off x="706578" y="5322473"/>
            <a:ext cx="327803" cy="369332"/>
          </a:xfrm>
          <a:prstGeom prst="rect">
            <a:avLst/>
          </a:prstGeom>
          <a:noFill/>
        </p:spPr>
        <p:txBody>
          <a:bodyPr wrap="square" rtlCol="0">
            <a:spAutoFit/>
          </a:bodyPr>
          <a:lstStyle/>
          <a:p>
            <a:r>
              <a:rPr lang="en-GB" b="1" dirty="0">
                <a:solidFill>
                  <a:schemeClr val="bg1"/>
                </a:solidFill>
              </a:rPr>
              <a:t>2</a:t>
            </a:r>
          </a:p>
        </p:txBody>
      </p:sp>
      <p:sp>
        <p:nvSpPr>
          <p:cNvPr id="28" name="TextBox 27">
            <a:hlinkClick r:id="" action="ppaction://noaction"/>
            <a:extLst>
              <a:ext uri="{FF2B5EF4-FFF2-40B4-BE49-F238E27FC236}">
                <a16:creationId xmlns:a16="http://schemas.microsoft.com/office/drawing/2014/main" id="{ACB1B772-BA69-4D1F-B707-11D5C2AEDE7D}"/>
              </a:ext>
            </a:extLst>
          </p:cNvPr>
          <p:cNvSpPr txBox="1"/>
          <p:nvPr/>
        </p:nvSpPr>
        <p:spPr>
          <a:xfrm>
            <a:off x="713672" y="5850285"/>
            <a:ext cx="327803" cy="369332"/>
          </a:xfrm>
          <a:prstGeom prst="rect">
            <a:avLst/>
          </a:prstGeom>
          <a:noFill/>
        </p:spPr>
        <p:txBody>
          <a:bodyPr wrap="square" rtlCol="0">
            <a:spAutoFit/>
          </a:bodyPr>
          <a:lstStyle/>
          <a:p>
            <a:r>
              <a:rPr lang="en-GB" b="1" dirty="0">
                <a:solidFill>
                  <a:schemeClr val="bg1"/>
                </a:solidFill>
              </a:rPr>
              <a:t>3</a:t>
            </a:r>
          </a:p>
        </p:txBody>
      </p:sp>
      <p:pic>
        <p:nvPicPr>
          <p:cNvPr id="39" name="Picture 38">
            <a:extLst>
              <a:ext uri="{FF2B5EF4-FFF2-40B4-BE49-F238E27FC236}">
                <a16:creationId xmlns:a16="http://schemas.microsoft.com/office/drawing/2014/main" id="{48AAD93F-27F9-47A4-A38D-712DB035DF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653" y="469458"/>
            <a:ext cx="735403" cy="887461"/>
          </a:xfrm>
          <a:prstGeom prst="rect">
            <a:avLst/>
          </a:prstGeom>
        </p:spPr>
      </p:pic>
      <p:sp>
        <p:nvSpPr>
          <p:cNvPr id="40" name="Title 1">
            <a:extLst>
              <a:ext uri="{FF2B5EF4-FFF2-40B4-BE49-F238E27FC236}">
                <a16:creationId xmlns:a16="http://schemas.microsoft.com/office/drawing/2014/main" id="{F8D7E799-E6FB-463C-A35D-69D340976BF8}"/>
              </a:ext>
            </a:extLst>
          </p:cNvPr>
          <p:cNvSpPr txBox="1">
            <a:spLocks/>
          </p:cNvSpPr>
          <p:nvPr/>
        </p:nvSpPr>
        <p:spPr>
          <a:xfrm>
            <a:off x="1441908" y="596383"/>
            <a:ext cx="2112326" cy="3000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000" b="1" dirty="0">
              <a:solidFill>
                <a:srgbClr val="0070C0"/>
              </a:solidFill>
            </a:endParaRPr>
          </a:p>
        </p:txBody>
      </p:sp>
      <p:sp>
        <p:nvSpPr>
          <p:cNvPr id="24" name="Title 1">
            <a:extLst>
              <a:ext uri="{FF2B5EF4-FFF2-40B4-BE49-F238E27FC236}">
                <a16:creationId xmlns:a16="http://schemas.microsoft.com/office/drawing/2014/main" id="{F8D7E799-E6FB-463C-A35D-69D340976BF8}"/>
              </a:ext>
            </a:extLst>
          </p:cNvPr>
          <p:cNvSpPr txBox="1">
            <a:spLocks/>
          </p:cNvSpPr>
          <p:nvPr/>
        </p:nvSpPr>
        <p:spPr>
          <a:xfrm>
            <a:off x="1685245" y="596383"/>
            <a:ext cx="3953682" cy="3960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smtClean="0">
                <a:solidFill>
                  <a:srgbClr val="0070C0"/>
                </a:solidFill>
              </a:rPr>
              <a:t>Evaluating Online Information</a:t>
            </a:r>
          </a:p>
          <a:p>
            <a:endParaRPr lang="en-GB" sz="2000" b="1" dirty="0">
              <a:solidFill>
                <a:srgbClr val="0070C0"/>
              </a:solidFill>
            </a:endParaRPr>
          </a:p>
        </p:txBody>
      </p:sp>
      <p:graphicFrame>
        <p:nvGraphicFramePr>
          <p:cNvPr id="8" name="Group 1088">
            <a:extLst>
              <a:ext uri="{FF2B5EF4-FFF2-40B4-BE49-F238E27FC236}">
                <a16:creationId xmlns:a16="http://schemas.microsoft.com/office/drawing/2014/main" id="{8BCFB5B8-5D67-45B4-A5E5-6673510FFA56}"/>
              </a:ext>
            </a:extLst>
          </p:cNvPr>
          <p:cNvGraphicFramePr>
            <a:graphicFrameLocks noGrp="1"/>
          </p:cNvGraphicFramePr>
          <p:nvPr>
            <p:extLst>
              <p:ext uri="{D42A27DB-BD31-4B8C-83A1-F6EECF244321}">
                <p14:modId xmlns:p14="http://schemas.microsoft.com/office/powerpoint/2010/main" val="1842221992"/>
              </p:ext>
            </p:extLst>
          </p:nvPr>
        </p:nvGraphicFramePr>
        <p:xfrm>
          <a:off x="598653" y="3779807"/>
          <a:ext cx="8146442" cy="1558973"/>
        </p:xfrm>
        <a:graphic>
          <a:graphicData uri="http://schemas.openxmlformats.org/drawingml/2006/table">
            <a:tbl>
              <a:tblPr/>
              <a:tblGrid>
                <a:gridCol w="2297904">
                  <a:extLst>
                    <a:ext uri="{9D8B030D-6E8A-4147-A177-3AD203B41FA5}">
                      <a16:colId xmlns:a16="http://schemas.microsoft.com/office/drawing/2014/main" val="776715999"/>
                    </a:ext>
                  </a:extLst>
                </a:gridCol>
                <a:gridCol w="462230">
                  <a:extLst>
                    <a:ext uri="{9D8B030D-6E8A-4147-A177-3AD203B41FA5}">
                      <a16:colId xmlns:a16="http://schemas.microsoft.com/office/drawing/2014/main" val="2319067576"/>
                    </a:ext>
                  </a:extLst>
                </a:gridCol>
                <a:gridCol w="3716979">
                  <a:extLst>
                    <a:ext uri="{9D8B030D-6E8A-4147-A177-3AD203B41FA5}">
                      <a16:colId xmlns:a16="http://schemas.microsoft.com/office/drawing/2014/main" val="1047082334"/>
                    </a:ext>
                  </a:extLst>
                </a:gridCol>
                <a:gridCol w="1669329">
                  <a:extLst>
                    <a:ext uri="{9D8B030D-6E8A-4147-A177-3AD203B41FA5}">
                      <a16:colId xmlns:a16="http://schemas.microsoft.com/office/drawing/2014/main" val="1292921726"/>
                    </a:ext>
                  </a:extLst>
                </a:gridCol>
              </a:tblGrid>
              <a:tr h="339909">
                <a:tc grid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a:ln>
                            <a:noFill/>
                          </a:ln>
                          <a:solidFill>
                            <a:srgbClr val="002060"/>
                          </a:solidFill>
                          <a:effectLst/>
                          <a:latin typeface="Calibri" panose="020F0502020204030204" pitchFamily="34" charset="0"/>
                          <a:cs typeface="Times New Roman" panose="02020603050405020304" pitchFamily="18" charset="0"/>
                        </a:rPr>
                        <a:t>Websites</a:t>
                      </a:r>
                      <a:r>
                        <a:rPr kumimoji="0" lang="en-GB" altLang="en-US" sz="1000" b="1" i="0" u="none" strike="noStrike" cap="none" normalizeH="0" baseline="0" dirty="0">
                          <a:ln>
                            <a:noFill/>
                          </a:ln>
                          <a:solidFill>
                            <a:srgbClr val="FF0000"/>
                          </a:solidFill>
                          <a:effectLst/>
                          <a:latin typeface="Calibri" panose="020F0502020204030204" pitchFamily="34" charset="0"/>
                          <a:cs typeface="Times New Roman" panose="02020603050405020304" pitchFamily="18" charset="0"/>
                        </a:rPr>
                        <a:t>  </a:t>
                      </a:r>
                      <a:r>
                        <a:rPr kumimoji="0" lang="en-GB" altLang="en-US" sz="1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Information about those responsible is often found in the ‘</a:t>
                      </a:r>
                      <a:r>
                        <a:rPr kumimoji="0" lang="en-GB" altLang="en-US" sz="1000" b="1" i="1"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About Us</a:t>
                      </a: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 or </a:t>
                      </a:r>
                      <a:r>
                        <a:rPr kumimoji="0" lang="en-GB" altLang="en-US" sz="1000" b="1" i="1"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‘Contact Us</a:t>
                      </a: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 link, usually at the bottom of the webpage      </a:t>
                      </a:r>
                      <a:endParaRPr kumimoji="0" lang="en-GB" altLang="en-US" sz="1000" b="1" i="0" u="none" strike="noStrike" cap="none" normalizeH="0" baseline="0" dirty="0">
                        <a:ln>
                          <a:noFill/>
                        </a:ln>
                        <a:solidFill>
                          <a:srgbClr val="002060"/>
                        </a:solidFill>
                        <a:effectLst/>
                        <a:latin typeface="Calibri" panose="020F0502020204030204" pitchFamily="34" charset="0"/>
                        <a:cs typeface="Times New Roman" panose="02020603050405020304" pitchFamily="18" charset="0"/>
                      </a:endParaRPr>
                    </a:p>
                  </a:txBody>
                  <a:tcPr marT="45703" marB="45703"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18403174"/>
                  </a:ext>
                </a:extLst>
              </a:tr>
              <a:tr h="39609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SURNAME, First Name (or give name of group or organisation responsible)</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Date.</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URL (exact address of the page you used)</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a:ln>
                            <a:noFill/>
                          </a:ln>
                          <a:solidFill>
                            <a:srgbClr val="010135"/>
                          </a:solidFill>
                          <a:effectLst/>
                          <a:latin typeface="Calibri" panose="020F0502020204030204" pitchFamily="34" charset="0"/>
                        </a:rPr>
                        <a:t>Date accessed (date you looked at the information)</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47192408"/>
                  </a:ext>
                </a:extLst>
              </a:tr>
              <a:tr h="2742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0834395"/>
                  </a:ext>
                </a:extLst>
              </a:tr>
              <a:tr h="2742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2059810"/>
                  </a:ext>
                </a:extLst>
              </a:tr>
              <a:tr h="2742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9685911"/>
                  </a:ext>
                </a:extLst>
              </a:tr>
            </a:tbl>
          </a:graphicData>
        </a:graphic>
      </p:graphicFrame>
      <p:sp>
        <p:nvSpPr>
          <p:cNvPr id="2" name="TextBox 1"/>
          <p:cNvSpPr txBox="1"/>
          <p:nvPr/>
        </p:nvSpPr>
        <p:spPr>
          <a:xfrm>
            <a:off x="1593132" y="1279524"/>
            <a:ext cx="6682900" cy="2031325"/>
          </a:xfrm>
          <a:prstGeom prst="rect">
            <a:avLst/>
          </a:prstGeom>
          <a:noFill/>
        </p:spPr>
        <p:txBody>
          <a:bodyPr wrap="square" rtlCol="0">
            <a:spAutoFit/>
          </a:bodyPr>
          <a:lstStyle/>
          <a:p>
            <a:r>
              <a:rPr lang="en-GB" b="1" dirty="0">
                <a:solidFill>
                  <a:srgbClr val="0070C0"/>
                </a:solidFill>
              </a:rPr>
              <a:t>This week, you have the opportunity to use the Library’s IT area to look for information for your Festivals Investigation</a:t>
            </a:r>
          </a:p>
          <a:p>
            <a:endParaRPr lang="en-GB" b="1" dirty="0">
              <a:solidFill>
                <a:srgbClr val="0070C0"/>
              </a:solidFill>
            </a:endParaRPr>
          </a:p>
          <a:p>
            <a:r>
              <a:rPr lang="en-GB" b="1" dirty="0" smtClean="0">
                <a:solidFill>
                  <a:srgbClr val="0070C0"/>
                </a:solidFill>
              </a:rPr>
              <a:t>Don’t forget to use the PARRC test to evaluate any resources you plan to use</a:t>
            </a:r>
            <a:endParaRPr lang="en-GB" b="1" dirty="0">
              <a:solidFill>
                <a:srgbClr val="0070C0"/>
              </a:solidFill>
            </a:endParaRPr>
          </a:p>
          <a:p>
            <a:endParaRPr lang="en-GB" b="1" dirty="0">
              <a:solidFill>
                <a:srgbClr val="0070C0"/>
              </a:solidFill>
            </a:endParaRPr>
          </a:p>
          <a:p>
            <a:r>
              <a:rPr lang="en-GB" b="1" dirty="0">
                <a:solidFill>
                  <a:srgbClr val="0070C0"/>
                </a:solidFill>
              </a:rPr>
              <a:t>Record details of this website for your bibliography</a:t>
            </a:r>
          </a:p>
        </p:txBody>
      </p:sp>
    </p:spTree>
    <p:extLst>
      <p:ext uri="{BB962C8B-B14F-4D97-AF65-F5344CB8AC3E}">
        <p14:creationId xmlns:p14="http://schemas.microsoft.com/office/powerpoint/2010/main" val="2664262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2DC4D40-5122-4B76-85FE-06A4ADBF5579}"/>
              </a:ext>
            </a:extLst>
          </p:cNvPr>
          <p:cNvSpPr/>
          <p:nvPr/>
        </p:nvSpPr>
        <p:spPr>
          <a:xfrm>
            <a:off x="348786" y="37996"/>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endParaRPr lang="en-GB">
              <a:solidFill>
                <a:schemeClr val="accent5">
                  <a:lumMod val="50000"/>
                </a:schemeClr>
              </a:solidFill>
            </a:endParaRPr>
          </a:p>
        </p:txBody>
      </p:sp>
      <p:sp>
        <p:nvSpPr>
          <p:cNvPr id="39" name="TextBox 38">
            <a:extLst>
              <a:ext uri="{FF2B5EF4-FFF2-40B4-BE49-F238E27FC236}">
                <a16:creationId xmlns:a16="http://schemas.microsoft.com/office/drawing/2014/main" id="{4388F4A3-0EFF-4E0B-952B-F4BDA1019BE0}"/>
              </a:ext>
            </a:extLst>
          </p:cNvPr>
          <p:cNvSpPr txBox="1"/>
          <p:nvPr/>
        </p:nvSpPr>
        <p:spPr>
          <a:xfrm>
            <a:off x="2684140" y="1050610"/>
            <a:ext cx="4107766" cy="830997"/>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904496"/>
                </a:solidFill>
              </a:rPr>
              <a:t>S1 RME</a:t>
            </a:r>
          </a:p>
          <a:p>
            <a:pPr algn="ctr"/>
            <a:r>
              <a:rPr lang="en-GB" sz="2400" b="1" dirty="0" smtClean="0">
                <a:solidFill>
                  <a:srgbClr val="904496"/>
                </a:solidFill>
              </a:rPr>
              <a:t>Festivals Investigation</a:t>
            </a:r>
            <a:endParaRPr lang="en-GB" sz="2400" b="1" dirty="0">
              <a:solidFill>
                <a:srgbClr val="904496"/>
              </a:solidFill>
            </a:endParaRPr>
          </a:p>
        </p:txBody>
      </p:sp>
      <p:sp>
        <p:nvSpPr>
          <p:cNvPr id="8" name="Rectangle 7">
            <a:extLst>
              <a:ext uri="{FF2B5EF4-FFF2-40B4-BE49-F238E27FC236}">
                <a16:creationId xmlns:a16="http://schemas.microsoft.com/office/drawing/2014/main" id="{B89004D3-EB91-49D2-A732-0EF0F0FDBDD9}"/>
              </a:ext>
            </a:extLst>
          </p:cNvPr>
          <p:cNvSpPr/>
          <p:nvPr/>
        </p:nvSpPr>
        <p:spPr>
          <a:xfrm>
            <a:off x="2435265" y="164110"/>
            <a:ext cx="4356641" cy="646331"/>
          </a:xfrm>
          <a:prstGeom prst="rect">
            <a:avLst/>
          </a:prstGeom>
          <a:solidFill>
            <a:schemeClr val="bg1"/>
          </a:solidFill>
          <a:ln w="57150">
            <a:solidFill>
              <a:srgbClr val="0070C0"/>
            </a:solidFill>
          </a:ln>
        </p:spPr>
        <p:txBody>
          <a:bodyPr wrap="none" lIns="91440" tIns="45720" rIns="91440" bIns="45720">
            <a:spAutoFit/>
          </a:bodyPr>
          <a:lstStyle/>
          <a:p>
            <a:pPr algn="ctr"/>
            <a:r>
              <a:rPr lang="en-US" sz="3600" b="1" cap="none" spc="50" err="1">
                <a:ln w="9525" cmpd="sng">
                  <a:solidFill>
                    <a:schemeClr val="accent1"/>
                  </a:solidFill>
                  <a:prstDash val="solid"/>
                </a:ln>
                <a:solidFill>
                  <a:srgbClr val="002060"/>
                </a:solidFill>
                <a:effectLst>
                  <a:glow rad="38100">
                    <a:schemeClr val="accent1">
                      <a:alpha val="40000"/>
                    </a:schemeClr>
                  </a:glow>
                </a:effectLst>
              </a:rPr>
              <a:t>Largs</a:t>
            </a:r>
            <a:r>
              <a:rPr lang="en-US" sz="3600" b="1" cap="none" spc="50">
                <a:ln w="9525" cmpd="sng">
                  <a:solidFill>
                    <a:schemeClr val="accent1"/>
                  </a:solidFill>
                  <a:prstDash val="solid"/>
                </a:ln>
                <a:solidFill>
                  <a:srgbClr val="002060"/>
                </a:solidFill>
                <a:effectLst>
                  <a:glow rad="38100">
                    <a:schemeClr val="accent1">
                      <a:alpha val="40000"/>
                    </a:schemeClr>
                  </a:glow>
                </a:effectLst>
              </a:rPr>
              <a:t> Campus Library</a:t>
            </a:r>
          </a:p>
        </p:txBody>
      </p:sp>
      <p:sp>
        <p:nvSpPr>
          <p:cNvPr id="2" name="Slide Number Placeholder 1">
            <a:extLst>
              <a:ext uri="{FF2B5EF4-FFF2-40B4-BE49-F238E27FC236}">
                <a16:creationId xmlns:a16="http://schemas.microsoft.com/office/drawing/2014/main" id="{4F4FB267-A80F-41A2-B645-869496CAA2B7}"/>
              </a:ext>
            </a:extLst>
          </p:cNvPr>
          <p:cNvSpPr>
            <a:spLocks noGrp="1"/>
          </p:cNvSpPr>
          <p:nvPr>
            <p:ph type="sldNum" sz="quarter" idx="12"/>
          </p:nvPr>
        </p:nvSpPr>
        <p:spPr/>
        <p:txBody>
          <a:bodyPr/>
          <a:lstStyle/>
          <a:p>
            <a:fld id="{72442244-5910-4AE0-B89B-8A8D6F2C89E7}" type="slidenum">
              <a:rPr lang="en-GB" smtClean="0"/>
              <a:t>16</a:t>
            </a:fld>
            <a:endParaRPr lang="en-GB" dirty="0"/>
          </a:p>
        </p:txBody>
      </p:sp>
      <p:sp>
        <p:nvSpPr>
          <p:cNvPr id="9" name="TextBox 8">
            <a:extLst>
              <a:ext uri="{FF2B5EF4-FFF2-40B4-BE49-F238E27FC236}">
                <a16:creationId xmlns:a16="http://schemas.microsoft.com/office/drawing/2014/main" id="{4388F4A3-0EFF-4E0B-952B-F4BDA1019BE0}"/>
              </a:ext>
            </a:extLst>
          </p:cNvPr>
          <p:cNvSpPr txBox="1"/>
          <p:nvPr/>
        </p:nvSpPr>
        <p:spPr>
          <a:xfrm>
            <a:off x="124691" y="6409455"/>
            <a:ext cx="8753696" cy="307777"/>
          </a:xfrm>
          <a:prstGeom prst="rect">
            <a:avLst/>
          </a:prstGeom>
          <a:solidFill>
            <a:schemeClr val="bg1"/>
          </a:solidFill>
          <a:ln w="38100">
            <a:solidFill>
              <a:srgbClr val="0070C0"/>
            </a:solidFill>
          </a:ln>
        </p:spPr>
        <p:txBody>
          <a:bodyPr wrap="square" rtlCol="0">
            <a:spAutoFit/>
          </a:bodyPr>
          <a:lstStyle/>
          <a:p>
            <a:pPr algn="ctr"/>
            <a:r>
              <a:rPr lang="en-GB" sz="1400" b="1" dirty="0" smtClean="0">
                <a:solidFill>
                  <a:srgbClr val="004070"/>
                </a:solidFill>
              </a:rPr>
              <a:t>Resources and Information Literacy model devised by Ms T M Newbury, </a:t>
            </a:r>
            <a:r>
              <a:rPr lang="en-GB" sz="1400" b="1" dirty="0" err="1" smtClean="0">
                <a:solidFill>
                  <a:srgbClr val="004070"/>
                </a:solidFill>
              </a:rPr>
              <a:t>Largs</a:t>
            </a:r>
            <a:r>
              <a:rPr lang="en-GB" sz="1400" b="1" dirty="0" smtClean="0">
                <a:solidFill>
                  <a:srgbClr val="004070"/>
                </a:solidFill>
              </a:rPr>
              <a:t> Campus library manager </a:t>
            </a:r>
            <a:endParaRPr lang="en-GB" sz="1400" b="1" dirty="0">
              <a:solidFill>
                <a:srgbClr val="004070"/>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67220"/>
          <a:stretch/>
        </p:blipFill>
        <p:spPr>
          <a:xfrm>
            <a:off x="2867847" y="2039222"/>
            <a:ext cx="3761445" cy="75350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43692" b="26180"/>
          <a:stretch/>
        </p:blipFill>
        <p:spPr>
          <a:xfrm>
            <a:off x="2791782" y="2908658"/>
            <a:ext cx="3837510" cy="706551"/>
          </a:xfrm>
          <a:prstGeom prst="rect">
            <a:avLst/>
          </a:prstGeom>
        </p:spPr>
      </p:pic>
      <p:sp>
        <p:nvSpPr>
          <p:cNvPr id="19" name="TextBox 18">
            <a:extLst>
              <a:ext uri="{FF2B5EF4-FFF2-40B4-BE49-F238E27FC236}">
                <a16:creationId xmlns:a16="http://schemas.microsoft.com/office/drawing/2014/main" id="{4388F4A3-0EFF-4E0B-952B-F4BDA1019BE0}"/>
              </a:ext>
            </a:extLst>
          </p:cNvPr>
          <p:cNvSpPr txBox="1"/>
          <p:nvPr/>
        </p:nvSpPr>
        <p:spPr>
          <a:xfrm>
            <a:off x="755064" y="3887045"/>
            <a:ext cx="7910945" cy="1200329"/>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002060"/>
                </a:solidFill>
              </a:rPr>
              <a:t>Lesson 3:</a:t>
            </a:r>
            <a:endParaRPr lang="en-GB" sz="2400" b="1" dirty="0">
              <a:solidFill>
                <a:srgbClr val="002060"/>
              </a:solidFill>
            </a:endParaRPr>
          </a:p>
          <a:p>
            <a:pPr algn="ctr"/>
            <a:r>
              <a:rPr lang="en-GB" sz="2400" b="1" dirty="0">
                <a:solidFill>
                  <a:srgbClr val="002060"/>
                </a:solidFill>
              </a:rPr>
              <a:t>Using the Virtual School Library</a:t>
            </a:r>
          </a:p>
          <a:p>
            <a:pPr algn="ctr"/>
            <a:endParaRPr lang="en-GB" sz="2400" b="1" dirty="0" smtClean="0">
              <a:solidFill>
                <a:srgbClr val="0070C0"/>
              </a:solidFill>
            </a:endParaRPr>
          </a:p>
        </p:txBody>
      </p:sp>
    </p:spTree>
    <p:extLst>
      <p:ext uri="{BB962C8B-B14F-4D97-AF65-F5344CB8AC3E}">
        <p14:creationId xmlns:p14="http://schemas.microsoft.com/office/powerpoint/2010/main" val="1575397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2DC4D40-5122-4B76-85FE-06A4ADBF5579}"/>
              </a:ext>
            </a:extLst>
          </p:cNvPr>
          <p:cNvSpPr/>
          <p:nvPr/>
        </p:nvSpPr>
        <p:spPr>
          <a:xfrm>
            <a:off x="348786" y="37996"/>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endParaRPr lang="en-GB">
              <a:solidFill>
                <a:schemeClr val="accent5">
                  <a:lumMod val="50000"/>
                </a:schemeClr>
              </a:solidFill>
            </a:endParaRPr>
          </a:p>
        </p:txBody>
      </p:sp>
      <p:sp>
        <p:nvSpPr>
          <p:cNvPr id="39" name="TextBox 38">
            <a:extLst>
              <a:ext uri="{FF2B5EF4-FFF2-40B4-BE49-F238E27FC236}">
                <a16:creationId xmlns:a16="http://schemas.microsoft.com/office/drawing/2014/main" id="{4388F4A3-0EFF-4E0B-952B-F4BDA1019BE0}"/>
              </a:ext>
            </a:extLst>
          </p:cNvPr>
          <p:cNvSpPr txBox="1"/>
          <p:nvPr/>
        </p:nvSpPr>
        <p:spPr>
          <a:xfrm>
            <a:off x="2684140" y="1050610"/>
            <a:ext cx="4107766" cy="830997"/>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904496"/>
                </a:solidFill>
              </a:rPr>
              <a:t>S1 RME</a:t>
            </a:r>
          </a:p>
          <a:p>
            <a:pPr algn="ctr"/>
            <a:r>
              <a:rPr lang="en-GB" sz="2400" b="1" dirty="0" smtClean="0">
                <a:solidFill>
                  <a:srgbClr val="904496"/>
                </a:solidFill>
              </a:rPr>
              <a:t>Festivals Investigation</a:t>
            </a:r>
            <a:endParaRPr lang="en-GB" sz="2400" b="1" dirty="0">
              <a:solidFill>
                <a:srgbClr val="904496"/>
              </a:solidFill>
            </a:endParaRPr>
          </a:p>
        </p:txBody>
      </p:sp>
      <p:sp>
        <p:nvSpPr>
          <p:cNvPr id="8" name="Rectangle 7">
            <a:extLst>
              <a:ext uri="{FF2B5EF4-FFF2-40B4-BE49-F238E27FC236}">
                <a16:creationId xmlns:a16="http://schemas.microsoft.com/office/drawing/2014/main" id="{B89004D3-EB91-49D2-A732-0EF0F0FDBDD9}"/>
              </a:ext>
            </a:extLst>
          </p:cNvPr>
          <p:cNvSpPr/>
          <p:nvPr/>
        </p:nvSpPr>
        <p:spPr>
          <a:xfrm>
            <a:off x="2435265" y="164110"/>
            <a:ext cx="4356641" cy="646331"/>
          </a:xfrm>
          <a:prstGeom prst="rect">
            <a:avLst/>
          </a:prstGeom>
          <a:solidFill>
            <a:schemeClr val="bg1"/>
          </a:solidFill>
          <a:ln w="57150">
            <a:solidFill>
              <a:srgbClr val="0070C0"/>
            </a:solidFill>
          </a:ln>
        </p:spPr>
        <p:txBody>
          <a:bodyPr wrap="none" lIns="91440" tIns="45720" rIns="91440" bIns="45720">
            <a:spAutoFit/>
          </a:bodyPr>
          <a:lstStyle/>
          <a:p>
            <a:pPr algn="ctr"/>
            <a:r>
              <a:rPr lang="en-US" sz="3600" b="1" cap="none" spc="50" err="1">
                <a:ln w="9525" cmpd="sng">
                  <a:solidFill>
                    <a:schemeClr val="accent1"/>
                  </a:solidFill>
                  <a:prstDash val="solid"/>
                </a:ln>
                <a:solidFill>
                  <a:srgbClr val="002060"/>
                </a:solidFill>
                <a:effectLst>
                  <a:glow rad="38100">
                    <a:schemeClr val="accent1">
                      <a:alpha val="40000"/>
                    </a:schemeClr>
                  </a:glow>
                </a:effectLst>
              </a:rPr>
              <a:t>Largs</a:t>
            </a:r>
            <a:r>
              <a:rPr lang="en-US" sz="3600" b="1" cap="none" spc="50">
                <a:ln w="9525" cmpd="sng">
                  <a:solidFill>
                    <a:schemeClr val="accent1"/>
                  </a:solidFill>
                  <a:prstDash val="solid"/>
                </a:ln>
                <a:solidFill>
                  <a:srgbClr val="002060"/>
                </a:solidFill>
                <a:effectLst>
                  <a:glow rad="38100">
                    <a:schemeClr val="accent1">
                      <a:alpha val="40000"/>
                    </a:schemeClr>
                  </a:glow>
                </a:effectLst>
              </a:rPr>
              <a:t> Campus Library</a:t>
            </a:r>
          </a:p>
        </p:txBody>
      </p:sp>
      <p:sp>
        <p:nvSpPr>
          <p:cNvPr id="2" name="Slide Number Placeholder 1">
            <a:extLst>
              <a:ext uri="{FF2B5EF4-FFF2-40B4-BE49-F238E27FC236}">
                <a16:creationId xmlns:a16="http://schemas.microsoft.com/office/drawing/2014/main" id="{4F4FB267-A80F-41A2-B645-869496CAA2B7}"/>
              </a:ext>
            </a:extLst>
          </p:cNvPr>
          <p:cNvSpPr>
            <a:spLocks noGrp="1"/>
          </p:cNvSpPr>
          <p:nvPr>
            <p:ph type="sldNum" sz="quarter" idx="12"/>
          </p:nvPr>
        </p:nvSpPr>
        <p:spPr/>
        <p:txBody>
          <a:bodyPr/>
          <a:lstStyle/>
          <a:p>
            <a:fld id="{72442244-5910-4AE0-B89B-8A8D6F2C89E7}" type="slidenum">
              <a:rPr lang="en-GB" smtClean="0"/>
              <a:t>17</a:t>
            </a:fld>
            <a:endParaRPr lang="en-GB" dirty="0"/>
          </a:p>
        </p:txBody>
      </p:sp>
      <p:sp>
        <p:nvSpPr>
          <p:cNvPr id="9" name="TextBox 8">
            <a:extLst>
              <a:ext uri="{FF2B5EF4-FFF2-40B4-BE49-F238E27FC236}">
                <a16:creationId xmlns:a16="http://schemas.microsoft.com/office/drawing/2014/main" id="{4388F4A3-0EFF-4E0B-952B-F4BDA1019BE0}"/>
              </a:ext>
            </a:extLst>
          </p:cNvPr>
          <p:cNvSpPr txBox="1"/>
          <p:nvPr/>
        </p:nvSpPr>
        <p:spPr>
          <a:xfrm>
            <a:off x="124691" y="6409455"/>
            <a:ext cx="8753696" cy="307777"/>
          </a:xfrm>
          <a:prstGeom prst="rect">
            <a:avLst/>
          </a:prstGeom>
          <a:solidFill>
            <a:schemeClr val="bg1"/>
          </a:solidFill>
          <a:ln w="38100">
            <a:solidFill>
              <a:srgbClr val="0070C0"/>
            </a:solidFill>
          </a:ln>
        </p:spPr>
        <p:txBody>
          <a:bodyPr wrap="square" rtlCol="0">
            <a:spAutoFit/>
          </a:bodyPr>
          <a:lstStyle/>
          <a:p>
            <a:pPr algn="ctr"/>
            <a:r>
              <a:rPr lang="en-GB" sz="1400" b="1" dirty="0" smtClean="0">
                <a:solidFill>
                  <a:srgbClr val="004070"/>
                </a:solidFill>
              </a:rPr>
              <a:t>Resources and Information Literacy model devised by Ms T M Newbury, </a:t>
            </a:r>
            <a:r>
              <a:rPr lang="en-GB" sz="1400" b="1" dirty="0" err="1" smtClean="0">
                <a:solidFill>
                  <a:srgbClr val="004070"/>
                </a:solidFill>
              </a:rPr>
              <a:t>Largs</a:t>
            </a:r>
            <a:r>
              <a:rPr lang="en-GB" sz="1400" b="1" dirty="0" smtClean="0">
                <a:solidFill>
                  <a:srgbClr val="004070"/>
                </a:solidFill>
              </a:rPr>
              <a:t> Campus library manager </a:t>
            </a:r>
            <a:endParaRPr lang="en-GB" sz="1400" b="1" dirty="0">
              <a:solidFill>
                <a:srgbClr val="004070"/>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67220"/>
          <a:stretch/>
        </p:blipFill>
        <p:spPr>
          <a:xfrm>
            <a:off x="2867847" y="2039222"/>
            <a:ext cx="3761445" cy="75350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43692" b="26180"/>
          <a:stretch/>
        </p:blipFill>
        <p:spPr>
          <a:xfrm>
            <a:off x="2791782" y="2908658"/>
            <a:ext cx="3837510" cy="706551"/>
          </a:xfrm>
          <a:prstGeom prst="rect">
            <a:avLst/>
          </a:prstGeom>
        </p:spPr>
      </p:pic>
      <p:sp>
        <p:nvSpPr>
          <p:cNvPr id="19" name="TextBox 18">
            <a:extLst>
              <a:ext uri="{FF2B5EF4-FFF2-40B4-BE49-F238E27FC236}">
                <a16:creationId xmlns:a16="http://schemas.microsoft.com/office/drawing/2014/main" id="{4388F4A3-0EFF-4E0B-952B-F4BDA1019BE0}"/>
              </a:ext>
            </a:extLst>
          </p:cNvPr>
          <p:cNvSpPr txBox="1"/>
          <p:nvPr/>
        </p:nvSpPr>
        <p:spPr>
          <a:xfrm>
            <a:off x="755064" y="3887045"/>
            <a:ext cx="7910945" cy="1200329"/>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002060"/>
                </a:solidFill>
              </a:rPr>
              <a:t>Lesson 4:</a:t>
            </a:r>
            <a:endParaRPr lang="en-GB" sz="2400" b="1" dirty="0">
              <a:solidFill>
                <a:srgbClr val="002060"/>
              </a:solidFill>
            </a:endParaRPr>
          </a:p>
          <a:p>
            <a:pPr algn="ctr"/>
            <a:r>
              <a:rPr lang="en-GB" sz="2400" b="1" dirty="0" smtClean="0">
                <a:solidFill>
                  <a:srgbClr val="002060"/>
                </a:solidFill>
              </a:rPr>
              <a:t>USE: developing skills for effective</a:t>
            </a:r>
            <a:endParaRPr lang="en-GB" sz="2400" b="1" dirty="0">
              <a:solidFill>
                <a:srgbClr val="002060"/>
              </a:solidFill>
            </a:endParaRPr>
          </a:p>
          <a:p>
            <a:pPr algn="ctr"/>
            <a:r>
              <a:rPr lang="en-GB" sz="2400" b="1" dirty="0" smtClean="0">
                <a:solidFill>
                  <a:srgbClr val="002060"/>
                </a:solidFill>
              </a:rPr>
              <a:t>note making</a:t>
            </a:r>
            <a:endParaRPr lang="en-GB" sz="2400" b="1" dirty="0" smtClean="0">
              <a:solidFill>
                <a:srgbClr val="0070C0"/>
              </a:solidFill>
            </a:endParaRPr>
          </a:p>
        </p:txBody>
      </p:sp>
    </p:spTree>
    <p:extLst>
      <p:ext uri="{BB962C8B-B14F-4D97-AF65-F5344CB8AC3E}">
        <p14:creationId xmlns:p14="http://schemas.microsoft.com/office/powerpoint/2010/main" val="26296208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C19E1AE-B4B8-4BD6-BFA0-F4D1092668ED}"/>
              </a:ext>
            </a:extLst>
          </p:cNvPr>
          <p:cNvSpPr/>
          <p:nvPr/>
        </p:nvSpPr>
        <p:spPr>
          <a:xfrm>
            <a:off x="2124373" y="1262299"/>
            <a:ext cx="6897689" cy="4188144"/>
          </a:xfrm>
          <a:prstGeom prst="rect">
            <a:avLst/>
          </a:prstGeom>
          <a:solidFill>
            <a:srgbClr val="EC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3084" name="Rectangle 1"/>
          <p:cNvSpPr>
            <a:spLocks noChangeArrowheads="1"/>
          </p:cNvSpPr>
          <p:nvPr/>
        </p:nvSpPr>
        <p:spPr bwMode="auto">
          <a:xfrm>
            <a:off x="2151655" y="1237424"/>
            <a:ext cx="7034758"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200" dirty="0" smtClean="0">
                <a:latin typeface="medium-content-serif-font"/>
              </a:rPr>
              <a:t>System based </a:t>
            </a:r>
            <a:r>
              <a:rPr lang="en-GB" altLang="en-US" sz="1200" dirty="0">
                <a:latin typeface="medium-content-serif-font"/>
              </a:rPr>
              <a:t>around </a:t>
            </a:r>
            <a:r>
              <a:rPr lang="en-GB" altLang="en-US" sz="1200" dirty="0" smtClean="0">
                <a:latin typeface="medium-content-serif-font"/>
              </a:rPr>
              <a:t>resource </a:t>
            </a:r>
            <a:r>
              <a:rPr lang="en-GB" altLang="en-US" sz="1200" b="1" dirty="0">
                <a:solidFill>
                  <a:srgbClr val="00B050"/>
                </a:solidFill>
                <a:latin typeface="medium-content-serif-font"/>
              </a:rPr>
              <a:t>with 4 different areas </a:t>
            </a:r>
          </a:p>
          <a:p>
            <a:pPr>
              <a:spcBef>
                <a:spcPct val="0"/>
              </a:spcBef>
              <a:buFontTx/>
              <a:buNone/>
            </a:pPr>
            <a:r>
              <a:rPr lang="en-GB" altLang="en-US" sz="1200" dirty="0">
                <a:latin typeface="medium-content-serif-font"/>
              </a:rPr>
              <a:t>each for different type of information</a:t>
            </a:r>
          </a:p>
          <a:p>
            <a:pPr>
              <a:spcBef>
                <a:spcPct val="0"/>
              </a:spcBef>
              <a:buFontTx/>
              <a:buNone/>
            </a:pPr>
            <a:r>
              <a:rPr lang="en-GB" altLang="en-US" sz="1200" dirty="0">
                <a:latin typeface="medium-content-serif-font"/>
              </a:rPr>
              <a:t>biggest section </a:t>
            </a:r>
            <a:r>
              <a:rPr lang="en-GB" altLang="en-US" sz="1200" dirty="0" smtClean="0">
                <a:latin typeface="medium-content-serif-font"/>
              </a:rPr>
              <a:t> </a:t>
            </a:r>
            <a:r>
              <a:rPr lang="en-GB" altLang="en-US" sz="1200" dirty="0">
                <a:latin typeface="medium-content-serif-font"/>
              </a:rPr>
              <a:t>for </a:t>
            </a:r>
            <a:r>
              <a:rPr lang="en-GB" altLang="en-US" sz="1200" b="1" dirty="0">
                <a:solidFill>
                  <a:srgbClr val="00B050"/>
                </a:solidFill>
                <a:latin typeface="medium-content-serif-font"/>
              </a:rPr>
              <a:t>your notes </a:t>
            </a:r>
            <a:r>
              <a:rPr lang="en-GB" altLang="en-US" sz="1200" dirty="0" smtClean="0">
                <a:latin typeface="medium-content-serif-font"/>
              </a:rPr>
              <a:t>on </a:t>
            </a:r>
            <a:r>
              <a:rPr lang="en-GB" altLang="en-US" sz="1200" dirty="0">
                <a:latin typeface="medium-content-serif-font"/>
              </a:rPr>
              <a:t>information you’ve </a:t>
            </a:r>
            <a:r>
              <a:rPr lang="en-GB" altLang="en-US" sz="1200" dirty="0" smtClean="0">
                <a:latin typeface="medium-content-serif-font"/>
              </a:rPr>
              <a:t>found- requires you to </a:t>
            </a:r>
            <a:r>
              <a:rPr lang="en-GB" altLang="en-US" sz="1200" b="1" dirty="0" smtClean="0">
                <a:solidFill>
                  <a:srgbClr val="00B050"/>
                </a:solidFill>
                <a:latin typeface="medium-content-serif-font"/>
              </a:rPr>
              <a:t>read carefully first </a:t>
            </a:r>
            <a:r>
              <a:rPr lang="en-GB" altLang="en-US" sz="1200" dirty="0" smtClean="0">
                <a:latin typeface="medium-content-serif-font"/>
              </a:rPr>
              <a:t>to decide on </a:t>
            </a:r>
            <a:r>
              <a:rPr lang="en-GB" altLang="en-US" sz="1200" b="1" dirty="0" smtClean="0">
                <a:solidFill>
                  <a:srgbClr val="00B050"/>
                </a:solidFill>
                <a:latin typeface="medium-content-serif-font"/>
              </a:rPr>
              <a:t>most relevant information </a:t>
            </a:r>
            <a:r>
              <a:rPr lang="en-GB" altLang="en-US" sz="1200" dirty="0" smtClean="0">
                <a:latin typeface="medium-content-serif-font"/>
              </a:rPr>
              <a:t>and </a:t>
            </a:r>
            <a:r>
              <a:rPr lang="en-GB" altLang="en-US" sz="1200" b="1" dirty="0" smtClean="0">
                <a:solidFill>
                  <a:srgbClr val="00B050"/>
                </a:solidFill>
                <a:latin typeface="medium-content-serif-font"/>
              </a:rPr>
              <a:t>most important points: key ideas, dates, people, places; any information underlined, stressed, repeated</a:t>
            </a:r>
          </a:p>
          <a:p>
            <a:pPr>
              <a:spcBef>
                <a:spcPct val="0"/>
              </a:spcBef>
              <a:buFontTx/>
              <a:buNone/>
            </a:pPr>
            <a:r>
              <a:rPr lang="en-GB" altLang="en-US" sz="1200" dirty="0" smtClean="0">
                <a:latin typeface="medium-content-serif-font"/>
              </a:rPr>
              <a:t>keep </a:t>
            </a:r>
            <a:r>
              <a:rPr lang="en-GB" altLang="en-US" sz="1200" dirty="0">
                <a:latin typeface="medium-content-serif-font"/>
              </a:rPr>
              <a:t>information </a:t>
            </a:r>
            <a:r>
              <a:rPr lang="en-GB" altLang="en-US" sz="1200" dirty="0" smtClean="0">
                <a:latin typeface="medium-content-serif-font"/>
              </a:rPr>
              <a:t>short – limited space</a:t>
            </a:r>
            <a:endParaRPr lang="en-GB" altLang="en-US" sz="1200" dirty="0">
              <a:latin typeface="medium-content-serif-font"/>
            </a:endParaRPr>
          </a:p>
          <a:p>
            <a:pPr>
              <a:spcBef>
                <a:spcPct val="0"/>
              </a:spcBef>
              <a:buFontTx/>
              <a:buNone/>
            </a:pPr>
            <a:r>
              <a:rPr lang="en-GB" altLang="en-US" sz="1200" dirty="0" smtClean="0">
                <a:latin typeface="medium-content-serif-font"/>
              </a:rPr>
              <a:t>Grammar &amp; punctuation not important </a:t>
            </a:r>
            <a:r>
              <a:rPr lang="en-GB" altLang="en-US" sz="1400" b="1" dirty="0" smtClean="0">
                <a:solidFill>
                  <a:srgbClr val="00B050"/>
                </a:solidFill>
                <a:latin typeface="medium-content-serif-font"/>
              </a:rPr>
              <a:t>at this point</a:t>
            </a:r>
          </a:p>
          <a:p>
            <a:pPr>
              <a:spcBef>
                <a:spcPct val="0"/>
              </a:spcBef>
              <a:buFontTx/>
              <a:buNone/>
            </a:pPr>
            <a:r>
              <a:rPr lang="en-GB" altLang="en-US" sz="1200" dirty="0" smtClean="0">
                <a:latin typeface="medium-content-serif-font"/>
              </a:rPr>
              <a:t>Use shortcuts if u can: abbreviations, symbols, </a:t>
            </a:r>
            <a:r>
              <a:rPr lang="en-GB" altLang="en-US" sz="1200" dirty="0" err="1" smtClean="0">
                <a:latin typeface="medium-content-serif-font"/>
              </a:rPr>
              <a:t>etc</a:t>
            </a:r>
            <a:r>
              <a:rPr lang="en-GB" altLang="en-US" sz="1200" dirty="0" smtClean="0">
                <a:latin typeface="medium-content-serif-font"/>
              </a:rPr>
              <a:t> – as long as u will understand them l8r!</a:t>
            </a:r>
            <a:endParaRPr lang="en-GB" altLang="en-US" sz="1200" dirty="0">
              <a:latin typeface="medium-content-serif-font"/>
            </a:endParaRPr>
          </a:p>
          <a:p>
            <a:pPr>
              <a:spcBef>
                <a:spcPct val="0"/>
              </a:spcBef>
              <a:buFontTx/>
              <a:buNone/>
            </a:pPr>
            <a:r>
              <a:rPr lang="en-GB" altLang="en-US" sz="1200" dirty="0" smtClean="0">
                <a:latin typeface="medium-content-serif-font"/>
              </a:rPr>
              <a:t>Left hand column is 2 </a:t>
            </a:r>
            <a:r>
              <a:rPr lang="en-GB" altLang="en-US" sz="1200" dirty="0">
                <a:latin typeface="medium-content-serif-font"/>
              </a:rPr>
              <a:t>sum up </a:t>
            </a:r>
            <a:r>
              <a:rPr lang="en-GB" altLang="en-US" sz="1200" dirty="0" err="1">
                <a:latin typeface="medium-content-serif-font"/>
              </a:rPr>
              <a:t>ur</a:t>
            </a:r>
            <a:r>
              <a:rPr lang="en-GB" altLang="en-US" sz="1200" dirty="0">
                <a:latin typeface="medium-content-serif-font"/>
              </a:rPr>
              <a:t> </a:t>
            </a:r>
            <a:r>
              <a:rPr lang="en-GB" altLang="en-US" sz="1200" dirty="0" smtClean="0">
                <a:latin typeface="medium-content-serif-font"/>
              </a:rPr>
              <a:t>learning </a:t>
            </a:r>
            <a:r>
              <a:rPr lang="en-GB" altLang="en-US" sz="1200" dirty="0">
                <a:latin typeface="medium-content-serif-font"/>
              </a:rPr>
              <a:t>– key points </a:t>
            </a:r>
            <a:r>
              <a:rPr lang="en-GB" altLang="en-US" sz="1200" dirty="0" smtClean="0">
                <a:latin typeface="medium-content-serif-font"/>
              </a:rPr>
              <a:t>only: </a:t>
            </a:r>
            <a:r>
              <a:rPr lang="en-GB" altLang="en-US" sz="1200" b="1" dirty="0" smtClean="0">
                <a:solidFill>
                  <a:srgbClr val="00B050"/>
                </a:solidFill>
                <a:latin typeface="medium-content-serif-font"/>
              </a:rPr>
              <a:t>What have I actually learned about this </a:t>
            </a:r>
            <a:r>
              <a:rPr lang="en-GB" altLang="en-US" sz="1200" b="1" dirty="0">
                <a:solidFill>
                  <a:srgbClr val="00B050"/>
                </a:solidFill>
                <a:latin typeface="medium-content-serif-font"/>
              </a:rPr>
              <a:t>t</a:t>
            </a:r>
            <a:r>
              <a:rPr lang="en-GB" altLang="en-US" sz="1200" b="1" dirty="0" smtClean="0">
                <a:solidFill>
                  <a:srgbClr val="00B050"/>
                </a:solidFill>
                <a:latin typeface="medium-content-serif-font"/>
              </a:rPr>
              <a:t>opic?</a:t>
            </a:r>
            <a:endParaRPr lang="en-GB" altLang="en-US" sz="1200" dirty="0" smtClean="0">
              <a:latin typeface="medium-content-serif-font"/>
            </a:endParaRPr>
          </a:p>
          <a:p>
            <a:pPr>
              <a:spcBef>
                <a:spcPct val="0"/>
              </a:spcBef>
              <a:buFontTx/>
              <a:buNone/>
            </a:pPr>
            <a:r>
              <a:rPr lang="en-GB" altLang="en-US" sz="1200" b="1" dirty="0" smtClean="0">
                <a:solidFill>
                  <a:srgbClr val="00B050"/>
                </a:solidFill>
                <a:latin typeface="medium-content-serif-font"/>
              </a:rPr>
              <a:t>BULLET POINTS ONLY</a:t>
            </a:r>
          </a:p>
          <a:p>
            <a:pPr>
              <a:spcBef>
                <a:spcPct val="0"/>
              </a:spcBef>
              <a:buFontTx/>
              <a:buNone/>
            </a:pPr>
            <a:r>
              <a:rPr lang="en-GB" altLang="en-US" sz="1200" dirty="0" smtClean="0">
                <a:latin typeface="medium-content-serif-font"/>
              </a:rPr>
              <a:t>Good preparation for </a:t>
            </a:r>
            <a:r>
              <a:rPr lang="en-GB" altLang="en-US" sz="1200" b="1" dirty="0" smtClean="0">
                <a:solidFill>
                  <a:srgbClr val="00B050"/>
                </a:solidFill>
                <a:latin typeface="medium-content-serif-font"/>
              </a:rPr>
              <a:t>presenting your information </a:t>
            </a:r>
            <a:r>
              <a:rPr lang="en-GB" altLang="en-US" sz="1200" dirty="0" smtClean="0">
                <a:latin typeface="medium-content-serif-font"/>
              </a:rPr>
              <a:t>– summary of your knowledge</a:t>
            </a:r>
            <a:endParaRPr lang="en-GB" altLang="en-US" sz="1200" dirty="0">
              <a:latin typeface="medium-content-serif-font"/>
            </a:endParaRPr>
          </a:p>
          <a:p>
            <a:pPr>
              <a:spcBef>
                <a:spcPct val="0"/>
              </a:spcBef>
              <a:buFontTx/>
              <a:buNone/>
            </a:pPr>
            <a:r>
              <a:rPr lang="en-GB" altLang="en-US" sz="1200" dirty="0"/>
              <a:t>now cover large section </a:t>
            </a:r>
            <a:r>
              <a:rPr lang="en-GB" altLang="en-US" sz="1200" dirty="0" smtClean="0"/>
              <a:t>–you don’t need this any more!</a:t>
            </a:r>
          </a:p>
          <a:p>
            <a:pPr>
              <a:spcBef>
                <a:spcPct val="0"/>
              </a:spcBef>
              <a:buFontTx/>
              <a:buNone/>
            </a:pPr>
            <a:r>
              <a:rPr lang="en-GB" altLang="en-US" sz="1200" dirty="0" smtClean="0"/>
              <a:t>using bullet points only expand on these in essay or presentation 2 explain what u know</a:t>
            </a:r>
          </a:p>
          <a:p>
            <a:pPr>
              <a:spcBef>
                <a:spcPct val="0"/>
              </a:spcBef>
              <a:buFontTx/>
              <a:buNone/>
            </a:pPr>
            <a:r>
              <a:rPr lang="en-GB" altLang="en-US" sz="1200" dirty="0" smtClean="0"/>
              <a:t>Use bottom section for this</a:t>
            </a:r>
            <a:endParaRPr lang="en-GB" altLang="en-US" sz="1200" dirty="0"/>
          </a:p>
          <a:p>
            <a:pPr>
              <a:spcBef>
                <a:spcPct val="0"/>
              </a:spcBef>
              <a:buFontTx/>
              <a:buNone/>
            </a:pPr>
            <a:r>
              <a:rPr lang="en-GB" altLang="en-US" sz="1200" b="1" dirty="0" smtClean="0">
                <a:solidFill>
                  <a:srgbClr val="00B050"/>
                </a:solidFill>
              </a:rPr>
              <a:t>Very important – this needs to be your own words -  </a:t>
            </a:r>
            <a:r>
              <a:rPr lang="en-GB" altLang="en-US" sz="1200" dirty="0" smtClean="0"/>
              <a:t>If you’re not able to understand what you’ve </a:t>
            </a:r>
            <a:r>
              <a:rPr lang="en-GB" altLang="en-US" sz="1200" dirty="0"/>
              <a:t>read, ask 4 </a:t>
            </a:r>
            <a:r>
              <a:rPr lang="en-GB" altLang="en-US" sz="1200" dirty="0" err="1"/>
              <a:t>hlp</a:t>
            </a:r>
            <a:r>
              <a:rPr lang="en-GB" altLang="en-US" sz="1200" dirty="0"/>
              <a:t>, or use other resource</a:t>
            </a:r>
          </a:p>
          <a:p>
            <a:pPr>
              <a:spcBef>
                <a:spcPct val="0"/>
              </a:spcBef>
              <a:buFontTx/>
              <a:buNone/>
            </a:pPr>
            <a:r>
              <a:rPr lang="en-GB" altLang="en-US" sz="1200" b="1" u="sng" dirty="0" smtClean="0">
                <a:solidFill>
                  <a:srgbClr val="00B050"/>
                </a:solidFill>
              </a:rPr>
              <a:t>Why </a:t>
            </a:r>
            <a:r>
              <a:rPr lang="en-GB" altLang="en-US" sz="1200" b="1" u="sng" dirty="0">
                <a:solidFill>
                  <a:srgbClr val="00B050"/>
                </a:solidFill>
              </a:rPr>
              <a:t>use this?</a:t>
            </a:r>
          </a:p>
          <a:p>
            <a:pPr>
              <a:spcBef>
                <a:spcPct val="0"/>
              </a:spcBef>
              <a:buFontTx/>
              <a:buNone/>
            </a:pPr>
            <a:r>
              <a:rPr lang="en-GB" altLang="en-US" sz="1200" dirty="0"/>
              <a:t>encourages u to </a:t>
            </a:r>
            <a:r>
              <a:rPr lang="en-GB" altLang="en-US" sz="1200" dirty="0" smtClean="0"/>
              <a:t>reflect </a:t>
            </a:r>
            <a:r>
              <a:rPr lang="en-GB" altLang="en-US" sz="1200" dirty="0"/>
              <a:t>on </a:t>
            </a:r>
            <a:r>
              <a:rPr lang="en-GB" altLang="en-US" sz="1200" dirty="0" smtClean="0"/>
              <a:t>what you’ve read</a:t>
            </a:r>
            <a:endParaRPr lang="en-GB" altLang="en-US" sz="1200" dirty="0"/>
          </a:p>
          <a:p>
            <a:pPr>
              <a:spcBef>
                <a:spcPct val="0"/>
              </a:spcBef>
              <a:buFontTx/>
              <a:buNone/>
            </a:pPr>
            <a:r>
              <a:rPr lang="en-GB" altLang="en-US" sz="1200" b="1" dirty="0" smtClean="0">
                <a:solidFill>
                  <a:srgbClr val="00B050"/>
                </a:solidFill>
              </a:rPr>
              <a:t>actively</a:t>
            </a:r>
            <a:r>
              <a:rPr lang="en-GB" altLang="en-US" sz="1200" dirty="0" smtClean="0"/>
              <a:t> </a:t>
            </a:r>
            <a:r>
              <a:rPr lang="en-GB" altLang="en-US" sz="1200" dirty="0"/>
              <a:t>engage with info</a:t>
            </a:r>
          </a:p>
          <a:p>
            <a:pPr>
              <a:spcBef>
                <a:spcPct val="0"/>
              </a:spcBef>
              <a:buFontTx/>
              <a:buNone/>
            </a:pPr>
            <a:r>
              <a:rPr lang="en-GB" altLang="en-US" sz="1200" dirty="0"/>
              <a:t>passive </a:t>
            </a:r>
            <a:r>
              <a:rPr lang="en-GB" altLang="en-US" sz="1200" dirty="0" smtClean="0"/>
              <a:t>note-making </a:t>
            </a:r>
            <a:r>
              <a:rPr lang="en-GB" altLang="en-US" sz="1200" dirty="0">
                <a:solidFill>
                  <a:srgbClr val="00B050"/>
                </a:solidFill>
              </a:rPr>
              <a:t>– </a:t>
            </a:r>
            <a:r>
              <a:rPr lang="en-GB" altLang="en-US" sz="1200" b="1" dirty="0">
                <a:solidFill>
                  <a:srgbClr val="00B050"/>
                </a:solidFill>
              </a:rPr>
              <a:t>just copying out  </a:t>
            </a:r>
            <a:r>
              <a:rPr lang="en-GB" altLang="en-US" sz="1200" b="1" dirty="0">
                <a:solidFill>
                  <a:srgbClr val="FF3300"/>
                </a:solidFill>
              </a:rPr>
              <a:t>- </a:t>
            </a:r>
            <a:r>
              <a:rPr lang="en-GB" altLang="en-US" sz="1200" b="1" dirty="0" smtClean="0"/>
              <a:t>you </a:t>
            </a:r>
            <a:r>
              <a:rPr lang="en-GB" altLang="en-US" sz="1200" dirty="0" smtClean="0"/>
              <a:t>don’t learn anything </a:t>
            </a:r>
            <a:r>
              <a:rPr lang="en-GB" altLang="en-US" sz="1200" dirty="0"/>
              <a:t>!  </a:t>
            </a:r>
          </a:p>
          <a:p>
            <a:pPr>
              <a:spcBef>
                <a:spcPct val="0"/>
              </a:spcBef>
              <a:buFontTx/>
              <a:buNone/>
            </a:pPr>
            <a:r>
              <a:rPr lang="en-GB" altLang="en-US" sz="1200" dirty="0" smtClean="0"/>
              <a:t>Highly recommended - used across </a:t>
            </a:r>
            <a:r>
              <a:rPr lang="en-GB" altLang="en-US" sz="1200" dirty="0"/>
              <a:t>world by </a:t>
            </a:r>
            <a:r>
              <a:rPr lang="en-GB" altLang="en-US" sz="1200" dirty="0" smtClean="0"/>
              <a:t>university </a:t>
            </a:r>
            <a:r>
              <a:rPr lang="en-GB" altLang="en-US" sz="1200" dirty="0"/>
              <a:t>&amp; </a:t>
            </a:r>
            <a:r>
              <a:rPr lang="en-GB" altLang="en-US" sz="1200" dirty="0" smtClean="0"/>
              <a:t>high school students</a:t>
            </a:r>
            <a:endParaRPr lang="en-GB" altLang="en-US" sz="1200" dirty="0"/>
          </a:p>
        </p:txBody>
      </p:sp>
      <p:sp>
        <p:nvSpPr>
          <p:cNvPr id="7" name="Rectangle 6"/>
          <p:cNvSpPr/>
          <p:nvPr/>
        </p:nvSpPr>
        <p:spPr>
          <a:xfrm>
            <a:off x="2136700" y="1275975"/>
            <a:ext cx="6967537" cy="4072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TextBox 15"/>
          <p:cNvSpPr txBox="1">
            <a:spLocks noChangeArrowheads="1"/>
          </p:cNvSpPr>
          <p:nvPr/>
        </p:nvSpPr>
        <p:spPr bwMode="auto">
          <a:xfrm>
            <a:off x="2636687" y="1715909"/>
            <a:ext cx="603977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6000" dirty="0">
                <a:solidFill>
                  <a:srgbClr val="00B050"/>
                </a:solidFill>
              </a:rPr>
              <a:t>notes on the information</a:t>
            </a:r>
          </a:p>
          <a:p>
            <a:pPr>
              <a:spcBef>
                <a:spcPct val="0"/>
              </a:spcBef>
              <a:buFontTx/>
              <a:buNone/>
            </a:pPr>
            <a:r>
              <a:rPr lang="en-GB" altLang="en-US" sz="6000" dirty="0" smtClean="0">
                <a:solidFill>
                  <a:srgbClr val="00B050"/>
                </a:solidFill>
              </a:rPr>
              <a:t>you’ve </a:t>
            </a:r>
            <a:r>
              <a:rPr lang="en-GB" altLang="en-US" sz="6000" dirty="0">
                <a:solidFill>
                  <a:srgbClr val="00B050"/>
                </a:solidFill>
              </a:rPr>
              <a:t>found</a:t>
            </a:r>
          </a:p>
        </p:txBody>
      </p:sp>
      <p:sp>
        <p:nvSpPr>
          <p:cNvPr id="3" name="Rectangle 2">
            <a:extLst>
              <a:ext uri="{FF2B5EF4-FFF2-40B4-BE49-F238E27FC236}">
                <a16:creationId xmlns:a16="http://schemas.microsoft.com/office/drawing/2014/main" id="{2C19E1AE-B4B8-4BD6-BFA0-F4D1092668ED}"/>
              </a:ext>
            </a:extLst>
          </p:cNvPr>
          <p:cNvSpPr/>
          <p:nvPr/>
        </p:nvSpPr>
        <p:spPr>
          <a:xfrm>
            <a:off x="2115345" y="51594"/>
            <a:ext cx="6947693" cy="1154413"/>
          </a:xfrm>
          <a:prstGeom prst="rect">
            <a:avLst/>
          </a:prstGeom>
          <a:solidFill>
            <a:srgbClr val="EC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a:extLst>
              <a:ext uri="{FF2B5EF4-FFF2-40B4-BE49-F238E27FC236}">
                <a16:creationId xmlns:a16="http://schemas.microsoft.com/office/drawing/2014/main" id="{800424F2-3469-41F7-9271-95C5F90E469B}"/>
              </a:ext>
            </a:extLst>
          </p:cNvPr>
          <p:cNvSpPr/>
          <p:nvPr/>
        </p:nvSpPr>
        <p:spPr>
          <a:xfrm>
            <a:off x="6350" y="-28575"/>
            <a:ext cx="2043113" cy="5487375"/>
          </a:xfrm>
          <a:prstGeom prst="rect">
            <a:avLst/>
          </a:prstGeom>
          <a:solidFill>
            <a:srgbClr val="F3EB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7" name="TextBox 5"/>
          <p:cNvSpPr txBox="1">
            <a:spLocks noChangeArrowheads="1"/>
          </p:cNvSpPr>
          <p:nvPr/>
        </p:nvSpPr>
        <p:spPr bwMode="auto">
          <a:xfrm>
            <a:off x="69850" y="51594"/>
            <a:ext cx="19716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b="1" dirty="0">
                <a:solidFill>
                  <a:srgbClr val="00B050"/>
                </a:solidFill>
                <a:latin typeface="Calibri" panose="020F0502020204030204" pitchFamily="34" charset="0"/>
                <a:cs typeface="Calibri" panose="020F0502020204030204" pitchFamily="34" charset="0"/>
              </a:rPr>
              <a:t>Sum up what you’ve learned </a:t>
            </a:r>
            <a:r>
              <a:rPr lang="en-GB" altLang="en-US" sz="1100" b="1" dirty="0" smtClean="0">
                <a:solidFill>
                  <a:srgbClr val="00B050"/>
                </a:solidFill>
                <a:latin typeface="Calibri" panose="020F0502020204030204" pitchFamily="34" charset="0"/>
                <a:cs typeface="Calibri" panose="020F0502020204030204" pitchFamily="34" charset="0"/>
              </a:rPr>
              <a:t>here (use </a:t>
            </a:r>
            <a:r>
              <a:rPr lang="en-GB" altLang="en-US" sz="1100" b="1" dirty="0">
                <a:solidFill>
                  <a:srgbClr val="00B050"/>
                </a:solidFill>
                <a:latin typeface="Calibri" panose="020F0502020204030204" pitchFamily="34" charset="0"/>
                <a:cs typeface="Calibri" panose="020F0502020204030204" pitchFamily="34" charset="0"/>
              </a:rPr>
              <a:t>bullet points)</a:t>
            </a:r>
          </a:p>
        </p:txBody>
      </p:sp>
      <p:sp>
        <p:nvSpPr>
          <p:cNvPr id="8" name="Rectangle 7">
            <a:extLst>
              <a:ext uri="{FF2B5EF4-FFF2-40B4-BE49-F238E27FC236}">
                <a16:creationId xmlns:a16="http://schemas.microsoft.com/office/drawing/2014/main" id="{7AAD272D-DC66-4DFE-895D-82BA292D6248}"/>
              </a:ext>
            </a:extLst>
          </p:cNvPr>
          <p:cNvSpPr/>
          <p:nvPr/>
        </p:nvSpPr>
        <p:spPr>
          <a:xfrm>
            <a:off x="0" y="5383213"/>
            <a:ext cx="9080500" cy="1449387"/>
          </a:xfrm>
          <a:prstGeom prst="rect">
            <a:avLst/>
          </a:prstGeom>
          <a:solidFill>
            <a:srgbClr val="F7F3F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9" name="TextBox 8"/>
          <p:cNvSpPr txBox="1">
            <a:spLocks noChangeArrowheads="1"/>
          </p:cNvSpPr>
          <p:nvPr/>
        </p:nvSpPr>
        <p:spPr bwMode="auto">
          <a:xfrm>
            <a:off x="1374775" y="5380038"/>
            <a:ext cx="633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200" b="1" dirty="0">
                <a:latin typeface="Calibri" panose="020F0502020204030204" pitchFamily="34" charset="0"/>
                <a:cs typeface="Calibri" panose="020F0502020204030204" pitchFamily="34" charset="0"/>
              </a:rPr>
              <a:t>Use this section to explain what you’ve learned </a:t>
            </a:r>
            <a:r>
              <a:rPr lang="en-GB" altLang="en-US" sz="1400" b="1" dirty="0">
                <a:solidFill>
                  <a:srgbClr val="00B050"/>
                </a:solidFill>
                <a:latin typeface="Calibri" panose="020F0502020204030204" pitchFamily="34" charset="0"/>
                <a:cs typeface="Calibri" panose="020F0502020204030204" pitchFamily="34" charset="0"/>
              </a:rPr>
              <a:t>in your own words</a:t>
            </a:r>
          </a:p>
        </p:txBody>
      </p:sp>
      <p:sp>
        <p:nvSpPr>
          <p:cNvPr id="3080" name="TextBox 9">
            <a:extLst>
              <a:ext uri="{FF2B5EF4-FFF2-40B4-BE49-F238E27FC236}">
                <a16:creationId xmlns:a16="http://schemas.microsoft.com/office/drawing/2014/main" id="{F89F471B-78EF-4AB0-97F3-2D34F5A01333}"/>
              </a:ext>
            </a:extLst>
          </p:cNvPr>
          <p:cNvSpPr txBox="1">
            <a:spLocks noChangeArrowheads="1"/>
          </p:cNvSpPr>
          <p:nvPr/>
        </p:nvSpPr>
        <p:spPr bwMode="auto">
          <a:xfrm>
            <a:off x="2234407" y="235366"/>
            <a:ext cx="6909593"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200" dirty="0">
                <a:latin typeface="Calibri" panose="020F0502020204030204" pitchFamily="34" charset="0"/>
                <a:cs typeface="Calibri" panose="020F0502020204030204" pitchFamily="34" charset="0"/>
              </a:rPr>
              <a:t>Your name</a:t>
            </a:r>
            <a:r>
              <a:rPr lang="en-GB" altLang="en-US" sz="1050" dirty="0">
                <a:latin typeface="+mj-lt"/>
                <a:cs typeface="Calibri" panose="020F0502020204030204" pitchFamily="34" charset="0"/>
              </a:rPr>
              <a:t>: </a:t>
            </a:r>
            <a:r>
              <a:rPr lang="en-GB" altLang="en-US" sz="1400" dirty="0" smtClean="0">
                <a:solidFill>
                  <a:srgbClr val="00B050"/>
                </a:solidFill>
                <a:latin typeface="+mj-lt"/>
                <a:cs typeface="Calibri" panose="020F0502020204030204" pitchFamily="34" charset="0"/>
              </a:rPr>
              <a:t>Ms Newbury, </a:t>
            </a:r>
            <a:r>
              <a:rPr lang="en-GB" altLang="en-US" sz="1400" b="1" dirty="0" err="1" smtClean="0">
                <a:solidFill>
                  <a:srgbClr val="00B050"/>
                </a:solidFill>
                <a:latin typeface="+mj-lt"/>
                <a:cs typeface="Calibri" panose="020F0502020204030204" pitchFamily="34" charset="0"/>
              </a:rPr>
              <a:t>Largs</a:t>
            </a:r>
            <a:r>
              <a:rPr lang="en-GB" altLang="en-US" sz="1400" b="1" dirty="0" smtClean="0">
                <a:solidFill>
                  <a:srgbClr val="00B050"/>
                </a:solidFill>
                <a:latin typeface="+mj-lt"/>
                <a:cs typeface="Calibri" panose="020F0502020204030204" pitchFamily="34" charset="0"/>
              </a:rPr>
              <a:t> </a:t>
            </a:r>
            <a:r>
              <a:rPr lang="en-GB" altLang="en-US" sz="1400" b="1" dirty="0">
                <a:solidFill>
                  <a:srgbClr val="00B050"/>
                </a:solidFill>
                <a:latin typeface="+mj-lt"/>
                <a:cs typeface="Calibri" panose="020F0502020204030204" pitchFamily="34" charset="0"/>
              </a:rPr>
              <a:t>Campus Library</a:t>
            </a:r>
          </a:p>
          <a:p>
            <a:pPr>
              <a:spcBef>
                <a:spcPct val="0"/>
              </a:spcBef>
              <a:buFontTx/>
              <a:buNone/>
              <a:defRPr/>
            </a:pPr>
            <a:r>
              <a:rPr lang="en-GB" altLang="en-US" sz="1050" dirty="0">
                <a:latin typeface="+mj-lt"/>
                <a:cs typeface="Calibri" panose="020F0502020204030204" pitchFamily="34" charset="0"/>
              </a:rPr>
              <a:t>Date</a:t>
            </a:r>
            <a:r>
              <a:rPr lang="en-GB" altLang="en-US" sz="1100" dirty="0">
                <a:solidFill>
                  <a:srgbClr val="00B050"/>
                </a:solidFill>
                <a:latin typeface="+mj-lt"/>
                <a:cs typeface="Calibri" panose="020F0502020204030204" pitchFamily="34" charset="0"/>
              </a:rPr>
              <a:t>: </a:t>
            </a:r>
            <a:r>
              <a:rPr lang="en-GB" altLang="en-US" sz="1400" b="1" dirty="0">
                <a:solidFill>
                  <a:srgbClr val="00B050"/>
                </a:solidFill>
                <a:latin typeface="+mj-lt"/>
                <a:cs typeface="Calibri" panose="020F0502020204030204" pitchFamily="34" charset="0"/>
              </a:rPr>
              <a:t>7</a:t>
            </a:r>
            <a:r>
              <a:rPr lang="en-GB" altLang="en-US" sz="1400" b="1" baseline="30000" dirty="0">
                <a:solidFill>
                  <a:srgbClr val="00B050"/>
                </a:solidFill>
                <a:latin typeface="+mj-lt"/>
                <a:cs typeface="Calibri" panose="020F0502020204030204" pitchFamily="34" charset="0"/>
              </a:rPr>
              <a:t>th</a:t>
            </a:r>
            <a:r>
              <a:rPr lang="en-GB" altLang="en-US" sz="1400" b="1" dirty="0">
                <a:solidFill>
                  <a:srgbClr val="00B050"/>
                </a:solidFill>
                <a:latin typeface="+mj-lt"/>
                <a:cs typeface="Calibri" panose="020F0502020204030204" pitchFamily="34" charset="0"/>
              </a:rPr>
              <a:t> December 2018</a:t>
            </a:r>
          </a:p>
          <a:p>
            <a:pPr>
              <a:spcBef>
                <a:spcPct val="0"/>
              </a:spcBef>
              <a:buFontTx/>
              <a:buNone/>
              <a:defRPr/>
            </a:pPr>
            <a:r>
              <a:rPr lang="en-GB" altLang="en-US" sz="1050" dirty="0">
                <a:latin typeface="+mj-lt"/>
                <a:cs typeface="Calibri" panose="020F0502020204030204" pitchFamily="34" charset="0"/>
              </a:rPr>
              <a:t>Topic researched</a:t>
            </a:r>
            <a:r>
              <a:rPr lang="en-GB" altLang="en-US" sz="1050" dirty="0">
                <a:latin typeface="+mj-lt"/>
              </a:rPr>
              <a:t>: </a:t>
            </a:r>
            <a:r>
              <a:rPr lang="en-GB" altLang="en-US" sz="1400" b="1" dirty="0">
                <a:solidFill>
                  <a:srgbClr val="00B050"/>
                </a:solidFill>
                <a:latin typeface="+mj-lt"/>
              </a:rPr>
              <a:t>The Cornell </a:t>
            </a:r>
            <a:r>
              <a:rPr lang="en-GB" altLang="en-US" sz="1400" b="1" dirty="0" err="1">
                <a:solidFill>
                  <a:srgbClr val="00B050"/>
                </a:solidFill>
                <a:latin typeface="+mj-lt"/>
              </a:rPr>
              <a:t>Notemaking</a:t>
            </a:r>
            <a:r>
              <a:rPr lang="en-GB" altLang="en-US" sz="1400" b="1" dirty="0">
                <a:solidFill>
                  <a:srgbClr val="00B050"/>
                </a:solidFill>
                <a:latin typeface="+mj-lt"/>
              </a:rPr>
              <a:t> System</a:t>
            </a:r>
          </a:p>
          <a:p>
            <a:pPr>
              <a:spcBef>
                <a:spcPct val="0"/>
              </a:spcBef>
              <a:buFontTx/>
              <a:buNone/>
              <a:defRPr/>
            </a:pPr>
            <a:r>
              <a:rPr lang="en-GB" altLang="en-US" sz="1000" dirty="0">
                <a:latin typeface="+mj-lt"/>
              </a:rPr>
              <a:t>Resource used</a:t>
            </a:r>
            <a:r>
              <a:rPr lang="en-GB" altLang="en-US" sz="1050" dirty="0">
                <a:latin typeface="+mj-lt"/>
              </a:rPr>
              <a:t>: </a:t>
            </a:r>
            <a:r>
              <a:rPr lang="en-GB" altLang="en-US" sz="1050" dirty="0">
                <a:latin typeface="+mj-lt"/>
                <a:hlinkClick r:id="rId3"/>
              </a:rPr>
              <a:t>www.goodnotes.com</a:t>
            </a:r>
            <a:endParaRPr lang="en-GB" altLang="en-US" sz="1050" dirty="0">
              <a:latin typeface="+mj-lt"/>
            </a:endParaRPr>
          </a:p>
        </p:txBody>
      </p:sp>
      <p:sp>
        <p:nvSpPr>
          <p:cNvPr id="2" name="TextBox 1">
            <a:extLst>
              <a:ext uri="{FF2B5EF4-FFF2-40B4-BE49-F238E27FC236}">
                <a16:creationId xmlns:a16="http://schemas.microsoft.com/office/drawing/2014/main" id="{4E7B0536-21C3-47AA-B0C0-144DD686109A}"/>
              </a:ext>
            </a:extLst>
          </p:cNvPr>
          <p:cNvSpPr txBox="1"/>
          <p:nvPr/>
        </p:nvSpPr>
        <p:spPr>
          <a:xfrm>
            <a:off x="69850" y="484774"/>
            <a:ext cx="1934620" cy="5324535"/>
          </a:xfrm>
          <a:prstGeom prst="rect">
            <a:avLst/>
          </a:prstGeom>
          <a:noFill/>
        </p:spPr>
        <p:txBody>
          <a:bodyPr wrap="square">
            <a:spAutoFit/>
          </a:bodyPr>
          <a:lstStyle/>
          <a:p>
            <a:pPr marL="285750" indent="-285750">
              <a:buFont typeface="Arial" panose="020B0604020202020204" pitchFamily="34" charset="0"/>
              <a:buChar char="•"/>
              <a:defRPr/>
            </a:pPr>
            <a:r>
              <a:rPr lang="en-GB" sz="1100" dirty="0"/>
              <a:t>use right </a:t>
            </a:r>
            <a:r>
              <a:rPr lang="en-GB" sz="1100" dirty="0" smtClean="0"/>
              <a:t>hand section </a:t>
            </a:r>
            <a:r>
              <a:rPr lang="en-GB" sz="1100" dirty="0"/>
              <a:t>for brief notes – essential information only</a:t>
            </a:r>
          </a:p>
          <a:p>
            <a:pPr marL="285750" indent="-285750">
              <a:buFont typeface="Arial" panose="020B0604020202020204" pitchFamily="34" charset="0"/>
              <a:buChar char="•"/>
              <a:defRPr/>
            </a:pPr>
            <a:endParaRPr lang="en-GB" sz="100" dirty="0"/>
          </a:p>
          <a:p>
            <a:pPr marL="285750" indent="-285750">
              <a:buFont typeface="Arial" panose="020B0604020202020204" pitchFamily="34" charset="0"/>
              <a:buChar char="•"/>
              <a:defRPr/>
            </a:pPr>
            <a:r>
              <a:rPr lang="en-GB" sz="1100" dirty="0"/>
              <a:t>use shortcuts</a:t>
            </a:r>
          </a:p>
          <a:p>
            <a:pPr marL="285750" indent="-285750">
              <a:buFont typeface="Arial" panose="020B0604020202020204" pitchFamily="34" charset="0"/>
              <a:buChar char="•"/>
              <a:defRPr/>
            </a:pPr>
            <a:endParaRPr lang="en-GB" sz="100" dirty="0"/>
          </a:p>
          <a:p>
            <a:pPr marL="285750" indent="-285750">
              <a:buFont typeface="Arial" panose="020B0604020202020204" pitchFamily="34" charset="0"/>
              <a:buChar char="•"/>
              <a:defRPr/>
            </a:pPr>
            <a:r>
              <a:rPr lang="en-GB" sz="1100" dirty="0"/>
              <a:t>make sure you understand it</a:t>
            </a:r>
          </a:p>
          <a:p>
            <a:pPr marL="285750" indent="-285750">
              <a:buFont typeface="Arial" panose="020B0604020202020204" pitchFamily="34" charset="0"/>
              <a:buChar char="•"/>
              <a:defRPr/>
            </a:pPr>
            <a:r>
              <a:rPr lang="en-GB" sz="1100" dirty="0"/>
              <a:t>sum up what you’ve learned in left hand column</a:t>
            </a:r>
          </a:p>
          <a:p>
            <a:pPr marL="285750" indent="-285750">
              <a:buFont typeface="Arial" panose="020B0604020202020204" pitchFamily="34" charset="0"/>
              <a:buChar char="•"/>
              <a:defRPr/>
            </a:pPr>
            <a:endParaRPr lang="en-GB" sz="100" dirty="0"/>
          </a:p>
          <a:p>
            <a:pPr marL="285750" indent="-285750">
              <a:buFont typeface="Arial" panose="020B0604020202020204" pitchFamily="34" charset="0"/>
              <a:buChar char="•"/>
              <a:defRPr/>
            </a:pPr>
            <a:r>
              <a:rPr lang="en-GB" sz="1100" dirty="0" smtClean="0"/>
              <a:t>using </a:t>
            </a:r>
            <a:r>
              <a:rPr lang="en-GB" sz="1100" b="1" dirty="0" smtClean="0">
                <a:solidFill>
                  <a:srgbClr val="00B050"/>
                </a:solidFill>
              </a:rPr>
              <a:t>bullet points only, </a:t>
            </a:r>
            <a:r>
              <a:rPr lang="en-GB" sz="1100" dirty="0" smtClean="0">
                <a:solidFill>
                  <a:srgbClr val="00B050"/>
                </a:solidFill>
              </a:rPr>
              <a:t> </a:t>
            </a:r>
            <a:r>
              <a:rPr lang="en-GB" sz="1100" dirty="0"/>
              <a:t>explain what you’ve </a:t>
            </a:r>
            <a:r>
              <a:rPr lang="en-GB" sz="1100" dirty="0" smtClean="0"/>
              <a:t>learned</a:t>
            </a:r>
          </a:p>
          <a:p>
            <a:pPr marL="285750" indent="-285750">
              <a:buFont typeface="Arial" panose="020B0604020202020204" pitchFamily="34" charset="0"/>
              <a:buChar char="•"/>
              <a:defRPr/>
            </a:pPr>
            <a:r>
              <a:rPr lang="en-GB" sz="1100" dirty="0"/>
              <a:t>use bottom </a:t>
            </a:r>
            <a:r>
              <a:rPr lang="en-GB" sz="1100" dirty="0" smtClean="0"/>
              <a:t>section for this</a:t>
            </a:r>
            <a:endParaRPr lang="en-GB" sz="1100" dirty="0"/>
          </a:p>
          <a:p>
            <a:pPr marL="285750" indent="-285750">
              <a:buFont typeface="Arial" panose="020B0604020202020204" pitchFamily="34" charset="0"/>
              <a:buChar char="•"/>
              <a:defRPr/>
            </a:pPr>
            <a:endParaRPr lang="en-GB" sz="100" dirty="0"/>
          </a:p>
          <a:p>
            <a:pPr marL="285750" indent="-285750">
              <a:buFont typeface="Arial" panose="020B0604020202020204" pitchFamily="34" charset="0"/>
              <a:buChar char="•"/>
              <a:defRPr/>
            </a:pPr>
            <a:r>
              <a:rPr lang="en-GB" sz="1100" dirty="0" smtClean="0"/>
              <a:t>write </a:t>
            </a:r>
            <a:r>
              <a:rPr lang="en-GB" sz="1100" dirty="0"/>
              <a:t>in </a:t>
            </a:r>
            <a:r>
              <a:rPr lang="en-GB" sz="1100" dirty="0" smtClean="0"/>
              <a:t>sentences &amp; explain it in your own way</a:t>
            </a:r>
          </a:p>
          <a:p>
            <a:pPr marL="285750" indent="-285750">
              <a:buFont typeface="Arial" panose="020B0604020202020204" pitchFamily="34" charset="0"/>
              <a:buChar char="•"/>
              <a:defRPr/>
            </a:pPr>
            <a:r>
              <a:rPr lang="en-GB" sz="1100" dirty="0" smtClean="0"/>
              <a:t>If you can’t, ask for help or use another resource</a:t>
            </a:r>
          </a:p>
          <a:p>
            <a:pPr marL="285750" indent="-285750">
              <a:buFont typeface="Arial" panose="020B0604020202020204" pitchFamily="34" charset="0"/>
              <a:buChar char="•"/>
              <a:defRPr/>
            </a:pPr>
            <a:r>
              <a:rPr lang="en-GB" sz="1100" dirty="0"/>
              <a:t>e</a:t>
            </a:r>
            <a:r>
              <a:rPr lang="en-GB" sz="1100" dirty="0" smtClean="0"/>
              <a:t>xcellent technique: </a:t>
            </a:r>
            <a:endParaRPr lang="en-GB" sz="1100" dirty="0"/>
          </a:p>
          <a:p>
            <a:pPr marL="285750" indent="-285750">
              <a:buFont typeface="Arial" panose="020B0604020202020204" pitchFamily="34" charset="0"/>
              <a:buChar char="•"/>
              <a:defRPr/>
            </a:pPr>
            <a:r>
              <a:rPr lang="en-GB" sz="100" dirty="0" smtClean="0"/>
              <a:t>   </a:t>
            </a:r>
            <a:r>
              <a:rPr lang="en-GB" sz="1100" dirty="0" smtClean="0"/>
              <a:t>encourages </a:t>
            </a:r>
            <a:r>
              <a:rPr lang="en-GB" sz="1100" dirty="0"/>
              <a:t>you to engage with information – </a:t>
            </a:r>
            <a:r>
              <a:rPr lang="en-GB" sz="1100" b="1" dirty="0">
                <a:solidFill>
                  <a:srgbClr val="00B050"/>
                </a:solidFill>
              </a:rPr>
              <a:t>think, not just copy out</a:t>
            </a:r>
          </a:p>
          <a:p>
            <a:pPr marL="285750" indent="-285750">
              <a:buFont typeface="Arial" panose="020B0604020202020204" pitchFamily="34" charset="0"/>
              <a:buChar char="•"/>
              <a:defRPr/>
            </a:pPr>
            <a:endParaRPr lang="en-GB" sz="100" b="1" dirty="0">
              <a:solidFill>
                <a:srgbClr val="FF3300"/>
              </a:solidFill>
            </a:endParaRPr>
          </a:p>
          <a:p>
            <a:pPr marL="285750" indent="-285750">
              <a:buFont typeface="Arial" panose="020B0604020202020204" pitchFamily="34" charset="0"/>
              <a:buChar char="•"/>
              <a:defRPr/>
            </a:pPr>
            <a:endParaRPr lang="en-GB" sz="100" b="1" dirty="0">
              <a:solidFill>
                <a:srgbClr val="FF3300"/>
              </a:solidFill>
            </a:endParaRPr>
          </a:p>
          <a:p>
            <a:pPr marL="285750" indent="-285750">
              <a:buFont typeface="Arial" panose="020B0604020202020204" pitchFamily="34" charset="0"/>
              <a:buChar char="•"/>
              <a:defRPr/>
            </a:pPr>
            <a:r>
              <a:rPr lang="en-GB" sz="1100" dirty="0" smtClean="0"/>
              <a:t>widely </a:t>
            </a:r>
            <a:r>
              <a:rPr lang="en-GB" sz="1100" dirty="0"/>
              <a:t>used in universities and schools</a:t>
            </a:r>
          </a:p>
          <a:p>
            <a:pPr marL="285750" indent="-285750">
              <a:buFont typeface="Arial" panose="020B0604020202020204" pitchFamily="34" charset="0"/>
              <a:buChar char="•"/>
              <a:defRPr/>
            </a:pPr>
            <a:endParaRPr lang="en-GB" sz="100" dirty="0"/>
          </a:p>
          <a:p>
            <a:pPr marL="285750" indent="-285750">
              <a:buFont typeface="Arial" panose="020B0604020202020204" pitchFamily="34" charset="0"/>
              <a:buChar char="•"/>
              <a:defRPr/>
            </a:pPr>
            <a:endParaRPr lang="en-GB" sz="100" dirty="0"/>
          </a:p>
          <a:p>
            <a:pPr>
              <a:defRPr/>
            </a:pPr>
            <a:endParaRPr lang="en-GB" sz="1200" dirty="0"/>
          </a:p>
        </p:txBody>
      </p:sp>
      <p:sp>
        <p:nvSpPr>
          <p:cNvPr id="3085" name="TextBox 8">
            <a:extLst>
              <a:ext uri="{FF2B5EF4-FFF2-40B4-BE49-F238E27FC236}">
                <a16:creationId xmlns:a16="http://schemas.microsoft.com/office/drawing/2014/main" id="{69426F7D-1050-4739-98B0-AB19DE9D4063}"/>
              </a:ext>
            </a:extLst>
          </p:cNvPr>
          <p:cNvSpPr txBox="1">
            <a:spLocks noChangeArrowheads="1"/>
          </p:cNvSpPr>
          <p:nvPr/>
        </p:nvSpPr>
        <p:spPr bwMode="auto">
          <a:xfrm>
            <a:off x="57150" y="5564188"/>
            <a:ext cx="9086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200" dirty="0">
                <a:solidFill>
                  <a:schemeClr val="accent5">
                    <a:lumMod val="10000"/>
                  </a:schemeClr>
                </a:solidFill>
                <a:latin typeface="Calibri" panose="020F0502020204030204" pitchFamily="34" charset="0"/>
                <a:cs typeface="Calibri" panose="020F0502020204030204" pitchFamily="34" charset="0"/>
              </a:rPr>
              <a:t>The Cornell note making system has been used in schools and universities across the world for many </a:t>
            </a:r>
            <a:r>
              <a:rPr lang="en-GB" altLang="en-US" sz="1200" dirty="0" smtClean="0">
                <a:solidFill>
                  <a:schemeClr val="accent5">
                    <a:lumMod val="10000"/>
                  </a:schemeClr>
                </a:solidFill>
                <a:latin typeface="Calibri" panose="020F0502020204030204" pitchFamily="34" charset="0"/>
                <a:cs typeface="Calibri" panose="020F0502020204030204" pitchFamily="34" charset="0"/>
              </a:rPr>
              <a:t>years. It </a:t>
            </a:r>
            <a:r>
              <a:rPr lang="en-GB" altLang="en-US" sz="1200" dirty="0">
                <a:solidFill>
                  <a:schemeClr val="accent5">
                    <a:lumMod val="10000"/>
                  </a:schemeClr>
                </a:solidFill>
                <a:latin typeface="Calibri" panose="020F0502020204030204" pitchFamily="34" charset="0"/>
                <a:cs typeface="Calibri" panose="020F0502020204030204" pitchFamily="34" charset="0"/>
              </a:rPr>
              <a:t>is a recommended  approach, because it  encourages students to engage actively with information they need for research. It is based around a resource (paper, or online) divided into 4 sections. The largest section is used to note down relevant information. You need to keep your notes brief, because there’s not much space. </a:t>
            </a:r>
            <a:r>
              <a:rPr lang="en-GB" altLang="en-US" sz="1200" dirty="0" smtClean="0">
                <a:solidFill>
                  <a:schemeClr val="accent5">
                    <a:lumMod val="10000"/>
                  </a:schemeClr>
                </a:solidFill>
                <a:latin typeface="Calibri" panose="020F0502020204030204" pitchFamily="34" charset="0"/>
                <a:cs typeface="Calibri" panose="020F0502020204030204" pitchFamily="34" charset="0"/>
              </a:rPr>
              <a:t>You </a:t>
            </a:r>
            <a:r>
              <a:rPr lang="en-GB" altLang="en-US" sz="1200" dirty="0">
                <a:solidFill>
                  <a:schemeClr val="accent5">
                    <a:lumMod val="10000"/>
                  </a:schemeClr>
                </a:solidFill>
                <a:latin typeface="Calibri" panose="020F0502020204030204" pitchFamily="34" charset="0"/>
                <a:cs typeface="Calibri" panose="020F0502020204030204" pitchFamily="34" charset="0"/>
              </a:rPr>
              <a:t>use the left hand to sum up the </a:t>
            </a:r>
            <a:r>
              <a:rPr lang="en-GB" altLang="en-US" sz="1200" dirty="0" smtClean="0">
                <a:solidFill>
                  <a:schemeClr val="accent5">
                    <a:lumMod val="10000"/>
                  </a:schemeClr>
                </a:solidFill>
                <a:latin typeface="Calibri" panose="020F0502020204030204" pitchFamily="34" charset="0"/>
                <a:cs typeface="Calibri" panose="020F0502020204030204" pitchFamily="34" charset="0"/>
              </a:rPr>
              <a:t>information using bullet points;  it’s </a:t>
            </a:r>
            <a:r>
              <a:rPr lang="en-GB" altLang="en-US" sz="1200" dirty="0">
                <a:solidFill>
                  <a:schemeClr val="accent5">
                    <a:lumMod val="10000"/>
                  </a:schemeClr>
                </a:solidFill>
                <a:latin typeface="Calibri" panose="020F0502020204030204" pitchFamily="34" charset="0"/>
                <a:cs typeface="Calibri" panose="020F0502020204030204" pitchFamily="34" charset="0"/>
              </a:rPr>
              <a:t>an even smaller section to encourage you to note down only what is essential. The section at the bottom is where </a:t>
            </a:r>
            <a:r>
              <a:rPr lang="en-GB" altLang="en-US" sz="1200" dirty="0" smtClean="0">
                <a:solidFill>
                  <a:schemeClr val="accent5">
                    <a:lumMod val="10000"/>
                  </a:schemeClr>
                </a:solidFill>
                <a:latin typeface="Calibri" panose="020F0502020204030204" pitchFamily="34" charset="0"/>
                <a:cs typeface="Calibri" panose="020F0502020204030204" pitchFamily="34" charset="0"/>
              </a:rPr>
              <a:t>you </a:t>
            </a:r>
            <a:r>
              <a:rPr lang="en-GB" altLang="en-US" sz="1200" dirty="0">
                <a:solidFill>
                  <a:schemeClr val="accent5">
                    <a:lumMod val="10000"/>
                  </a:schemeClr>
                </a:solidFill>
                <a:latin typeface="Calibri" panose="020F0502020204030204" pitchFamily="34" charset="0"/>
                <a:cs typeface="Calibri" panose="020F0502020204030204" pitchFamily="34" charset="0"/>
              </a:rPr>
              <a:t>explain the topic in your own way, using only the bullet points on the left hand column to remind you. It’s very important </a:t>
            </a:r>
            <a:r>
              <a:rPr lang="en-GB" altLang="en-US" sz="1200" dirty="0" smtClean="0">
                <a:solidFill>
                  <a:schemeClr val="accent5">
                    <a:lumMod val="10000"/>
                  </a:schemeClr>
                </a:solidFill>
                <a:latin typeface="Calibri" panose="020F0502020204030204" pitchFamily="34" charset="0"/>
                <a:cs typeface="Calibri" panose="020F0502020204030204" pitchFamily="34" charset="0"/>
              </a:rPr>
              <a:t>to </a:t>
            </a:r>
            <a:r>
              <a:rPr lang="en-GB" altLang="en-US" sz="1200" dirty="0">
                <a:solidFill>
                  <a:schemeClr val="accent5">
                    <a:lumMod val="10000"/>
                  </a:schemeClr>
                </a:solidFill>
                <a:latin typeface="Calibri" panose="020F0502020204030204" pitchFamily="34" charset="0"/>
                <a:cs typeface="Calibri" panose="020F0502020204030204" pitchFamily="34" charset="0"/>
              </a:rPr>
              <a:t>use your own words, </a:t>
            </a:r>
            <a:r>
              <a:rPr lang="en-GB" altLang="en-US" sz="1200" dirty="0" smtClean="0">
                <a:solidFill>
                  <a:schemeClr val="accent5">
                    <a:lumMod val="10000"/>
                  </a:schemeClr>
                </a:solidFill>
                <a:latin typeface="Calibri" panose="020F0502020204030204" pitchFamily="34" charset="0"/>
                <a:cs typeface="Calibri" panose="020F0502020204030204" pitchFamily="34" charset="0"/>
              </a:rPr>
              <a:t>to show how much </a:t>
            </a:r>
            <a:r>
              <a:rPr lang="en-GB" altLang="en-US" sz="1200" dirty="0">
                <a:solidFill>
                  <a:schemeClr val="accent5">
                    <a:lumMod val="10000"/>
                  </a:schemeClr>
                </a:solidFill>
                <a:latin typeface="Calibri" panose="020F0502020204030204" pitchFamily="34" charset="0"/>
                <a:cs typeface="Calibri" panose="020F0502020204030204" pitchFamily="34" charset="0"/>
              </a:rPr>
              <a:t>you’ve </a:t>
            </a:r>
            <a:r>
              <a:rPr lang="en-GB" altLang="en-US" sz="1200" dirty="0" smtClean="0">
                <a:solidFill>
                  <a:schemeClr val="accent5">
                    <a:lumMod val="10000"/>
                  </a:schemeClr>
                </a:solidFill>
                <a:latin typeface="Calibri" panose="020F0502020204030204" pitchFamily="34" charset="0"/>
                <a:cs typeface="Calibri" panose="020F0502020204030204" pitchFamily="34" charset="0"/>
              </a:rPr>
              <a:t>understood the topic.  </a:t>
            </a:r>
            <a:endParaRPr lang="en-GB" altLang="en-US" sz="1200" dirty="0">
              <a:solidFill>
                <a:schemeClr val="accent5">
                  <a:lumMod val="10000"/>
                </a:schemeClr>
              </a:solidFill>
              <a:latin typeface="Calibri" panose="020F0502020204030204" pitchFamily="34" charset="0"/>
              <a:cs typeface="Calibri" panose="020F0502020204030204" pitchFamily="34" charset="0"/>
            </a:endParaRPr>
          </a:p>
        </p:txBody>
      </p:sp>
      <p:sp>
        <p:nvSpPr>
          <p:cNvPr id="6" name="TextBox 5"/>
          <p:cNvSpPr txBox="1">
            <a:spLocks noChangeArrowheads="1"/>
          </p:cNvSpPr>
          <p:nvPr/>
        </p:nvSpPr>
        <p:spPr bwMode="auto">
          <a:xfrm>
            <a:off x="4067446" y="160276"/>
            <a:ext cx="302418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6000" dirty="0">
                <a:solidFill>
                  <a:srgbClr val="00B050"/>
                </a:solidFill>
              </a:rPr>
              <a:t>header</a:t>
            </a:r>
          </a:p>
        </p:txBody>
      </p:sp>
      <p:sp>
        <p:nvSpPr>
          <p:cNvPr id="17" name="TextBox 16"/>
          <p:cNvSpPr txBox="1">
            <a:spLocks noChangeArrowheads="1"/>
          </p:cNvSpPr>
          <p:nvPr/>
        </p:nvSpPr>
        <p:spPr bwMode="auto">
          <a:xfrm>
            <a:off x="116182" y="835386"/>
            <a:ext cx="19605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dirty="0">
                <a:solidFill>
                  <a:srgbClr val="00B050"/>
                </a:solidFill>
              </a:rPr>
              <a:t>summing up </a:t>
            </a:r>
            <a:r>
              <a:rPr lang="en-GB" altLang="en-US" sz="2800" dirty="0" smtClean="0">
                <a:solidFill>
                  <a:srgbClr val="00B050"/>
                </a:solidFill>
              </a:rPr>
              <a:t>your information</a:t>
            </a:r>
            <a:endParaRPr lang="en-GB" altLang="en-US" sz="2800" dirty="0">
              <a:solidFill>
                <a:srgbClr val="00B050"/>
              </a:solidFill>
            </a:endParaRPr>
          </a:p>
        </p:txBody>
      </p:sp>
      <p:sp>
        <p:nvSpPr>
          <p:cNvPr id="18" name="TextBox 17"/>
          <p:cNvSpPr txBox="1">
            <a:spLocks noChangeArrowheads="1"/>
          </p:cNvSpPr>
          <p:nvPr/>
        </p:nvSpPr>
        <p:spPr bwMode="auto">
          <a:xfrm>
            <a:off x="1954930" y="5381757"/>
            <a:ext cx="7331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dirty="0" smtClean="0">
                <a:solidFill>
                  <a:srgbClr val="00B050"/>
                </a:solidFill>
              </a:rPr>
              <a:t>showing how much you now know</a:t>
            </a:r>
            <a:endParaRPr lang="en-GB" altLang="en-US" dirty="0">
              <a:solidFill>
                <a:srgbClr val="00B050"/>
              </a:solidFill>
            </a:endParaRPr>
          </a:p>
        </p:txBody>
      </p:sp>
    </p:spTree>
    <p:extLst>
      <p:ext uri="{BB962C8B-B14F-4D97-AF65-F5344CB8AC3E}">
        <p14:creationId xmlns:p14="http://schemas.microsoft.com/office/powerpoint/2010/main" val="2821428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1"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1+#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1" nodeType="clickEffect">
                                  <p:stCondLst>
                                    <p:cond delay="0"/>
                                  </p:stCondLst>
                                  <p:childTnLst>
                                    <p:anim calcmode="lin" valueType="num">
                                      <p:cBhvr additive="base">
                                        <p:cTn id="30" dur="500"/>
                                        <p:tgtEl>
                                          <p:spTgt spid="6"/>
                                        </p:tgtEl>
                                        <p:attrNameLst>
                                          <p:attrName>ppt_x</p:attrName>
                                        </p:attrNameLst>
                                      </p:cBhvr>
                                      <p:tavLst>
                                        <p:tav tm="0">
                                          <p:val>
                                            <p:strVal val="ppt_x"/>
                                          </p:val>
                                        </p:tav>
                                        <p:tav tm="100000">
                                          <p:val>
                                            <p:strVal val="ppt_x"/>
                                          </p:val>
                                        </p:tav>
                                      </p:tavLst>
                                    </p:anim>
                                    <p:anim calcmode="lin" valueType="num">
                                      <p:cBhvr additive="base">
                                        <p:cTn id="31" dur="500"/>
                                        <p:tgtEl>
                                          <p:spTgt spid="6"/>
                                        </p:tgtEl>
                                        <p:attrNameLst>
                                          <p:attrName>ppt_y</p:attrName>
                                        </p:attrNameLst>
                                      </p:cBhvr>
                                      <p:tavLst>
                                        <p:tav tm="0">
                                          <p:val>
                                            <p:strVal val="ppt_y"/>
                                          </p:val>
                                        </p:tav>
                                        <p:tav tm="100000">
                                          <p:val>
                                            <p:strVal val="1+ppt_h/2"/>
                                          </p:val>
                                        </p:tav>
                                      </p:tavLst>
                                    </p:anim>
                                    <p:set>
                                      <p:cBhvr>
                                        <p:cTn id="32" dur="1" fill="hold">
                                          <p:stCondLst>
                                            <p:cond delay="499"/>
                                          </p:stCondLst>
                                        </p:cTn>
                                        <p:tgtEl>
                                          <p:spTgt spid="6"/>
                                        </p:tgtEl>
                                        <p:attrNameLst>
                                          <p:attrName>style.visibility</p:attrName>
                                        </p:attrNameLst>
                                      </p:cBhvr>
                                      <p:to>
                                        <p:strVal val="hidden"/>
                                      </p:to>
                                    </p:set>
                                  </p:childTnLst>
                                </p:cTn>
                              </p:par>
                              <p:par>
                                <p:cTn id="33" presetID="2" presetClass="exit" presetSubtype="4" fill="hold" grpId="1" nodeType="withEffect">
                                  <p:stCondLst>
                                    <p:cond delay="0"/>
                                  </p:stCondLst>
                                  <p:childTnLst>
                                    <p:anim calcmode="lin" valueType="num">
                                      <p:cBhvr additive="base">
                                        <p:cTn id="34" dur="500"/>
                                        <p:tgtEl>
                                          <p:spTgt spid="16"/>
                                        </p:tgtEl>
                                        <p:attrNameLst>
                                          <p:attrName>ppt_x</p:attrName>
                                        </p:attrNameLst>
                                      </p:cBhvr>
                                      <p:tavLst>
                                        <p:tav tm="0">
                                          <p:val>
                                            <p:strVal val="ppt_x"/>
                                          </p:val>
                                        </p:tav>
                                        <p:tav tm="100000">
                                          <p:val>
                                            <p:strVal val="ppt_x"/>
                                          </p:val>
                                        </p:tav>
                                      </p:tavLst>
                                    </p:anim>
                                    <p:anim calcmode="lin" valueType="num">
                                      <p:cBhvr additive="base">
                                        <p:cTn id="35" dur="500"/>
                                        <p:tgtEl>
                                          <p:spTgt spid="16"/>
                                        </p:tgtEl>
                                        <p:attrNameLst>
                                          <p:attrName>ppt_y</p:attrName>
                                        </p:attrNameLst>
                                      </p:cBhvr>
                                      <p:tavLst>
                                        <p:tav tm="0">
                                          <p:val>
                                            <p:strVal val="ppt_y"/>
                                          </p:val>
                                        </p:tav>
                                        <p:tav tm="100000">
                                          <p:val>
                                            <p:strVal val="1+ppt_h/2"/>
                                          </p:val>
                                        </p:tav>
                                      </p:tavLst>
                                    </p:anim>
                                    <p:set>
                                      <p:cBhvr>
                                        <p:cTn id="36" dur="1" fill="hold">
                                          <p:stCondLst>
                                            <p:cond delay="499"/>
                                          </p:stCondLst>
                                        </p:cTn>
                                        <p:tgtEl>
                                          <p:spTgt spid="16"/>
                                        </p:tgtEl>
                                        <p:attrNameLst>
                                          <p:attrName>style.visibility</p:attrName>
                                        </p:attrNameLst>
                                      </p:cBhvr>
                                      <p:to>
                                        <p:strVal val="hidden"/>
                                      </p:to>
                                    </p:set>
                                  </p:childTnLst>
                                </p:cTn>
                              </p:par>
                              <p:par>
                                <p:cTn id="37" presetID="2" presetClass="exit" presetSubtype="4" fill="hold" grpId="1" nodeType="withEffect">
                                  <p:stCondLst>
                                    <p:cond delay="0"/>
                                  </p:stCondLst>
                                  <p:childTnLst>
                                    <p:anim calcmode="lin" valueType="num">
                                      <p:cBhvr additive="base">
                                        <p:cTn id="38" dur="500"/>
                                        <p:tgtEl>
                                          <p:spTgt spid="17"/>
                                        </p:tgtEl>
                                        <p:attrNameLst>
                                          <p:attrName>ppt_x</p:attrName>
                                        </p:attrNameLst>
                                      </p:cBhvr>
                                      <p:tavLst>
                                        <p:tav tm="0">
                                          <p:val>
                                            <p:strVal val="ppt_x"/>
                                          </p:val>
                                        </p:tav>
                                        <p:tav tm="100000">
                                          <p:val>
                                            <p:strVal val="ppt_x"/>
                                          </p:val>
                                        </p:tav>
                                      </p:tavLst>
                                    </p:anim>
                                    <p:anim calcmode="lin" valueType="num">
                                      <p:cBhvr additive="base">
                                        <p:cTn id="39" dur="500"/>
                                        <p:tgtEl>
                                          <p:spTgt spid="17"/>
                                        </p:tgtEl>
                                        <p:attrNameLst>
                                          <p:attrName>ppt_y</p:attrName>
                                        </p:attrNameLst>
                                      </p:cBhvr>
                                      <p:tavLst>
                                        <p:tav tm="0">
                                          <p:val>
                                            <p:strVal val="ppt_y"/>
                                          </p:val>
                                        </p:tav>
                                        <p:tav tm="100000">
                                          <p:val>
                                            <p:strVal val="1+ppt_h/2"/>
                                          </p:val>
                                        </p:tav>
                                      </p:tavLst>
                                    </p:anim>
                                    <p:set>
                                      <p:cBhvr>
                                        <p:cTn id="40" dur="1" fill="hold">
                                          <p:stCondLst>
                                            <p:cond delay="499"/>
                                          </p:stCondLst>
                                        </p:cTn>
                                        <p:tgtEl>
                                          <p:spTgt spid="17"/>
                                        </p:tgtEl>
                                        <p:attrNameLst>
                                          <p:attrName>style.visibility</p:attrName>
                                        </p:attrNameLst>
                                      </p:cBhvr>
                                      <p:to>
                                        <p:strVal val="hidden"/>
                                      </p:to>
                                    </p:set>
                                  </p:childTnLst>
                                </p:cTn>
                              </p:par>
                              <p:par>
                                <p:cTn id="41" presetID="2" presetClass="exit" presetSubtype="4" fill="hold" grpId="0" nodeType="with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080"/>
                                        </p:tgtEl>
                                        <p:attrNameLst>
                                          <p:attrName>style.visibility</p:attrName>
                                        </p:attrNameLst>
                                      </p:cBhvr>
                                      <p:to>
                                        <p:strVal val="visible"/>
                                      </p:to>
                                    </p:set>
                                    <p:anim calcmode="lin" valueType="num">
                                      <p:cBhvr additive="base">
                                        <p:cTn id="49" dur="500" fill="hold"/>
                                        <p:tgtEl>
                                          <p:spTgt spid="3080"/>
                                        </p:tgtEl>
                                        <p:attrNameLst>
                                          <p:attrName>ppt_x</p:attrName>
                                        </p:attrNameLst>
                                      </p:cBhvr>
                                      <p:tavLst>
                                        <p:tav tm="0">
                                          <p:val>
                                            <p:strVal val="1+#ppt_w/2"/>
                                          </p:val>
                                        </p:tav>
                                        <p:tav tm="100000">
                                          <p:val>
                                            <p:strVal val="#ppt_x"/>
                                          </p:val>
                                        </p:tav>
                                      </p:tavLst>
                                    </p:anim>
                                    <p:anim calcmode="lin" valueType="num">
                                      <p:cBhvr additive="base">
                                        <p:cTn id="50"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nodeType="clickEffect">
                                  <p:stCondLst>
                                    <p:cond delay="0"/>
                                  </p:stCondLst>
                                  <p:childTnLst>
                                    <p:set>
                                      <p:cBhvr>
                                        <p:cTn id="54" dur="1" fill="hold">
                                          <p:stCondLst>
                                            <p:cond delay="0"/>
                                          </p:stCondLst>
                                        </p:cTn>
                                        <p:tgtEl>
                                          <p:spTgt spid="3084">
                                            <p:txEl>
                                              <p:pRg st="0" end="0"/>
                                            </p:txEl>
                                          </p:spTgt>
                                        </p:tgtEl>
                                        <p:attrNameLst>
                                          <p:attrName>style.visibility</p:attrName>
                                        </p:attrNameLst>
                                      </p:cBhvr>
                                      <p:to>
                                        <p:strVal val="visible"/>
                                      </p:to>
                                    </p:set>
                                    <p:anim calcmode="lin" valueType="num">
                                      <p:cBhvr additive="base">
                                        <p:cTn id="55" dur="500" fill="hold"/>
                                        <p:tgtEl>
                                          <p:spTgt spid="3084">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308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3084">
                                            <p:txEl>
                                              <p:pRg st="1" end="1"/>
                                            </p:txEl>
                                          </p:spTgt>
                                        </p:tgtEl>
                                        <p:attrNameLst>
                                          <p:attrName>style.visibility</p:attrName>
                                        </p:attrNameLst>
                                      </p:cBhvr>
                                      <p:to>
                                        <p:strVal val="visible"/>
                                      </p:to>
                                    </p:set>
                                    <p:anim calcmode="lin" valueType="num">
                                      <p:cBhvr additive="base">
                                        <p:cTn id="61" dur="500" fill="hold"/>
                                        <p:tgtEl>
                                          <p:spTgt spid="3084">
                                            <p:txEl>
                                              <p:pRg st="1" end="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08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nodeType="clickEffect">
                                  <p:stCondLst>
                                    <p:cond delay="0"/>
                                  </p:stCondLst>
                                  <p:childTnLst>
                                    <p:set>
                                      <p:cBhvr>
                                        <p:cTn id="66" dur="1" fill="hold">
                                          <p:stCondLst>
                                            <p:cond delay="0"/>
                                          </p:stCondLst>
                                        </p:cTn>
                                        <p:tgtEl>
                                          <p:spTgt spid="3084">
                                            <p:txEl>
                                              <p:pRg st="2" end="2"/>
                                            </p:txEl>
                                          </p:spTgt>
                                        </p:tgtEl>
                                        <p:attrNameLst>
                                          <p:attrName>style.visibility</p:attrName>
                                        </p:attrNameLst>
                                      </p:cBhvr>
                                      <p:to>
                                        <p:strVal val="visible"/>
                                      </p:to>
                                    </p:set>
                                    <p:anim calcmode="lin" valueType="num">
                                      <p:cBhvr additive="base">
                                        <p:cTn id="67" dur="500" fill="hold"/>
                                        <p:tgtEl>
                                          <p:spTgt spid="3084">
                                            <p:txEl>
                                              <p:pRg st="2" end="2"/>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0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nodeType="clickEffect">
                                  <p:stCondLst>
                                    <p:cond delay="0"/>
                                  </p:stCondLst>
                                  <p:childTnLst>
                                    <p:set>
                                      <p:cBhvr>
                                        <p:cTn id="72" dur="1" fill="hold">
                                          <p:stCondLst>
                                            <p:cond delay="0"/>
                                          </p:stCondLst>
                                        </p:cTn>
                                        <p:tgtEl>
                                          <p:spTgt spid="3084">
                                            <p:txEl>
                                              <p:pRg st="3" end="3"/>
                                            </p:txEl>
                                          </p:spTgt>
                                        </p:tgtEl>
                                        <p:attrNameLst>
                                          <p:attrName>style.visibility</p:attrName>
                                        </p:attrNameLst>
                                      </p:cBhvr>
                                      <p:to>
                                        <p:strVal val="visible"/>
                                      </p:to>
                                    </p:set>
                                    <p:anim calcmode="lin" valueType="num">
                                      <p:cBhvr additive="base">
                                        <p:cTn id="73" dur="500" fill="hold"/>
                                        <p:tgtEl>
                                          <p:spTgt spid="3084">
                                            <p:txEl>
                                              <p:pRg st="3" end="3"/>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308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3084">
                                            <p:txEl>
                                              <p:pRg st="4" end="4"/>
                                            </p:txEl>
                                          </p:spTgt>
                                        </p:tgtEl>
                                        <p:attrNameLst>
                                          <p:attrName>style.visibility</p:attrName>
                                        </p:attrNameLst>
                                      </p:cBhvr>
                                      <p:to>
                                        <p:strVal val="visible"/>
                                      </p:to>
                                    </p:set>
                                    <p:anim calcmode="lin" valueType="num">
                                      <p:cBhvr additive="base">
                                        <p:cTn id="79" dur="500" fill="hold"/>
                                        <p:tgtEl>
                                          <p:spTgt spid="3084">
                                            <p:txEl>
                                              <p:pRg st="4" end="4"/>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308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3084">
                                            <p:txEl>
                                              <p:pRg st="5" end="5"/>
                                            </p:txEl>
                                          </p:spTgt>
                                        </p:tgtEl>
                                        <p:attrNameLst>
                                          <p:attrName>style.visibility</p:attrName>
                                        </p:attrNameLst>
                                      </p:cBhvr>
                                      <p:to>
                                        <p:strVal val="visible"/>
                                      </p:to>
                                    </p:set>
                                    <p:anim calcmode="lin" valueType="num">
                                      <p:cBhvr additive="base">
                                        <p:cTn id="85" dur="500" fill="hold"/>
                                        <p:tgtEl>
                                          <p:spTgt spid="3084">
                                            <p:txEl>
                                              <p:pRg st="5" end="5"/>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308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nodeType="clickEffect">
                                  <p:stCondLst>
                                    <p:cond delay="0"/>
                                  </p:stCondLst>
                                  <p:childTnLst>
                                    <p:set>
                                      <p:cBhvr>
                                        <p:cTn id="90" dur="1" fill="hold">
                                          <p:stCondLst>
                                            <p:cond delay="0"/>
                                          </p:stCondLst>
                                        </p:cTn>
                                        <p:tgtEl>
                                          <p:spTgt spid="3084">
                                            <p:txEl>
                                              <p:pRg st="6" end="6"/>
                                            </p:txEl>
                                          </p:spTgt>
                                        </p:tgtEl>
                                        <p:attrNameLst>
                                          <p:attrName>style.visibility</p:attrName>
                                        </p:attrNameLst>
                                      </p:cBhvr>
                                      <p:to>
                                        <p:strVal val="visible"/>
                                      </p:to>
                                    </p:set>
                                    <p:anim calcmode="lin" valueType="num">
                                      <p:cBhvr additive="base">
                                        <p:cTn id="91" dur="500" fill="hold"/>
                                        <p:tgtEl>
                                          <p:spTgt spid="3084">
                                            <p:txEl>
                                              <p:pRg st="6" end="6"/>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308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nodeType="clickEffect">
                                  <p:stCondLst>
                                    <p:cond delay="0"/>
                                  </p:stCondLst>
                                  <p:childTnLst>
                                    <p:set>
                                      <p:cBhvr>
                                        <p:cTn id="96" dur="1" fill="hold">
                                          <p:stCondLst>
                                            <p:cond delay="0"/>
                                          </p:stCondLst>
                                        </p:cTn>
                                        <p:tgtEl>
                                          <p:spTgt spid="3084">
                                            <p:txEl>
                                              <p:pRg st="7" end="7"/>
                                            </p:txEl>
                                          </p:spTgt>
                                        </p:tgtEl>
                                        <p:attrNameLst>
                                          <p:attrName>style.visibility</p:attrName>
                                        </p:attrNameLst>
                                      </p:cBhvr>
                                      <p:to>
                                        <p:strVal val="visible"/>
                                      </p:to>
                                    </p:set>
                                    <p:anim calcmode="lin" valueType="num">
                                      <p:cBhvr additive="base">
                                        <p:cTn id="97" dur="500" fill="hold"/>
                                        <p:tgtEl>
                                          <p:spTgt spid="3084">
                                            <p:txEl>
                                              <p:pRg st="7" end="7"/>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308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nodeType="clickEffect">
                                  <p:stCondLst>
                                    <p:cond delay="0"/>
                                  </p:stCondLst>
                                  <p:childTnLst>
                                    <p:set>
                                      <p:cBhvr>
                                        <p:cTn id="102" dur="1" fill="hold">
                                          <p:stCondLst>
                                            <p:cond delay="0"/>
                                          </p:stCondLst>
                                        </p:cTn>
                                        <p:tgtEl>
                                          <p:spTgt spid="3084">
                                            <p:txEl>
                                              <p:pRg st="8" end="8"/>
                                            </p:txEl>
                                          </p:spTgt>
                                        </p:tgtEl>
                                        <p:attrNameLst>
                                          <p:attrName>style.visibility</p:attrName>
                                        </p:attrNameLst>
                                      </p:cBhvr>
                                      <p:to>
                                        <p:strVal val="visible"/>
                                      </p:to>
                                    </p:set>
                                    <p:anim calcmode="lin" valueType="num">
                                      <p:cBhvr additive="base">
                                        <p:cTn id="103" dur="500" fill="hold"/>
                                        <p:tgtEl>
                                          <p:spTgt spid="3084">
                                            <p:txEl>
                                              <p:pRg st="8" end="8"/>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308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2" fill="hold" nodeType="clickEffect">
                                  <p:stCondLst>
                                    <p:cond delay="0"/>
                                  </p:stCondLst>
                                  <p:childTnLst>
                                    <p:set>
                                      <p:cBhvr>
                                        <p:cTn id="108" dur="1" fill="hold">
                                          <p:stCondLst>
                                            <p:cond delay="0"/>
                                          </p:stCondLst>
                                        </p:cTn>
                                        <p:tgtEl>
                                          <p:spTgt spid="3084">
                                            <p:txEl>
                                              <p:pRg st="9" end="9"/>
                                            </p:txEl>
                                          </p:spTgt>
                                        </p:tgtEl>
                                        <p:attrNameLst>
                                          <p:attrName>style.visibility</p:attrName>
                                        </p:attrNameLst>
                                      </p:cBhvr>
                                      <p:to>
                                        <p:strVal val="visible"/>
                                      </p:to>
                                    </p:set>
                                    <p:anim calcmode="lin" valueType="num">
                                      <p:cBhvr additive="base">
                                        <p:cTn id="109" dur="500" fill="hold"/>
                                        <p:tgtEl>
                                          <p:spTgt spid="3084">
                                            <p:txEl>
                                              <p:pRg st="9" end="9"/>
                                            </p:tx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08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nodeType="clickEffect">
                                  <p:stCondLst>
                                    <p:cond delay="0"/>
                                  </p:stCondLst>
                                  <p:childTnLst>
                                    <p:set>
                                      <p:cBhvr>
                                        <p:cTn id="114" dur="1" fill="hold">
                                          <p:stCondLst>
                                            <p:cond delay="0"/>
                                          </p:stCondLst>
                                        </p:cTn>
                                        <p:tgtEl>
                                          <p:spTgt spid="3084">
                                            <p:txEl>
                                              <p:pRg st="10" end="10"/>
                                            </p:txEl>
                                          </p:spTgt>
                                        </p:tgtEl>
                                        <p:attrNameLst>
                                          <p:attrName>style.visibility</p:attrName>
                                        </p:attrNameLst>
                                      </p:cBhvr>
                                      <p:to>
                                        <p:strVal val="visible"/>
                                      </p:to>
                                    </p:set>
                                    <p:anim calcmode="lin" valueType="num">
                                      <p:cBhvr additive="base">
                                        <p:cTn id="115" dur="500" fill="hold"/>
                                        <p:tgtEl>
                                          <p:spTgt spid="3084">
                                            <p:txEl>
                                              <p:pRg st="10" end="10"/>
                                            </p:tx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308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nodeType="clickEffect">
                                  <p:stCondLst>
                                    <p:cond delay="0"/>
                                  </p:stCondLst>
                                  <p:childTnLst>
                                    <p:set>
                                      <p:cBhvr>
                                        <p:cTn id="120" dur="1" fill="hold">
                                          <p:stCondLst>
                                            <p:cond delay="0"/>
                                          </p:stCondLst>
                                        </p:cTn>
                                        <p:tgtEl>
                                          <p:spTgt spid="3084">
                                            <p:txEl>
                                              <p:pRg st="11" end="11"/>
                                            </p:txEl>
                                          </p:spTgt>
                                        </p:tgtEl>
                                        <p:attrNameLst>
                                          <p:attrName>style.visibility</p:attrName>
                                        </p:attrNameLst>
                                      </p:cBhvr>
                                      <p:to>
                                        <p:strVal val="visible"/>
                                      </p:to>
                                    </p:set>
                                    <p:anim calcmode="lin" valueType="num">
                                      <p:cBhvr additive="base">
                                        <p:cTn id="121" dur="500" fill="hold"/>
                                        <p:tgtEl>
                                          <p:spTgt spid="3084">
                                            <p:txEl>
                                              <p:pRg st="11" end="11"/>
                                            </p:txEl>
                                          </p:spTgt>
                                        </p:tgtEl>
                                        <p:attrNameLst>
                                          <p:attrName>ppt_x</p:attrName>
                                        </p:attrNameLst>
                                      </p:cBhvr>
                                      <p:tavLst>
                                        <p:tav tm="0">
                                          <p:val>
                                            <p:strVal val="1+#ppt_w/2"/>
                                          </p:val>
                                        </p:tav>
                                        <p:tav tm="100000">
                                          <p:val>
                                            <p:strVal val="#ppt_x"/>
                                          </p:val>
                                        </p:tav>
                                      </p:tavLst>
                                    </p:anim>
                                    <p:anim calcmode="lin" valueType="num">
                                      <p:cBhvr additive="base">
                                        <p:cTn id="122" dur="500" fill="hold"/>
                                        <p:tgtEl>
                                          <p:spTgt spid="3084">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2" fill="hold" nodeType="clickEffect">
                                  <p:stCondLst>
                                    <p:cond delay="0"/>
                                  </p:stCondLst>
                                  <p:childTnLst>
                                    <p:set>
                                      <p:cBhvr>
                                        <p:cTn id="126" dur="1" fill="hold">
                                          <p:stCondLst>
                                            <p:cond delay="0"/>
                                          </p:stCondLst>
                                        </p:cTn>
                                        <p:tgtEl>
                                          <p:spTgt spid="3084">
                                            <p:txEl>
                                              <p:pRg st="12" end="12"/>
                                            </p:txEl>
                                          </p:spTgt>
                                        </p:tgtEl>
                                        <p:attrNameLst>
                                          <p:attrName>style.visibility</p:attrName>
                                        </p:attrNameLst>
                                      </p:cBhvr>
                                      <p:to>
                                        <p:strVal val="visible"/>
                                      </p:to>
                                    </p:set>
                                    <p:anim calcmode="lin" valueType="num">
                                      <p:cBhvr additive="base">
                                        <p:cTn id="127" dur="500" fill="hold"/>
                                        <p:tgtEl>
                                          <p:spTgt spid="3084">
                                            <p:txEl>
                                              <p:pRg st="12" end="12"/>
                                            </p:tx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3084">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2" fill="hold" nodeType="clickEffect">
                                  <p:stCondLst>
                                    <p:cond delay="0"/>
                                  </p:stCondLst>
                                  <p:childTnLst>
                                    <p:set>
                                      <p:cBhvr>
                                        <p:cTn id="132" dur="1" fill="hold">
                                          <p:stCondLst>
                                            <p:cond delay="0"/>
                                          </p:stCondLst>
                                        </p:cTn>
                                        <p:tgtEl>
                                          <p:spTgt spid="3084">
                                            <p:txEl>
                                              <p:pRg st="13" end="13"/>
                                            </p:txEl>
                                          </p:spTgt>
                                        </p:tgtEl>
                                        <p:attrNameLst>
                                          <p:attrName>style.visibility</p:attrName>
                                        </p:attrNameLst>
                                      </p:cBhvr>
                                      <p:to>
                                        <p:strVal val="visible"/>
                                      </p:to>
                                    </p:set>
                                    <p:anim calcmode="lin" valueType="num">
                                      <p:cBhvr additive="base">
                                        <p:cTn id="133" dur="500" fill="hold"/>
                                        <p:tgtEl>
                                          <p:spTgt spid="3084">
                                            <p:txEl>
                                              <p:pRg st="13" end="13"/>
                                            </p:txEl>
                                          </p:spTgt>
                                        </p:tgtEl>
                                        <p:attrNameLst>
                                          <p:attrName>ppt_x</p:attrName>
                                        </p:attrNameLst>
                                      </p:cBhvr>
                                      <p:tavLst>
                                        <p:tav tm="0">
                                          <p:val>
                                            <p:strVal val="1+#ppt_w/2"/>
                                          </p:val>
                                        </p:tav>
                                        <p:tav tm="100000">
                                          <p:val>
                                            <p:strVal val="#ppt_x"/>
                                          </p:val>
                                        </p:tav>
                                      </p:tavLst>
                                    </p:anim>
                                    <p:anim calcmode="lin" valueType="num">
                                      <p:cBhvr additive="base">
                                        <p:cTn id="134" dur="500" fill="hold"/>
                                        <p:tgtEl>
                                          <p:spTgt spid="3084">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2" fill="hold" nodeType="clickEffect">
                                  <p:stCondLst>
                                    <p:cond delay="0"/>
                                  </p:stCondLst>
                                  <p:childTnLst>
                                    <p:set>
                                      <p:cBhvr>
                                        <p:cTn id="138" dur="1" fill="hold">
                                          <p:stCondLst>
                                            <p:cond delay="0"/>
                                          </p:stCondLst>
                                        </p:cTn>
                                        <p:tgtEl>
                                          <p:spTgt spid="3084">
                                            <p:txEl>
                                              <p:pRg st="14" end="14"/>
                                            </p:txEl>
                                          </p:spTgt>
                                        </p:tgtEl>
                                        <p:attrNameLst>
                                          <p:attrName>style.visibility</p:attrName>
                                        </p:attrNameLst>
                                      </p:cBhvr>
                                      <p:to>
                                        <p:strVal val="visible"/>
                                      </p:to>
                                    </p:set>
                                    <p:anim calcmode="lin" valueType="num">
                                      <p:cBhvr additive="base">
                                        <p:cTn id="139" dur="500" fill="hold"/>
                                        <p:tgtEl>
                                          <p:spTgt spid="3084">
                                            <p:txEl>
                                              <p:pRg st="14" end="14"/>
                                            </p:txEl>
                                          </p:spTgt>
                                        </p:tgtEl>
                                        <p:attrNameLst>
                                          <p:attrName>ppt_x</p:attrName>
                                        </p:attrNameLst>
                                      </p:cBhvr>
                                      <p:tavLst>
                                        <p:tav tm="0">
                                          <p:val>
                                            <p:strVal val="1+#ppt_w/2"/>
                                          </p:val>
                                        </p:tav>
                                        <p:tav tm="100000">
                                          <p:val>
                                            <p:strVal val="#ppt_x"/>
                                          </p:val>
                                        </p:tav>
                                      </p:tavLst>
                                    </p:anim>
                                    <p:anim calcmode="lin" valueType="num">
                                      <p:cBhvr additive="base">
                                        <p:cTn id="140" dur="500" fill="hold"/>
                                        <p:tgtEl>
                                          <p:spTgt spid="3084">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2" fill="hold" nodeType="clickEffect">
                                  <p:stCondLst>
                                    <p:cond delay="0"/>
                                  </p:stCondLst>
                                  <p:childTnLst>
                                    <p:set>
                                      <p:cBhvr>
                                        <p:cTn id="144" dur="1" fill="hold">
                                          <p:stCondLst>
                                            <p:cond delay="0"/>
                                          </p:stCondLst>
                                        </p:cTn>
                                        <p:tgtEl>
                                          <p:spTgt spid="3084">
                                            <p:txEl>
                                              <p:pRg st="15" end="15"/>
                                            </p:txEl>
                                          </p:spTgt>
                                        </p:tgtEl>
                                        <p:attrNameLst>
                                          <p:attrName>style.visibility</p:attrName>
                                        </p:attrNameLst>
                                      </p:cBhvr>
                                      <p:to>
                                        <p:strVal val="visible"/>
                                      </p:to>
                                    </p:set>
                                    <p:anim calcmode="lin" valueType="num">
                                      <p:cBhvr additive="base">
                                        <p:cTn id="145" dur="500" fill="hold"/>
                                        <p:tgtEl>
                                          <p:spTgt spid="3084">
                                            <p:txEl>
                                              <p:pRg st="15" end="15"/>
                                            </p:txEl>
                                          </p:spTgt>
                                        </p:tgtEl>
                                        <p:attrNameLst>
                                          <p:attrName>ppt_x</p:attrName>
                                        </p:attrNameLst>
                                      </p:cBhvr>
                                      <p:tavLst>
                                        <p:tav tm="0">
                                          <p:val>
                                            <p:strVal val="1+#ppt_w/2"/>
                                          </p:val>
                                        </p:tav>
                                        <p:tav tm="100000">
                                          <p:val>
                                            <p:strVal val="#ppt_x"/>
                                          </p:val>
                                        </p:tav>
                                      </p:tavLst>
                                    </p:anim>
                                    <p:anim calcmode="lin" valueType="num">
                                      <p:cBhvr additive="base">
                                        <p:cTn id="146" dur="500" fill="hold"/>
                                        <p:tgtEl>
                                          <p:spTgt spid="3084">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2" fill="hold" nodeType="clickEffect">
                                  <p:stCondLst>
                                    <p:cond delay="0"/>
                                  </p:stCondLst>
                                  <p:childTnLst>
                                    <p:set>
                                      <p:cBhvr>
                                        <p:cTn id="150" dur="1" fill="hold">
                                          <p:stCondLst>
                                            <p:cond delay="0"/>
                                          </p:stCondLst>
                                        </p:cTn>
                                        <p:tgtEl>
                                          <p:spTgt spid="3084">
                                            <p:txEl>
                                              <p:pRg st="16" end="16"/>
                                            </p:txEl>
                                          </p:spTgt>
                                        </p:tgtEl>
                                        <p:attrNameLst>
                                          <p:attrName>style.visibility</p:attrName>
                                        </p:attrNameLst>
                                      </p:cBhvr>
                                      <p:to>
                                        <p:strVal val="visible"/>
                                      </p:to>
                                    </p:set>
                                    <p:anim calcmode="lin" valueType="num">
                                      <p:cBhvr additive="base">
                                        <p:cTn id="151" dur="500" fill="hold"/>
                                        <p:tgtEl>
                                          <p:spTgt spid="3084">
                                            <p:txEl>
                                              <p:pRg st="16" end="16"/>
                                            </p:txEl>
                                          </p:spTgt>
                                        </p:tgtEl>
                                        <p:attrNameLst>
                                          <p:attrName>ppt_x</p:attrName>
                                        </p:attrNameLst>
                                      </p:cBhvr>
                                      <p:tavLst>
                                        <p:tav tm="0">
                                          <p:val>
                                            <p:strVal val="1+#ppt_w/2"/>
                                          </p:val>
                                        </p:tav>
                                        <p:tav tm="100000">
                                          <p:val>
                                            <p:strVal val="#ppt_x"/>
                                          </p:val>
                                        </p:tav>
                                      </p:tavLst>
                                    </p:anim>
                                    <p:anim calcmode="lin" valueType="num">
                                      <p:cBhvr additive="base">
                                        <p:cTn id="152" dur="500" fill="hold"/>
                                        <p:tgtEl>
                                          <p:spTgt spid="3084">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 presetClass="entr" presetSubtype="2" fill="hold" nodeType="clickEffect">
                                  <p:stCondLst>
                                    <p:cond delay="0"/>
                                  </p:stCondLst>
                                  <p:childTnLst>
                                    <p:set>
                                      <p:cBhvr>
                                        <p:cTn id="156" dur="1" fill="hold">
                                          <p:stCondLst>
                                            <p:cond delay="0"/>
                                          </p:stCondLst>
                                        </p:cTn>
                                        <p:tgtEl>
                                          <p:spTgt spid="3084">
                                            <p:txEl>
                                              <p:pRg st="17" end="17"/>
                                            </p:txEl>
                                          </p:spTgt>
                                        </p:tgtEl>
                                        <p:attrNameLst>
                                          <p:attrName>style.visibility</p:attrName>
                                        </p:attrNameLst>
                                      </p:cBhvr>
                                      <p:to>
                                        <p:strVal val="visible"/>
                                      </p:to>
                                    </p:set>
                                    <p:anim calcmode="lin" valueType="num">
                                      <p:cBhvr additive="base">
                                        <p:cTn id="157" dur="500" fill="hold"/>
                                        <p:tgtEl>
                                          <p:spTgt spid="3084">
                                            <p:txEl>
                                              <p:pRg st="17" end="17"/>
                                            </p:txEl>
                                          </p:spTgt>
                                        </p:tgtEl>
                                        <p:attrNameLst>
                                          <p:attrName>ppt_x</p:attrName>
                                        </p:attrNameLst>
                                      </p:cBhvr>
                                      <p:tavLst>
                                        <p:tav tm="0">
                                          <p:val>
                                            <p:strVal val="1+#ppt_w/2"/>
                                          </p:val>
                                        </p:tav>
                                        <p:tav tm="100000">
                                          <p:val>
                                            <p:strVal val="#ppt_x"/>
                                          </p:val>
                                        </p:tav>
                                      </p:tavLst>
                                    </p:anim>
                                    <p:anim calcmode="lin" valueType="num">
                                      <p:cBhvr additive="base">
                                        <p:cTn id="158" dur="500" fill="hold"/>
                                        <p:tgtEl>
                                          <p:spTgt spid="3084">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2" fill="hold" grpId="0" nodeType="clickEffect">
                                  <p:stCondLst>
                                    <p:cond delay="0"/>
                                  </p:stCondLst>
                                  <p:childTnLst>
                                    <p:set>
                                      <p:cBhvr>
                                        <p:cTn id="162" dur="1" fill="hold">
                                          <p:stCondLst>
                                            <p:cond delay="0"/>
                                          </p:stCondLst>
                                        </p:cTn>
                                        <p:tgtEl>
                                          <p:spTgt spid="3077"/>
                                        </p:tgtEl>
                                        <p:attrNameLst>
                                          <p:attrName>style.visibility</p:attrName>
                                        </p:attrNameLst>
                                      </p:cBhvr>
                                      <p:to>
                                        <p:strVal val="visible"/>
                                      </p:to>
                                    </p:set>
                                    <p:anim calcmode="lin" valueType="num">
                                      <p:cBhvr additive="base">
                                        <p:cTn id="163" dur="500" fill="hold"/>
                                        <p:tgtEl>
                                          <p:spTgt spid="3077"/>
                                        </p:tgtEl>
                                        <p:attrNameLst>
                                          <p:attrName>ppt_x</p:attrName>
                                        </p:attrNameLst>
                                      </p:cBhvr>
                                      <p:tavLst>
                                        <p:tav tm="0">
                                          <p:val>
                                            <p:strVal val="1+#ppt_w/2"/>
                                          </p:val>
                                        </p:tav>
                                        <p:tav tm="100000">
                                          <p:val>
                                            <p:strVal val="#ppt_x"/>
                                          </p:val>
                                        </p:tav>
                                      </p:tavLst>
                                    </p:anim>
                                    <p:anim calcmode="lin" valueType="num">
                                      <p:cBhvr additive="base">
                                        <p:cTn id="164"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2" fill="hold" nodeType="clickEffect">
                                  <p:stCondLst>
                                    <p:cond delay="0"/>
                                  </p:stCondLst>
                                  <p:childTnLst>
                                    <p:set>
                                      <p:cBhvr>
                                        <p:cTn id="168" dur="1" fill="hold">
                                          <p:stCondLst>
                                            <p:cond delay="0"/>
                                          </p:stCondLst>
                                        </p:cTn>
                                        <p:tgtEl>
                                          <p:spTgt spid="2">
                                            <p:txEl>
                                              <p:pRg st="0" end="0"/>
                                            </p:txEl>
                                          </p:spTgt>
                                        </p:tgtEl>
                                        <p:attrNameLst>
                                          <p:attrName>style.visibility</p:attrName>
                                        </p:attrNameLst>
                                      </p:cBhvr>
                                      <p:to>
                                        <p:strVal val="visible"/>
                                      </p:to>
                                    </p:set>
                                    <p:anim calcmode="lin" valueType="num">
                                      <p:cBhvr additive="base">
                                        <p:cTn id="169"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70"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2" fill="hold" nodeType="clickEffect">
                                  <p:stCondLst>
                                    <p:cond delay="0"/>
                                  </p:stCondLst>
                                  <p:childTnLst>
                                    <p:set>
                                      <p:cBhvr>
                                        <p:cTn id="174" dur="1" fill="hold">
                                          <p:stCondLst>
                                            <p:cond delay="0"/>
                                          </p:stCondLst>
                                        </p:cTn>
                                        <p:tgtEl>
                                          <p:spTgt spid="2">
                                            <p:txEl>
                                              <p:pRg st="2" end="2"/>
                                            </p:txEl>
                                          </p:spTgt>
                                        </p:tgtEl>
                                        <p:attrNameLst>
                                          <p:attrName>style.visibility</p:attrName>
                                        </p:attrNameLst>
                                      </p:cBhvr>
                                      <p:to>
                                        <p:strVal val="visible"/>
                                      </p:to>
                                    </p:set>
                                    <p:anim calcmode="lin" valueType="num">
                                      <p:cBhvr additive="base">
                                        <p:cTn id="17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7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2" fill="hold" nodeType="clickEffect">
                                  <p:stCondLst>
                                    <p:cond delay="0"/>
                                  </p:stCondLst>
                                  <p:childTnLst>
                                    <p:set>
                                      <p:cBhvr>
                                        <p:cTn id="180" dur="1" fill="hold">
                                          <p:stCondLst>
                                            <p:cond delay="0"/>
                                          </p:stCondLst>
                                        </p:cTn>
                                        <p:tgtEl>
                                          <p:spTgt spid="2">
                                            <p:txEl>
                                              <p:pRg st="4" end="4"/>
                                            </p:txEl>
                                          </p:spTgt>
                                        </p:tgtEl>
                                        <p:attrNameLst>
                                          <p:attrName>style.visibility</p:attrName>
                                        </p:attrNameLst>
                                      </p:cBhvr>
                                      <p:to>
                                        <p:strVal val="visible"/>
                                      </p:to>
                                    </p:set>
                                    <p:anim calcmode="lin" valueType="num">
                                      <p:cBhvr additive="base">
                                        <p:cTn id="18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18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2" fill="hold" nodeType="clickEffect">
                                  <p:stCondLst>
                                    <p:cond delay="0"/>
                                  </p:stCondLst>
                                  <p:childTnLst>
                                    <p:set>
                                      <p:cBhvr>
                                        <p:cTn id="186" dur="1" fill="hold">
                                          <p:stCondLst>
                                            <p:cond delay="0"/>
                                          </p:stCondLst>
                                        </p:cTn>
                                        <p:tgtEl>
                                          <p:spTgt spid="2">
                                            <p:txEl>
                                              <p:pRg st="5" end="5"/>
                                            </p:txEl>
                                          </p:spTgt>
                                        </p:tgtEl>
                                        <p:attrNameLst>
                                          <p:attrName>style.visibility</p:attrName>
                                        </p:attrNameLst>
                                      </p:cBhvr>
                                      <p:to>
                                        <p:strVal val="visible"/>
                                      </p:to>
                                    </p:set>
                                    <p:anim calcmode="lin" valueType="num">
                                      <p:cBhvr additive="base">
                                        <p:cTn id="187"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18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2" fill="hold" nodeType="clickEffect">
                                  <p:stCondLst>
                                    <p:cond delay="0"/>
                                  </p:stCondLst>
                                  <p:childTnLst>
                                    <p:set>
                                      <p:cBhvr>
                                        <p:cTn id="192" dur="1" fill="hold">
                                          <p:stCondLst>
                                            <p:cond delay="0"/>
                                          </p:stCondLst>
                                        </p:cTn>
                                        <p:tgtEl>
                                          <p:spTgt spid="2">
                                            <p:txEl>
                                              <p:pRg st="7" end="7"/>
                                            </p:txEl>
                                          </p:spTgt>
                                        </p:tgtEl>
                                        <p:attrNameLst>
                                          <p:attrName>style.visibility</p:attrName>
                                        </p:attrNameLst>
                                      </p:cBhvr>
                                      <p:to>
                                        <p:strVal val="visible"/>
                                      </p:to>
                                    </p:set>
                                    <p:anim calcmode="lin" valueType="num">
                                      <p:cBhvr additive="base">
                                        <p:cTn id="193"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194"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2" fill="hold" nodeType="clickEffect">
                                  <p:stCondLst>
                                    <p:cond delay="0"/>
                                  </p:stCondLst>
                                  <p:childTnLst>
                                    <p:set>
                                      <p:cBhvr>
                                        <p:cTn id="198" dur="1" fill="hold">
                                          <p:stCondLst>
                                            <p:cond delay="0"/>
                                          </p:stCondLst>
                                        </p:cTn>
                                        <p:tgtEl>
                                          <p:spTgt spid="2">
                                            <p:txEl>
                                              <p:pRg st="8" end="8"/>
                                            </p:txEl>
                                          </p:spTgt>
                                        </p:tgtEl>
                                        <p:attrNameLst>
                                          <p:attrName>style.visibility</p:attrName>
                                        </p:attrNameLst>
                                      </p:cBhvr>
                                      <p:to>
                                        <p:strVal val="visible"/>
                                      </p:to>
                                    </p:set>
                                    <p:anim calcmode="lin" valueType="num">
                                      <p:cBhvr additive="base">
                                        <p:cTn id="199"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200"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2" fill="hold" nodeType="clickEffect">
                                  <p:stCondLst>
                                    <p:cond delay="0"/>
                                  </p:stCondLst>
                                  <p:childTnLst>
                                    <p:set>
                                      <p:cBhvr>
                                        <p:cTn id="204" dur="1" fill="hold">
                                          <p:stCondLst>
                                            <p:cond delay="0"/>
                                          </p:stCondLst>
                                        </p:cTn>
                                        <p:tgtEl>
                                          <p:spTgt spid="2">
                                            <p:txEl>
                                              <p:pRg st="10" end="10"/>
                                            </p:txEl>
                                          </p:spTgt>
                                        </p:tgtEl>
                                        <p:attrNameLst>
                                          <p:attrName>style.visibility</p:attrName>
                                        </p:attrNameLst>
                                      </p:cBhvr>
                                      <p:to>
                                        <p:strVal val="visible"/>
                                      </p:to>
                                    </p:set>
                                    <p:anim calcmode="lin" valueType="num">
                                      <p:cBhvr additive="base">
                                        <p:cTn id="205" dur="500" fill="hold"/>
                                        <p:tgtEl>
                                          <p:spTgt spid="2">
                                            <p:txEl>
                                              <p:pRg st="10" end="10"/>
                                            </p:txEl>
                                          </p:spTgt>
                                        </p:tgtEl>
                                        <p:attrNameLst>
                                          <p:attrName>ppt_x</p:attrName>
                                        </p:attrNameLst>
                                      </p:cBhvr>
                                      <p:tavLst>
                                        <p:tav tm="0">
                                          <p:val>
                                            <p:strVal val="1+#ppt_w/2"/>
                                          </p:val>
                                        </p:tav>
                                        <p:tav tm="100000">
                                          <p:val>
                                            <p:strVal val="#ppt_x"/>
                                          </p:val>
                                        </p:tav>
                                      </p:tavLst>
                                    </p:anim>
                                    <p:anim calcmode="lin" valueType="num">
                                      <p:cBhvr additive="base">
                                        <p:cTn id="206"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2" fill="hold" nodeType="clickEffect">
                                  <p:stCondLst>
                                    <p:cond delay="0"/>
                                  </p:stCondLst>
                                  <p:childTnLst>
                                    <p:set>
                                      <p:cBhvr>
                                        <p:cTn id="210" dur="1" fill="hold">
                                          <p:stCondLst>
                                            <p:cond delay="0"/>
                                          </p:stCondLst>
                                        </p:cTn>
                                        <p:tgtEl>
                                          <p:spTgt spid="2">
                                            <p:txEl>
                                              <p:pRg st="11" end="11"/>
                                            </p:txEl>
                                          </p:spTgt>
                                        </p:tgtEl>
                                        <p:attrNameLst>
                                          <p:attrName>style.visibility</p:attrName>
                                        </p:attrNameLst>
                                      </p:cBhvr>
                                      <p:to>
                                        <p:strVal val="visible"/>
                                      </p:to>
                                    </p:set>
                                    <p:anim calcmode="lin" valueType="num">
                                      <p:cBhvr additive="base">
                                        <p:cTn id="211" dur="500" fill="hold"/>
                                        <p:tgtEl>
                                          <p:spTgt spid="2">
                                            <p:txEl>
                                              <p:pRg st="11" end="11"/>
                                            </p:txEl>
                                          </p:spTgt>
                                        </p:tgtEl>
                                        <p:attrNameLst>
                                          <p:attrName>ppt_x</p:attrName>
                                        </p:attrNameLst>
                                      </p:cBhvr>
                                      <p:tavLst>
                                        <p:tav tm="0">
                                          <p:val>
                                            <p:strVal val="1+#ppt_w/2"/>
                                          </p:val>
                                        </p:tav>
                                        <p:tav tm="100000">
                                          <p:val>
                                            <p:strVal val="#ppt_x"/>
                                          </p:val>
                                        </p:tav>
                                      </p:tavLst>
                                    </p:anim>
                                    <p:anim calcmode="lin" valueType="num">
                                      <p:cBhvr additive="base">
                                        <p:cTn id="212"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2" fill="hold" nodeType="clickEffect">
                                  <p:stCondLst>
                                    <p:cond delay="0"/>
                                  </p:stCondLst>
                                  <p:childTnLst>
                                    <p:set>
                                      <p:cBhvr>
                                        <p:cTn id="216" dur="1" fill="hold">
                                          <p:stCondLst>
                                            <p:cond delay="0"/>
                                          </p:stCondLst>
                                        </p:cTn>
                                        <p:tgtEl>
                                          <p:spTgt spid="2">
                                            <p:txEl>
                                              <p:pRg st="12" end="12"/>
                                            </p:txEl>
                                          </p:spTgt>
                                        </p:tgtEl>
                                        <p:attrNameLst>
                                          <p:attrName>style.visibility</p:attrName>
                                        </p:attrNameLst>
                                      </p:cBhvr>
                                      <p:to>
                                        <p:strVal val="visible"/>
                                      </p:to>
                                    </p:set>
                                    <p:anim calcmode="lin" valueType="num">
                                      <p:cBhvr additive="base">
                                        <p:cTn id="217" dur="500" fill="hold"/>
                                        <p:tgtEl>
                                          <p:spTgt spid="2">
                                            <p:txEl>
                                              <p:pRg st="12" end="12"/>
                                            </p:txEl>
                                          </p:spTgt>
                                        </p:tgtEl>
                                        <p:attrNameLst>
                                          <p:attrName>ppt_x</p:attrName>
                                        </p:attrNameLst>
                                      </p:cBhvr>
                                      <p:tavLst>
                                        <p:tav tm="0">
                                          <p:val>
                                            <p:strVal val="1+#ppt_w/2"/>
                                          </p:val>
                                        </p:tav>
                                        <p:tav tm="100000">
                                          <p:val>
                                            <p:strVal val="#ppt_x"/>
                                          </p:val>
                                        </p:tav>
                                      </p:tavLst>
                                    </p:anim>
                                    <p:anim calcmode="lin" valueType="num">
                                      <p:cBhvr additive="base">
                                        <p:cTn id="218"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2" fill="hold" nodeType="clickEffect">
                                  <p:stCondLst>
                                    <p:cond delay="0"/>
                                  </p:stCondLst>
                                  <p:childTnLst>
                                    <p:set>
                                      <p:cBhvr>
                                        <p:cTn id="222" dur="1" fill="hold">
                                          <p:stCondLst>
                                            <p:cond delay="0"/>
                                          </p:stCondLst>
                                        </p:cTn>
                                        <p:tgtEl>
                                          <p:spTgt spid="2">
                                            <p:txEl>
                                              <p:pRg st="13" end="13"/>
                                            </p:txEl>
                                          </p:spTgt>
                                        </p:tgtEl>
                                        <p:attrNameLst>
                                          <p:attrName>style.visibility</p:attrName>
                                        </p:attrNameLst>
                                      </p:cBhvr>
                                      <p:to>
                                        <p:strVal val="visible"/>
                                      </p:to>
                                    </p:set>
                                    <p:anim calcmode="lin" valueType="num">
                                      <p:cBhvr additive="base">
                                        <p:cTn id="223" dur="500" fill="hold"/>
                                        <p:tgtEl>
                                          <p:spTgt spid="2">
                                            <p:txEl>
                                              <p:pRg st="13" end="13"/>
                                            </p:txEl>
                                          </p:spTgt>
                                        </p:tgtEl>
                                        <p:attrNameLst>
                                          <p:attrName>ppt_x</p:attrName>
                                        </p:attrNameLst>
                                      </p:cBhvr>
                                      <p:tavLst>
                                        <p:tav tm="0">
                                          <p:val>
                                            <p:strVal val="1+#ppt_w/2"/>
                                          </p:val>
                                        </p:tav>
                                        <p:tav tm="100000">
                                          <p:val>
                                            <p:strVal val="#ppt_x"/>
                                          </p:val>
                                        </p:tav>
                                      </p:tavLst>
                                    </p:anim>
                                    <p:anim calcmode="lin" valueType="num">
                                      <p:cBhvr additive="base">
                                        <p:cTn id="224" dur="500" fill="hold"/>
                                        <p:tgtEl>
                                          <p:spTgt spid="2">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 presetClass="entr" presetSubtype="2" fill="hold" nodeType="clickEffect">
                                  <p:stCondLst>
                                    <p:cond delay="0"/>
                                  </p:stCondLst>
                                  <p:childTnLst>
                                    <p:set>
                                      <p:cBhvr>
                                        <p:cTn id="228" dur="1" fill="hold">
                                          <p:stCondLst>
                                            <p:cond delay="0"/>
                                          </p:stCondLst>
                                        </p:cTn>
                                        <p:tgtEl>
                                          <p:spTgt spid="2">
                                            <p:txEl>
                                              <p:pRg st="16" end="16"/>
                                            </p:txEl>
                                          </p:spTgt>
                                        </p:tgtEl>
                                        <p:attrNameLst>
                                          <p:attrName>style.visibility</p:attrName>
                                        </p:attrNameLst>
                                      </p:cBhvr>
                                      <p:to>
                                        <p:strVal val="visible"/>
                                      </p:to>
                                    </p:set>
                                    <p:anim calcmode="lin" valueType="num">
                                      <p:cBhvr additive="base">
                                        <p:cTn id="229" dur="500" fill="hold"/>
                                        <p:tgtEl>
                                          <p:spTgt spid="2">
                                            <p:txEl>
                                              <p:pRg st="16" end="16"/>
                                            </p:txEl>
                                          </p:spTgt>
                                        </p:tgtEl>
                                        <p:attrNameLst>
                                          <p:attrName>ppt_x</p:attrName>
                                        </p:attrNameLst>
                                      </p:cBhvr>
                                      <p:tavLst>
                                        <p:tav tm="0">
                                          <p:val>
                                            <p:strVal val="1+#ppt_w/2"/>
                                          </p:val>
                                        </p:tav>
                                        <p:tav tm="100000">
                                          <p:val>
                                            <p:strVal val="#ppt_x"/>
                                          </p:val>
                                        </p:tav>
                                      </p:tavLst>
                                    </p:anim>
                                    <p:anim calcmode="lin" valueType="num">
                                      <p:cBhvr additive="base">
                                        <p:cTn id="230" dur="500" fill="hold"/>
                                        <p:tgtEl>
                                          <p:spTgt spid="2">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9" presetClass="entr" presetSubtype="0" fill="hold" grpId="0" nodeType="clickEffect">
                                  <p:stCondLst>
                                    <p:cond delay="0"/>
                                  </p:stCondLst>
                                  <p:childTnLst>
                                    <p:set>
                                      <p:cBhvr>
                                        <p:cTn id="234" dur="1" fill="hold">
                                          <p:stCondLst>
                                            <p:cond delay="0"/>
                                          </p:stCondLst>
                                        </p:cTn>
                                        <p:tgtEl>
                                          <p:spTgt spid="7"/>
                                        </p:tgtEl>
                                        <p:attrNameLst>
                                          <p:attrName>style.visibility</p:attrName>
                                        </p:attrNameLst>
                                      </p:cBhvr>
                                      <p:to>
                                        <p:strVal val="visible"/>
                                      </p:to>
                                    </p:set>
                                    <p:animEffect transition="in" filter="dissolve">
                                      <p:cBhvr>
                                        <p:cTn id="235" dur="500"/>
                                        <p:tgtEl>
                                          <p:spTgt spid="7"/>
                                        </p:tgtEl>
                                      </p:cBhvr>
                                    </p:animEffec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2" presetClass="entr" presetSubtype="2" fill="hold" grpId="0" nodeType="clickEffect">
                                  <p:stCondLst>
                                    <p:cond delay="0"/>
                                  </p:stCondLst>
                                  <p:childTnLst>
                                    <p:set>
                                      <p:cBhvr>
                                        <p:cTn id="239" dur="1" fill="hold">
                                          <p:stCondLst>
                                            <p:cond delay="0"/>
                                          </p:stCondLst>
                                        </p:cTn>
                                        <p:tgtEl>
                                          <p:spTgt spid="3079"/>
                                        </p:tgtEl>
                                        <p:attrNameLst>
                                          <p:attrName>style.visibility</p:attrName>
                                        </p:attrNameLst>
                                      </p:cBhvr>
                                      <p:to>
                                        <p:strVal val="visible"/>
                                      </p:to>
                                    </p:set>
                                    <p:anim calcmode="lin" valueType="num">
                                      <p:cBhvr additive="base">
                                        <p:cTn id="240" dur="500" fill="hold"/>
                                        <p:tgtEl>
                                          <p:spTgt spid="3079"/>
                                        </p:tgtEl>
                                        <p:attrNameLst>
                                          <p:attrName>ppt_x</p:attrName>
                                        </p:attrNameLst>
                                      </p:cBhvr>
                                      <p:tavLst>
                                        <p:tav tm="0">
                                          <p:val>
                                            <p:strVal val="1+#ppt_w/2"/>
                                          </p:val>
                                        </p:tav>
                                        <p:tav tm="100000">
                                          <p:val>
                                            <p:strVal val="#ppt_x"/>
                                          </p:val>
                                        </p:tav>
                                      </p:tavLst>
                                    </p:anim>
                                    <p:anim calcmode="lin" valueType="num">
                                      <p:cBhvr additive="base">
                                        <p:cTn id="241"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par>
                    <p:cTn id="242" fill="hold" nodeType="clickPar">
                      <p:stCondLst>
                        <p:cond delay="indefinite"/>
                      </p:stCondLst>
                      <p:childTnLst>
                        <p:par>
                          <p:cTn id="243" fill="hold" nodeType="withGroup">
                            <p:stCondLst>
                              <p:cond delay="0"/>
                            </p:stCondLst>
                            <p:childTnLst>
                              <p:par>
                                <p:cTn id="244" presetID="2" presetClass="entr" presetSubtype="2" fill="hold" nodeType="clickEffect">
                                  <p:stCondLst>
                                    <p:cond delay="0"/>
                                  </p:stCondLst>
                                  <p:childTnLst>
                                    <p:set>
                                      <p:cBhvr>
                                        <p:cTn id="245" dur="1" fill="hold">
                                          <p:stCondLst>
                                            <p:cond delay="0"/>
                                          </p:stCondLst>
                                        </p:cTn>
                                        <p:tgtEl>
                                          <p:spTgt spid="3085">
                                            <p:txEl>
                                              <p:pRg st="0" end="0"/>
                                            </p:txEl>
                                          </p:spTgt>
                                        </p:tgtEl>
                                        <p:attrNameLst>
                                          <p:attrName>style.visibility</p:attrName>
                                        </p:attrNameLst>
                                      </p:cBhvr>
                                      <p:to>
                                        <p:strVal val="visible"/>
                                      </p:to>
                                    </p:set>
                                    <p:anim calcmode="lin" valueType="num">
                                      <p:cBhvr additive="base">
                                        <p:cTn id="246" dur="500" fill="hold"/>
                                        <p:tgtEl>
                                          <p:spTgt spid="3085">
                                            <p:txEl>
                                              <p:pRg st="0" end="0"/>
                                            </p:txEl>
                                          </p:spTgt>
                                        </p:tgtEl>
                                        <p:attrNameLst>
                                          <p:attrName>ppt_x</p:attrName>
                                        </p:attrNameLst>
                                      </p:cBhvr>
                                      <p:tavLst>
                                        <p:tav tm="0">
                                          <p:val>
                                            <p:strVal val="1+#ppt_w/2"/>
                                          </p:val>
                                        </p:tav>
                                        <p:tav tm="100000">
                                          <p:val>
                                            <p:strVal val="#ppt_x"/>
                                          </p:val>
                                        </p:tav>
                                      </p:tavLst>
                                    </p:anim>
                                    <p:anim calcmode="lin" valueType="num">
                                      <p:cBhvr additive="base">
                                        <p:cTn id="247" dur="500" fill="hold"/>
                                        <p:tgtEl>
                                          <p:spTgt spid="308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p:bldP spid="16" grpId="1"/>
      <p:bldP spid="3077" grpId="0"/>
      <p:bldP spid="3079" grpId="0"/>
      <p:bldP spid="3080" grpId="0"/>
      <p:bldP spid="6" grpId="0"/>
      <p:bldP spid="6" grpId="1"/>
      <p:bldP spid="17" grpId="0"/>
      <p:bldP spid="17" grpId="1"/>
      <p:bldP spid="18" grpId="0"/>
      <p:bldP spid="1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19E1AE-B4B8-4BD6-BFA0-F4D1092668ED}"/>
              </a:ext>
            </a:extLst>
          </p:cNvPr>
          <p:cNvSpPr/>
          <p:nvPr/>
        </p:nvSpPr>
        <p:spPr>
          <a:xfrm>
            <a:off x="1908175" y="596248"/>
            <a:ext cx="7160419" cy="1509713"/>
          </a:xfrm>
          <a:prstGeom prst="rect">
            <a:avLst/>
          </a:prstGeom>
          <a:solidFill>
            <a:srgbClr val="EC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a16="http://schemas.microsoft.com/office/drawing/2014/main" id="{2C19E1AE-B4B8-4BD6-BFA0-F4D1092668ED}"/>
              </a:ext>
            </a:extLst>
          </p:cNvPr>
          <p:cNvSpPr/>
          <p:nvPr/>
        </p:nvSpPr>
        <p:spPr>
          <a:xfrm>
            <a:off x="1908175" y="2202873"/>
            <a:ext cx="7172325" cy="3186690"/>
          </a:xfrm>
          <a:prstGeom prst="rect">
            <a:avLst/>
          </a:prstGeom>
          <a:solidFill>
            <a:srgbClr val="EC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TextBox 10">
            <a:extLst>
              <a:ext uri="{FF2B5EF4-FFF2-40B4-BE49-F238E27FC236}">
                <a16:creationId xmlns:a16="http://schemas.microsoft.com/office/drawing/2014/main" id="{0A93BD3B-D10D-4C4F-A4FB-7C40C418A4A6}"/>
              </a:ext>
            </a:extLst>
          </p:cNvPr>
          <p:cNvSpPr txBox="1"/>
          <p:nvPr/>
        </p:nvSpPr>
        <p:spPr>
          <a:xfrm>
            <a:off x="1986756" y="2389994"/>
            <a:ext cx="7015162" cy="2862322"/>
          </a:xfrm>
          <a:prstGeom prst="rect">
            <a:avLst/>
          </a:prstGeom>
          <a:noFill/>
        </p:spPr>
        <p:txBody>
          <a:bodyPr>
            <a:spAutoFit/>
          </a:bodyPr>
          <a:lstStyle/>
          <a:p>
            <a:pPr>
              <a:defRPr/>
            </a:pPr>
            <a:r>
              <a:rPr lang="en-GB" dirty="0" smtClean="0">
                <a:solidFill>
                  <a:schemeClr val="bg1">
                    <a:lumMod val="75000"/>
                  </a:schemeClr>
                </a:solidFill>
                <a:latin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dirty="0">
              <a:solidFill>
                <a:schemeClr val="bg1">
                  <a:lumMod val="75000"/>
                </a:schemeClr>
              </a:solidFill>
              <a:latin typeface="Calibri" panose="020F0502020204030204" pitchFamily="34" charset="0"/>
              <a:cs typeface="Calibri" panose="020F0502020204030204" pitchFamily="34" charset="0"/>
            </a:endParaRPr>
          </a:p>
        </p:txBody>
      </p:sp>
      <p:sp>
        <p:nvSpPr>
          <p:cNvPr id="3075" name="TextBox 3">
            <a:extLst>
              <a:ext uri="{FF2B5EF4-FFF2-40B4-BE49-F238E27FC236}">
                <a16:creationId xmlns:a16="http://schemas.microsoft.com/office/drawing/2014/main" id="{82A7CC65-0821-4200-8974-D8DD165B110F}"/>
              </a:ext>
            </a:extLst>
          </p:cNvPr>
          <p:cNvSpPr txBox="1">
            <a:spLocks noChangeArrowheads="1"/>
          </p:cNvSpPr>
          <p:nvPr/>
        </p:nvSpPr>
        <p:spPr bwMode="auto">
          <a:xfrm>
            <a:off x="2046288" y="684862"/>
            <a:ext cx="3311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200" b="1" dirty="0">
                <a:solidFill>
                  <a:schemeClr val="bg1">
                    <a:lumMod val="65000"/>
                  </a:schemeClr>
                </a:solidFill>
                <a:latin typeface="Calibri" panose="020F0502020204030204" pitchFamily="34" charset="0"/>
                <a:cs typeface="Calibri" panose="020F0502020204030204" pitchFamily="34" charset="0"/>
              </a:rPr>
              <a:t>Make your notes in the large section below:</a:t>
            </a:r>
          </a:p>
        </p:txBody>
      </p:sp>
      <p:sp>
        <p:nvSpPr>
          <p:cNvPr id="5" name="Rectangle 4">
            <a:extLst>
              <a:ext uri="{FF2B5EF4-FFF2-40B4-BE49-F238E27FC236}">
                <a16:creationId xmlns:a16="http://schemas.microsoft.com/office/drawing/2014/main" id="{800424F2-3469-41F7-9271-95C5F90E469B}"/>
              </a:ext>
            </a:extLst>
          </p:cNvPr>
          <p:cNvSpPr/>
          <p:nvPr/>
        </p:nvSpPr>
        <p:spPr>
          <a:xfrm>
            <a:off x="6350" y="596248"/>
            <a:ext cx="1901825" cy="4758390"/>
          </a:xfrm>
          <a:prstGeom prst="rect">
            <a:avLst/>
          </a:prstGeom>
          <a:solidFill>
            <a:srgbClr val="F3EB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7" name="TextBox 5">
            <a:extLst>
              <a:ext uri="{FF2B5EF4-FFF2-40B4-BE49-F238E27FC236}">
                <a16:creationId xmlns:a16="http://schemas.microsoft.com/office/drawing/2014/main" id="{F80136ED-43B9-4BAD-9FF1-46858615BE8D}"/>
              </a:ext>
            </a:extLst>
          </p:cNvPr>
          <p:cNvSpPr txBox="1">
            <a:spLocks noChangeArrowheads="1"/>
          </p:cNvSpPr>
          <p:nvPr/>
        </p:nvSpPr>
        <p:spPr bwMode="auto">
          <a:xfrm>
            <a:off x="190104" y="687022"/>
            <a:ext cx="1743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b="1">
                <a:latin typeface="Calibri" panose="020F0502020204030204" pitchFamily="34" charset="0"/>
                <a:cs typeface="Calibri" panose="020F0502020204030204" pitchFamily="34" charset="0"/>
              </a:rPr>
              <a:t>Sum up what you’ve learned here</a:t>
            </a:r>
          </a:p>
          <a:p>
            <a:pPr>
              <a:spcBef>
                <a:spcPct val="0"/>
              </a:spcBef>
              <a:buFontTx/>
              <a:buNone/>
            </a:pPr>
            <a:r>
              <a:rPr lang="en-GB" altLang="en-US" sz="1100" b="1">
                <a:latin typeface="Calibri" panose="020F0502020204030204" pitchFamily="34" charset="0"/>
                <a:cs typeface="Calibri" panose="020F0502020204030204" pitchFamily="34" charset="0"/>
              </a:rPr>
              <a:t>(use bullet points)</a:t>
            </a:r>
          </a:p>
        </p:txBody>
      </p:sp>
      <p:sp>
        <p:nvSpPr>
          <p:cNvPr id="8" name="Rectangle 7">
            <a:extLst>
              <a:ext uri="{FF2B5EF4-FFF2-40B4-BE49-F238E27FC236}">
                <a16:creationId xmlns:a16="http://schemas.microsoft.com/office/drawing/2014/main" id="{7AAD272D-DC66-4DFE-895D-82BA292D6248}"/>
              </a:ext>
            </a:extLst>
          </p:cNvPr>
          <p:cNvSpPr/>
          <p:nvPr/>
        </p:nvSpPr>
        <p:spPr>
          <a:xfrm>
            <a:off x="0" y="5383213"/>
            <a:ext cx="9080500" cy="1449387"/>
          </a:xfrm>
          <a:prstGeom prst="rect">
            <a:avLst/>
          </a:prstGeom>
          <a:solidFill>
            <a:srgbClr val="F7F3F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9" name="TextBox 8">
            <a:extLst>
              <a:ext uri="{FF2B5EF4-FFF2-40B4-BE49-F238E27FC236}">
                <a16:creationId xmlns:a16="http://schemas.microsoft.com/office/drawing/2014/main" id="{C0300DED-19BC-4853-A77B-92CDAD3F057A}"/>
              </a:ext>
            </a:extLst>
          </p:cNvPr>
          <p:cNvSpPr txBox="1">
            <a:spLocks noChangeArrowheads="1"/>
          </p:cNvSpPr>
          <p:nvPr/>
        </p:nvSpPr>
        <p:spPr bwMode="auto">
          <a:xfrm>
            <a:off x="1374775" y="5380038"/>
            <a:ext cx="6337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200" b="1" dirty="0">
                <a:latin typeface="Calibri" panose="020F0502020204030204" pitchFamily="34" charset="0"/>
                <a:cs typeface="Calibri" panose="020F0502020204030204" pitchFamily="34" charset="0"/>
              </a:rPr>
              <a:t>Use this section to explain what you’ve learned in your </a:t>
            </a:r>
            <a:r>
              <a:rPr lang="en-GB" altLang="en-US" sz="1200" b="1" dirty="0" smtClean="0">
                <a:latin typeface="Calibri" panose="020F0502020204030204" pitchFamily="34" charset="0"/>
                <a:cs typeface="Calibri" panose="020F0502020204030204" pitchFamily="34" charset="0"/>
              </a:rPr>
              <a:t>own </a:t>
            </a:r>
            <a:r>
              <a:rPr lang="en-GB" altLang="en-US" sz="1200" b="1" dirty="0">
                <a:latin typeface="Calibri" panose="020F0502020204030204" pitchFamily="34" charset="0"/>
                <a:cs typeface="Calibri" panose="020F0502020204030204" pitchFamily="34" charset="0"/>
              </a:rPr>
              <a:t>words</a:t>
            </a:r>
          </a:p>
        </p:txBody>
      </p:sp>
      <p:sp>
        <p:nvSpPr>
          <p:cNvPr id="3080" name="TextBox 9">
            <a:extLst>
              <a:ext uri="{FF2B5EF4-FFF2-40B4-BE49-F238E27FC236}">
                <a16:creationId xmlns:a16="http://schemas.microsoft.com/office/drawing/2014/main" id="{F2A08CD7-B699-422B-AC08-274F828058A2}"/>
              </a:ext>
            </a:extLst>
          </p:cNvPr>
          <p:cNvSpPr txBox="1">
            <a:spLocks noChangeArrowheads="1"/>
          </p:cNvSpPr>
          <p:nvPr/>
        </p:nvSpPr>
        <p:spPr bwMode="auto">
          <a:xfrm>
            <a:off x="5507037" y="794972"/>
            <a:ext cx="35464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400" b="1" dirty="0">
                <a:solidFill>
                  <a:schemeClr val="bg1">
                    <a:lumMod val="65000"/>
                  </a:schemeClr>
                </a:solidFill>
                <a:latin typeface="Calibri" panose="020F0502020204030204" pitchFamily="34" charset="0"/>
                <a:cs typeface="Calibri" panose="020F0502020204030204" pitchFamily="34" charset="0"/>
              </a:rPr>
              <a:t>Your name:</a:t>
            </a:r>
            <a:endParaRPr lang="en-GB" altLang="en-US" sz="1400" b="1" dirty="0">
              <a:solidFill>
                <a:schemeClr val="bg1">
                  <a:lumMod val="65000"/>
                </a:schemeClr>
              </a:solidFill>
              <a:latin typeface="+mj-lt"/>
              <a:cs typeface="Calibri" panose="020F0502020204030204" pitchFamily="34" charset="0"/>
            </a:endParaRPr>
          </a:p>
          <a:p>
            <a:pPr>
              <a:spcBef>
                <a:spcPct val="0"/>
              </a:spcBef>
              <a:buFontTx/>
              <a:buNone/>
              <a:defRPr/>
            </a:pPr>
            <a:r>
              <a:rPr lang="en-GB" altLang="en-US" sz="1400" b="1" dirty="0">
                <a:solidFill>
                  <a:schemeClr val="bg1">
                    <a:lumMod val="65000"/>
                  </a:schemeClr>
                </a:solidFill>
                <a:latin typeface="+mj-lt"/>
                <a:cs typeface="Calibri" panose="020F0502020204030204" pitchFamily="34" charset="0"/>
              </a:rPr>
              <a:t>Date</a:t>
            </a:r>
            <a:r>
              <a:rPr lang="en-GB" altLang="en-US" sz="1600" b="1" dirty="0">
                <a:solidFill>
                  <a:schemeClr val="bg1">
                    <a:lumMod val="65000"/>
                  </a:schemeClr>
                </a:solidFill>
                <a:latin typeface="+mj-lt"/>
                <a:cs typeface="Calibri" panose="020F0502020204030204" pitchFamily="34" charset="0"/>
              </a:rPr>
              <a:t>: </a:t>
            </a:r>
          </a:p>
          <a:p>
            <a:pPr>
              <a:spcBef>
                <a:spcPct val="0"/>
              </a:spcBef>
              <a:buFontTx/>
              <a:buNone/>
              <a:defRPr/>
            </a:pPr>
            <a:r>
              <a:rPr lang="en-GB" altLang="en-US" sz="1400" b="1" dirty="0">
                <a:solidFill>
                  <a:schemeClr val="bg1">
                    <a:lumMod val="65000"/>
                  </a:schemeClr>
                </a:solidFill>
                <a:latin typeface="+mj-lt"/>
                <a:cs typeface="Calibri" panose="020F0502020204030204" pitchFamily="34" charset="0"/>
              </a:rPr>
              <a:t>Topic researched</a:t>
            </a:r>
            <a:r>
              <a:rPr lang="en-GB" altLang="en-US" sz="1400" b="1" dirty="0">
                <a:solidFill>
                  <a:schemeClr val="bg1">
                    <a:lumMod val="65000"/>
                  </a:schemeClr>
                </a:solidFill>
                <a:latin typeface="+mj-lt"/>
              </a:rPr>
              <a:t>: </a:t>
            </a:r>
          </a:p>
          <a:p>
            <a:pPr>
              <a:spcBef>
                <a:spcPct val="0"/>
              </a:spcBef>
              <a:buFontTx/>
              <a:buNone/>
              <a:defRPr/>
            </a:pPr>
            <a:r>
              <a:rPr lang="en-GB" altLang="en-US" sz="1200" b="1" dirty="0">
                <a:solidFill>
                  <a:schemeClr val="bg1">
                    <a:lumMod val="65000"/>
                  </a:schemeClr>
                </a:solidFill>
                <a:latin typeface="+mj-lt"/>
              </a:rPr>
              <a:t>Resource used</a:t>
            </a:r>
            <a:r>
              <a:rPr lang="en-GB" altLang="en-US" sz="1400" b="1" dirty="0">
                <a:solidFill>
                  <a:schemeClr val="bg1">
                    <a:lumMod val="65000"/>
                  </a:schemeClr>
                </a:solidFill>
                <a:latin typeface="+mj-lt"/>
              </a:rPr>
              <a:t>:</a:t>
            </a:r>
          </a:p>
        </p:txBody>
      </p:sp>
      <p:sp>
        <p:nvSpPr>
          <p:cNvPr id="4" name="TextBox 3">
            <a:extLst>
              <a:ext uri="{FF2B5EF4-FFF2-40B4-BE49-F238E27FC236}">
                <a16:creationId xmlns:a16="http://schemas.microsoft.com/office/drawing/2014/main" id="{12EB8084-66ED-43AA-A299-EDCFD54B110F}"/>
              </a:ext>
            </a:extLst>
          </p:cNvPr>
          <p:cNvSpPr txBox="1">
            <a:spLocks noChangeArrowheads="1"/>
          </p:cNvSpPr>
          <p:nvPr/>
        </p:nvSpPr>
        <p:spPr bwMode="auto">
          <a:xfrm>
            <a:off x="1986756" y="1049701"/>
            <a:ext cx="38623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en-US" sz="1200" dirty="0">
                <a:solidFill>
                  <a:srgbClr val="A6A6A6"/>
                </a:solidFill>
              </a:rPr>
              <a:t>key ideas (main points in the text)</a:t>
            </a:r>
          </a:p>
          <a:p>
            <a:pPr>
              <a:spcBef>
                <a:spcPct val="0"/>
              </a:spcBef>
            </a:pPr>
            <a:r>
              <a:rPr lang="en-GB" altLang="en-US" sz="1200" dirty="0">
                <a:solidFill>
                  <a:srgbClr val="A6A6A6"/>
                </a:solidFill>
              </a:rPr>
              <a:t>Any important dates, people places mentioned</a:t>
            </a:r>
          </a:p>
          <a:p>
            <a:pPr>
              <a:spcBef>
                <a:spcPct val="0"/>
              </a:spcBef>
            </a:pPr>
            <a:r>
              <a:rPr lang="en-GB" altLang="en-US" sz="1200" dirty="0">
                <a:solidFill>
                  <a:srgbClr val="A6A6A6"/>
                </a:solidFill>
              </a:rPr>
              <a:t>Any information underlined, stressed, repeated</a:t>
            </a:r>
          </a:p>
          <a:p>
            <a:pPr>
              <a:spcBef>
                <a:spcPct val="0"/>
              </a:spcBef>
            </a:pPr>
            <a:r>
              <a:rPr lang="en-GB" altLang="en-US" sz="1200" dirty="0">
                <a:solidFill>
                  <a:srgbClr val="A6A6A6"/>
                </a:solidFill>
              </a:rPr>
              <a:t>Any statistical information, charts, graphs</a:t>
            </a:r>
          </a:p>
          <a:p>
            <a:pPr>
              <a:spcBef>
                <a:spcPct val="0"/>
              </a:spcBef>
            </a:pPr>
            <a:r>
              <a:rPr lang="en-GB" altLang="en-US" sz="1200" dirty="0">
                <a:solidFill>
                  <a:srgbClr val="A6A6A6"/>
                </a:solidFill>
              </a:rPr>
              <a:t>Diagrams and pictures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35798">
            <a:off x="8529682" y="99764"/>
            <a:ext cx="553041" cy="583834"/>
          </a:xfrm>
          <a:prstGeom prst="rect">
            <a:avLst/>
          </a:prstGeom>
        </p:spPr>
      </p:pic>
      <p:sp>
        <p:nvSpPr>
          <p:cNvPr id="13" name="TextBox 12">
            <a:extLst>
              <a:ext uri="{FF2B5EF4-FFF2-40B4-BE49-F238E27FC236}">
                <a16:creationId xmlns:a16="http://schemas.microsoft.com/office/drawing/2014/main" id="{2ED791FB-13B2-4C89-BDF5-511BD83F2209}"/>
              </a:ext>
            </a:extLst>
          </p:cNvPr>
          <p:cNvSpPr txBox="1"/>
          <p:nvPr/>
        </p:nvSpPr>
        <p:spPr>
          <a:xfrm>
            <a:off x="180177" y="5426"/>
            <a:ext cx="8175913" cy="646331"/>
          </a:xfrm>
          <a:prstGeom prst="rect">
            <a:avLst/>
          </a:prstGeom>
          <a:noFill/>
        </p:spPr>
        <p:txBody>
          <a:bodyPr wrap="square" rtlCol="0" anchor="t">
            <a:spAutoFit/>
          </a:bodyPr>
          <a:lstStyle/>
          <a:p>
            <a:r>
              <a:rPr lang="en-GB" sz="2000" b="1" dirty="0" smtClean="0">
                <a:solidFill>
                  <a:srgbClr val="002060"/>
                </a:solidFill>
              </a:rPr>
              <a:t>Use </a:t>
            </a:r>
            <a:r>
              <a:rPr lang="en-GB" sz="1600" b="1" dirty="0" smtClean="0">
                <a:solidFill>
                  <a:srgbClr val="002060"/>
                </a:solidFill>
              </a:rPr>
              <a:t>: </a:t>
            </a:r>
            <a:r>
              <a:rPr lang="en-GB" sz="2000" dirty="0" smtClean="0">
                <a:solidFill>
                  <a:srgbClr val="002060"/>
                </a:solidFill>
              </a:rPr>
              <a:t>the information you’ve found</a:t>
            </a:r>
          </a:p>
          <a:p>
            <a:r>
              <a:rPr lang="en-GB" sz="1600" dirty="0" smtClean="0">
                <a:solidFill>
                  <a:srgbClr val="002060"/>
                </a:solidFill>
              </a:rPr>
              <a:t>Making good notes using the Cornell method</a:t>
            </a:r>
            <a:endParaRPr lang="en-GB" sz="1600" dirty="0">
              <a:solidFill>
                <a:srgbClr val="0070C0"/>
              </a:solidFill>
            </a:endParaRPr>
          </a:p>
        </p:txBody>
      </p:sp>
    </p:spTree>
    <p:extLst>
      <p:ext uri="{BB962C8B-B14F-4D97-AF65-F5344CB8AC3E}">
        <p14:creationId xmlns:p14="http://schemas.microsoft.com/office/powerpoint/2010/main" val="3552994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fill="hold"/>
                                        <p:tgtEl>
                                          <p:spTgt spid="3080"/>
                                        </p:tgtEl>
                                        <p:attrNameLst>
                                          <p:attrName>ppt_x</p:attrName>
                                        </p:attrNameLst>
                                      </p:cBhvr>
                                      <p:tavLst>
                                        <p:tav tm="0">
                                          <p:val>
                                            <p:strVal val="1+#ppt_w/2"/>
                                          </p:val>
                                        </p:tav>
                                        <p:tav tm="100000">
                                          <p:val>
                                            <p:strVal val="#ppt_x"/>
                                          </p:val>
                                        </p:tav>
                                      </p:tavLst>
                                    </p:anim>
                                    <p:anim calcmode="lin" valueType="num">
                                      <p:cBhvr additive="base">
                                        <p:cTn id="8"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1+#ppt_w/2"/>
                                          </p:val>
                                        </p:tav>
                                        <p:tav tm="100000">
                                          <p:val>
                                            <p:strVal val="#ppt_x"/>
                                          </p:val>
                                        </p:tav>
                                      </p:tavLst>
                                    </p:anim>
                                    <p:anim calcmode="lin" valueType="num">
                                      <p:cBhvr additive="base">
                                        <p:cTn id="1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2"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000"/>
                            </p:stCondLst>
                            <p:childTnLst>
                              <p:par>
                                <p:cTn id="27" presetID="2" presetClass="entr" presetSubtype="2" fill="hold"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500"/>
                            </p:stCondLst>
                            <p:childTnLst>
                              <p:par>
                                <p:cTn id="32" presetID="2" presetClass="entr" presetSubtype="2" fill="hold" nodeType="after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000"/>
                            </p:stCondLst>
                            <p:childTnLst>
                              <p:par>
                                <p:cTn id="37" presetID="2" presetClass="entr" presetSubtype="2" fill="hold" nodeType="after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2500"/>
                            </p:stCondLst>
                            <p:childTnLst>
                              <p:par>
                                <p:cTn id="42" presetID="2" presetClass="entr" presetSubtype="2" fill="hold" nodeType="after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077"/>
                                        </p:tgtEl>
                                        <p:attrNameLst>
                                          <p:attrName>style.visibility</p:attrName>
                                        </p:attrNameLst>
                                      </p:cBhvr>
                                      <p:to>
                                        <p:strVal val="visible"/>
                                      </p:to>
                                    </p:set>
                                    <p:anim calcmode="lin" valueType="num">
                                      <p:cBhvr additive="base">
                                        <p:cTn id="50" dur="500" fill="hold"/>
                                        <p:tgtEl>
                                          <p:spTgt spid="3077"/>
                                        </p:tgtEl>
                                        <p:attrNameLst>
                                          <p:attrName>ppt_x</p:attrName>
                                        </p:attrNameLst>
                                      </p:cBhvr>
                                      <p:tavLst>
                                        <p:tav tm="0">
                                          <p:val>
                                            <p:strVal val="1+#ppt_w/2"/>
                                          </p:val>
                                        </p:tav>
                                        <p:tav tm="100000">
                                          <p:val>
                                            <p:strVal val="#ppt_x"/>
                                          </p:val>
                                        </p:tav>
                                      </p:tavLst>
                                    </p:anim>
                                    <p:anim calcmode="lin" valueType="num">
                                      <p:cBhvr additive="base">
                                        <p:cTn id="51"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079"/>
                                        </p:tgtEl>
                                        <p:attrNameLst>
                                          <p:attrName>style.visibility</p:attrName>
                                        </p:attrNameLst>
                                      </p:cBhvr>
                                      <p:to>
                                        <p:strVal val="visible"/>
                                      </p:to>
                                    </p:set>
                                    <p:anim calcmode="lin" valueType="num">
                                      <p:cBhvr additive="base">
                                        <p:cTn id="56" dur="500" fill="hold"/>
                                        <p:tgtEl>
                                          <p:spTgt spid="3079"/>
                                        </p:tgtEl>
                                        <p:attrNameLst>
                                          <p:attrName>ppt_x</p:attrName>
                                        </p:attrNameLst>
                                      </p:cBhvr>
                                      <p:tavLst>
                                        <p:tav tm="0">
                                          <p:val>
                                            <p:strVal val="1+#ppt_w/2"/>
                                          </p:val>
                                        </p:tav>
                                        <p:tav tm="100000">
                                          <p:val>
                                            <p:strVal val="#ppt_x"/>
                                          </p:val>
                                        </p:tav>
                                      </p:tavLst>
                                    </p:anim>
                                    <p:anim calcmode="lin" valueType="num">
                                      <p:cBhvr additive="base">
                                        <p:cTn id="57"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7" grpId="0"/>
      <p:bldP spid="3079" grpId="0"/>
      <p:bldP spid="3080"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2DC4D40-5122-4B76-85FE-06A4ADBF5579}"/>
              </a:ext>
            </a:extLst>
          </p:cNvPr>
          <p:cNvSpPr/>
          <p:nvPr/>
        </p:nvSpPr>
        <p:spPr>
          <a:xfrm>
            <a:off x="348786" y="37996"/>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endParaRPr lang="en-GB">
              <a:solidFill>
                <a:schemeClr val="accent5">
                  <a:lumMod val="50000"/>
                </a:schemeClr>
              </a:solidFill>
            </a:endParaRPr>
          </a:p>
        </p:txBody>
      </p:sp>
      <p:sp>
        <p:nvSpPr>
          <p:cNvPr id="39" name="TextBox 38">
            <a:extLst>
              <a:ext uri="{FF2B5EF4-FFF2-40B4-BE49-F238E27FC236}">
                <a16:creationId xmlns:a16="http://schemas.microsoft.com/office/drawing/2014/main" id="{4388F4A3-0EFF-4E0B-952B-F4BDA1019BE0}"/>
              </a:ext>
            </a:extLst>
          </p:cNvPr>
          <p:cNvSpPr txBox="1"/>
          <p:nvPr/>
        </p:nvSpPr>
        <p:spPr>
          <a:xfrm>
            <a:off x="2684140" y="1050610"/>
            <a:ext cx="4107766" cy="830997"/>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904496"/>
                </a:solidFill>
              </a:rPr>
              <a:t>S1 RME</a:t>
            </a:r>
          </a:p>
          <a:p>
            <a:pPr algn="ctr"/>
            <a:r>
              <a:rPr lang="en-GB" sz="2400" b="1" dirty="0" smtClean="0">
                <a:solidFill>
                  <a:srgbClr val="904496"/>
                </a:solidFill>
              </a:rPr>
              <a:t>Festivals Investigation</a:t>
            </a:r>
            <a:endParaRPr lang="en-GB" sz="2400" b="1" dirty="0">
              <a:solidFill>
                <a:srgbClr val="904496"/>
              </a:solidFill>
            </a:endParaRPr>
          </a:p>
        </p:txBody>
      </p:sp>
      <p:sp>
        <p:nvSpPr>
          <p:cNvPr id="8" name="Rectangle 7">
            <a:extLst>
              <a:ext uri="{FF2B5EF4-FFF2-40B4-BE49-F238E27FC236}">
                <a16:creationId xmlns:a16="http://schemas.microsoft.com/office/drawing/2014/main" id="{B89004D3-EB91-49D2-A732-0EF0F0FDBDD9}"/>
              </a:ext>
            </a:extLst>
          </p:cNvPr>
          <p:cNvSpPr/>
          <p:nvPr/>
        </p:nvSpPr>
        <p:spPr>
          <a:xfrm>
            <a:off x="2435265" y="164110"/>
            <a:ext cx="4356641" cy="646331"/>
          </a:xfrm>
          <a:prstGeom prst="rect">
            <a:avLst/>
          </a:prstGeom>
          <a:solidFill>
            <a:schemeClr val="bg1"/>
          </a:solidFill>
          <a:ln w="57150">
            <a:solidFill>
              <a:srgbClr val="0070C0"/>
            </a:solidFill>
          </a:ln>
        </p:spPr>
        <p:txBody>
          <a:bodyPr wrap="none" lIns="91440" tIns="45720" rIns="91440" bIns="45720">
            <a:spAutoFit/>
          </a:bodyPr>
          <a:lstStyle/>
          <a:p>
            <a:pPr algn="ctr"/>
            <a:r>
              <a:rPr lang="en-US" sz="3600" b="1" cap="none" spc="50" err="1">
                <a:ln w="9525" cmpd="sng">
                  <a:solidFill>
                    <a:schemeClr val="accent1"/>
                  </a:solidFill>
                  <a:prstDash val="solid"/>
                </a:ln>
                <a:solidFill>
                  <a:srgbClr val="002060"/>
                </a:solidFill>
                <a:effectLst>
                  <a:glow rad="38100">
                    <a:schemeClr val="accent1">
                      <a:alpha val="40000"/>
                    </a:schemeClr>
                  </a:glow>
                </a:effectLst>
              </a:rPr>
              <a:t>Largs</a:t>
            </a:r>
            <a:r>
              <a:rPr lang="en-US" sz="3600" b="1" cap="none" spc="50">
                <a:ln w="9525" cmpd="sng">
                  <a:solidFill>
                    <a:schemeClr val="accent1"/>
                  </a:solidFill>
                  <a:prstDash val="solid"/>
                </a:ln>
                <a:solidFill>
                  <a:srgbClr val="002060"/>
                </a:solidFill>
                <a:effectLst>
                  <a:glow rad="38100">
                    <a:schemeClr val="accent1">
                      <a:alpha val="40000"/>
                    </a:schemeClr>
                  </a:glow>
                </a:effectLst>
              </a:rPr>
              <a:t> Campus Library</a:t>
            </a:r>
          </a:p>
        </p:txBody>
      </p:sp>
      <p:sp>
        <p:nvSpPr>
          <p:cNvPr id="2" name="Slide Number Placeholder 1">
            <a:extLst>
              <a:ext uri="{FF2B5EF4-FFF2-40B4-BE49-F238E27FC236}">
                <a16:creationId xmlns:a16="http://schemas.microsoft.com/office/drawing/2014/main" id="{4F4FB267-A80F-41A2-B645-869496CAA2B7}"/>
              </a:ext>
            </a:extLst>
          </p:cNvPr>
          <p:cNvSpPr>
            <a:spLocks noGrp="1"/>
          </p:cNvSpPr>
          <p:nvPr>
            <p:ph type="sldNum" sz="quarter" idx="12"/>
          </p:nvPr>
        </p:nvSpPr>
        <p:spPr/>
        <p:txBody>
          <a:bodyPr/>
          <a:lstStyle/>
          <a:p>
            <a:fld id="{72442244-5910-4AE0-B89B-8A8D6F2C89E7}" type="slidenum">
              <a:rPr lang="en-GB" smtClean="0"/>
              <a:t>2</a:t>
            </a:fld>
            <a:endParaRPr lang="en-GB" dirty="0"/>
          </a:p>
        </p:txBody>
      </p:sp>
      <p:sp>
        <p:nvSpPr>
          <p:cNvPr id="9" name="TextBox 8">
            <a:extLst>
              <a:ext uri="{FF2B5EF4-FFF2-40B4-BE49-F238E27FC236}">
                <a16:creationId xmlns:a16="http://schemas.microsoft.com/office/drawing/2014/main" id="{4388F4A3-0EFF-4E0B-952B-F4BDA1019BE0}"/>
              </a:ext>
            </a:extLst>
          </p:cNvPr>
          <p:cNvSpPr txBox="1"/>
          <p:nvPr/>
        </p:nvSpPr>
        <p:spPr>
          <a:xfrm>
            <a:off x="124691" y="6409455"/>
            <a:ext cx="8753696" cy="307777"/>
          </a:xfrm>
          <a:prstGeom prst="rect">
            <a:avLst/>
          </a:prstGeom>
          <a:solidFill>
            <a:schemeClr val="bg1"/>
          </a:solidFill>
          <a:ln w="38100">
            <a:solidFill>
              <a:srgbClr val="0070C0"/>
            </a:solidFill>
          </a:ln>
        </p:spPr>
        <p:txBody>
          <a:bodyPr wrap="square" rtlCol="0">
            <a:spAutoFit/>
          </a:bodyPr>
          <a:lstStyle/>
          <a:p>
            <a:pPr algn="ctr"/>
            <a:r>
              <a:rPr lang="en-GB" sz="1400" b="1" dirty="0" smtClean="0">
                <a:solidFill>
                  <a:srgbClr val="004070"/>
                </a:solidFill>
              </a:rPr>
              <a:t>Resources and Information Literacy model devised by Ms T M Newbury, </a:t>
            </a:r>
            <a:r>
              <a:rPr lang="en-GB" sz="1400" b="1" dirty="0" err="1" smtClean="0">
                <a:solidFill>
                  <a:srgbClr val="004070"/>
                </a:solidFill>
              </a:rPr>
              <a:t>Largs</a:t>
            </a:r>
            <a:r>
              <a:rPr lang="en-GB" sz="1400" b="1" dirty="0" smtClean="0">
                <a:solidFill>
                  <a:srgbClr val="004070"/>
                </a:solidFill>
              </a:rPr>
              <a:t> Campus library manager </a:t>
            </a:r>
            <a:endParaRPr lang="en-GB" sz="1400" b="1" dirty="0">
              <a:solidFill>
                <a:srgbClr val="004070"/>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67220"/>
          <a:stretch/>
        </p:blipFill>
        <p:spPr>
          <a:xfrm>
            <a:off x="2867847" y="2039222"/>
            <a:ext cx="3761445" cy="75350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43692" b="26180"/>
          <a:stretch/>
        </p:blipFill>
        <p:spPr>
          <a:xfrm>
            <a:off x="2791782" y="2908658"/>
            <a:ext cx="3837510" cy="706551"/>
          </a:xfrm>
          <a:prstGeom prst="rect">
            <a:avLst/>
          </a:prstGeom>
        </p:spPr>
      </p:pic>
      <p:sp>
        <p:nvSpPr>
          <p:cNvPr id="19" name="TextBox 18">
            <a:extLst>
              <a:ext uri="{FF2B5EF4-FFF2-40B4-BE49-F238E27FC236}">
                <a16:creationId xmlns:a16="http://schemas.microsoft.com/office/drawing/2014/main" id="{4388F4A3-0EFF-4E0B-952B-F4BDA1019BE0}"/>
              </a:ext>
            </a:extLst>
          </p:cNvPr>
          <p:cNvSpPr txBox="1"/>
          <p:nvPr/>
        </p:nvSpPr>
        <p:spPr>
          <a:xfrm>
            <a:off x="755064" y="3887045"/>
            <a:ext cx="7910945" cy="1938992"/>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904496"/>
                </a:solidFill>
              </a:rPr>
              <a:t>Lesson 1:</a:t>
            </a:r>
          </a:p>
          <a:p>
            <a:r>
              <a:rPr lang="en-GB" sz="2400" b="1" dirty="0" smtClean="0">
                <a:solidFill>
                  <a:srgbClr val="904496"/>
                </a:solidFill>
              </a:rPr>
              <a:t>PLAN your Investigation (recap)</a:t>
            </a:r>
          </a:p>
          <a:p>
            <a:r>
              <a:rPr lang="en-GB" sz="2400" b="1" dirty="0" smtClean="0">
                <a:solidFill>
                  <a:srgbClr val="904496"/>
                </a:solidFill>
              </a:rPr>
              <a:t>LOCATE the best resources for your Investigation; </a:t>
            </a:r>
            <a:r>
              <a:rPr lang="en-GB" sz="2400" b="1" dirty="0">
                <a:solidFill>
                  <a:srgbClr val="904496"/>
                </a:solidFill>
              </a:rPr>
              <a:t>e</a:t>
            </a:r>
            <a:r>
              <a:rPr lang="en-GB" sz="2400" b="1" dirty="0" smtClean="0">
                <a:solidFill>
                  <a:srgbClr val="904496"/>
                </a:solidFill>
              </a:rPr>
              <a:t>valuating sources of information using the PARRC test</a:t>
            </a:r>
          </a:p>
          <a:p>
            <a:r>
              <a:rPr lang="en-GB" sz="2400" b="1" dirty="0" smtClean="0">
                <a:solidFill>
                  <a:srgbClr val="904496"/>
                </a:solidFill>
              </a:rPr>
              <a:t>USE: compiling your bibliography</a:t>
            </a:r>
            <a:endParaRPr lang="en-GB" sz="2400" b="1" dirty="0">
              <a:solidFill>
                <a:srgbClr val="904496"/>
              </a:solidFill>
            </a:endParaRPr>
          </a:p>
        </p:txBody>
      </p:sp>
    </p:spTree>
    <p:extLst>
      <p:ext uri="{BB962C8B-B14F-4D97-AF65-F5344CB8AC3E}">
        <p14:creationId xmlns:p14="http://schemas.microsoft.com/office/powerpoint/2010/main" val="13408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additive="base">
                                        <p:cTn id="19" dur="500" fill="hold"/>
                                        <p:tgtEl>
                                          <p:spTgt spid="1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 calcmode="lin" valueType="num">
                                      <p:cBhvr additive="base">
                                        <p:cTn id="25" dur="500" fill="hold"/>
                                        <p:tgtEl>
                                          <p:spTgt spid="1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2DC4D40-5122-4B76-85FE-06A4ADBF5579}"/>
              </a:ext>
            </a:extLst>
          </p:cNvPr>
          <p:cNvSpPr/>
          <p:nvPr/>
        </p:nvSpPr>
        <p:spPr>
          <a:xfrm>
            <a:off x="348786" y="37996"/>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endParaRPr lang="en-GB">
              <a:solidFill>
                <a:schemeClr val="accent5">
                  <a:lumMod val="50000"/>
                </a:schemeClr>
              </a:solidFill>
            </a:endParaRPr>
          </a:p>
        </p:txBody>
      </p:sp>
      <p:sp>
        <p:nvSpPr>
          <p:cNvPr id="39" name="TextBox 38">
            <a:extLst>
              <a:ext uri="{FF2B5EF4-FFF2-40B4-BE49-F238E27FC236}">
                <a16:creationId xmlns:a16="http://schemas.microsoft.com/office/drawing/2014/main" id="{4388F4A3-0EFF-4E0B-952B-F4BDA1019BE0}"/>
              </a:ext>
            </a:extLst>
          </p:cNvPr>
          <p:cNvSpPr txBox="1"/>
          <p:nvPr/>
        </p:nvSpPr>
        <p:spPr>
          <a:xfrm>
            <a:off x="2684140" y="1050610"/>
            <a:ext cx="4107766" cy="830997"/>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904496"/>
                </a:solidFill>
              </a:rPr>
              <a:t>S1 RME</a:t>
            </a:r>
          </a:p>
          <a:p>
            <a:pPr algn="ctr"/>
            <a:r>
              <a:rPr lang="en-GB" sz="2400" b="1" dirty="0" smtClean="0">
                <a:solidFill>
                  <a:srgbClr val="904496"/>
                </a:solidFill>
              </a:rPr>
              <a:t>Festivals Investigation</a:t>
            </a:r>
            <a:endParaRPr lang="en-GB" sz="2400" b="1" dirty="0">
              <a:solidFill>
                <a:srgbClr val="904496"/>
              </a:solidFill>
            </a:endParaRPr>
          </a:p>
        </p:txBody>
      </p:sp>
      <p:sp>
        <p:nvSpPr>
          <p:cNvPr id="8" name="Rectangle 7">
            <a:extLst>
              <a:ext uri="{FF2B5EF4-FFF2-40B4-BE49-F238E27FC236}">
                <a16:creationId xmlns:a16="http://schemas.microsoft.com/office/drawing/2014/main" id="{B89004D3-EB91-49D2-A732-0EF0F0FDBDD9}"/>
              </a:ext>
            </a:extLst>
          </p:cNvPr>
          <p:cNvSpPr/>
          <p:nvPr/>
        </p:nvSpPr>
        <p:spPr>
          <a:xfrm>
            <a:off x="2435265" y="164110"/>
            <a:ext cx="4356641" cy="646331"/>
          </a:xfrm>
          <a:prstGeom prst="rect">
            <a:avLst/>
          </a:prstGeom>
          <a:solidFill>
            <a:schemeClr val="bg1"/>
          </a:solidFill>
          <a:ln w="57150">
            <a:solidFill>
              <a:srgbClr val="0070C0"/>
            </a:solidFill>
          </a:ln>
        </p:spPr>
        <p:txBody>
          <a:bodyPr wrap="none" lIns="91440" tIns="45720" rIns="91440" bIns="45720">
            <a:spAutoFit/>
          </a:bodyPr>
          <a:lstStyle/>
          <a:p>
            <a:pPr algn="ctr"/>
            <a:r>
              <a:rPr lang="en-US" sz="3600" b="1" cap="none" spc="50" err="1">
                <a:ln w="9525" cmpd="sng">
                  <a:solidFill>
                    <a:schemeClr val="accent1"/>
                  </a:solidFill>
                  <a:prstDash val="solid"/>
                </a:ln>
                <a:solidFill>
                  <a:srgbClr val="002060"/>
                </a:solidFill>
                <a:effectLst>
                  <a:glow rad="38100">
                    <a:schemeClr val="accent1">
                      <a:alpha val="40000"/>
                    </a:schemeClr>
                  </a:glow>
                </a:effectLst>
              </a:rPr>
              <a:t>Largs</a:t>
            </a:r>
            <a:r>
              <a:rPr lang="en-US" sz="3600" b="1" cap="none" spc="50">
                <a:ln w="9525" cmpd="sng">
                  <a:solidFill>
                    <a:schemeClr val="accent1"/>
                  </a:solidFill>
                  <a:prstDash val="solid"/>
                </a:ln>
                <a:solidFill>
                  <a:srgbClr val="002060"/>
                </a:solidFill>
                <a:effectLst>
                  <a:glow rad="38100">
                    <a:schemeClr val="accent1">
                      <a:alpha val="40000"/>
                    </a:schemeClr>
                  </a:glow>
                </a:effectLst>
              </a:rPr>
              <a:t> Campus Library</a:t>
            </a:r>
          </a:p>
        </p:txBody>
      </p:sp>
      <p:sp>
        <p:nvSpPr>
          <p:cNvPr id="2" name="Slide Number Placeholder 1">
            <a:extLst>
              <a:ext uri="{FF2B5EF4-FFF2-40B4-BE49-F238E27FC236}">
                <a16:creationId xmlns:a16="http://schemas.microsoft.com/office/drawing/2014/main" id="{4F4FB267-A80F-41A2-B645-869496CAA2B7}"/>
              </a:ext>
            </a:extLst>
          </p:cNvPr>
          <p:cNvSpPr>
            <a:spLocks noGrp="1"/>
          </p:cNvSpPr>
          <p:nvPr>
            <p:ph type="sldNum" sz="quarter" idx="12"/>
          </p:nvPr>
        </p:nvSpPr>
        <p:spPr/>
        <p:txBody>
          <a:bodyPr/>
          <a:lstStyle/>
          <a:p>
            <a:fld id="{72442244-5910-4AE0-B89B-8A8D6F2C89E7}" type="slidenum">
              <a:rPr lang="en-GB" smtClean="0"/>
              <a:t>20</a:t>
            </a:fld>
            <a:endParaRPr lang="en-GB" dirty="0"/>
          </a:p>
        </p:txBody>
      </p:sp>
      <p:sp>
        <p:nvSpPr>
          <p:cNvPr id="9" name="TextBox 8">
            <a:extLst>
              <a:ext uri="{FF2B5EF4-FFF2-40B4-BE49-F238E27FC236}">
                <a16:creationId xmlns:a16="http://schemas.microsoft.com/office/drawing/2014/main" id="{4388F4A3-0EFF-4E0B-952B-F4BDA1019BE0}"/>
              </a:ext>
            </a:extLst>
          </p:cNvPr>
          <p:cNvSpPr txBox="1"/>
          <p:nvPr/>
        </p:nvSpPr>
        <p:spPr>
          <a:xfrm>
            <a:off x="124691" y="6409455"/>
            <a:ext cx="8753696" cy="307777"/>
          </a:xfrm>
          <a:prstGeom prst="rect">
            <a:avLst/>
          </a:prstGeom>
          <a:solidFill>
            <a:schemeClr val="bg1"/>
          </a:solidFill>
          <a:ln w="38100">
            <a:solidFill>
              <a:srgbClr val="0070C0"/>
            </a:solidFill>
          </a:ln>
        </p:spPr>
        <p:txBody>
          <a:bodyPr wrap="square" rtlCol="0">
            <a:spAutoFit/>
          </a:bodyPr>
          <a:lstStyle/>
          <a:p>
            <a:pPr algn="ctr"/>
            <a:r>
              <a:rPr lang="en-GB" sz="1400" b="1" dirty="0" smtClean="0">
                <a:solidFill>
                  <a:srgbClr val="004070"/>
                </a:solidFill>
              </a:rPr>
              <a:t>Resources and Information Literacy model devised by Ms T M Newbury, </a:t>
            </a:r>
            <a:r>
              <a:rPr lang="en-GB" sz="1400" b="1" dirty="0" err="1" smtClean="0">
                <a:solidFill>
                  <a:srgbClr val="004070"/>
                </a:solidFill>
              </a:rPr>
              <a:t>Largs</a:t>
            </a:r>
            <a:r>
              <a:rPr lang="en-GB" sz="1400" b="1" dirty="0" smtClean="0">
                <a:solidFill>
                  <a:srgbClr val="004070"/>
                </a:solidFill>
              </a:rPr>
              <a:t> Campus library manager </a:t>
            </a:r>
            <a:endParaRPr lang="en-GB" sz="1400" b="1" dirty="0">
              <a:solidFill>
                <a:srgbClr val="004070"/>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67220"/>
          <a:stretch/>
        </p:blipFill>
        <p:spPr>
          <a:xfrm>
            <a:off x="2867847" y="2039222"/>
            <a:ext cx="3761445" cy="75350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43692" b="26180"/>
          <a:stretch/>
        </p:blipFill>
        <p:spPr>
          <a:xfrm>
            <a:off x="2791782" y="2908658"/>
            <a:ext cx="3837510" cy="706551"/>
          </a:xfrm>
          <a:prstGeom prst="rect">
            <a:avLst/>
          </a:prstGeom>
        </p:spPr>
      </p:pic>
      <p:sp>
        <p:nvSpPr>
          <p:cNvPr id="19" name="TextBox 18">
            <a:extLst>
              <a:ext uri="{FF2B5EF4-FFF2-40B4-BE49-F238E27FC236}">
                <a16:creationId xmlns:a16="http://schemas.microsoft.com/office/drawing/2014/main" id="{4388F4A3-0EFF-4E0B-952B-F4BDA1019BE0}"/>
              </a:ext>
            </a:extLst>
          </p:cNvPr>
          <p:cNvSpPr txBox="1"/>
          <p:nvPr/>
        </p:nvSpPr>
        <p:spPr>
          <a:xfrm>
            <a:off x="755064" y="3887045"/>
            <a:ext cx="7910945" cy="830997"/>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002060"/>
                </a:solidFill>
              </a:rPr>
              <a:t>Lesson 5:</a:t>
            </a:r>
            <a:endParaRPr lang="en-GB" sz="2400" b="1" dirty="0">
              <a:solidFill>
                <a:srgbClr val="002060"/>
              </a:solidFill>
            </a:endParaRPr>
          </a:p>
          <a:p>
            <a:pPr algn="ctr"/>
            <a:r>
              <a:rPr lang="en-GB" sz="2400" b="1" dirty="0" smtClean="0">
                <a:solidFill>
                  <a:srgbClr val="002060"/>
                </a:solidFill>
              </a:rPr>
              <a:t>USE: identifying and avoiding plagiarism</a:t>
            </a:r>
            <a:endParaRPr lang="en-GB" sz="2400" b="1" dirty="0" smtClean="0">
              <a:solidFill>
                <a:srgbClr val="0070C0"/>
              </a:solidFill>
            </a:endParaRPr>
          </a:p>
        </p:txBody>
      </p:sp>
    </p:spTree>
    <p:extLst>
      <p:ext uri="{BB962C8B-B14F-4D97-AF65-F5344CB8AC3E}">
        <p14:creationId xmlns:p14="http://schemas.microsoft.com/office/powerpoint/2010/main" val="1764422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2DC4D40-5122-4B76-85FE-06A4ADBF5579}"/>
              </a:ext>
            </a:extLst>
          </p:cNvPr>
          <p:cNvSpPr/>
          <p:nvPr/>
        </p:nvSpPr>
        <p:spPr>
          <a:xfrm>
            <a:off x="348786" y="37996"/>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endParaRPr lang="en-GB">
              <a:solidFill>
                <a:schemeClr val="accent5">
                  <a:lumMod val="50000"/>
                </a:schemeClr>
              </a:solidFill>
            </a:endParaRPr>
          </a:p>
        </p:txBody>
      </p:sp>
      <p:sp>
        <p:nvSpPr>
          <p:cNvPr id="39" name="TextBox 38">
            <a:extLst>
              <a:ext uri="{FF2B5EF4-FFF2-40B4-BE49-F238E27FC236}">
                <a16:creationId xmlns:a16="http://schemas.microsoft.com/office/drawing/2014/main" id="{4388F4A3-0EFF-4E0B-952B-F4BDA1019BE0}"/>
              </a:ext>
            </a:extLst>
          </p:cNvPr>
          <p:cNvSpPr txBox="1"/>
          <p:nvPr/>
        </p:nvSpPr>
        <p:spPr>
          <a:xfrm>
            <a:off x="2684140" y="1050610"/>
            <a:ext cx="4107766" cy="830997"/>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904496"/>
                </a:solidFill>
              </a:rPr>
              <a:t>S1 RME</a:t>
            </a:r>
          </a:p>
          <a:p>
            <a:pPr algn="ctr"/>
            <a:r>
              <a:rPr lang="en-GB" sz="2400" b="1" dirty="0" smtClean="0">
                <a:solidFill>
                  <a:srgbClr val="904496"/>
                </a:solidFill>
              </a:rPr>
              <a:t>Festivals Investigation</a:t>
            </a:r>
            <a:endParaRPr lang="en-GB" sz="2400" b="1" dirty="0">
              <a:solidFill>
                <a:srgbClr val="904496"/>
              </a:solidFill>
            </a:endParaRPr>
          </a:p>
        </p:txBody>
      </p:sp>
      <p:sp>
        <p:nvSpPr>
          <p:cNvPr id="8" name="Rectangle 7">
            <a:extLst>
              <a:ext uri="{FF2B5EF4-FFF2-40B4-BE49-F238E27FC236}">
                <a16:creationId xmlns:a16="http://schemas.microsoft.com/office/drawing/2014/main" id="{B89004D3-EB91-49D2-A732-0EF0F0FDBDD9}"/>
              </a:ext>
            </a:extLst>
          </p:cNvPr>
          <p:cNvSpPr/>
          <p:nvPr/>
        </p:nvSpPr>
        <p:spPr>
          <a:xfrm>
            <a:off x="2435265" y="164110"/>
            <a:ext cx="4356641" cy="646331"/>
          </a:xfrm>
          <a:prstGeom prst="rect">
            <a:avLst/>
          </a:prstGeom>
          <a:solidFill>
            <a:schemeClr val="bg1"/>
          </a:solidFill>
          <a:ln w="57150">
            <a:solidFill>
              <a:srgbClr val="0070C0"/>
            </a:solidFill>
          </a:ln>
        </p:spPr>
        <p:txBody>
          <a:bodyPr wrap="none" lIns="91440" tIns="45720" rIns="91440" bIns="45720">
            <a:spAutoFit/>
          </a:bodyPr>
          <a:lstStyle/>
          <a:p>
            <a:pPr algn="ctr"/>
            <a:r>
              <a:rPr lang="en-US" sz="3600" b="1" cap="none" spc="50" err="1">
                <a:ln w="9525" cmpd="sng">
                  <a:solidFill>
                    <a:schemeClr val="accent1"/>
                  </a:solidFill>
                  <a:prstDash val="solid"/>
                </a:ln>
                <a:solidFill>
                  <a:srgbClr val="002060"/>
                </a:solidFill>
                <a:effectLst>
                  <a:glow rad="38100">
                    <a:schemeClr val="accent1">
                      <a:alpha val="40000"/>
                    </a:schemeClr>
                  </a:glow>
                </a:effectLst>
              </a:rPr>
              <a:t>Largs</a:t>
            </a:r>
            <a:r>
              <a:rPr lang="en-US" sz="3600" b="1" cap="none" spc="50">
                <a:ln w="9525" cmpd="sng">
                  <a:solidFill>
                    <a:schemeClr val="accent1"/>
                  </a:solidFill>
                  <a:prstDash val="solid"/>
                </a:ln>
                <a:solidFill>
                  <a:srgbClr val="002060"/>
                </a:solidFill>
                <a:effectLst>
                  <a:glow rad="38100">
                    <a:schemeClr val="accent1">
                      <a:alpha val="40000"/>
                    </a:schemeClr>
                  </a:glow>
                </a:effectLst>
              </a:rPr>
              <a:t> Campus Library</a:t>
            </a:r>
          </a:p>
        </p:txBody>
      </p:sp>
      <p:sp>
        <p:nvSpPr>
          <p:cNvPr id="2" name="Slide Number Placeholder 1">
            <a:extLst>
              <a:ext uri="{FF2B5EF4-FFF2-40B4-BE49-F238E27FC236}">
                <a16:creationId xmlns:a16="http://schemas.microsoft.com/office/drawing/2014/main" id="{4F4FB267-A80F-41A2-B645-869496CAA2B7}"/>
              </a:ext>
            </a:extLst>
          </p:cNvPr>
          <p:cNvSpPr>
            <a:spLocks noGrp="1"/>
          </p:cNvSpPr>
          <p:nvPr>
            <p:ph type="sldNum" sz="quarter" idx="12"/>
          </p:nvPr>
        </p:nvSpPr>
        <p:spPr/>
        <p:txBody>
          <a:bodyPr/>
          <a:lstStyle/>
          <a:p>
            <a:fld id="{72442244-5910-4AE0-B89B-8A8D6F2C89E7}" type="slidenum">
              <a:rPr lang="en-GB" smtClean="0"/>
              <a:t>21</a:t>
            </a:fld>
            <a:endParaRPr lang="en-GB" dirty="0"/>
          </a:p>
        </p:txBody>
      </p:sp>
      <p:sp>
        <p:nvSpPr>
          <p:cNvPr id="9" name="TextBox 8">
            <a:extLst>
              <a:ext uri="{FF2B5EF4-FFF2-40B4-BE49-F238E27FC236}">
                <a16:creationId xmlns:a16="http://schemas.microsoft.com/office/drawing/2014/main" id="{4388F4A3-0EFF-4E0B-952B-F4BDA1019BE0}"/>
              </a:ext>
            </a:extLst>
          </p:cNvPr>
          <p:cNvSpPr txBox="1"/>
          <p:nvPr/>
        </p:nvSpPr>
        <p:spPr>
          <a:xfrm>
            <a:off x="124691" y="6409455"/>
            <a:ext cx="8753696" cy="307777"/>
          </a:xfrm>
          <a:prstGeom prst="rect">
            <a:avLst/>
          </a:prstGeom>
          <a:solidFill>
            <a:schemeClr val="bg1"/>
          </a:solidFill>
          <a:ln w="38100">
            <a:solidFill>
              <a:srgbClr val="0070C0"/>
            </a:solidFill>
          </a:ln>
        </p:spPr>
        <p:txBody>
          <a:bodyPr wrap="square" rtlCol="0">
            <a:spAutoFit/>
          </a:bodyPr>
          <a:lstStyle/>
          <a:p>
            <a:pPr algn="ctr"/>
            <a:r>
              <a:rPr lang="en-GB" sz="1400" b="1" dirty="0" smtClean="0">
                <a:solidFill>
                  <a:srgbClr val="004070"/>
                </a:solidFill>
              </a:rPr>
              <a:t>Resources and Information Literacy model devised by Ms T M Newbury, </a:t>
            </a:r>
            <a:r>
              <a:rPr lang="en-GB" sz="1400" b="1" dirty="0" err="1" smtClean="0">
                <a:solidFill>
                  <a:srgbClr val="004070"/>
                </a:solidFill>
              </a:rPr>
              <a:t>Largs</a:t>
            </a:r>
            <a:r>
              <a:rPr lang="en-GB" sz="1400" b="1" dirty="0" smtClean="0">
                <a:solidFill>
                  <a:srgbClr val="004070"/>
                </a:solidFill>
              </a:rPr>
              <a:t> Campus library manager </a:t>
            </a:r>
            <a:endParaRPr lang="en-GB" sz="1400" b="1" dirty="0">
              <a:solidFill>
                <a:srgbClr val="004070"/>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67220"/>
          <a:stretch/>
        </p:blipFill>
        <p:spPr>
          <a:xfrm>
            <a:off x="2867847" y="2039222"/>
            <a:ext cx="3761445" cy="75350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43692" b="26180"/>
          <a:stretch/>
        </p:blipFill>
        <p:spPr>
          <a:xfrm>
            <a:off x="2791782" y="2908658"/>
            <a:ext cx="3837510" cy="706551"/>
          </a:xfrm>
          <a:prstGeom prst="rect">
            <a:avLst/>
          </a:prstGeom>
        </p:spPr>
      </p:pic>
      <p:sp>
        <p:nvSpPr>
          <p:cNvPr id="19" name="TextBox 18">
            <a:extLst>
              <a:ext uri="{FF2B5EF4-FFF2-40B4-BE49-F238E27FC236}">
                <a16:creationId xmlns:a16="http://schemas.microsoft.com/office/drawing/2014/main" id="{4388F4A3-0EFF-4E0B-952B-F4BDA1019BE0}"/>
              </a:ext>
            </a:extLst>
          </p:cNvPr>
          <p:cNvSpPr txBox="1"/>
          <p:nvPr/>
        </p:nvSpPr>
        <p:spPr>
          <a:xfrm>
            <a:off x="755064" y="3887045"/>
            <a:ext cx="7910945" cy="830997"/>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002060"/>
                </a:solidFill>
              </a:rPr>
              <a:t>Lesson 6:</a:t>
            </a:r>
            <a:endParaRPr lang="en-GB" sz="2400" b="1" dirty="0">
              <a:solidFill>
                <a:srgbClr val="002060"/>
              </a:solidFill>
            </a:endParaRPr>
          </a:p>
          <a:p>
            <a:pPr algn="ctr"/>
            <a:r>
              <a:rPr lang="en-GB" sz="2400" b="1" dirty="0" smtClean="0">
                <a:solidFill>
                  <a:srgbClr val="002060"/>
                </a:solidFill>
              </a:rPr>
              <a:t>SHOW: presenting your findings</a:t>
            </a:r>
            <a:endParaRPr lang="en-GB" sz="2400" b="1" dirty="0" smtClean="0">
              <a:solidFill>
                <a:srgbClr val="0070C0"/>
              </a:solidFill>
            </a:endParaRPr>
          </a:p>
        </p:txBody>
      </p:sp>
    </p:spTree>
    <p:extLst>
      <p:ext uri="{BB962C8B-B14F-4D97-AF65-F5344CB8AC3E}">
        <p14:creationId xmlns:p14="http://schemas.microsoft.com/office/powerpoint/2010/main" val="3100405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2DC4D40-5122-4B76-85FE-06A4ADBF5579}"/>
              </a:ext>
            </a:extLst>
          </p:cNvPr>
          <p:cNvSpPr/>
          <p:nvPr/>
        </p:nvSpPr>
        <p:spPr>
          <a:xfrm>
            <a:off x="348786" y="37996"/>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endParaRPr lang="en-GB">
              <a:solidFill>
                <a:schemeClr val="accent5">
                  <a:lumMod val="50000"/>
                </a:schemeClr>
              </a:solidFill>
            </a:endParaRPr>
          </a:p>
        </p:txBody>
      </p:sp>
      <p:sp>
        <p:nvSpPr>
          <p:cNvPr id="39" name="TextBox 38">
            <a:extLst>
              <a:ext uri="{FF2B5EF4-FFF2-40B4-BE49-F238E27FC236}">
                <a16:creationId xmlns:a16="http://schemas.microsoft.com/office/drawing/2014/main" id="{4388F4A3-0EFF-4E0B-952B-F4BDA1019BE0}"/>
              </a:ext>
            </a:extLst>
          </p:cNvPr>
          <p:cNvSpPr txBox="1"/>
          <p:nvPr/>
        </p:nvSpPr>
        <p:spPr>
          <a:xfrm>
            <a:off x="2684140" y="1050610"/>
            <a:ext cx="4107766" cy="830997"/>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904496"/>
                </a:solidFill>
              </a:rPr>
              <a:t>S1 RME</a:t>
            </a:r>
          </a:p>
          <a:p>
            <a:pPr algn="ctr"/>
            <a:r>
              <a:rPr lang="en-GB" sz="2400" b="1" dirty="0" smtClean="0">
                <a:solidFill>
                  <a:srgbClr val="904496"/>
                </a:solidFill>
              </a:rPr>
              <a:t>Festivals Investigation</a:t>
            </a:r>
            <a:endParaRPr lang="en-GB" sz="2400" b="1" dirty="0">
              <a:solidFill>
                <a:srgbClr val="904496"/>
              </a:solidFill>
            </a:endParaRPr>
          </a:p>
        </p:txBody>
      </p:sp>
      <p:sp>
        <p:nvSpPr>
          <p:cNvPr id="8" name="Rectangle 7">
            <a:extLst>
              <a:ext uri="{FF2B5EF4-FFF2-40B4-BE49-F238E27FC236}">
                <a16:creationId xmlns:a16="http://schemas.microsoft.com/office/drawing/2014/main" id="{B89004D3-EB91-49D2-A732-0EF0F0FDBDD9}"/>
              </a:ext>
            </a:extLst>
          </p:cNvPr>
          <p:cNvSpPr/>
          <p:nvPr/>
        </p:nvSpPr>
        <p:spPr>
          <a:xfrm>
            <a:off x="2435265" y="164110"/>
            <a:ext cx="4356641" cy="646331"/>
          </a:xfrm>
          <a:prstGeom prst="rect">
            <a:avLst/>
          </a:prstGeom>
          <a:solidFill>
            <a:schemeClr val="bg1"/>
          </a:solidFill>
          <a:ln w="57150">
            <a:solidFill>
              <a:srgbClr val="0070C0"/>
            </a:solidFill>
          </a:ln>
        </p:spPr>
        <p:txBody>
          <a:bodyPr wrap="none" lIns="91440" tIns="45720" rIns="91440" bIns="45720">
            <a:spAutoFit/>
          </a:bodyPr>
          <a:lstStyle/>
          <a:p>
            <a:pPr algn="ctr"/>
            <a:r>
              <a:rPr lang="en-US" sz="3600" b="1" cap="none" spc="50" err="1">
                <a:ln w="9525" cmpd="sng">
                  <a:solidFill>
                    <a:schemeClr val="accent1"/>
                  </a:solidFill>
                  <a:prstDash val="solid"/>
                </a:ln>
                <a:solidFill>
                  <a:srgbClr val="002060"/>
                </a:solidFill>
                <a:effectLst>
                  <a:glow rad="38100">
                    <a:schemeClr val="accent1">
                      <a:alpha val="40000"/>
                    </a:schemeClr>
                  </a:glow>
                </a:effectLst>
              </a:rPr>
              <a:t>Largs</a:t>
            </a:r>
            <a:r>
              <a:rPr lang="en-US" sz="3600" b="1" cap="none" spc="50">
                <a:ln w="9525" cmpd="sng">
                  <a:solidFill>
                    <a:schemeClr val="accent1"/>
                  </a:solidFill>
                  <a:prstDash val="solid"/>
                </a:ln>
                <a:solidFill>
                  <a:srgbClr val="002060"/>
                </a:solidFill>
                <a:effectLst>
                  <a:glow rad="38100">
                    <a:schemeClr val="accent1">
                      <a:alpha val="40000"/>
                    </a:schemeClr>
                  </a:glow>
                </a:effectLst>
              </a:rPr>
              <a:t> Campus Library</a:t>
            </a:r>
          </a:p>
        </p:txBody>
      </p:sp>
      <p:sp>
        <p:nvSpPr>
          <p:cNvPr id="2" name="Slide Number Placeholder 1">
            <a:extLst>
              <a:ext uri="{FF2B5EF4-FFF2-40B4-BE49-F238E27FC236}">
                <a16:creationId xmlns:a16="http://schemas.microsoft.com/office/drawing/2014/main" id="{4F4FB267-A80F-41A2-B645-869496CAA2B7}"/>
              </a:ext>
            </a:extLst>
          </p:cNvPr>
          <p:cNvSpPr>
            <a:spLocks noGrp="1"/>
          </p:cNvSpPr>
          <p:nvPr>
            <p:ph type="sldNum" sz="quarter" idx="12"/>
          </p:nvPr>
        </p:nvSpPr>
        <p:spPr/>
        <p:txBody>
          <a:bodyPr/>
          <a:lstStyle/>
          <a:p>
            <a:fld id="{72442244-5910-4AE0-B89B-8A8D6F2C89E7}" type="slidenum">
              <a:rPr lang="en-GB" smtClean="0"/>
              <a:t>22</a:t>
            </a:fld>
            <a:endParaRPr lang="en-GB" dirty="0"/>
          </a:p>
        </p:txBody>
      </p:sp>
      <p:sp>
        <p:nvSpPr>
          <p:cNvPr id="9" name="TextBox 8">
            <a:extLst>
              <a:ext uri="{FF2B5EF4-FFF2-40B4-BE49-F238E27FC236}">
                <a16:creationId xmlns:a16="http://schemas.microsoft.com/office/drawing/2014/main" id="{4388F4A3-0EFF-4E0B-952B-F4BDA1019BE0}"/>
              </a:ext>
            </a:extLst>
          </p:cNvPr>
          <p:cNvSpPr txBox="1"/>
          <p:nvPr/>
        </p:nvSpPr>
        <p:spPr>
          <a:xfrm>
            <a:off x="124691" y="6409455"/>
            <a:ext cx="8753696" cy="307777"/>
          </a:xfrm>
          <a:prstGeom prst="rect">
            <a:avLst/>
          </a:prstGeom>
          <a:solidFill>
            <a:schemeClr val="bg1"/>
          </a:solidFill>
          <a:ln w="38100">
            <a:solidFill>
              <a:srgbClr val="0070C0"/>
            </a:solidFill>
          </a:ln>
        </p:spPr>
        <p:txBody>
          <a:bodyPr wrap="square" rtlCol="0">
            <a:spAutoFit/>
          </a:bodyPr>
          <a:lstStyle/>
          <a:p>
            <a:pPr algn="ctr"/>
            <a:r>
              <a:rPr lang="en-GB" sz="1400" b="1" dirty="0" smtClean="0">
                <a:solidFill>
                  <a:srgbClr val="004070"/>
                </a:solidFill>
              </a:rPr>
              <a:t>Resources and Information Literacy model devised by Ms T M Newbury, </a:t>
            </a:r>
            <a:r>
              <a:rPr lang="en-GB" sz="1400" b="1" dirty="0" err="1" smtClean="0">
                <a:solidFill>
                  <a:srgbClr val="004070"/>
                </a:solidFill>
              </a:rPr>
              <a:t>Largs</a:t>
            </a:r>
            <a:r>
              <a:rPr lang="en-GB" sz="1400" b="1" dirty="0" smtClean="0">
                <a:solidFill>
                  <a:srgbClr val="004070"/>
                </a:solidFill>
              </a:rPr>
              <a:t> Campus library manager </a:t>
            </a:r>
            <a:endParaRPr lang="en-GB" sz="1400" b="1" dirty="0">
              <a:solidFill>
                <a:srgbClr val="004070"/>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67220"/>
          <a:stretch/>
        </p:blipFill>
        <p:spPr>
          <a:xfrm>
            <a:off x="2867847" y="2039222"/>
            <a:ext cx="3761445" cy="75350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43692" b="26180"/>
          <a:stretch/>
        </p:blipFill>
        <p:spPr>
          <a:xfrm>
            <a:off x="2791782" y="2908658"/>
            <a:ext cx="3837510" cy="706551"/>
          </a:xfrm>
          <a:prstGeom prst="rect">
            <a:avLst/>
          </a:prstGeom>
        </p:spPr>
      </p:pic>
      <p:sp>
        <p:nvSpPr>
          <p:cNvPr id="19" name="TextBox 18">
            <a:extLst>
              <a:ext uri="{FF2B5EF4-FFF2-40B4-BE49-F238E27FC236}">
                <a16:creationId xmlns:a16="http://schemas.microsoft.com/office/drawing/2014/main" id="{4388F4A3-0EFF-4E0B-952B-F4BDA1019BE0}"/>
              </a:ext>
            </a:extLst>
          </p:cNvPr>
          <p:cNvSpPr txBox="1"/>
          <p:nvPr/>
        </p:nvSpPr>
        <p:spPr>
          <a:xfrm>
            <a:off x="755064" y="3887045"/>
            <a:ext cx="7910945" cy="830997"/>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002060"/>
                </a:solidFill>
              </a:rPr>
              <a:t>Lesson 7:</a:t>
            </a:r>
            <a:endParaRPr lang="en-GB" sz="2400" b="1" dirty="0">
              <a:solidFill>
                <a:srgbClr val="002060"/>
              </a:solidFill>
            </a:endParaRPr>
          </a:p>
          <a:p>
            <a:pPr algn="ctr"/>
            <a:r>
              <a:rPr lang="en-GB" sz="2400" b="1" dirty="0" smtClean="0">
                <a:solidFill>
                  <a:srgbClr val="002060"/>
                </a:solidFill>
              </a:rPr>
              <a:t>USE: completing your bibliography</a:t>
            </a:r>
            <a:endParaRPr lang="en-GB" sz="2400" b="1" dirty="0" smtClean="0">
              <a:solidFill>
                <a:srgbClr val="0070C0"/>
              </a:solidFill>
            </a:endParaRPr>
          </a:p>
        </p:txBody>
      </p:sp>
    </p:spTree>
    <p:extLst>
      <p:ext uri="{BB962C8B-B14F-4D97-AF65-F5344CB8AC3E}">
        <p14:creationId xmlns:p14="http://schemas.microsoft.com/office/powerpoint/2010/main" val="2859570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a:extLst>
              <a:ext uri="{FF2B5EF4-FFF2-40B4-BE49-F238E27FC236}">
                <a16:creationId xmlns:a16="http://schemas.microsoft.com/office/drawing/2014/main" id="{AE11955F-7977-44B8-B8DF-A34813ED5070}"/>
              </a:ext>
            </a:extLst>
          </p:cNvPr>
          <p:cNvSpPr>
            <a:spLocks noChangeArrowheads="1" noChangeShapeType="1" noTextEdit="1"/>
          </p:cNvSpPr>
          <p:nvPr/>
        </p:nvSpPr>
        <p:spPr bwMode="ltGray">
          <a:xfrm>
            <a:off x="6804025" y="6092825"/>
            <a:ext cx="2165350" cy="630238"/>
          </a:xfrm>
          <a:prstGeom prst="rect">
            <a:avLst/>
          </a:prstGeom>
        </p:spPr>
        <p:txBody>
          <a:bodyPr wrap="none" fromWordArt="1">
            <a:prstTxWarp prst="textPlain">
              <a:avLst>
                <a:gd name="adj" fmla="val 50000"/>
              </a:avLst>
            </a:prstTxWarp>
          </a:bodyPr>
          <a:lstStyle/>
          <a:p>
            <a:pPr algn="ctr"/>
            <a:r>
              <a:rPr lang="en-GB" b="1" kern="10">
                <a:ln w="9525">
                  <a:solidFill>
                    <a:srgbClr val="C0C0C0"/>
                  </a:solidFill>
                  <a:prstDash val="sysDot"/>
                  <a:round/>
                  <a:headEnd/>
                  <a:tailEnd/>
                </a:ln>
                <a:solidFill>
                  <a:srgbClr val="C0C0C0">
                    <a:alpha val="0"/>
                  </a:srgbClr>
                </a:solidFill>
                <a:latin typeface="Tempus Sans ITC" panose="04020404030D07020202" pitchFamily="82" charset="0"/>
              </a:rPr>
              <a:t>Largs Academy</a:t>
            </a:r>
          </a:p>
          <a:p>
            <a:pPr algn="ctr"/>
            <a:r>
              <a:rPr lang="en-GB" b="1" kern="10">
                <a:ln w="9525">
                  <a:solidFill>
                    <a:srgbClr val="C0C0C0"/>
                  </a:solidFill>
                  <a:prstDash val="sysDot"/>
                  <a:round/>
                  <a:headEnd/>
                  <a:tailEnd/>
                </a:ln>
                <a:solidFill>
                  <a:srgbClr val="C0C0C0">
                    <a:alpha val="0"/>
                  </a:srgbClr>
                </a:solidFill>
                <a:latin typeface="Tempus Sans ITC" panose="04020404030D07020202" pitchFamily="82" charset="0"/>
              </a:rPr>
              <a:t>Virtual School Library</a:t>
            </a:r>
          </a:p>
        </p:txBody>
      </p:sp>
      <p:sp>
        <p:nvSpPr>
          <p:cNvPr id="2051" name="WordArt 3">
            <a:extLst>
              <a:ext uri="{FF2B5EF4-FFF2-40B4-BE49-F238E27FC236}">
                <a16:creationId xmlns:a16="http://schemas.microsoft.com/office/drawing/2014/main" id="{1DE307F9-79A6-4480-A669-3000851A47FD}"/>
              </a:ext>
            </a:extLst>
          </p:cNvPr>
          <p:cNvSpPr>
            <a:spLocks noChangeArrowheads="1" noChangeShapeType="1" noTextEdit="1"/>
          </p:cNvSpPr>
          <p:nvPr/>
        </p:nvSpPr>
        <p:spPr bwMode="auto">
          <a:xfrm>
            <a:off x="142875" y="174627"/>
            <a:ext cx="1908175" cy="333375"/>
          </a:xfrm>
          <a:prstGeom prst="rect">
            <a:avLst/>
          </a:prstGeom>
        </p:spPr>
        <p:txBody>
          <a:bodyPr wrap="none" fromWordArt="1">
            <a:prstTxWarp prst="textPlain">
              <a:avLst>
                <a:gd name="adj" fmla="val 50000"/>
              </a:avLst>
            </a:prstTxWarp>
          </a:bodyPr>
          <a:lstStyle/>
          <a:p>
            <a:pPr algn="ctr"/>
            <a:endParaRPr lang="en-GB" sz="3600" kern="10" dirty="0">
              <a:ln w="9525">
                <a:solidFill>
                  <a:srgbClr val="000000"/>
                </a:solidFill>
                <a:round/>
                <a:headEnd/>
                <a:tailEnd/>
              </a:ln>
              <a:solidFill>
                <a:schemeClr val="accent2"/>
              </a:solidFill>
              <a:latin typeface="Tempus Sans ITC" panose="04020404030D07020202" pitchFamily="82" charset="0"/>
            </a:endParaRPr>
          </a:p>
        </p:txBody>
      </p:sp>
      <p:graphicFrame>
        <p:nvGraphicFramePr>
          <p:cNvPr id="3712" name="Group 640">
            <a:extLst>
              <a:ext uri="{FF2B5EF4-FFF2-40B4-BE49-F238E27FC236}">
                <a16:creationId xmlns:a16="http://schemas.microsoft.com/office/drawing/2014/main" id="{F77F9A45-81C1-4B4E-836C-6F27963A03F7}"/>
              </a:ext>
            </a:extLst>
          </p:cNvPr>
          <p:cNvGraphicFramePr>
            <a:graphicFrameLocks noGrp="1"/>
          </p:cNvGraphicFramePr>
          <p:nvPr>
            <p:extLst/>
          </p:nvPr>
        </p:nvGraphicFramePr>
        <p:xfrm>
          <a:off x="221703" y="861472"/>
          <a:ext cx="8820150" cy="1727661"/>
        </p:xfrm>
        <a:graphic>
          <a:graphicData uri="http://schemas.openxmlformats.org/drawingml/2006/table">
            <a:tbl>
              <a:tblPr/>
              <a:tblGrid>
                <a:gridCol w="1066800">
                  <a:extLst>
                    <a:ext uri="{9D8B030D-6E8A-4147-A177-3AD203B41FA5}">
                      <a16:colId xmlns:a16="http://schemas.microsoft.com/office/drawing/2014/main" val="1922414590"/>
                    </a:ext>
                  </a:extLst>
                </a:gridCol>
                <a:gridCol w="1422400">
                  <a:extLst>
                    <a:ext uri="{9D8B030D-6E8A-4147-A177-3AD203B41FA5}">
                      <a16:colId xmlns:a16="http://schemas.microsoft.com/office/drawing/2014/main" val="4094200106"/>
                    </a:ext>
                  </a:extLst>
                </a:gridCol>
                <a:gridCol w="498475">
                  <a:extLst>
                    <a:ext uri="{9D8B030D-6E8A-4147-A177-3AD203B41FA5}">
                      <a16:colId xmlns:a16="http://schemas.microsoft.com/office/drawing/2014/main" val="1812065623"/>
                    </a:ext>
                  </a:extLst>
                </a:gridCol>
                <a:gridCol w="1352550">
                  <a:extLst>
                    <a:ext uri="{9D8B030D-6E8A-4147-A177-3AD203B41FA5}">
                      <a16:colId xmlns:a16="http://schemas.microsoft.com/office/drawing/2014/main" val="3526135786"/>
                    </a:ext>
                  </a:extLst>
                </a:gridCol>
                <a:gridCol w="922338">
                  <a:extLst>
                    <a:ext uri="{9D8B030D-6E8A-4147-A177-3AD203B41FA5}">
                      <a16:colId xmlns:a16="http://schemas.microsoft.com/office/drawing/2014/main" val="619459816"/>
                    </a:ext>
                  </a:extLst>
                </a:gridCol>
                <a:gridCol w="911225">
                  <a:extLst>
                    <a:ext uri="{9D8B030D-6E8A-4147-A177-3AD203B41FA5}">
                      <a16:colId xmlns:a16="http://schemas.microsoft.com/office/drawing/2014/main" val="1917524937"/>
                    </a:ext>
                  </a:extLst>
                </a:gridCol>
                <a:gridCol w="796925">
                  <a:extLst>
                    <a:ext uri="{9D8B030D-6E8A-4147-A177-3AD203B41FA5}">
                      <a16:colId xmlns:a16="http://schemas.microsoft.com/office/drawing/2014/main" val="3629482799"/>
                    </a:ext>
                  </a:extLst>
                </a:gridCol>
                <a:gridCol w="1209675">
                  <a:extLst>
                    <a:ext uri="{9D8B030D-6E8A-4147-A177-3AD203B41FA5}">
                      <a16:colId xmlns:a16="http://schemas.microsoft.com/office/drawing/2014/main" val="3508712659"/>
                    </a:ext>
                  </a:extLst>
                </a:gridCol>
                <a:gridCol w="639762">
                  <a:extLst>
                    <a:ext uri="{9D8B030D-6E8A-4147-A177-3AD203B41FA5}">
                      <a16:colId xmlns:a16="http://schemas.microsoft.com/office/drawing/2014/main" val="250528965"/>
                    </a:ext>
                  </a:extLst>
                </a:gridCol>
              </a:tblGrid>
              <a:tr h="528780">
                <a:tc gridSpan="9">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a:ln>
                            <a:noFill/>
                          </a:ln>
                          <a:solidFill>
                            <a:srgbClr val="002060"/>
                          </a:solidFill>
                          <a:effectLst/>
                          <a:latin typeface="Calibri" panose="020F0502020204030204" pitchFamily="34" charset="0"/>
                          <a:cs typeface="Times New Roman" panose="02020603050405020304" pitchFamily="18" charset="0"/>
                        </a:rPr>
                        <a:t>For Books</a:t>
                      </a:r>
                      <a:r>
                        <a:rPr kumimoji="0" lang="en-GB" altLang="en-US" sz="1000" b="1" i="0" u="none" strike="noStrike" cap="none" normalizeH="0" baseline="0" dirty="0">
                          <a:ln>
                            <a:noFill/>
                          </a:ln>
                          <a:solidFill>
                            <a:srgbClr val="002060"/>
                          </a:solidFill>
                          <a:effectLst/>
                          <a:latin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Author’s surname (caps), then first name.  For date, place of publication and publisher - check page after title page; code number is useful if you need to find the book again, but shouldn’t be included in your final bibliography</a:t>
                      </a:r>
                      <a:endParaRPr kumimoji="0" lang="en-GB" altLang="en-US" sz="1000" b="1" i="0" u="none" strike="noStrike" cap="none" normalizeH="0" baseline="0" dirty="0">
                        <a:ln>
                          <a:noFill/>
                        </a:ln>
                        <a:solidFill>
                          <a:srgbClr val="002060"/>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11571481"/>
                  </a:ext>
                </a:extLst>
              </a:tr>
              <a:tr h="38202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SURNAME,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First Name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Date.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a:ln>
                            <a:noFill/>
                          </a:ln>
                          <a:solidFill>
                            <a:srgbClr val="010135"/>
                          </a:solidFill>
                          <a:effectLst/>
                          <a:latin typeface="Calibri" panose="020F0502020204030204" pitchFamily="34" charset="0"/>
                        </a:rPr>
                        <a:t>Title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(Series):</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Place of publication,</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Publisher</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Specific pages you looked at</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a:ln>
                            <a:noFill/>
                          </a:ln>
                          <a:solidFill>
                            <a:srgbClr val="010135"/>
                          </a:solidFill>
                          <a:effectLst/>
                          <a:latin typeface="Calibri" panose="020F0502020204030204" pitchFamily="34" charset="0"/>
                          <a:cs typeface="Times New Roman" panose="02020603050405020304" pitchFamily="18" charset="0"/>
                        </a:rPr>
                        <a:t>Code Number</a:t>
                      </a:r>
                      <a:endParaRPr kumimoji="0" lang="en-GB" altLang="en-US" sz="1000" b="1" i="0" u="none" strike="noStrike" cap="none" normalizeH="0" baseline="0" dirty="0">
                        <a:ln>
                          <a:noFill/>
                        </a:ln>
                        <a:solidFill>
                          <a:srgbClr val="010135"/>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0273245"/>
                  </a:ext>
                </a:extLst>
              </a:tr>
              <a:tr h="2163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7514115"/>
                  </a:ext>
                </a:extLst>
              </a:tr>
              <a:tr h="20660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976779"/>
                  </a:ext>
                </a:extLst>
              </a:tr>
              <a:tr h="26447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1208463"/>
                  </a:ext>
                </a:extLst>
              </a:tr>
            </a:tbl>
          </a:graphicData>
        </a:graphic>
      </p:graphicFrame>
      <p:graphicFrame>
        <p:nvGraphicFramePr>
          <p:cNvPr id="3752" name="Group 680">
            <a:extLst>
              <a:ext uri="{FF2B5EF4-FFF2-40B4-BE49-F238E27FC236}">
                <a16:creationId xmlns:a16="http://schemas.microsoft.com/office/drawing/2014/main" id="{60C4A0F7-4290-442F-9544-6D470BCC50AC}"/>
              </a:ext>
            </a:extLst>
          </p:cNvPr>
          <p:cNvGraphicFramePr>
            <a:graphicFrameLocks noGrp="1"/>
          </p:cNvGraphicFramePr>
          <p:nvPr>
            <p:extLst/>
          </p:nvPr>
        </p:nvGraphicFramePr>
        <p:xfrm>
          <a:off x="221703" y="5670634"/>
          <a:ext cx="8785225" cy="1188996"/>
        </p:xfrm>
        <a:graphic>
          <a:graphicData uri="http://schemas.openxmlformats.org/drawingml/2006/table">
            <a:tbl>
              <a:tblPr/>
              <a:tblGrid>
                <a:gridCol w="1062038">
                  <a:extLst>
                    <a:ext uri="{9D8B030D-6E8A-4147-A177-3AD203B41FA5}">
                      <a16:colId xmlns:a16="http://schemas.microsoft.com/office/drawing/2014/main" val="3510837555"/>
                    </a:ext>
                  </a:extLst>
                </a:gridCol>
                <a:gridCol w="1036607">
                  <a:extLst>
                    <a:ext uri="{9D8B030D-6E8A-4147-A177-3AD203B41FA5}">
                      <a16:colId xmlns:a16="http://schemas.microsoft.com/office/drawing/2014/main" val="308161494"/>
                    </a:ext>
                  </a:extLst>
                </a:gridCol>
                <a:gridCol w="877918">
                  <a:extLst>
                    <a:ext uri="{9D8B030D-6E8A-4147-A177-3AD203B41FA5}">
                      <a16:colId xmlns:a16="http://schemas.microsoft.com/office/drawing/2014/main" val="3768275749"/>
                    </a:ext>
                  </a:extLst>
                </a:gridCol>
                <a:gridCol w="1346200">
                  <a:extLst>
                    <a:ext uri="{9D8B030D-6E8A-4147-A177-3AD203B41FA5}">
                      <a16:colId xmlns:a16="http://schemas.microsoft.com/office/drawing/2014/main" val="1044732877"/>
                    </a:ext>
                  </a:extLst>
                </a:gridCol>
                <a:gridCol w="1751012">
                  <a:extLst>
                    <a:ext uri="{9D8B030D-6E8A-4147-A177-3AD203B41FA5}">
                      <a16:colId xmlns:a16="http://schemas.microsoft.com/office/drawing/2014/main" val="29997631"/>
                    </a:ext>
                  </a:extLst>
                </a:gridCol>
                <a:gridCol w="1590675">
                  <a:extLst>
                    <a:ext uri="{9D8B030D-6E8A-4147-A177-3AD203B41FA5}">
                      <a16:colId xmlns:a16="http://schemas.microsoft.com/office/drawing/2014/main" val="2639170678"/>
                    </a:ext>
                  </a:extLst>
                </a:gridCol>
                <a:gridCol w="1120775">
                  <a:extLst>
                    <a:ext uri="{9D8B030D-6E8A-4147-A177-3AD203B41FA5}">
                      <a16:colId xmlns:a16="http://schemas.microsoft.com/office/drawing/2014/main" val="3990086042"/>
                    </a:ext>
                  </a:extLst>
                </a:gridCol>
              </a:tblGrid>
              <a:tr h="210712">
                <a:tc gridSpan="7">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a:ln>
                            <a:noFill/>
                          </a:ln>
                          <a:solidFill>
                            <a:srgbClr val="010135"/>
                          </a:solidFill>
                          <a:effectLst/>
                          <a:latin typeface="Calibri" panose="020F0502020204030204" pitchFamily="34" charset="0"/>
                          <a:cs typeface="Times New Roman" panose="02020603050405020304" pitchFamily="18" charset="0"/>
                        </a:rPr>
                        <a:t>Magazines, journals, newspapers</a:t>
                      </a:r>
                      <a:r>
                        <a:rPr kumimoji="0" lang="en-GB" altLang="en-US" sz="1000" b="1" i="0" u="none" strike="noStrike" cap="none" normalizeH="0" baseline="0" dirty="0">
                          <a:ln>
                            <a:noFill/>
                          </a:ln>
                          <a:solidFill>
                            <a:srgbClr val="010135"/>
                          </a:solidFill>
                          <a:effectLst/>
                          <a:latin typeface="Calibri" panose="020F0502020204030204" pitchFamily="34" charset="0"/>
                          <a:cs typeface="Times New Roman" panose="02020603050405020304" pitchFamily="18" charset="0"/>
                        </a:rPr>
                        <a:t>        </a:t>
                      </a:r>
                      <a:endParaRPr kumimoji="0" lang="en-GB" altLang="en-US" sz="1000" b="1" i="0" u="none" strike="noStrike" cap="none" normalizeH="0" baseline="0" dirty="0">
                        <a:ln>
                          <a:noFill/>
                        </a:ln>
                        <a:solidFill>
                          <a:srgbClr val="010135"/>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68912369"/>
                  </a:ext>
                </a:extLst>
              </a:tr>
              <a:tr h="3963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chemeClr val="tx1"/>
                          </a:solidFill>
                          <a:effectLst/>
                          <a:latin typeface="Calibri" panose="020F0502020204030204" pitchFamily="34" charset="0"/>
                        </a:rPr>
                        <a:t>SURNAME,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chemeClr val="tx1"/>
                          </a:solidFill>
                          <a:effectLst/>
                          <a:latin typeface="Calibri" panose="020F0502020204030204" pitchFamily="34" charset="0"/>
                        </a:rPr>
                        <a:t>First Name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chemeClr val="tx1"/>
                          </a:solidFill>
                          <a:effectLst/>
                          <a:latin typeface="Calibri" panose="020F0502020204030204" pitchFamily="34" charset="0"/>
                        </a:rPr>
                        <a:t>Date.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chemeClr val="tx1"/>
                          </a:solidFill>
                          <a:effectLst/>
                          <a:latin typeface="Calibri" panose="020F0502020204030204" pitchFamily="34" charset="0"/>
                        </a:rPr>
                        <a:t>Title of the article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1" u="none" strike="noStrike" cap="none" normalizeH="0" baseline="0">
                          <a:ln>
                            <a:noFill/>
                          </a:ln>
                          <a:solidFill>
                            <a:schemeClr val="tx1"/>
                          </a:solidFill>
                          <a:effectLst/>
                          <a:latin typeface="Calibri" panose="020F0502020204030204" pitchFamily="34" charset="0"/>
                        </a:rPr>
                        <a:t>Name of the periodical (italics)</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chemeClr val="tx1"/>
                          </a:solidFill>
                          <a:effectLst/>
                          <a:latin typeface="Calibri" panose="020F0502020204030204" pitchFamily="34" charset="0"/>
                        </a:rPr>
                        <a:t>Issue information  (could be the volume number)</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chemeClr val="tx1"/>
                          </a:solidFill>
                          <a:effectLst/>
                          <a:latin typeface="Calibri" panose="020F0502020204030204" pitchFamily="34" charset="0"/>
                        </a:rPr>
                        <a:t>Specific pages you referred to</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7566637"/>
                  </a:ext>
                </a:extLst>
              </a:tr>
              <a:tr h="2743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399941"/>
                  </a:ext>
                </a:extLst>
              </a:tr>
              <a:tr h="2743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7578938"/>
                  </a:ext>
                </a:extLst>
              </a:tr>
            </a:tbl>
          </a:graphicData>
        </a:graphic>
      </p:graphicFrame>
      <p:graphicFrame>
        <p:nvGraphicFramePr>
          <p:cNvPr id="4160" name="Group 1088">
            <a:extLst>
              <a:ext uri="{FF2B5EF4-FFF2-40B4-BE49-F238E27FC236}">
                <a16:creationId xmlns:a16="http://schemas.microsoft.com/office/drawing/2014/main" id="{8BCFB5B8-5D67-45B4-A5E5-6673510FFA56}"/>
              </a:ext>
            </a:extLst>
          </p:cNvPr>
          <p:cNvGraphicFramePr>
            <a:graphicFrameLocks noGrp="1"/>
          </p:cNvGraphicFramePr>
          <p:nvPr>
            <p:extLst/>
          </p:nvPr>
        </p:nvGraphicFramePr>
        <p:xfrm>
          <a:off x="221703" y="2676190"/>
          <a:ext cx="8785225" cy="1558973"/>
        </p:xfrm>
        <a:graphic>
          <a:graphicData uri="http://schemas.openxmlformats.org/drawingml/2006/table">
            <a:tbl>
              <a:tblPr/>
              <a:tblGrid>
                <a:gridCol w="2478088">
                  <a:extLst>
                    <a:ext uri="{9D8B030D-6E8A-4147-A177-3AD203B41FA5}">
                      <a16:colId xmlns:a16="http://schemas.microsoft.com/office/drawing/2014/main" val="776715999"/>
                    </a:ext>
                  </a:extLst>
                </a:gridCol>
                <a:gridCol w="498475">
                  <a:extLst>
                    <a:ext uri="{9D8B030D-6E8A-4147-A177-3AD203B41FA5}">
                      <a16:colId xmlns:a16="http://schemas.microsoft.com/office/drawing/2014/main" val="2319067576"/>
                    </a:ext>
                  </a:extLst>
                </a:gridCol>
                <a:gridCol w="4008437">
                  <a:extLst>
                    <a:ext uri="{9D8B030D-6E8A-4147-A177-3AD203B41FA5}">
                      <a16:colId xmlns:a16="http://schemas.microsoft.com/office/drawing/2014/main" val="1047082334"/>
                    </a:ext>
                  </a:extLst>
                </a:gridCol>
                <a:gridCol w="1800225">
                  <a:extLst>
                    <a:ext uri="{9D8B030D-6E8A-4147-A177-3AD203B41FA5}">
                      <a16:colId xmlns:a16="http://schemas.microsoft.com/office/drawing/2014/main" val="1292921726"/>
                    </a:ext>
                  </a:extLst>
                </a:gridCol>
              </a:tblGrid>
              <a:tr h="339909">
                <a:tc grid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a:ln>
                            <a:noFill/>
                          </a:ln>
                          <a:solidFill>
                            <a:srgbClr val="002060"/>
                          </a:solidFill>
                          <a:effectLst/>
                          <a:latin typeface="Calibri" panose="020F0502020204030204" pitchFamily="34" charset="0"/>
                          <a:cs typeface="Times New Roman" panose="02020603050405020304" pitchFamily="18" charset="0"/>
                        </a:rPr>
                        <a:t>Websites</a:t>
                      </a:r>
                      <a:r>
                        <a:rPr kumimoji="0" lang="en-GB" altLang="en-US" sz="1000" b="1" i="0" u="none" strike="noStrike" cap="none" normalizeH="0" baseline="0" dirty="0">
                          <a:ln>
                            <a:noFill/>
                          </a:ln>
                          <a:solidFill>
                            <a:srgbClr val="FF0000"/>
                          </a:solidFill>
                          <a:effectLst/>
                          <a:latin typeface="Calibri" panose="020F0502020204030204" pitchFamily="34" charset="0"/>
                          <a:cs typeface="Times New Roman" panose="02020603050405020304" pitchFamily="18" charset="0"/>
                        </a:rPr>
                        <a:t>  </a:t>
                      </a:r>
                      <a:r>
                        <a:rPr kumimoji="0" lang="en-GB" altLang="en-US" sz="1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Information about those responsible is often found in the ‘</a:t>
                      </a:r>
                      <a:r>
                        <a:rPr kumimoji="0" lang="en-GB" altLang="en-US" sz="1000" b="1" i="1"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About Us</a:t>
                      </a: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 or </a:t>
                      </a:r>
                      <a:r>
                        <a:rPr kumimoji="0" lang="en-GB" altLang="en-US" sz="1000" b="1" i="1"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‘Contact Us</a:t>
                      </a: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 link, usually at the bottom of the webpage      </a:t>
                      </a:r>
                      <a:endParaRPr kumimoji="0" lang="en-GB" altLang="en-US" sz="1000" b="1" i="0" u="none" strike="noStrike" cap="none" normalizeH="0" baseline="0" dirty="0">
                        <a:ln>
                          <a:noFill/>
                        </a:ln>
                        <a:solidFill>
                          <a:srgbClr val="002060"/>
                        </a:solidFill>
                        <a:effectLst/>
                        <a:latin typeface="Calibri" panose="020F0502020204030204" pitchFamily="34" charset="0"/>
                        <a:cs typeface="Times New Roman" panose="02020603050405020304" pitchFamily="18" charset="0"/>
                      </a:endParaRPr>
                    </a:p>
                  </a:txBody>
                  <a:tcPr marT="45703" marB="45703"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18403174"/>
                  </a:ext>
                </a:extLst>
              </a:tr>
              <a:tr h="39609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SURNAME, First Name (or give name of group or organisation responsible)</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Date.</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URL (exact address of the page you used)</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a:ln>
                            <a:noFill/>
                          </a:ln>
                          <a:solidFill>
                            <a:srgbClr val="010135"/>
                          </a:solidFill>
                          <a:effectLst/>
                          <a:latin typeface="Calibri" panose="020F0502020204030204" pitchFamily="34" charset="0"/>
                        </a:rPr>
                        <a:t>Date accessed (date you looked at the information)</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47192408"/>
                  </a:ext>
                </a:extLst>
              </a:tr>
              <a:tr h="2742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0834395"/>
                  </a:ext>
                </a:extLst>
              </a:tr>
              <a:tr h="2742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2059810"/>
                  </a:ext>
                </a:extLst>
              </a:tr>
              <a:tr h="2742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9685911"/>
                  </a:ext>
                </a:extLst>
              </a:tr>
            </a:tbl>
          </a:graphicData>
        </a:graphic>
      </p:graphicFrame>
      <p:graphicFrame>
        <p:nvGraphicFramePr>
          <p:cNvPr id="4149" name="Group 1077">
            <a:extLst>
              <a:ext uri="{FF2B5EF4-FFF2-40B4-BE49-F238E27FC236}">
                <a16:creationId xmlns:a16="http://schemas.microsoft.com/office/drawing/2014/main" id="{9ED73931-4E67-4AE6-A00B-1F3522C737E1}"/>
              </a:ext>
            </a:extLst>
          </p:cNvPr>
          <p:cNvGraphicFramePr>
            <a:graphicFrameLocks noGrp="1"/>
          </p:cNvGraphicFramePr>
          <p:nvPr>
            <p:extLst/>
          </p:nvPr>
        </p:nvGraphicFramePr>
        <p:xfrm>
          <a:off x="221703" y="4308764"/>
          <a:ext cx="8785225" cy="1310322"/>
        </p:xfrm>
        <a:graphic>
          <a:graphicData uri="http://schemas.openxmlformats.org/drawingml/2006/table">
            <a:tbl>
              <a:tblPr/>
              <a:tblGrid>
                <a:gridCol w="1355725">
                  <a:extLst>
                    <a:ext uri="{9D8B030D-6E8A-4147-A177-3AD203B41FA5}">
                      <a16:colId xmlns:a16="http://schemas.microsoft.com/office/drawing/2014/main" val="3915855933"/>
                    </a:ext>
                  </a:extLst>
                </a:gridCol>
                <a:gridCol w="1042988">
                  <a:extLst>
                    <a:ext uri="{9D8B030D-6E8A-4147-A177-3AD203B41FA5}">
                      <a16:colId xmlns:a16="http://schemas.microsoft.com/office/drawing/2014/main" val="3667217674"/>
                    </a:ext>
                  </a:extLst>
                </a:gridCol>
                <a:gridCol w="1316037">
                  <a:extLst>
                    <a:ext uri="{9D8B030D-6E8A-4147-A177-3AD203B41FA5}">
                      <a16:colId xmlns:a16="http://schemas.microsoft.com/office/drawing/2014/main" val="921591074"/>
                    </a:ext>
                  </a:extLst>
                </a:gridCol>
                <a:gridCol w="1284288">
                  <a:extLst>
                    <a:ext uri="{9D8B030D-6E8A-4147-A177-3AD203B41FA5}">
                      <a16:colId xmlns:a16="http://schemas.microsoft.com/office/drawing/2014/main" val="1847667421"/>
                    </a:ext>
                  </a:extLst>
                </a:gridCol>
                <a:gridCol w="1214437">
                  <a:extLst>
                    <a:ext uri="{9D8B030D-6E8A-4147-A177-3AD203B41FA5}">
                      <a16:colId xmlns:a16="http://schemas.microsoft.com/office/drawing/2014/main" val="2957829026"/>
                    </a:ext>
                  </a:extLst>
                </a:gridCol>
                <a:gridCol w="1571625">
                  <a:extLst>
                    <a:ext uri="{9D8B030D-6E8A-4147-A177-3AD203B41FA5}">
                      <a16:colId xmlns:a16="http://schemas.microsoft.com/office/drawing/2014/main" val="920301757"/>
                    </a:ext>
                  </a:extLst>
                </a:gridCol>
                <a:gridCol w="1000125">
                  <a:extLst>
                    <a:ext uri="{9D8B030D-6E8A-4147-A177-3AD203B41FA5}">
                      <a16:colId xmlns:a16="http://schemas.microsoft.com/office/drawing/2014/main" val="3325783837"/>
                    </a:ext>
                  </a:extLst>
                </a:gridCol>
              </a:tblGrid>
              <a:tr h="426480">
                <a:tc gridSpan="7">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Reprinted Articles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An example of a reprinted article might be a newspaper article reproduced on a website</a:t>
                      </a:r>
                      <a:endParaRPr kumimoji="0" lang="en-GB" altLang="en-US" sz="1800" b="1" i="0" u="none" strike="noStrike" cap="none" normalizeH="0" baseline="0" dirty="0">
                        <a:ln>
                          <a:noFill/>
                        </a:ln>
                        <a:solidFill>
                          <a:srgbClr val="002060"/>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82411322"/>
                  </a:ext>
                </a:extLst>
              </a:tr>
              <a:tr h="3583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4070"/>
                          </a:solidFill>
                          <a:effectLst/>
                          <a:latin typeface="Calibri" panose="020F0502020204030204" pitchFamily="34" charset="0"/>
                          <a:cs typeface="Times New Roman" panose="02020603050405020304" pitchFamily="18" charset="0"/>
                        </a:rPr>
                        <a:t>SURNAME, First Name</a:t>
                      </a:r>
                      <a:endParaRPr kumimoji="0" lang="en-GB" altLang="en-US" sz="1000" b="1" i="0" u="none" strike="noStrike" cap="none" normalizeH="0" baseline="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4070"/>
                          </a:solidFill>
                          <a:effectLst/>
                          <a:latin typeface="Calibri" panose="020F0502020204030204" pitchFamily="34" charset="0"/>
                          <a:cs typeface="Times New Roman" panose="02020603050405020304" pitchFamily="18" charset="0"/>
                        </a:rPr>
                        <a:t>Date</a:t>
                      </a:r>
                      <a:endParaRPr kumimoji="0" lang="en-GB" altLang="en-US" sz="1000" b="1" i="0" u="none" strike="noStrike" cap="none" normalizeH="0" baseline="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4070"/>
                          </a:solidFill>
                          <a:effectLst/>
                          <a:latin typeface="Calibri" panose="020F0502020204030204" pitchFamily="34" charset="0"/>
                          <a:cs typeface="Times New Roman" panose="02020603050405020304" pitchFamily="18" charset="0"/>
                        </a:rPr>
                        <a:t>‘Title of the article’</a:t>
                      </a:r>
                      <a:endParaRPr kumimoji="0" lang="en-GB" altLang="en-US" sz="1000" b="1" i="0" u="none" strike="noStrike" cap="none" normalizeH="0" baseline="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4070"/>
                          </a:solidFill>
                          <a:effectLst/>
                          <a:latin typeface="Calibri" panose="020F0502020204030204" pitchFamily="34" charset="0"/>
                          <a:cs typeface="Times New Roman" panose="02020603050405020304" pitchFamily="18" charset="0"/>
                        </a:rPr>
                        <a:t>Original Source,</a:t>
                      </a:r>
                      <a:endParaRPr kumimoji="0" lang="en-GB" altLang="en-US" sz="1000" b="1" i="0" u="none" strike="noStrike" cap="none" normalizeH="0" baseline="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smtClean="0">
                          <a:ln>
                            <a:noFill/>
                          </a:ln>
                          <a:solidFill>
                            <a:srgbClr val="004070"/>
                          </a:solidFill>
                          <a:effectLst/>
                          <a:latin typeface="Calibri" panose="020F0502020204030204" pitchFamily="34" charset="0"/>
                          <a:cs typeface="Times New Roman" panose="02020603050405020304" pitchFamily="18" charset="0"/>
                        </a:rPr>
                        <a:t> </a:t>
                      </a:r>
                      <a:r>
                        <a:rPr kumimoji="0" lang="en-GB" altLang="en-US" sz="1000" b="1" i="0" u="none" strike="noStrike" cap="none" normalizeH="0" baseline="0" dirty="0">
                          <a:ln>
                            <a:noFill/>
                          </a:ln>
                          <a:solidFill>
                            <a:srgbClr val="004070"/>
                          </a:solidFill>
                          <a:effectLst/>
                          <a:latin typeface="Calibri" panose="020F0502020204030204" pitchFamily="34" charset="0"/>
                          <a:cs typeface="Times New Roman" panose="02020603050405020304" pitchFamily="18" charset="0"/>
                        </a:rPr>
                        <a:t>Source you found the article in</a:t>
                      </a:r>
                      <a:endParaRPr kumimoji="0" lang="en-GB" altLang="en-US" sz="1000" b="1" i="0" u="none" strike="noStrike" cap="none" normalizeH="0" baseline="0" dirty="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4070"/>
                          </a:solidFill>
                          <a:effectLst/>
                          <a:latin typeface="Calibri" panose="020F0502020204030204" pitchFamily="34" charset="0"/>
                          <a:cs typeface="Times New Roman" panose="02020603050405020304" pitchFamily="18" charset="0"/>
                        </a:rPr>
                        <a:t>Source information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4070"/>
                          </a:solidFill>
                          <a:effectLst/>
                          <a:latin typeface="Calibri" panose="020F0502020204030204" pitchFamily="34" charset="0"/>
                          <a:cs typeface="Times New Roman" panose="02020603050405020304" pitchFamily="18" charset="0"/>
                        </a:rPr>
                        <a:t>publisher, series, (date)</a:t>
                      </a:r>
                      <a:endParaRPr kumimoji="0" lang="en-GB" altLang="en-US" sz="1000" b="1" i="0" u="none" strike="noStrike" cap="none" normalizeH="0" baseline="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rgbClr val="004070"/>
                          </a:solidFill>
                          <a:effectLst/>
                          <a:latin typeface="Calibri" panose="020F0502020204030204" pitchFamily="34" charset="0"/>
                          <a:cs typeface="Times New Roman" panose="02020603050405020304" pitchFamily="18" charset="0"/>
                        </a:rPr>
                        <a:t>pp (pages)</a:t>
                      </a:r>
                      <a:endParaRPr kumimoji="0" lang="en-GB" altLang="en-US" sz="1000" b="1" i="0" u="none" strike="noStrike" cap="none" normalizeH="0" baseline="0" dirty="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0718735"/>
                  </a:ext>
                </a:extLst>
              </a:tr>
              <a:tr h="22022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9148440"/>
                  </a:ext>
                </a:extLst>
              </a:tr>
              <a:tr h="22022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0671949"/>
                  </a:ext>
                </a:extLst>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35798">
            <a:off x="8529682" y="99764"/>
            <a:ext cx="553041" cy="583834"/>
          </a:xfrm>
          <a:prstGeom prst="rect">
            <a:avLst/>
          </a:prstGeom>
        </p:spPr>
      </p:pic>
      <p:sp>
        <p:nvSpPr>
          <p:cNvPr id="10" name="TextBox 9">
            <a:extLst>
              <a:ext uri="{FF2B5EF4-FFF2-40B4-BE49-F238E27FC236}">
                <a16:creationId xmlns:a16="http://schemas.microsoft.com/office/drawing/2014/main" id="{2ED791FB-13B2-4C89-BDF5-511BD83F2209}"/>
              </a:ext>
            </a:extLst>
          </p:cNvPr>
          <p:cNvSpPr txBox="1"/>
          <p:nvPr/>
        </p:nvSpPr>
        <p:spPr>
          <a:xfrm>
            <a:off x="109136" y="18148"/>
            <a:ext cx="8175913" cy="646331"/>
          </a:xfrm>
          <a:prstGeom prst="rect">
            <a:avLst/>
          </a:prstGeom>
          <a:noFill/>
        </p:spPr>
        <p:txBody>
          <a:bodyPr wrap="square" rtlCol="0" anchor="t">
            <a:spAutoFit/>
          </a:bodyPr>
          <a:lstStyle/>
          <a:p>
            <a:r>
              <a:rPr lang="en-GB" sz="2000" b="1" dirty="0" smtClean="0">
                <a:solidFill>
                  <a:srgbClr val="002060"/>
                </a:solidFill>
              </a:rPr>
              <a:t>Use </a:t>
            </a:r>
            <a:r>
              <a:rPr lang="en-GB" sz="1600" b="1" dirty="0" smtClean="0">
                <a:solidFill>
                  <a:srgbClr val="002060"/>
                </a:solidFill>
              </a:rPr>
              <a:t>: </a:t>
            </a:r>
            <a:r>
              <a:rPr lang="en-GB" sz="2000" dirty="0" smtClean="0">
                <a:solidFill>
                  <a:srgbClr val="002060"/>
                </a:solidFill>
              </a:rPr>
              <a:t>the information you’ve found</a:t>
            </a:r>
          </a:p>
          <a:p>
            <a:r>
              <a:rPr lang="en-GB" sz="1600" dirty="0" smtClean="0">
                <a:solidFill>
                  <a:srgbClr val="002060"/>
                </a:solidFill>
              </a:rPr>
              <a:t>Noting all your sources in your </a:t>
            </a:r>
            <a:r>
              <a:rPr lang="en-GB" sz="1600" b="1" dirty="0" smtClean="0">
                <a:solidFill>
                  <a:srgbClr val="002060"/>
                </a:solidFill>
              </a:rPr>
              <a:t>Bibliography</a:t>
            </a:r>
            <a:endParaRPr lang="en-GB" sz="1600" b="1" dirty="0">
              <a:solidFill>
                <a:srgbClr val="002060"/>
              </a:solidFill>
            </a:endParaRPr>
          </a:p>
        </p:txBody>
      </p:sp>
      <p:sp>
        <p:nvSpPr>
          <p:cNvPr id="2" name="TextBox 1"/>
          <p:cNvSpPr txBox="1"/>
          <p:nvPr/>
        </p:nvSpPr>
        <p:spPr>
          <a:xfrm>
            <a:off x="109136" y="604507"/>
            <a:ext cx="7772400" cy="276999"/>
          </a:xfrm>
          <a:prstGeom prst="rect">
            <a:avLst/>
          </a:prstGeom>
          <a:noFill/>
        </p:spPr>
        <p:txBody>
          <a:bodyPr wrap="square" rtlCol="0">
            <a:spAutoFit/>
          </a:bodyPr>
          <a:lstStyle/>
          <a:p>
            <a:r>
              <a:rPr lang="en-GB" sz="1200" dirty="0" smtClean="0"/>
              <a:t>Copy the punctuation in the heading: </a:t>
            </a:r>
            <a:r>
              <a:rPr lang="en-GB" sz="1200" dirty="0" err="1" smtClean="0"/>
              <a:t>eg</a:t>
            </a:r>
            <a:r>
              <a:rPr lang="en-GB" sz="1200" dirty="0" smtClean="0"/>
              <a:t>, capitals, lower case, inverted commas, </a:t>
            </a:r>
            <a:r>
              <a:rPr lang="en-GB" sz="1200" dirty="0" err="1" smtClean="0"/>
              <a:t>etc</a:t>
            </a:r>
            <a:endParaRPr lang="en-GB" sz="1200" dirty="0"/>
          </a:p>
        </p:txBody>
      </p:sp>
    </p:spTree>
    <p:extLst>
      <p:ext uri="{BB962C8B-B14F-4D97-AF65-F5344CB8AC3E}">
        <p14:creationId xmlns:p14="http://schemas.microsoft.com/office/powerpoint/2010/main" val="826346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C2DC4D40-5122-4B76-85FE-06A4ADBF5579}"/>
              </a:ext>
            </a:extLst>
          </p:cNvPr>
          <p:cNvSpPr/>
          <p:nvPr/>
        </p:nvSpPr>
        <p:spPr>
          <a:xfrm>
            <a:off x="348786" y="37996"/>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t> </a:t>
            </a:r>
          </a:p>
          <a:p>
            <a:endParaRPr lang="en-GB">
              <a:solidFill>
                <a:schemeClr val="accent5">
                  <a:lumMod val="50000"/>
                </a:schemeClr>
              </a:solidFill>
            </a:endParaRPr>
          </a:p>
        </p:txBody>
      </p:sp>
      <p:sp>
        <p:nvSpPr>
          <p:cNvPr id="39" name="TextBox 38">
            <a:extLst>
              <a:ext uri="{FF2B5EF4-FFF2-40B4-BE49-F238E27FC236}">
                <a16:creationId xmlns:a16="http://schemas.microsoft.com/office/drawing/2014/main" id="{4388F4A3-0EFF-4E0B-952B-F4BDA1019BE0}"/>
              </a:ext>
            </a:extLst>
          </p:cNvPr>
          <p:cNvSpPr txBox="1"/>
          <p:nvPr/>
        </p:nvSpPr>
        <p:spPr>
          <a:xfrm>
            <a:off x="2684140" y="1050610"/>
            <a:ext cx="4107766" cy="830997"/>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904496"/>
                </a:solidFill>
              </a:rPr>
              <a:t>S1 RME</a:t>
            </a:r>
          </a:p>
          <a:p>
            <a:pPr algn="ctr"/>
            <a:r>
              <a:rPr lang="en-GB" sz="2400" b="1" dirty="0" smtClean="0">
                <a:solidFill>
                  <a:srgbClr val="904496"/>
                </a:solidFill>
              </a:rPr>
              <a:t>Festivals Investigation</a:t>
            </a:r>
            <a:endParaRPr lang="en-GB" sz="2400" b="1" dirty="0">
              <a:solidFill>
                <a:srgbClr val="904496"/>
              </a:solidFill>
            </a:endParaRPr>
          </a:p>
        </p:txBody>
      </p:sp>
      <p:sp>
        <p:nvSpPr>
          <p:cNvPr id="8" name="Rectangle 7">
            <a:extLst>
              <a:ext uri="{FF2B5EF4-FFF2-40B4-BE49-F238E27FC236}">
                <a16:creationId xmlns:a16="http://schemas.microsoft.com/office/drawing/2014/main" id="{B89004D3-EB91-49D2-A732-0EF0F0FDBDD9}"/>
              </a:ext>
            </a:extLst>
          </p:cNvPr>
          <p:cNvSpPr/>
          <p:nvPr/>
        </p:nvSpPr>
        <p:spPr>
          <a:xfrm>
            <a:off x="2435265" y="164110"/>
            <a:ext cx="4356641" cy="646331"/>
          </a:xfrm>
          <a:prstGeom prst="rect">
            <a:avLst/>
          </a:prstGeom>
          <a:solidFill>
            <a:schemeClr val="bg1"/>
          </a:solidFill>
          <a:ln w="57150">
            <a:solidFill>
              <a:srgbClr val="0070C0"/>
            </a:solidFill>
          </a:ln>
        </p:spPr>
        <p:txBody>
          <a:bodyPr wrap="none" lIns="91440" tIns="45720" rIns="91440" bIns="45720">
            <a:spAutoFit/>
          </a:bodyPr>
          <a:lstStyle/>
          <a:p>
            <a:pPr algn="ctr"/>
            <a:r>
              <a:rPr lang="en-US" sz="3600" b="1" cap="none" spc="50" err="1">
                <a:ln w="9525" cmpd="sng">
                  <a:solidFill>
                    <a:schemeClr val="accent1"/>
                  </a:solidFill>
                  <a:prstDash val="solid"/>
                </a:ln>
                <a:solidFill>
                  <a:srgbClr val="002060"/>
                </a:solidFill>
                <a:effectLst>
                  <a:glow rad="38100">
                    <a:schemeClr val="accent1">
                      <a:alpha val="40000"/>
                    </a:schemeClr>
                  </a:glow>
                </a:effectLst>
              </a:rPr>
              <a:t>Largs</a:t>
            </a:r>
            <a:r>
              <a:rPr lang="en-US" sz="3600" b="1" cap="none" spc="50">
                <a:ln w="9525" cmpd="sng">
                  <a:solidFill>
                    <a:schemeClr val="accent1"/>
                  </a:solidFill>
                  <a:prstDash val="solid"/>
                </a:ln>
                <a:solidFill>
                  <a:srgbClr val="002060"/>
                </a:solidFill>
                <a:effectLst>
                  <a:glow rad="38100">
                    <a:schemeClr val="accent1">
                      <a:alpha val="40000"/>
                    </a:schemeClr>
                  </a:glow>
                </a:effectLst>
              </a:rPr>
              <a:t> Campus Library</a:t>
            </a:r>
          </a:p>
        </p:txBody>
      </p:sp>
      <p:sp>
        <p:nvSpPr>
          <p:cNvPr id="2" name="Slide Number Placeholder 1">
            <a:extLst>
              <a:ext uri="{FF2B5EF4-FFF2-40B4-BE49-F238E27FC236}">
                <a16:creationId xmlns:a16="http://schemas.microsoft.com/office/drawing/2014/main" id="{4F4FB267-A80F-41A2-B645-869496CAA2B7}"/>
              </a:ext>
            </a:extLst>
          </p:cNvPr>
          <p:cNvSpPr>
            <a:spLocks noGrp="1"/>
          </p:cNvSpPr>
          <p:nvPr>
            <p:ph type="sldNum" sz="quarter" idx="12"/>
          </p:nvPr>
        </p:nvSpPr>
        <p:spPr/>
        <p:txBody>
          <a:bodyPr/>
          <a:lstStyle/>
          <a:p>
            <a:fld id="{72442244-5910-4AE0-B89B-8A8D6F2C89E7}" type="slidenum">
              <a:rPr lang="en-GB" smtClean="0"/>
              <a:t>24</a:t>
            </a:fld>
            <a:endParaRPr lang="en-GB" dirty="0"/>
          </a:p>
        </p:txBody>
      </p:sp>
      <p:sp>
        <p:nvSpPr>
          <p:cNvPr id="9" name="TextBox 8">
            <a:extLst>
              <a:ext uri="{FF2B5EF4-FFF2-40B4-BE49-F238E27FC236}">
                <a16:creationId xmlns:a16="http://schemas.microsoft.com/office/drawing/2014/main" id="{4388F4A3-0EFF-4E0B-952B-F4BDA1019BE0}"/>
              </a:ext>
            </a:extLst>
          </p:cNvPr>
          <p:cNvSpPr txBox="1"/>
          <p:nvPr/>
        </p:nvSpPr>
        <p:spPr>
          <a:xfrm>
            <a:off x="124691" y="6409455"/>
            <a:ext cx="8753696" cy="307777"/>
          </a:xfrm>
          <a:prstGeom prst="rect">
            <a:avLst/>
          </a:prstGeom>
          <a:solidFill>
            <a:schemeClr val="bg1"/>
          </a:solidFill>
          <a:ln w="38100">
            <a:solidFill>
              <a:srgbClr val="0070C0"/>
            </a:solidFill>
          </a:ln>
        </p:spPr>
        <p:txBody>
          <a:bodyPr wrap="square" rtlCol="0">
            <a:spAutoFit/>
          </a:bodyPr>
          <a:lstStyle/>
          <a:p>
            <a:pPr algn="ctr"/>
            <a:r>
              <a:rPr lang="en-GB" sz="1400" b="1" dirty="0" smtClean="0">
                <a:solidFill>
                  <a:srgbClr val="004070"/>
                </a:solidFill>
              </a:rPr>
              <a:t>Resources and Information Literacy model devised by Ms T M Newbury, </a:t>
            </a:r>
            <a:r>
              <a:rPr lang="en-GB" sz="1400" b="1" dirty="0" err="1" smtClean="0">
                <a:solidFill>
                  <a:srgbClr val="004070"/>
                </a:solidFill>
              </a:rPr>
              <a:t>Largs</a:t>
            </a:r>
            <a:r>
              <a:rPr lang="en-GB" sz="1400" b="1" dirty="0" smtClean="0">
                <a:solidFill>
                  <a:srgbClr val="004070"/>
                </a:solidFill>
              </a:rPr>
              <a:t> Campus library manager </a:t>
            </a:r>
            <a:endParaRPr lang="en-GB" sz="1400" b="1" dirty="0">
              <a:solidFill>
                <a:srgbClr val="004070"/>
              </a:solidFill>
            </a:endParaRP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67220"/>
          <a:stretch/>
        </p:blipFill>
        <p:spPr>
          <a:xfrm>
            <a:off x="2867847" y="2039222"/>
            <a:ext cx="3761445" cy="753500"/>
          </a:xfrm>
          <a:prstGeom prst="rect">
            <a:avLst/>
          </a:prstGeom>
        </p:spPr>
      </p:pic>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t="43692" b="26180"/>
          <a:stretch/>
        </p:blipFill>
        <p:spPr>
          <a:xfrm>
            <a:off x="2791782" y="2908658"/>
            <a:ext cx="3837510" cy="706551"/>
          </a:xfrm>
          <a:prstGeom prst="rect">
            <a:avLst/>
          </a:prstGeom>
        </p:spPr>
      </p:pic>
      <p:sp>
        <p:nvSpPr>
          <p:cNvPr id="19" name="TextBox 18">
            <a:extLst>
              <a:ext uri="{FF2B5EF4-FFF2-40B4-BE49-F238E27FC236}">
                <a16:creationId xmlns:a16="http://schemas.microsoft.com/office/drawing/2014/main" id="{4388F4A3-0EFF-4E0B-952B-F4BDA1019BE0}"/>
              </a:ext>
            </a:extLst>
          </p:cNvPr>
          <p:cNvSpPr txBox="1"/>
          <p:nvPr/>
        </p:nvSpPr>
        <p:spPr>
          <a:xfrm>
            <a:off x="755064" y="3887045"/>
            <a:ext cx="7910945" cy="830997"/>
          </a:xfrm>
          <a:prstGeom prst="rect">
            <a:avLst/>
          </a:prstGeom>
          <a:solidFill>
            <a:schemeClr val="bg1"/>
          </a:solidFill>
          <a:ln w="38100">
            <a:solidFill>
              <a:srgbClr val="0070C0"/>
            </a:solidFill>
          </a:ln>
        </p:spPr>
        <p:txBody>
          <a:bodyPr wrap="square" rtlCol="0">
            <a:spAutoFit/>
          </a:bodyPr>
          <a:lstStyle/>
          <a:p>
            <a:pPr algn="ctr"/>
            <a:r>
              <a:rPr lang="en-GB" sz="2400" b="1" dirty="0" smtClean="0">
                <a:solidFill>
                  <a:srgbClr val="002060"/>
                </a:solidFill>
              </a:rPr>
              <a:t>Lesson 8:</a:t>
            </a:r>
            <a:endParaRPr lang="en-GB" sz="2400" b="1" dirty="0">
              <a:solidFill>
                <a:srgbClr val="002060"/>
              </a:solidFill>
            </a:endParaRPr>
          </a:p>
          <a:p>
            <a:pPr algn="ctr"/>
            <a:r>
              <a:rPr lang="en-GB" sz="2400" b="1" dirty="0" smtClean="0">
                <a:solidFill>
                  <a:srgbClr val="002060"/>
                </a:solidFill>
              </a:rPr>
              <a:t>EVALUATE your research skills </a:t>
            </a:r>
            <a:endParaRPr lang="en-GB" sz="2400" b="1" dirty="0" smtClean="0">
              <a:solidFill>
                <a:srgbClr val="0070C0"/>
              </a:solidFill>
            </a:endParaRPr>
          </a:p>
        </p:txBody>
      </p:sp>
    </p:spTree>
    <p:extLst>
      <p:ext uri="{BB962C8B-B14F-4D97-AF65-F5344CB8AC3E}">
        <p14:creationId xmlns:p14="http://schemas.microsoft.com/office/powerpoint/2010/main" val="3181139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FD6E2D4-92C7-44AE-AEE6-FC24F6190FA5}"/>
              </a:ext>
            </a:extLst>
          </p:cNvPr>
          <p:cNvSpPr/>
          <p:nvPr/>
        </p:nvSpPr>
        <p:spPr>
          <a:xfrm>
            <a:off x="1263082" y="5599135"/>
            <a:ext cx="4860628" cy="351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dirty="0"/>
          </a:p>
        </p:txBody>
      </p:sp>
      <p:sp>
        <p:nvSpPr>
          <p:cNvPr id="27" name="Rectangle 26">
            <a:extLst>
              <a:ext uri="{FF2B5EF4-FFF2-40B4-BE49-F238E27FC236}">
                <a16:creationId xmlns:a16="http://schemas.microsoft.com/office/drawing/2014/main" id="{079EDECE-08DF-4315-87D4-B3A6F06F0F26}"/>
              </a:ext>
            </a:extLst>
          </p:cNvPr>
          <p:cNvSpPr/>
          <p:nvPr/>
        </p:nvSpPr>
        <p:spPr>
          <a:xfrm>
            <a:off x="1203841" y="3318296"/>
            <a:ext cx="3839712" cy="2552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GB" sz="760" dirty="0"/>
          </a:p>
        </p:txBody>
      </p:sp>
      <p:sp>
        <p:nvSpPr>
          <p:cNvPr id="36" name="Rectangle 35">
            <a:extLst>
              <a:ext uri="{FF2B5EF4-FFF2-40B4-BE49-F238E27FC236}">
                <a16:creationId xmlns:a16="http://schemas.microsoft.com/office/drawing/2014/main" id="{079EDECE-08DF-4315-87D4-B3A6F06F0F26}"/>
              </a:ext>
            </a:extLst>
          </p:cNvPr>
          <p:cNvSpPr/>
          <p:nvPr/>
        </p:nvSpPr>
        <p:spPr>
          <a:xfrm>
            <a:off x="1203841" y="2112262"/>
            <a:ext cx="3839712" cy="2552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GB" sz="760" dirty="0"/>
          </a:p>
        </p:txBody>
      </p:sp>
      <p:graphicFrame>
        <p:nvGraphicFramePr>
          <p:cNvPr id="29" name="Table 28">
            <a:extLst>
              <a:ext uri="{FF2B5EF4-FFF2-40B4-BE49-F238E27FC236}">
                <a16:creationId xmlns:a16="http://schemas.microsoft.com/office/drawing/2014/main" id="{D47F2D3A-6C5D-4AA0-B662-A312E211155F}"/>
              </a:ext>
            </a:extLst>
          </p:cNvPr>
          <p:cNvGraphicFramePr>
            <a:graphicFrameLocks noGrp="1"/>
          </p:cNvGraphicFramePr>
          <p:nvPr>
            <p:extLst/>
          </p:nvPr>
        </p:nvGraphicFramePr>
        <p:xfrm>
          <a:off x="349060" y="3593459"/>
          <a:ext cx="8415661" cy="780010"/>
        </p:xfrm>
        <a:graphic>
          <a:graphicData uri="http://schemas.openxmlformats.org/drawingml/2006/table">
            <a:tbl>
              <a:tblPr firstRow="1" bandRow="1">
                <a:tableStyleId>{5C22544A-7EE6-4342-B048-85BDC9FD1C3A}</a:tableStyleId>
              </a:tblPr>
              <a:tblGrid>
                <a:gridCol w="6511454">
                  <a:extLst>
                    <a:ext uri="{9D8B030D-6E8A-4147-A177-3AD203B41FA5}">
                      <a16:colId xmlns:a16="http://schemas.microsoft.com/office/drawing/2014/main" val="1712764402"/>
                    </a:ext>
                  </a:extLst>
                </a:gridCol>
                <a:gridCol w="1904207">
                  <a:extLst>
                    <a:ext uri="{9D8B030D-6E8A-4147-A177-3AD203B41FA5}">
                      <a16:colId xmlns:a16="http://schemas.microsoft.com/office/drawing/2014/main" val="1872877272"/>
                    </a:ext>
                  </a:extLst>
                </a:gridCol>
              </a:tblGrid>
              <a:tr h="277090">
                <a:tc>
                  <a:txBody>
                    <a:bodyPr/>
                    <a:lstStyle/>
                    <a:p>
                      <a:r>
                        <a:rPr lang="en-GB" sz="900" b="1" dirty="0">
                          <a:solidFill>
                            <a:schemeClr val="tx1"/>
                          </a:solidFill>
                        </a:rPr>
                        <a:t>Who is the author/source/publisher/sponsor of this information?</a:t>
                      </a: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129280747"/>
                  </a:ext>
                </a:extLst>
              </a:tr>
              <a:tr h="202077">
                <a:tc>
                  <a:txBody>
                    <a:bodyPr/>
                    <a:lstStyle/>
                    <a:p>
                      <a:r>
                        <a:rPr lang="en-GB" sz="900" b="1" dirty="0"/>
                        <a:t>What do you know about the author – how qualified are they to write on this topic?</a:t>
                      </a: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768345949"/>
                  </a:ext>
                </a:extLst>
              </a:tr>
              <a:tr h="135093">
                <a:tc>
                  <a:txBody>
                    <a:bodyPr/>
                    <a:lstStyle/>
                    <a:p>
                      <a:r>
                        <a:rPr lang="en-GB" sz="900" b="1" dirty="0"/>
                        <a:t>Is</a:t>
                      </a:r>
                      <a:r>
                        <a:rPr lang="en-GB" sz="900" b="1" baseline="0" dirty="0"/>
                        <a:t> there contact information, such as a publisher or email address?</a:t>
                      </a:r>
                      <a:endParaRPr lang="en-GB" sz="900" b="1"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3739156959"/>
                  </a:ext>
                </a:extLst>
              </a:tr>
            </a:tbl>
          </a:graphicData>
        </a:graphic>
      </p:graphicFrame>
      <p:pic>
        <p:nvPicPr>
          <p:cNvPr id="14" name="Picture 13" descr="A close up of a flower&#10;&#10;Description automatically generated">
            <a:extLst>
              <a:ext uri="{FF2B5EF4-FFF2-40B4-BE49-F238E27FC236}">
                <a16:creationId xmlns:a16="http://schemas.microsoft.com/office/drawing/2014/main" id="{2076990C-7356-4C44-B86F-92A8DADF53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59402">
            <a:off x="2513179" y="88403"/>
            <a:ext cx="809615" cy="843209"/>
          </a:xfrm>
          <a:prstGeom prst="rect">
            <a:avLst/>
          </a:prstGeom>
        </p:spPr>
      </p:pic>
      <p:sp>
        <p:nvSpPr>
          <p:cNvPr id="15" name="WordArt 3">
            <a:extLst>
              <a:ext uri="{FF2B5EF4-FFF2-40B4-BE49-F238E27FC236}">
                <a16:creationId xmlns:a16="http://schemas.microsoft.com/office/drawing/2014/main" id="{C49E570C-7989-4467-BD87-6C84041AB269}"/>
              </a:ext>
            </a:extLst>
          </p:cNvPr>
          <p:cNvSpPr>
            <a:spLocks noChangeArrowheads="1" noChangeShapeType="1" noTextEdit="1"/>
          </p:cNvSpPr>
          <p:nvPr/>
        </p:nvSpPr>
        <p:spPr bwMode="ltGray">
          <a:xfrm>
            <a:off x="3393895" y="110928"/>
            <a:ext cx="1230120" cy="270449"/>
          </a:xfrm>
          <a:prstGeom prst="rect">
            <a:avLst/>
          </a:prstGeom>
        </p:spPr>
        <p:txBody>
          <a:bodyPr wrap="none" fromWordArt="1">
            <a:prstTxWarp prst="textPlain">
              <a:avLst>
                <a:gd name="adj" fmla="val 50000"/>
              </a:avLst>
            </a:prstTxWarp>
          </a:bodyPr>
          <a:lstStyle/>
          <a:p>
            <a:pPr algn="ctr"/>
            <a:r>
              <a:rPr lang="en-GB" sz="570" kern="10" dirty="0" err="1">
                <a:ln w="9525">
                  <a:solidFill>
                    <a:schemeClr val="tx1"/>
                  </a:solidFill>
                  <a:round/>
                  <a:headEnd/>
                  <a:tailEnd/>
                </a:ln>
                <a:solidFill>
                  <a:srgbClr val="7030A0"/>
                </a:solidFill>
                <a:latin typeface="Calibri" panose="020F0502020204030204" pitchFamily="34" charset="0"/>
                <a:cs typeface="Calibri" panose="020F0502020204030204" pitchFamily="34" charset="0"/>
              </a:rPr>
              <a:t>Largs</a:t>
            </a:r>
            <a:r>
              <a:rPr lang="en-GB" sz="570" kern="10" dirty="0">
                <a:ln w="9525">
                  <a:solidFill>
                    <a:schemeClr val="tx1"/>
                  </a:solidFill>
                  <a:round/>
                  <a:headEnd/>
                  <a:tailEnd/>
                </a:ln>
                <a:solidFill>
                  <a:srgbClr val="7030A0"/>
                </a:solidFill>
                <a:latin typeface="Calibri" panose="020F0502020204030204" pitchFamily="34" charset="0"/>
                <a:cs typeface="Calibri" panose="020F0502020204030204" pitchFamily="34" charset="0"/>
              </a:rPr>
              <a:t> Campus</a:t>
            </a:r>
          </a:p>
          <a:p>
            <a:pPr algn="ctr"/>
            <a:r>
              <a:rPr lang="en-GB" sz="570" kern="10" dirty="0" smtClean="0">
                <a:ln w="9525">
                  <a:solidFill>
                    <a:schemeClr val="tx1"/>
                  </a:solidFill>
                  <a:round/>
                  <a:headEnd/>
                  <a:tailEnd/>
                </a:ln>
                <a:solidFill>
                  <a:srgbClr val="7030A0"/>
                </a:solidFill>
                <a:latin typeface="Calibri" panose="020F0502020204030204" pitchFamily="34" charset="0"/>
                <a:cs typeface="Calibri" panose="020F0502020204030204" pitchFamily="34" charset="0"/>
              </a:rPr>
              <a:t> </a:t>
            </a:r>
            <a:r>
              <a:rPr lang="en-GB" sz="570" kern="10" dirty="0">
                <a:ln w="9525">
                  <a:solidFill>
                    <a:schemeClr val="tx1"/>
                  </a:solidFill>
                  <a:round/>
                  <a:headEnd/>
                  <a:tailEnd/>
                </a:ln>
                <a:solidFill>
                  <a:srgbClr val="7030A0"/>
                </a:solidFill>
                <a:latin typeface="Calibri" panose="020F0502020204030204" pitchFamily="34" charset="0"/>
                <a:cs typeface="Calibri" panose="020F0502020204030204" pitchFamily="34" charset="0"/>
              </a:rPr>
              <a:t>Library</a:t>
            </a:r>
          </a:p>
        </p:txBody>
      </p:sp>
      <p:sp>
        <p:nvSpPr>
          <p:cNvPr id="16" name="WordArt 5">
            <a:extLst>
              <a:ext uri="{FF2B5EF4-FFF2-40B4-BE49-F238E27FC236}">
                <a16:creationId xmlns:a16="http://schemas.microsoft.com/office/drawing/2014/main" id="{01E941A0-FED3-4035-B779-90615F81C650}"/>
              </a:ext>
            </a:extLst>
          </p:cNvPr>
          <p:cNvSpPr>
            <a:spLocks noChangeArrowheads="1" noChangeShapeType="1" noTextEdit="1"/>
          </p:cNvSpPr>
          <p:nvPr/>
        </p:nvSpPr>
        <p:spPr bwMode="auto">
          <a:xfrm>
            <a:off x="5403059" y="42902"/>
            <a:ext cx="1943670" cy="262725"/>
          </a:xfrm>
          <a:prstGeom prst="rect">
            <a:avLst/>
          </a:prstGeom>
        </p:spPr>
        <p:txBody>
          <a:bodyPr wrap="none" fromWordArt="1">
            <a:prstTxWarp prst="textPlain">
              <a:avLst>
                <a:gd name="adj" fmla="val 50000"/>
              </a:avLst>
            </a:prstTxWarp>
          </a:bodyPr>
          <a:lstStyle/>
          <a:p>
            <a:pPr algn="ctr"/>
            <a:r>
              <a:rPr lang="en-GB" sz="20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Locate: </a:t>
            </a:r>
          </a:p>
          <a:p>
            <a:pPr algn="ctr"/>
            <a:r>
              <a:rPr lang="en-GB" sz="20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e</a:t>
            </a:r>
            <a:r>
              <a:rPr lang="en-GB" sz="2000" kern="10" dirty="0" smtClean="0">
                <a:ln w="9525">
                  <a:solidFill>
                    <a:srgbClr val="000000"/>
                  </a:solidFill>
                  <a:round/>
                  <a:headEnd/>
                  <a:tailEnd/>
                </a:ln>
                <a:solidFill>
                  <a:srgbClr val="7030A0"/>
                </a:solidFill>
                <a:latin typeface="Calibri" panose="020F0502020204030204" pitchFamily="34" charset="0"/>
                <a:cs typeface="Calibri" panose="020F0502020204030204" pitchFamily="34" charset="0"/>
              </a:rPr>
              <a:t>valuating </a:t>
            </a:r>
            <a:r>
              <a:rPr lang="en-GB" sz="20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sources of informatio</a:t>
            </a:r>
            <a:r>
              <a:rPr lang="en-GB" sz="15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n</a:t>
            </a:r>
          </a:p>
        </p:txBody>
      </p:sp>
      <p:sp>
        <p:nvSpPr>
          <p:cNvPr id="17" name="TextBox 16">
            <a:extLst>
              <a:ext uri="{FF2B5EF4-FFF2-40B4-BE49-F238E27FC236}">
                <a16:creationId xmlns:a16="http://schemas.microsoft.com/office/drawing/2014/main" id="{3E9DB486-3C76-4593-BF94-63FCDD34C445}"/>
              </a:ext>
            </a:extLst>
          </p:cNvPr>
          <p:cNvSpPr txBox="1"/>
          <p:nvPr/>
        </p:nvSpPr>
        <p:spPr>
          <a:xfrm>
            <a:off x="3393895" y="417630"/>
            <a:ext cx="5135323" cy="507831"/>
          </a:xfrm>
          <a:prstGeom prst="rect">
            <a:avLst/>
          </a:prstGeom>
          <a:noFill/>
        </p:spPr>
        <p:txBody>
          <a:bodyPr wrap="square" rtlCol="0">
            <a:spAutoFit/>
          </a:bodyPr>
          <a:lstStyle/>
          <a:p>
            <a:r>
              <a:rPr lang="en-GB" sz="900" b="1" dirty="0"/>
              <a:t>Use this checklist to evaluate any sources of information you have found. Once you have answered  the questions in each section, give each a score out of ten. Add up the scores to give an overall usefulness rating. If you do this for each resource, it will be easy to decide which are the most useful!</a:t>
            </a:r>
          </a:p>
        </p:txBody>
      </p:sp>
      <p:sp>
        <p:nvSpPr>
          <p:cNvPr id="19" name="Rectangle 18">
            <a:extLst>
              <a:ext uri="{FF2B5EF4-FFF2-40B4-BE49-F238E27FC236}">
                <a16:creationId xmlns:a16="http://schemas.microsoft.com/office/drawing/2014/main" id="{DF2CA1CB-B289-4197-9A7D-C98BD5FDA54D}"/>
              </a:ext>
            </a:extLst>
          </p:cNvPr>
          <p:cNvSpPr/>
          <p:nvPr/>
        </p:nvSpPr>
        <p:spPr>
          <a:xfrm>
            <a:off x="892943" y="927359"/>
            <a:ext cx="3731072" cy="207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GB" sz="760" dirty="0"/>
          </a:p>
        </p:txBody>
      </p:sp>
      <p:sp>
        <p:nvSpPr>
          <p:cNvPr id="20" name="TextBox 19">
            <a:extLst>
              <a:ext uri="{FF2B5EF4-FFF2-40B4-BE49-F238E27FC236}">
                <a16:creationId xmlns:a16="http://schemas.microsoft.com/office/drawing/2014/main" id="{07E60012-1F09-440C-9922-0D3AA2D4311D}"/>
              </a:ext>
            </a:extLst>
          </p:cNvPr>
          <p:cNvSpPr txBox="1"/>
          <p:nvPr/>
        </p:nvSpPr>
        <p:spPr>
          <a:xfrm>
            <a:off x="2180148" y="894570"/>
            <a:ext cx="2312744" cy="230832"/>
          </a:xfrm>
          <a:prstGeom prst="rect">
            <a:avLst/>
          </a:prstGeom>
          <a:noFill/>
        </p:spPr>
        <p:txBody>
          <a:bodyPr wrap="square" rtlCol="0">
            <a:spAutoFit/>
          </a:bodyPr>
          <a:lstStyle/>
          <a:p>
            <a:pPr algn="r"/>
            <a:r>
              <a:rPr lang="en-GB" sz="900" b="1" dirty="0"/>
              <a:t>Why does this source of information exist? </a:t>
            </a:r>
          </a:p>
        </p:txBody>
      </p:sp>
      <p:graphicFrame>
        <p:nvGraphicFramePr>
          <p:cNvPr id="26" name="Table 25">
            <a:extLst>
              <a:ext uri="{FF2B5EF4-FFF2-40B4-BE49-F238E27FC236}">
                <a16:creationId xmlns:a16="http://schemas.microsoft.com/office/drawing/2014/main" id="{AF234CF6-A82C-4E0F-A62F-58118164EB1F}"/>
              </a:ext>
            </a:extLst>
          </p:cNvPr>
          <p:cNvGraphicFramePr>
            <a:graphicFrameLocks noGrp="1"/>
          </p:cNvGraphicFramePr>
          <p:nvPr>
            <p:extLst/>
          </p:nvPr>
        </p:nvGraphicFramePr>
        <p:xfrm>
          <a:off x="315599" y="2396837"/>
          <a:ext cx="8454453" cy="852747"/>
        </p:xfrm>
        <a:graphic>
          <a:graphicData uri="http://schemas.openxmlformats.org/drawingml/2006/table">
            <a:tbl>
              <a:tblPr firstRow="1" bandRow="1">
                <a:tableStyleId>{5C22544A-7EE6-4342-B048-85BDC9FD1C3A}</a:tableStyleId>
              </a:tblPr>
              <a:tblGrid>
                <a:gridCol w="6430190">
                  <a:extLst>
                    <a:ext uri="{9D8B030D-6E8A-4147-A177-3AD203B41FA5}">
                      <a16:colId xmlns:a16="http://schemas.microsoft.com/office/drawing/2014/main" val="3747579251"/>
                    </a:ext>
                  </a:extLst>
                </a:gridCol>
                <a:gridCol w="2024263">
                  <a:extLst>
                    <a:ext uri="{9D8B030D-6E8A-4147-A177-3AD203B41FA5}">
                      <a16:colId xmlns:a16="http://schemas.microsoft.com/office/drawing/2014/main" val="198796607"/>
                    </a:ext>
                  </a:extLst>
                </a:gridCol>
              </a:tblGrid>
              <a:tr h="235527">
                <a:tc>
                  <a:txBody>
                    <a:bodyPr/>
                    <a:lstStyle/>
                    <a:p>
                      <a:r>
                        <a:rPr lang="en-GB" sz="900" b="1" dirty="0">
                          <a:solidFill>
                            <a:schemeClr val="tx1"/>
                          </a:solidFill>
                        </a:rPr>
                        <a:t>Has the author cited sources where this information has come from so that they can be easily checked?</a:t>
                      </a:r>
                    </a:p>
                  </a:txBody>
                  <a:tcPr marL="68580" marR="68580" marT="34290" marB="34290">
                    <a:solidFill>
                      <a:schemeClr val="bg2"/>
                    </a:solidFill>
                  </a:tcPr>
                </a:tc>
                <a:tc>
                  <a:txBody>
                    <a:bodyPr/>
                    <a:lstStyle/>
                    <a:p>
                      <a:endParaRPr lang="en-GB" sz="800" dirty="0"/>
                    </a:p>
                  </a:txBody>
                  <a:tcPr marL="68580" marR="68580" marT="34290" marB="34290">
                    <a:solidFill>
                      <a:schemeClr val="bg2"/>
                    </a:solidFill>
                  </a:tcPr>
                </a:tc>
                <a:extLst>
                  <a:ext uri="{0D108BD9-81ED-4DB2-BD59-A6C34878D82A}">
                    <a16:rowId xmlns:a16="http://schemas.microsoft.com/office/drawing/2014/main" val="3888879690"/>
                  </a:ext>
                </a:extLst>
              </a:tr>
              <a:tr h="172181">
                <a:tc>
                  <a:txBody>
                    <a:bodyPr/>
                    <a:lstStyle/>
                    <a:p>
                      <a:r>
                        <a:rPr lang="en-GB" sz="900" b="1" dirty="0"/>
                        <a:t>Can the information be verified in other sources?</a:t>
                      </a:r>
                    </a:p>
                  </a:txBody>
                  <a:tcPr marL="68580" marR="68580" marT="34290" marB="34290">
                    <a:solidFill>
                      <a:schemeClr val="bg2"/>
                    </a:solidFill>
                  </a:tcPr>
                </a:tc>
                <a:tc>
                  <a:txBody>
                    <a:bodyPr/>
                    <a:lstStyle/>
                    <a:p>
                      <a:endParaRPr lang="en-GB" sz="800" dirty="0"/>
                    </a:p>
                  </a:txBody>
                  <a:tcPr marL="68580" marR="68580" marT="34290" marB="34290">
                    <a:solidFill>
                      <a:schemeClr val="bg2"/>
                    </a:solidFill>
                  </a:tcPr>
                </a:tc>
                <a:extLst>
                  <a:ext uri="{0D108BD9-81ED-4DB2-BD59-A6C34878D82A}">
                    <a16:rowId xmlns:a16="http://schemas.microsoft.com/office/drawing/2014/main" val="859699113"/>
                  </a:ext>
                </a:extLst>
              </a:tr>
              <a:tr h="172181">
                <a:tc>
                  <a:txBody>
                    <a:bodyPr/>
                    <a:lstStyle/>
                    <a:p>
                      <a:r>
                        <a:rPr lang="en-GB" sz="900" b="1" dirty="0"/>
                        <a:t>Does the language and tone seem balanced, unbiased and free from emotion?</a:t>
                      </a:r>
                    </a:p>
                  </a:txBody>
                  <a:tcPr marL="68580" marR="68580" marT="34290" marB="34290">
                    <a:solidFill>
                      <a:schemeClr val="bg2"/>
                    </a:solidFill>
                  </a:tcPr>
                </a:tc>
                <a:tc>
                  <a:txBody>
                    <a:bodyPr/>
                    <a:lstStyle/>
                    <a:p>
                      <a:endParaRPr lang="en-GB" sz="800" dirty="0"/>
                    </a:p>
                  </a:txBody>
                  <a:tcPr marL="68580" marR="68580" marT="34290" marB="34290">
                    <a:solidFill>
                      <a:schemeClr val="bg2"/>
                    </a:solidFill>
                  </a:tcPr>
                </a:tc>
                <a:extLst>
                  <a:ext uri="{0D108BD9-81ED-4DB2-BD59-A6C34878D82A}">
                    <a16:rowId xmlns:a16="http://schemas.microsoft.com/office/drawing/2014/main" val="223677998"/>
                  </a:ext>
                </a:extLst>
              </a:tr>
              <a:tr h="172181">
                <a:tc>
                  <a:txBody>
                    <a:bodyPr/>
                    <a:lstStyle/>
                    <a:p>
                      <a:r>
                        <a:rPr lang="en-GB" sz="900" b="1" dirty="0"/>
                        <a:t>Are there spelling and grammar errors, or mistakes in the typing?</a:t>
                      </a:r>
                    </a:p>
                  </a:txBody>
                  <a:tcPr marL="68580" marR="68580" marT="34290" marB="34290">
                    <a:solidFill>
                      <a:schemeClr val="bg2"/>
                    </a:solidFill>
                  </a:tcPr>
                </a:tc>
                <a:tc>
                  <a:txBody>
                    <a:bodyPr/>
                    <a:lstStyle/>
                    <a:p>
                      <a:endParaRPr lang="en-GB" sz="800" dirty="0"/>
                    </a:p>
                  </a:txBody>
                  <a:tcPr marL="68580" marR="68580" marT="34290" marB="34290">
                    <a:solidFill>
                      <a:schemeClr val="bg2"/>
                    </a:solidFill>
                  </a:tcPr>
                </a:tc>
                <a:extLst>
                  <a:ext uri="{0D108BD9-81ED-4DB2-BD59-A6C34878D82A}">
                    <a16:rowId xmlns:a16="http://schemas.microsoft.com/office/drawing/2014/main" val="768762288"/>
                  </a:ext>
                </a:extLst>
              </a:tr>
            </a:tbl>
          </a:graphicData>
        </a:graphic>
      </p:graphicFrame>
      <p:sp>
        <p:nvSpPr>
          <p:cNvPr id="34" name="Rectangle 33">
            <a:extLst>
              <a:ext uri="{FF2B5EF4-FFF2-40B4-BE49-F238E27FC236}">
                <a16:creationId xmlns:a16="http://schemas.microsoft.com/office/drawing/2014/main" id="{A9B9B0F8-149A-4F57-9DB3-026665C17F6C}"/>
              </a:ext>
            </a:extLst>
          </p:cNvPr>
          <p:cNvSpPr/>
          <p:nvPr/>
        </p:nvSpPr>
        <p:spPr>
          <a:xfrm>
            <a:off x="330097" y="2100180"/>
            <a:ext cx="1797333" cy="213631"/>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800" b="1" dirty="0"/>
              <a:t>Accuracy</a:t>
            </a:r>
          </a:p>
        </p:txBody>
      </p:sp>
      <p:sp>
        <p:nvSpPr>
          <p:cNvPr id="35" name="TextBox 34">
            <a:extLst>
              <a:ext uri="{FF2B5EF4-FFF2-40B4-BE49-F238E27FC236}">
                <a16:creationId xmlns:a16="http://schemas.microsoft.com/office/drawing/2014/main" id="{69603A1A-4172-4EEF-AA6E-08631433F4C5}"/>
              </a:ext>
            </a:extLst>
          </p:cNvPr>
          <p:cNvSpPr txBox="1"/>
          <p:nvPr/>
        </p:nvSpPr>
        <p:spPr>
          <a:xfrm>
            <a:off x="2136632" y="2081213"/>
            <a:ext cx="2927391" cy="246221"/>
          </a:xfrm>
          <a:prstGeom prst="rect">
            <a:avLst/>
          </a:prstGeom>
          <a:noFill/>
        </p:spPr>
        <p:txBody>
          <a:bodyPr wrap="square" rtlCol="0">
            <a:spAutoFit/>
          </a:bodyPr>
          <a:lstStyle/>
          <a:p>
            <a:r>
              <a:rPr lang="en-GB" sz="900" b="1" dirty="0"/>
              <a:t>To what extent can you trust this source of information</a:t>
            </a:r>
            <a:r>
              <a:rPr lang="en-GB" sz="1000" dirty="0"/>
              <a:t> </a:t>
            </a:r>
            <a:r>
              <a:rPr lang="en-GB" sz="800" dirty="0"/>
              <a:t>? </a:t>
            </a:r>
            <a:endParaRPr lang="en-GB" sz="675" dirty="0"/>
          </a:p>
        </p:txBody>
      </p:sp>
      <p:sp>
        <p:nvSpPr>
          <p:cNvPr id="38" name="Rectangle 37">
            <a:extLst>
              <a:ext uri="{FF2B5EF4-FFF2-40B4-BE49-F238E27FC236}">
                <a16:creationId xmlns:a16="http://schemas.microsoft.com/office/drawing/2014/main" id="{0D51154C-4B46-4C46-AD77-401986411F2E}"/>
              </a:ext>
            </a:extLst>
          </p:cNvPr>
          <p:cNvSpPr/>
          <p:nvPr/>
        </p:nvSpPr>
        <p:spPr>
          <a:xfrm rot="10800000" flipV="1">
            <a:off x="8127366" y="923162"/>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pic>
        <p:nvPicPr>
          <p:cNvPr id="39" name="Picture 8" descr="A picture containing gallery, photo&#10;&#10;Description generated with high confidence">
            <a:extLst>
              <a:ext uri="{FF2B5EF4-FFF2-40B4-BE49-F238E27FC236}">
                <a16:creationId xmlns:a16="http://schemas.microsoft.com/office/drawing/2014/main" id="{DF72F623-354C-4E32-8BAF-8DE33CE577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1055">
            <a:off x="8529993" y="143089"/>
            <a:ext cx="502295" cy="5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745D55DB-8796-4ACF-A030-289CE53B493E}"/>
              </a:ext>
            </a:extLst>
          </p:cNvPr>
          <p:cNvSpPr/>
          <p:nvPr/>
        </p:nvSpPr>
        <p:spPr>
          <a:xfrm>
            <a:off x="334122" y="891279"/>
            <a:ext cx="1802510" cy="216965"/>
          </a:xfrm>
          <a:prstGeom prst="rect">
            <a:avLst/>
          </a:prstGeom>
          <a:solidFill>
            <a:srgbClr val="0A122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b="1" dirty="0"/>
              <a:t>Purpose</a:t>
            </a:r>
          </a:p>
        </p:txBody>
      </p:sp>
      <p:sp>
        <p:nvSpPr>
          <p:cNvPr id="23" name="Rectangle 22">
            <a:extLst>
              <a:ext uri="{FF2B5EF4-FFF2-40B4-BE49-F238E27FC236}">
                <a16:creationId xmlns:a16="http://schemas.microsoft.com/office/drawing/2014/main" id="{CCC359C7-095A-4DF7-9184-264416BF41F3}"/>
              </a:ext>
            </a:extLst>
          </p:cNvPr>
          <p:cNvSpPr/>
          <p:nvPr/>
        </p:nvSpPr>
        <p:spPr>
          <a:xfrm>
            <a:off x="298373" y="3339318"/>
            <a:ext cx="1838259" cy="171670"/>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000" b="1" dirty="0"/>
              <a:t>Responsibility</a:t>
            </a:r>
          </a:p>
        </p:txBody>
      </p:sp>
      <p:sp>
        <p:nvSpPr>
          <p:cNvPr id="25" name="TextBox 24">
            <a:extLst>
              <a:ext uri="{FF2B5EF4-FFF2-40B4-BE49-F238E27FC236}">
                <a16:creationId xmlns:a16="http://schemas.microsoft.com/office/drawing/2014/main" id="{5BE86297-12F1-460D-BC71-81E509B20BE6}"/>
              </a:ext>
            </a:extLst>
          </p:cNvPr>
          <p:cNvSpPr txBox="1"/>
          <p:nvPr/>
        </p:nvSpPr>
        <p:spPr>
          <a:xfrm>
            <a:off x="2136632" y="3302730"/>
            <a:ext cx="2574492" cy="230832"/>
          </a:xfrm>
          <a:prstGeom prst="rect">
            <a:avLst/>
          </a:prstGeom>
          <a:noFill/>
        </p:spPr>
        <p:txBody>
          <a:bodyPr wrap="square" rtlCol="0">
            <a:spAutoFit/>
          </a:bodyPr>
          <a:lstStyle/>
          <a:p>
            <a:pPr algn="ctr"/>
            <a:r>
              <a:rPr lang="en-GB" sz="900" b="1" dirty="0"/>
              <a:t>Who has produced this information</a:t>
            </a:r>
            <a:r>
              <a:rPr lang="en-GB" sz="900" dirty="0"/>
              <a:t>? </a:t>
            </a:r>
          </a:p>
        </p:txBody>
      </p:sp>
      <p:sp>
        <p:nvSpPr>
          <p:cNvPr id="28" name="Rectangle 27">
            <a:extLst>
              <a:ext uri="{FF2B5EF4-FFF2-40B4-BE49-F238E27FC236}">
                <a16:creationId xmlns:a16="http://schemas.microsoft.com/office/drawing/2014/main" id="{0D51154C-4B46-4C46-AD77-401986411F2E}"/>
              </a:ext>
            </a:extLst>
          </p:cNvPr>
          <p:cNvSpPr/>
          <p:nvPr/>
        </p:nvSpPr>
        <p:spPr>
          <a:xfrm rot="10800000" flipV="1">
            <a:off x="8020903" y="3351483"/>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sp>
        <p:nvSpPr>
          <p:cNvPr id="30" name="Rectangle 29">
            <a:extLst>
              <a:ext uri="{FF2B5EF4-FFF2-40B4-BE49-F238E27FC236}">
                <a16:creationId xmlns:a16="http://schemas.microsoft.com/office/drawing/2014/main" id="{0D51154C-4B46-4C46-AD77-401986411F2E}"/>
              </a:ext>
            </a:extLst>
          </p:cNvPr>
          <p:cNvSpPr/>
          <p:nvPr/>
        </p:nvSpPr>
        <p:spPr>
          <a:xfrm rot="10800000" flipV="1">
            <a:off x="8105852" y="2148862"/>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sp>
        <p:nvSpPr>
          <p:cNvPr id="31" name="WordArt 3">
            <a:extLst>
              <a:ext uri="{FF2B5EF4-FFF2-40B4-BE49-F238E27FC236}">
                <a16:creationId xmlns:a16="http://schemas.microsoft.com/office/drawing/2014/main" id="{C49E570C-7989-4467-BD87-6C84041AB269}"/>
              </a:ext>
            </a:extLst>
          </p:cNvPr>
          <p:cNvSpPr>
            <a:spLocks noChangeArrowheads="1" noChangeShapeType="1" noTextEdit="1"/>
          </p:cNvSpPr>
          <p:nvPr/>
        </p:nvSpPr>
        <p:spPr bwMode="ltGray">
          <a:xfrm>
            <a:off x="338232" y="126977"/>
            <a:ext cx="1989911" cy="630050"/>
          </a:xfrm>
          <a:prstGeom prst="rect">
            <a:avLst/>
          </a:prstGeom>
        </p:spPr>
        <p:txBody>
          <a:bodyPr wrap="none" fromWordArt="1">
            <a:prstTxWarp prst="textPlain">
              <a:avLst>
                <a:gd name="adj" fmla="val 50000"/>
              </a:avLst>
            </a:prstTxWarp>
          </a:bodyPr>
          <a:lstStyle/>
          <a:p>
            <a:pPr algn="ctr"/>
            <a:r>
              <a:rPr lang="en-GB" sz="570" kern="10" dirty="0" smtClean="0">
                <a:ln w="9525">
                  <a:solidFill>
                    <a:schemeClr val="tx1"/>
                  </a:solidFill>
                  <a:round/>
                  <a:headEnd/>
                  <a:tailEnd/>
                </a:ln>
                <a:solidFill>
                  <a:srgbClr val="00B050"/>
                </a:solidFill>
                <a:latin typeface="Calibri" panose="020F0502020204030204" pitchFamily="34" charset="0"/>
                <a:cs typeface="Calibri" panose="020F0502020204030204" pitchFamily="34" charset="0"/>
              </a:rPr>
              <a:t>The PARRC test</a:t>
            </a:r>
            <a:endParaRPr lang="en-GB" sz="570" kern="10" dirty="0">
              <a:ln w="9525">
                <a:solidFill>
                  <a:schemeClr val="tx1"/>
                </a:solidFill>
                <a:round/>
                <a:headEnd/>
                <a:tailEnd/>
              </a:ln>
              <a:solidFill>
                <a:srgbClr val="00B050"/>
              </a:solidFill>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4FD6E2D4-92C7-44AE-AEE6-FC24F6190FA5}"/>
              </a:ext>
            </a:extLst>
          </p:cNvPr>
          <p:cNvSpPr/>
          <p:nvPr/>
        </p:nvSpPr>
        <p:spPr>
          <a:xfrm>
            <a:off x="975035" y="4419667"/>
            <a:ext cx="4897686" cy="3131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dirty="0"/>
          </a:p>
        </p:txBody>
      </p:sp>
      <p:sp>
        <p:nvSpPr>
          <p:cNvPr id="40" name="Rectangle 39">
            <a:extLst>
              <a:ext uri="{FF2B5EF4-FFF2-40B4-BE49-F238E27FC236}">
                <a16:creationId xmlns:a16="http://schemas.microsoft.com/office/drawing/2014/main" id="{6BE7BEB4-A33B-4DCC-8ADF-2CEFA2828CAE}"/>
              </a:ext>
            </a:extLst>
          </p:cNvPr>
          <p:cNvSpPr/>
          <p:nvPr/>
        </p:nvSpPr>
        <p:spPr>
          <a:xfrm>
            <a:off x="298373" y="4441859"/>
            <a:ext cx="2403346" cy="221419"/>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100" dirty="0"/>
              <a:t>Relevance</a:t>
            </a:r>
          </a:p>
        </p:txBody>
      </p:sp>
      <p:sp>
        <p:nvSpPr>
          <p:cNvPr id="42" name="TextBox 41">
            <a:extLst>
              <a:ext uri="{FF2B5EF4-FFF2-40B4-BE49-F238E27FC236}">
                <a16:creationId xmlns:a16="http://schemas.microsoft.com/office/drawing/2014/main" id="{9B4BF9E8-60D2-4259-BA3E-231501D4FD00}"/>
              </a:ext>
            </a:extLst>
          </p:cNvPr>
          <p:cNvSpPr txBox="1"/>
          <p:nvPr/>
        </p:nvSpPr>
        <p:spPr>
          <a:xfrm>
            <a:off x="2733443" y="4445144"/>
            <a:ext cx="2993672" cy="246221"/>
          </a:xfrm>
          <a:prstGeom prst="rect">
            <a:avLst/>
          </a:prstGeom>
          <a:noFill/>
        </p:spPr>
        <p:txBody>
          <a:bodyPr wrap="square" rtlCol="0">
            <a:spAutoFit/>
          </a:bodyPr>
          <a:lstStyle/>
          <a:p>
            <a:pPr algn="r"/>
            <a:r>
              <a:rPr lang="en-GB" sz="1000" b="1" dirty="0"/>
              <a:t>Does this resource provide the information I need</a:t>
            </a:r>
            <a:r>
              <a:rPr lang="en-GB" sz="900" dirty="0"/>
              <a:t>? </a:t>
            </a:r>
          </a:p>
        </p:txBody>
      </p:sp>
      <p:sp>
        <p:nvSpPr>
          <p:cNvPr id="43" name="Rectangle 42">
            <a:extLst>
              <a:ext uri="{FF2B5EF4-FFF2-40B4-BE49-F238E27FC236}">
                <a16:creationId xmlns:a16="http://schemas.microsoft.com/office/drawing/2014/main" id="{0D51154C-4B46-4C46-AD77-401986411F2E}"/>
              </a:ext>
            </a:extLst>
          </p:cNvPr>
          <p:cNvSpPr/>
          <p:nvPr/>
        </p:nvSpPr>
        <p:spPr>
          <a:xfrm rot="10800000" flipV="1">
            <a:off x="7980926" y="4549635"/>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graphicFrame>
        <p:nvGraphicFramePr>
          <p:cNvPr id="44" name="Table 43">
            <a:extLst>
              <a:ext uri="{FF2B5EF4-FFF2-40B4-BE49-F238E27FC236}">
                <a16:creationId xmlns:a16="http://schemas.microsoft.com/office/drawing/2014/main" id="{0E78324D-A270-47AD-8CB0-3FDEE82CA5BB}"/>
              </a:ext>
            </a:extLst>
          </p:cNvPr>
          <p:cNvGraphicFramePr>
            <a:graphicFrameLocks noGrp="1"/>
          </p:cNvGraphicFramePr>
          <p:nvPr>
            <p:extLst/>
          </p:nvPr>
        </p:nvGraphicFramePr>
        <p:xfrm>
          <a:off x="308540" y="4772584"/>
          <a:ext cx="8468570" cy="798942"/>
        </p:xfrm>
        <a:graphic>
          <a:graphicData uri="http://schemas.openxmlformats.org/drawingml/2006/table">
            <a:tbl>
              <a:tblPr firstRow="1" bandRow="1">
                <a:tableStyleId>{5C22544A-7EE6-4342-B048-85BDC9FD1C3A}</a:tableStyleId>
              </a:tblPr>
              <a:tblGrid>
                <a:gridCol w="6500173">
                  <a:extLst>
                    <a:ext uri="{9D8B030D-6E8A-4147-A177-3AD203B41FA5}">
                      <a16:colId xmlns:a16="http://schemas.microsoft.com/office/drawing/2014/main" val="1712764402"/>
                    </a:ext>
                  </a:extLst>
                </a:gridCol>
                <a:gridCol w="1968397">
                  <a:extLst>
                    <a:ext uri="{9D8B030D-6E8A-4147-A177-3AD203B41FA5}">
                      <a16:colId xmlns:a16="http://schemas.microsoft.com/office/drawing/2014/main" val="1872877272"/>
                    </a:ext>
                  </a:extLst>
                </a:gridCol>
              </a:tblGrid>
              <a:tr h="263236">
                <a:tc>
                  <a:txBody>
                    <a:bodyPr/>
                    <a:lstStyle/>
                    <a:p>
                      <a:r>
                        <a:rPr lang="en-GB" sz="1000" b="1" dirty="0">
                          <a:solidFill>
                            <a:schemeClr val="tx1"/>
                          </a:solidFill>
                        </a:rPr>
                        <a:t>Does the information relate to your topic or answer your question?</a:t>
                      </a:r>
                      <a:endParaRPr lang="en-GB" sz="900" b="1" dirty="0">
                        <a:solidFill>
                          <a:schemeClr val="tx1"/>
                        </a:solidFill>
                      </a:endParaRP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129280747"/>
                  </a:ext>
                </a:extLst>
              </a:tr>
              <a:tr h="223715">
                <a:tc>
                  <a:txBody>
                    <a:bodyPr/>
                    <a:lstStyle/>
                    <a:p>
                      <a:r>
                        <a:rPr lang="en-GB" sz="1000" b="1" dirty="0" smtClean="0"/>
                        <a:t>Is the information at an appropriate level (i.e.: not too simple, or aimed at an older audience)?</a:t>
                      </a:r>
                      <a:endParaRPr lang="en-GB" sz="1000" b="1"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768345949"/>
                  </a:ext>
                </a:extLst>
              </a:tr>
              <a:tr h="284246">
                <a:tc>
                  <a:txBody>
                    <a:bodyPr/>
                    <a:lstStyle/>
                    <a:p>
                      <a:r>
                        <a:rPr lang="en-GB" sz="1000" b="1" dirty="0"/>
                        <a:t>Have you looked at other resources before choosing this one?</a:t>
                      </a: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3739156959"/>
                  </a:ext>
                </a:extLst>
              </a:tr>
            </a:tbl>
          </a:graphicData>
        </a:graphic>
      </p:graphicFrame>
      <p:sp>
        <p:nvSpPr>
          <p:cNvPr id="45" name="Rectangle 44">
            <a:extLst>
              <a:ext uri="{FF2B5EF4-FFF2-40B4-BE49-F238E27FC236}">
                <a16:creationId xmlns:a16="http://schemas.microsoft.com/office/drawing/2014/main" id="{40680007-D65B-4D57-AD92-BEDDFE40A2BC}"/>
              </a:ext>
            </a:extLst>
          </p:cNvPr>
          <p:cNvSpPr/>
          <p:nvPr/>
        </p:nvSpPr>
        <p:spPr>
          <a:xfrm>
            <a:off x="298373" y="5601558"/>
            <a:ext cx="2403346" cy="248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050" b="1" dirty="0"/>
              <a:t>Currency</a:t>
            </a:r>
          </a:p>
        </p:txBody>
      </p:sp>
      <p:sp>
        <p:nvSpPr>
          <p:cNvPr id="46" name="TextBox 45">
            <a:extLst>
              <a:ext uri="{FF2B5EF4-FFF2-40B4-BE49-F238E27FC236}">
                <a16:creationId xmlns:a16="http://schemas.microsoft.com/office/drawing/2014/main" id="{E7A72954-F538-44A6-93ED-80C67055CD1C}"/>
              </a:ext>
            </a:extLst>
          </p:cNvPr>
          <p:cNvSpPr txBox="1"/>
          <p:nvPr/>
        </p:nvSpPr>
        <p:spPr>
          <a:xfrm>
            <a:off x="2127430" y="5688132"/>
            <a:ext cx="2890333" cy="253916"/>
          </a:xfrm>
          <a:prstGeom prst="rect">
            <a:avLst/>
          </a:prstGeom>
          <a:noFill/>
        </p:spPr>
        <p:txBody>
          <a:bodyPr wrap="square" rtlCol="0">
            <a:spAutoFit/>
          </a:bodyPr>
          <a:lstStyle/>
          <a:p>
            <a:pPr algn="r"/>
            <a:r>
              <a:rPr lang="en-GB" sz="1000" b="1" dirty="0"/>
              <a:t>How up to date is the information? </a:t>
            </a:r>
          </a:p>
        </p:txBody>
      </p:sp>
      <p:sp>
        <p:nvSpPr>
          <p:cNvPr id="48" name="Rectangle 47">
            <a:extLst>
              <a:ext uri="{FF2B5EF4-FFF2-40B4-BE49-F238E27FC236}">
                <a16:creationId xmlns:a16="http://schemas.microsoft.com/office/drawing/2014/main" id="{0D51154C-4B46-4C46-AD77-401986411F2E}"/>
              </a:ext>
            </a:extLst>
          </p:cNvPr>
          <p:cNvSpPr/>
          <p:nvPr/>
        </p:nvSpPr>
        <p:spPr>
          <a:xfrm rot="10800000" flipV="1">
            <a:off x="7980926" y="5762321"/>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graphicFrame>
        <p:nvGraphicFramePr>
          <p:cNvPr id="4" name="Table 3"/>
          <p:cNvGraphicFramePr>
            <a:graphicFrameLocks noGrp="1"/>
          </p:cNvGraphicFramePr>
          <p:nvPr>
            <p:extLst/>
          </p:nvPr>
        </p:nvGraphicFramePr>
        <p:xfrm>
          <a:off x="266214" y="6014156"/>
          <a:ext cx="8525352" cy="764364"/>
        </p:xfrm>
        <a:graphic>
          <a:graphicData uri="http://schemas.openxmlformats.org/drawingml/2006/table">
            <a:tbl>
              <a:tblPr firstRow="1" bandRow="1">
                <a:tableStyleId>{5C22544A-7EE6-4342-B048-85BDC9FD1C3A}</a:tableStyleId>
              </a:tblPr>
              <a:tblGrid>
                <a:gridCol w="6462722">
                  <a:extLst>
                    <a:ext uri="{9D8B030D-6E8A-4147-A177-3AD203B41FA5}">
                      <a16:colId xmlns:a16="http://schemas.microsoft.com/office/drawing/2014/main" val="1394424807"/>
                    </a:ext>
                  </a:extLst>
                </a:gridCol>
                <a:gridCol w="2062630">
                  <a:extLst>
                    <a:ext uri="{9D8B030D-6E8A-4147-A177-3AD203B41FA5}">
                      <a16:colId xmlns:a16="http://schemas.microsoft.com/office/drawing/2014/main" val="1729475661"/>
                    </a:ext>
                  </a:extLst>
                </a:gridCol>
              </a:tblGrid>
              <a:tr h="202275">
                <a:tc>
                  <a:txBody>
                    <a:bodyPr/>
                    <a:lstStyle/>
                    <a:p>
                      <a:r>
                        <a:rPr lang="en-GB" sz="1000" b="1" dirty="0">
                          <a:solidFill>
                            <a:schemeClr val="tx1"/>
                          </a:solidFill>
                        </a:rPr>
                        <a:t>When was the information made available? (published, uploaded or posted?)</a:t>
                      </a:r>
                    </a:p>
                  </a:txBody>
                  <a:tcPr>
                    <a:solidFill>
                      <a:schemeClr val="bg2"/>
                    </a:solidFill>
                  </a:tcPr>
                </a:tc>
                <a:tc>
                  <a:txBody>
                    <a:bodyPr/>
                    <a:lstStyle/>
                    <a:p>
                      <a:endParaRPr lang="en-GB" sz="900" dirty="0"/>
                    </a:p>
                  </a:txBody>
                  <a:tcPr>
                    <a:solidFill>
                      <a:schemeClr val="bg2"/>
                    </a:solidFill>
                  </a:tcPr>
                </a:tc>
                <a:extLst>
                  <a:ext uri="{0D108BD9-81ED-4DB2-BD59-A6C34878D82A}">
                    <a16:rowId xmlns:a16="http://schemas.microsoft.com/office/drawing/2014/main" val="1300105125"/>
                  </a:ext>
                </a:extLst>
              </a:tr>
              <a:tr h="269064">
                <a:tc>
                  <a:txBody>
                    <a:bodyPr/>
                    <a:lstStyle/>
                    <a:p>
                      <a:r>
                        <a:rPr lang="en-GB" sz="1000" b="1" dirty="0"/>
                        <a:t>Has the information been revised or updated since then?</a:t>
                      </a:r>
                    </a:p>
                  </a:txBody>
                  <a:tcPr>
                    <a:solidFill>
                      <a:schemeClr val="bg2"/>
                    </a:solidFill>
                  </a:tcPr>
                </a:tc>
                <a:tc>
                  <a:txBody>
                    <a:bodyPr/>
                    <a:lstStyle/>
                    <a:p>
                      <a:endParaRPr lang="en-GB" sz="700" dirty="0"/>
                    </a:p>
                  </a:txBody>
                  <a:tcPr>
                    <a:solidFill>
                      <a:schemeClr val="bg2"/>
                    </a:solidFill>
                  </a:tcPr>
                </a:tc>
                <a:extLst>
                  <a:ext uri="{0D108BD9-81ED-4DB2-BD59-A6C34878D82A}">
                    <a16:rowId xmlns:a16="http://schemas.microsoft.com/office/drawing/2014/main" val="416709984"/>
                  </a:ext>
                </a:extLst>
              </a:tr>
              <a:tr h="235021">
                <a:tc>
                  <a:txBody>
                    <a:bodyPr/>
                    <a:lstStyle/>
                    <a:p>
                      <a:r>
                        <a:rPr lang="en-GB" sz="1000" b="1" dirty="0"/>
                        <a:t>How important is it that you up-to-date is information for your topic?</a:t>
                      </a: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2428798509"/>
                  </a:ext>
                </a:extLst>
              </a:tr>
            </a:tbl>
          </a:graphicData>
        </a:graphic>
      </p:graphicFrame>
      <p:graphicFrame>
        <p:nvGraphicFramePr>
          <p:cNvPr id="49" name="Table 48">
            <a:extLst>
              <a:ext uri="{FF2B5EF4-FFF2-40B4-BE49-F238E27FC236}">
                <a16:creationId xmlns:a16="http://schemas.microsoft.com/office/drawing/2014/main" id="{622FBEA8-2A7E-4CBF-B419-FF5D8B485197}"/>
              </a:ext>
            </a:extLst>
          </p:cNvPr>
          <p:cNvGraphicFramePr>
            <a:graphicFrameLocks noGrp="1"/>
          </p:cNvGraphicFramePr>
          <p:nvPr>
            <p:extLst/>
          </p:nvPr>
        </p:nvGraphicFramePr>
        <p:xfrm>
          <a:off x="338232" y="1162436"/>
          <a:ext cx="8466890" cy="914400"/>
        </p:xfrm>
        <a:graphic>
          <a:graphicData uri="http://schemas.openxmlformats.org/drawingml/2006/table">
            <a:tbl>
              <a:tblPr firstRow="1" bandRow="1">
                <a:tableStyleId>{5C22544A-7EE6-4342-B048-85BDC9FD1C3A}</a:tableStyleId>
              </a:tblPr>
              <a:tblGrid>
                <a:gridCol w="6498883">
                  <a:extLst>
                    <a:ext uri="{9D8B030D-6E8A-4147-A177-3AD203B41FA5}">
                      <a16:colId xmlns:a16="http://schemas.microsoft.com/office/drawing/2014/main" val="1712764402"/>
                    </a:ext>
                  </a:extLst>
                </a:gridCol>
                <a:gridCol w="1968007">
                  <a:extLst>
                    <a:ext uri="{9D8B030D-6E8A-4147-A177-3AD203B41FA5}">
                      <a16:colId xmlns:a16="http://schemas.microsoft.com/office/drawing/2014/main" val="1872877272"/>
                    </a:ext>
                  </a:extLst>
                </a:gridCol>
              </a:tblGrid>
              <a:tr h="207424">
                <a:tc>
                  <a:txBody>
                    <a:bodyPr/>
                    <a:lstStyle/>
                    <a:p>
                      <a:r>
                        <a:rPr lang="en-GB" sz="900" b="1" dirty="0">
                          <a:solidFill>
                            <a:schemeClr val="tx1"/>
                          </a:solidFill>
                        </a:rPr>
                        <a:t>Is</a:t>
                      </a:r>
                      <a:r>
                        <a:rPr lang="en-GB" sz="900" b="1" baseline="0" dirty="0">
                          <a:solidFill>
                            <a:schemeClr val="tx1"/>
                          </a:solidFill>
                        </a:rPr>
                        <a:t> it easy to tell what the purpose of this information is?</a:t>
                      </a:r>
                      <a:endParaRPr lang="en-GB" sz="900" b="1" dirty="0">
                        <a:solidFill>
                          <a:schemeClr val="tx1"/>
                        </a:solidFill>
                      </a:endParaRPr>
                    </a:p>
                  </a:txBody>
                  <a:tcPr>
                    <a:solidFill>
                      <a:schemeClr val="bg2"/>
                    </a:solidFill>
                  </a:tcPr>
                </a:tc>
                <a:tc>
                  <a:txBody>
                    <a:bodyPr/>
                    <a:lstStyle/>
                    <a:p>
                      <a:endParaRPr lang="en-GB" sz="400" dirty="0"/>
                    </a:p>
                  </a:txBody>
                  <a:tcPr>
                    <a:solidFill>
                      <a:schemeClr val="bg2"/>
                    </a:solidFill>
                  </a:tcPr>
                </a:tc>
                <a:extLst>
                  <a:ext uri="{0D108BD9-81ED-4DB2-BD59-A6C34878D82A}">
                    <a16:rowId xmlns:a16="http://schemas.microsoft.com/office/drawing/2014/main" val="1129280747"/>
                  </a:ext>
                </a:extLst>
              </a:tr>
              <a:tr h="207424">
                <a:tc>
                  <a:txBody>
                    <a:bodyPr/>
                    <a:lstStyle/>
                    <a:p>
                      <a:r>
                        <a:rPr lang="en-GB" sz="900" b="1" baseline="0" dirty="0" smtClean="0"/>
                        <a:t> </a:t>
                      </a:r>
                      <a:r>
                        <a:rPr lang="en-GB" sz="900" b="1" baseline="0" dirty="0"/>
                        <a:t>Is it to inform, to teach, to sell, to entertain, to persuade?</a:t>
                      </a:r>
                      <a:endParaRPr lang="en-GB" sz="900" b="1" dirty="0"/>
                    </a:p>
                  </a:txBody>
                  <a:tcPr>
                    <a:solidFill>
                      <a:schemeClr val="bg2"/>
                    </a:solidFill>
                  </a:tcPr>
                </a:tc>
                <a:tc>
                  <a:txBody>
                    <a:bodyPr/>
                    <a:lstStyle/>
                    <a:p>
                      <a:endParaRPr lang="en-GB" sz="500" dirty="0"/>
                    </a:p>
                  </a:txBody>
                  <a:tcPr>
                    <a:solidFill>
                      <a:schemeClr val="bg2"/>
                    </a:solidFill>
                  </a:tcPr>
                </a:tc>
                <a:extLst>
                  <a:ext uri="{0D108BD9-81ED-4DB2-BD59-A6C34878D82A}">
                    <a16:rowId xmlns:a16="http://schemas.microsoft.com/office/drawing/2014/main" val="768345949"/>
                  </a:ext>
                </a:extLst>
              </a:tr>
              <a:tr h="207424">
                <a:tc>
                  <a:txBody>
                    <a:bodyPr/>
                    <a:lstStyle/>
                    <a:p>
                      <a:r>
                        <a:rPr lang="en-GB" sz="900" b="1" dirty="0"/>
                        <a:t>Does</a:t>
                      </a:r>
                      <a:r>
                        <a:rPr lang="en-GB" sz="900" b="1" baseline="0" dirty="0"/>
                        <a:t> this resource look at the topic from an unbiased point of view? Is it objective and impartial? </a:t>
                      </a:r>
                      <a:endParaRPr lang="en-GB" sz="900" b="1" dirty="0"/>
                    </a:p>
                  </a:txBody>
                  <a:tcPr>
                    <a:solidFill>
                      <a:schemeClr val="bg2"/>
                    </a:solidFill>
                  </a:tcPr>
                </a:tc>
                <a:tc>
                  <a:txBody>
                    <a:bodyPr/>
                    <a:lstStyle/>
                    <a:p>
                      <a:endParaRPr lang="en-GB" sz="500" dirty="0"/>
                    </a:p>
                  </a:txBody>
                  <a:tcPr>
                    <a:solidFill>
                      <a:schemeClr val="bg2"/>
                    </a:solidFill>
                  </a:tcPr>
                </a:tc>
                <a:extLst>
                  <a:ext uri="{0D108BD9-81ED-4DB2-BD59-A6C34878D82A}">
                    <a16:rowId xmlns:a16="http://schemas.microsoft.com/office/drawing/2014/main" val="3739156959"/>
                  </a:ext>
                </a:extLst>
              </a:tr>
              <a:tr h="207424">
                <a:tc>
                  <a:txBody>
                    <a:bodyPr/>
                    <a:lstStyle/>
                    <a:p>
                      <a:r>
                        <a:rPr lang="en-GB" sz="900" b="1" dirty="0"/>
                        <a:t>Is the information fact, opinion or propaganda?</a:t>
                      </a:r>
                    </a:p>
                  </a:txBody>
                  <a:tcPr>
                    <a:solidFill>
                      <a:schemeClr val="bg2"/>
                    </a:solidFill>
                  </a:tcPr>
                </a:tc>
                <a:tc>
                  <a:txBody>
                    <a:bodyPr/>
                    <a:lstStyle/>
                    <a:p>
                      <a:endParaRPr lang="en-GB" sz="500" dirty="0"/>
                    </a:p>
                  </a:txBody>
                  <a:tcPr>
                    <a:solidFill>
                      <a:schemeClr val="bg2"/>
                    </a:solidFill>
                  </a:tcPr>
                </a:tc>
                <a:extLst>
                  <a:ext uri="{0D108BD9-81ED-4DB2-BD59-A6C34878D82A}">
                    <a16:rowId xmlns:a16="http://schemas.microsoft.com/office/drawing/2014/main" val="4068816503"/>
                  </a:ext>
                </a:extLst>
              </a:tr>
            </a:tbl>
          </a:graphicData>
        </a:graphic>
      </p:graphicFrame>
    </p:spTree>
    <p:extLst>
      <p:ext uri="{BB962C8B-B14F-4D97-AF65-F5344CB8AC3E}">
        <p14:creationId xmlns:p14="http://schemas.microsoft.com/office/powerpoint/2010/main" val="240781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2DC4D40-5122-4B76-85FE-06A4ADBF5579}"/>
              </a:ext>
            </a:extLst>
          </p:cNvPr>
          <p:cNvSpPr/>
          <p:nvPr/>
        </p:nvSpPr>
        <p:spPr>
          <a:xfrm>
            <a:off x="339577" y="309265"/>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5" name="TextBox 24">
            <a:hlinkClick r:id="" action="ppaction://noaction"/>
            <a:extLst>
              <a:ext uri="{FF2B5EF4-FFF2-40B4-BE49-F238E27FC236}">
                <a16:creationId xmlns:a16="http://schemas.microsoft.com/office/drawing/2014/main" id="{0BE46427-8DCD-4AC1-81F9-C6F279AF4883}"/>
              </a:ext>
            </a:extLst>
          </p:cNvPr>
          <p:cNvSpPr txBox="1"/>
          <p:nvPr/>
        </p:nvSpPr>
        <p:spPr>
          <a:xfrm>
            <a:off x="706578" y="5322473"/>
            <a:ext cx="327803" cy="369332"/>
          </a:xfrm>
          <a:prstGeom prst="rect">
            <a:avLst/>
          </a:prstGeom>
          <a:noFill/>
        </p:spPr>
        <p:txBody>
          <a:bodyPr wrap="square" rtlCol="0">
            <a:spAutoFit/>
          </a:bodyPr>
          <a:lstStyle/>
          <a:p>
            <a:r>
              <a:rPr lang="en-GB" b="1" dirty="0">
                <a:solidFill>
                  <a:schemeClr val="bg1"/>
                </a:solidFill>
              </a:rPr>
              <a:t>2</a:t>
            </a:r>
          </a:p>
        </p:txBody>
      </p:sp>
      <p:sp>
        <p:nvSpPr>
          <p:cNvPr id="28" name="TextBox 27">
            <a:hlinkClick r:id="" action="ppaction://noaction"/>
            <a:extLst>
              <a:ext uri="{FF2B5EF4-FFF2-40B4-BE49-F238E27FC236}">
                <a16:creationId xmlns:a16="http://schemas.microsoft.com/office/drawing/2014/main" id="{ACB1B772-BA69-4D1F-B707-11D5C2AEDE7D}"/>
              </a:ext>
            </a:extLst>
          </p:cNvPr>
          <p:cNvSpPr txBox="1"/>
          <p:nvPr/>
        </p:nvSpPr>
        <p:spPr>
          <a:xfrm>
            <a:off x="713672" y="5850285"/>
            <a:ext cx="327803" cy="369332"/>
          </a:xfrm>
          <a:prstGeom prst="rect">
            <a:avLst/>
          </a:prstGeom>
          <a:noFill/>
        </p:spPr>
        <p:txBody>
          <a:bodyPr wrap="square" rtlCol="0">
            <a:spAutoFit/>
          </a:bodyPr>
          <a:lstStyle/>
          <a:p>
            <a:r>
              <a:rPr lang="en-GB" b="1" dirty="0">
                <a:solidFill>
                  <a:schemeClr val="bg1"/>
                </a:solidFill>
              </a:rPr>
              <a:t>3</a:t>
            </a:r>
          </a:p>
        </p:txBody>
      </p:sp>
      <p:pic>
        <p:nvPicPr>
          <p:cNvPr id="39" name="Picture 38">
            <a:extLst>
              <a:ext uri="{FF2B5EF4-FFF2-40B4-BE49-F238E27FC236}">
                <a16:creationId xmlns:a16="http://schemas.microsoft.com/office/drawing/2014/main" id="{48AAD93F-27F9-47A4-A38D-712DB035DF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653" y="469458"/>
            <a:ext cx="735403" cy="887461"/>
          </a:xfrm>
          <a:prstGeom prst="rect">
            <a:avLst/>
          </a:prstGeom>
        </p:spPr>
      </p:pic>
      <p:sp>
        <p:nvSpPr>
          <p:cNvPr id="40" name="Title 1">
            <a:extLst>
              <a:ext uri="{FF2B5EF4-FFF2-40B4-BE49-F238E27FC236}">
                <a16:creationId xmlns:a16="http://schemas.microsoft.com/office/drawing/2014/main" id="{F8D7E799-E6FB-463C-A35D-69D340976BF8}"/>
              </a:ext>
            </a:extLst>
          </p:cNvPr>
          <p:cNvSpPr txBox="1">
            <a:spLocks/>
          </p:cNvSpPr>
          <p:nvPr/>
        </p:nvSpPr>
        <p:spPr>
          <a:xfrm>
            <a:off x="1441908" y="596383"/>
            <a:ext cx="2112326" cy="3000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000" b="1" dirty="0">
              <a:solidFill>
                <a:srgbClr val="0070C0"/>
              </a:solidFill>
            </a:endParaRPr>
          </a:p>
        </p:txBody>
      </p:sp>
      <p:sp>
        <p:nvSpPr>
          <p:cNvPr id="24" name="Title 1">
            <a:extLst>
              <a:ext uri="{FF2B5EF4-FFF2-40B4-BE49-F238E27FC236}">
                <a16:creationId xmlns:a16="http://schemas.microsoft.com/office/drawing/2014/main" id="{F8D7E799-E6FB-463C-A35D-69D340976BF8}"/>
              </a:ext>
            </a:extLst>
          </p:cNvPr>
          <p:cNvSpPr txBox="1">
            <a:spLocks/>
          </p:cNvSpPr>
          <p:nvPr/>
        </p:nvSpPr>
        <p:spPr>
          <a:xfrm>
            <a:off x="2566527" y="1856380"/>
            <a:ext cx="3953682" cy="39602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smtClean="0">
                <a:solidFill>
                  <a:srgbClr val="0070C0"/>
                </a:solidFill>
              </a:rPr>
              <a:t>Lesson 3</a:t>
            </a:r>
          </a:p>
        </p:txBody>
      </p:sp>
    </p:spTree>
    <p:extLst>
      <p:ext uri="{BB962C8B-B14F-4D97-AF65-F5344CB8AC3E}">
        <p14:creationId xmlns:p14="http://schemas.microsoft.com/office/powerpoint/2010/main" val="30940749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19E1AE-B4B8-4BD6-BFA0-F4D1092668ED}"/>
              </a:ext>
            </a:extLst>
          </p:cNvPr>
          <p:cNvSpPr/>
          <p:nvPr/>
        </p:nvSpPr>
        <p:spPr>
          <a:xfrm>
            <a:off x="1908175" y="596248"/>
            <a:ext cx="7160419" cy="1509713"/>
          </a:xfrm>
          <a:prstGeom prst="rect">
            <a:avLst/>
          </a:prstGeom>
          <a:solidFill>
            <a:srgbClr val="EC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a16="http://schemas.microsoft.com/office/drawing/2014/main" id="{2C19E1AE-B4B8-4BD6-BFA0-F4D1092668ED}"/>
              </a:ext>
            </a:extLst>
          </p:cNvPr>
          <p:cNvSpPr/>
          <p:nvPr/>
        </p:nvSpPr>
        <p:spPr>
          <a:xfrm>
            <a:off x="1908175" y="2202873"/>
            <a:ext cx="7172325" cy="3186690"/>
          </a:xfrm>
          <a:prstGeom prst="rect">
            <a:avLst/>
          </a:prstGeom>
          <a:solidFill>
            <a:srgbClr val="EC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TextBox 10">
            <a:extLst>
              <a:ext uri="{FF2B5EF4-FFF2-40B4-BE49-F238E27FC236}">
                <a16:creationId xmlns:a16="http://schemas.microsoft.com/office/drawing/2014/main" id="{0A93BD3B-D10D-4C4F-A4FB-7C40C418A4A6}"/>
              </a:ext>
            </a:extLst>
          </p:cNvPr>
          <p:cNvSpPr txBox="1"/>
          <p:nvPr/>
        </p:nvSpPr>
        <p:spPr>
          <a:xfrm>
            <a:off x="1986756" y="2389994"/>
            <a:ext cx="7015162" cy="2862322"/>
          </a:xfrm>
          <a:prstGeom prst="rect">
            <a:avLst/>
          </a:prstGeom>
          <a:noFill/>
        </p:spPr>
        <p:txBody>
          <a:bodyPr>
            <a:spAutoFit/>
          </a:bodyPr>
          <a:lstStyle/>
          <a:p>
            <a:pPr>
              <a:defRPr/>
            </a:pPr>
            <a:r>
              <a:rPr lang="en-GB" dirty="0" smtClean="0">
                <a:solidFill>
                  <a:schemeClr val="bg1">
                    <a:lumMod val="75000"/>
                  </a:schemeClr>
                </a:solidFill>
                <a:latin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dirty="0">
              <a:solidFill>
                <a:schemeClr val="bg1">
                  <a:lumMod val="75000"/>
                </a:schemeClr>
              </a:solidFill>
              <a:latin typeface="Calibri" panose="020F0502020204030204" pitchFamily="34" charset="0"/>
              <a:cs typeface="Calibri" panose="020F0502020204030204" pitchFamily="34" charset="0"/>
            </a:endParaRPr>
          </a:p>
        </p:txBody>
      </p:sp>
      <p:sp>
        <p:nvSpPr>
          <p:cNvPr id="3075" name="TextBox 3">
            <a:extLst>
              <a:ext uri="{FF2B5EF4-FFF2-40B4-BE49-F238E27FC236}">
                <a16:creationId xmlns:a16="http://schemas.microsoft.com/office/drawing/2014/main" id="{82A7CC65-0821-4200-8974-D8DD165B110F}"/>
              </a:ext>
            </a:extLst>
          </p:cNvPr>
          <p:cNvSpPr txBox="1">
            <a:spLocks noChangeArrowheads="1"/>
          </p:cNvSpPr>
          <p:nvPr/>
        </p:nvSpPr>
        <p:spPr bwMode="auto">
          <a:xfrm>
            <a:off x="2046288" y="684862"/>
            <a:ext cx="3311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200" b="1" dirty="0">
                <a:solidFill>
                  <a:schemeClr val="bg1">
                    <a:lumMod val="65000"/>
                  </a:schemeClr>
                </a:solidFill>
                <a:latin typeface="Calibri" panose="020F0502020204030204" pitchFamily="34" charset="0"/>
                <a:cs typeface="Calibri" panose="020F0502020204030204" pitchFamily="34" charset="0"/>
              </a:rPr>
              <a:t>Make your notes in the large section below:</a:t>
            </a:r>
          </a:p>
        </p:txBody>
      </p:sp>
      <p:sp>
        <p:nvSpPr>
          <p:cNvPr id="5" name="Rectangle 4">
            <a:extLst>
              <a:ext uri="{FF2B5EF4-FFF2-40B4-BE49-F238E27FC236}">
                <a16:creationId xmlns:a16="http://schemas.microsoft.com/office/drawing/2014/main" id="{800424F2-3469-41F7-9271-95C5F90E469B}"/>
              </a:ext>
            </a:extLst>
          </p:cNvPr>
          <p:cNvSpPr/>
          <p:nvPr/>
        </p:nvSpPr>
        <p:spPr>
          <a:xfrm>
            <a:off x="6350" y="596248"/>
            <a:ext cx="1901825" cy="4758390"/>
          </a:xfrm>
          <a:prstGeom prst="rect">
            <a:avLst/>
          </a:prstGeom>
          <a:solidFill>
            <a:srgbClr val="F3EB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7" name="TextBox 5">
            <a:extLst>
              <a:ext uri="{FF2B5EF4-FFF2-40B4-BE49-F238E27FC236}">
                <a16:creationId xmlns:a16="http://schemas.microsoft.com/office/drawing/2014/main" id="{F80136ED-43B9-4BAD-9FF1-46858615BE8D}"/>
              </a:ext>
            </a:extLst>
          </p:cNvPr>
          <p:cNvSpPr txBox="1">
            <a:spLocks noChangeArrowheads="1"/>
          </p:cNvSpPr>
          <p:nvPr/>
        </p:nvSpPr>
        <p:spPr bwMode="auto">
          <a:xfrm>
            <a:off x="190104" y="687022"/>
            <a:ext cx="1743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b="1">
                <a:latin typeface="Calibri" panose="020F0502020204030204" pitchFamily="34" charset="0"/>
                <a:cs typeface="Calibri" panose="020F0502020204030204" pitchFamily="34" charset="0"/>
              </a:rPr>
              <a:t>Sum up what you’ve learned here</a:t>
            </a:r>
          </a:p>
          <a:p>
            <a:pPr>
              <a:spcBef>
                <a:spcPct val="0"/>
              </a:spcBef>
              <a:buFontTx/>
              <a:buNone/>
            </a:pPr>
            <a:r>
              <a:rPr lang="en-GB" altLang="en-US" sz="1100" b="1">
                <a:latin typeface="Calibri" panose="020F0502020204030204" pitchFamily="34" charset="0"/>
                <a:cs typeface="Calibri" panose="020F0502020204030204" pitchFamily="34" charset="0"/>
              </a:rPr>
              <a:t>(use bullet points)</a:t>
            </a:r>
          </a:p>
        </p:txBody>
      </p:sp>
      <p:sp>
        <p:nvSpPr>
          <p:cNvPr id="8" name="Rectangle 7">
            <a:extLst>
              <a:ext uri="{FF2B5EF4-FFF2-40B4-BE49-F238E27FC236}">
                <a16:creationId xmlns:a16="http://schemas.microsoft.com/office/drawing/2014/main" id="{7AAD272D-DC66-4DFE-895D-82BA292D6248}"/>
              </a:ext>
            </a:extLst>
          </p:cNvPr>
          <p:cNvSpPr/>
          <p:nvPr/>
        </p:nvSpPr>
        <p:spPr>
          <a:xfrm>
            <a:off x="0" y="5383213"/>
            <a:ext cx="9080500" cy="1449387"/>
          </a:xfrm>
          <a:prstGeom prst="rect">
            <a:avLst/>
          </a:prstGeom>
          <a:solidFill>
            <a:srgbClr val="F7F3F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9" name="TextBox 8">
            <a:extLst>
              <a:ext uri="{FF2B5EF4-FFF2-40B4-BE49-F238E27FC236}">
                <a16:creationId xmlns:a16="http://schemas.microsoft.com/office/drawing/2014/main" id="{C0300DED-19BC-4853-A77B-92CDAD3F057A}"/>
              </a:ext>
            </a:extLst>
          </p:cNvPr>
          <p:cNvSpPr txBox="1">
            <a:spLocks noChangeArrowheads="1"/>
          </p:cNvSpPr>
          <p:nvPr/>
        </p:nvSpPr>
        <p:spPr bwMode="auto">
          <a:xfrm>
            <a:off x="1374775" y="5380038"/>
            <a:ext cx="6337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200" b="1" dirty="0">
                <a:latin typeface="Calibri" panose="020F0502020204030204" pitchFamily="34" charset="0"/>
                <a:cs typeface="Calibri" panose="020F0502020204030204" pitchFamily="34" charset="0"/>
              </a:rPr>
              <a:t>Use this section to explain what you’ve learned in your </a:t>
            </a:r>
            <a:r>
              <a:rPr lang="en-GB" altLang="en-US" sz="1200" b="1" dirty="0" smtClean="0">
                <a:latin typeface="Calibri" panose="020F0502020204030204" pitchFamily="34" charset="0"/>
                <a:cs typeface="Calibri" panose="020F0502020204030204" pitchFamily="34" charset="0"/>
              </a:rPr>
              <a:t>own </a:t>
            </a:r>
            <a:r>
              <a:rPr lang="en-GB" altLang="en-US" sz="1200" b="1" dirty="0">
                <a:latin typeface="Calibri" panose="020F0502020204030204" pitchFamily="34" charset="0"/>
                <a:cs typeface="Calibri" panose="020F0502020204030204" pitchFamily="34" charset="0"/>
              </a:rPr>
              <a:t>words</a:t>
            </a:r>
          </a:p>
        </p:txBody>
      </p:sp>
      <p:sp>
        <p:nvSpPr>
          <p:cNvPr id="3080" name="TextBox 9">
            <a:extLst>
              <a:ext uri="{FF2B5EF4-FFF2-40B4-BE49-F238E27FC236}">
                <a16:creationId xmlns:a16="http://schemas.microsoft.com/office/drawing/2014/main" id="{F2A08CD7-B699-422B-AC08-274F828058A2}"/>
              </a:ext>
            </a:extLst>
          </p:cNvPr>
          <p:cNvSpPr txBox="1">
            <a:spLocks noChangeArrowheads="1"/>
          </p:cNvSpPr>
          <p:nvPr/>
        </p:nvSpPr>
        <p:spPr bwMode="auto">
          <a:xfrm>
            <a:off x="5507037" y="794972"/>
            <a:ext cx="35464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400" b="1" dirty="0">
                <a:solidFill>
                  <a:schemeClr val="bg1">
                    <a:lumMod val="65000"/>
                  </a:schemeClr>
                </a:solidFill>
                <a:latin typeface="Calibri" panose="020F0502020204030204" pitchFamily="34" charset="0"/>
                <a:cs typeface="Calibri" panose="020F0502020204030204" pitchFamily="34" charset="0"/>
              </a:rPr>
              <a:t>Your name:</a:t>
            </a:r>
            <a:endParaRPr lang="en-GB" altLang="en-US" sz="1400" b="1" dirty="0">
              <a:solidFill>
                <a:schemeClr val="bg1">
                  <a:lumMod val="65000"/>
                </a:schemeClr>
              </a:solidFill>
              <a:latin typeface="+mj-lt"/>
              <a:cs typeface="Calibri" panose="020F0502020204030204" pitchFamily="34" charset="0"/>
            </a:endParaRPr>
          </a:p>
          <a:p>
            <a:pPr>
              <a:spcBef>
                <a:spcPct val="0"/>
              </a:spcBef>
              <a:buFontTx/>
              <a:buNone/>
              <a:defRPr/>
            </a:pPr>
            <a:r>
              <a:rPr lang="en-GB" altLang="en-US" sz="1400" b="1" dirty="0">
                <a:solidFill>
                  <a:schemeClr val="bg1">
                    <a:lumMod val="65000"/>
                  </a:schemeClr>
                </a:solidFill>
                <a:latin typeface="+mj-lt"/>
                <a:cs typeface="Calibri" panose="020F0502020204030204" pitchFamily="34" charset="0"/>
              </a:rPr>
              <a:t>Date</a:t>
            </a:r>
            <a:r>
              <a:rPr lang="en-GB" altLang="en-US" sz="1600" b="1" dirty="0">
                <a:solidFill>
                  <a:schemeClr val="bg1">
                    <a:lumMod val="65000"/>
                  </a:schemeClr>
                </a:solidFill>
                <a:latin typeface="+mj-lt"/>
                <a:cs typeface="Calibri" panose="020F0502020204030204" pitchFamily="34" charset="0"/>
              </a:rPr>
              <a:t>: </a:t>
            </a:r>
          </a:p>
          <a:p>
            <a:pPr>
              <a:spcBef>
                <a:spcPct val="0"/>
              </a:spcBef>
              <a:buFontTx/>
              <a:buNone/>
              <a:defRPr/>
            </a:pPr>
            <a:r>
              <a:rPr lang="en-GB" altLang="en-US" sz="1400" b="1" dirty="0">
                <a:solidFill>
                  <a:schemeClr val="bg1">
                    <a:lumMod val="65000"/>
                  </a:schemeClr>
                </a:solidFill>
                <a:latin typeface="+mj-lt"/>
                <a:cs typeface="Calibri" panose="020F0502020204030204" pitchFamily="34" charset="0"/>
              </a:rPr>
              <a:t>Topic researched</a:t>
            </a:r>
            <a:r>
              <a:rPr lang="en-GB" altLang="en-US" sz="1400" b="1" dirty="0">
                <a:solidFill>
                  <a:schemeClr val="bg1">
                    <a:lumMod val="65000"/>
                  </a:schemeClr>
                </a:solidFill>
                <a:latin typeface="+mj-lt"/>
              </a:rPr>
              <a:t>: </a:t>
            </a:r>
          </a:p>
          <a:p>
            <a:pPr>
              <a:spcBef>
                <a:spcPct val="0"/>
              </a:spcBef>
              <a:buFontTx/>
              <a:buNone/>
              <a:defRPr/>
            </a:pPr>
            <a:r>
              <a:rPr lang="en-GB" altLang="en-US" sz="1200" b="1" dirty="0">
                <a:solidFill>
                  <a:schemeClr val="bg1">
                    <a:lumMod val="65000"/>
                  </a:schemeClr>
                </a:solidFill>
                <a:latin typeface="+mj-lt"/>
              </a:rPr>
              <a:t>Resource used</a:t>
            </a:r>
            <a:r>
              <a:rPr lang="en-GB" altLang="en-US" sz="1400" b="1" dirty="0">
                <a:solidFill>
                  <a:schemeClr val="bg1">
                    <a:lumMod val="65000"/>
                  </a:schemeClr>
                </a:solidFill>
                <a:latin typeface="+mj-lt"/>
              </a:rPr>
              <a:t>:</a:t>
            </a:r>
          </a:p>
        </p:txBody>
      </p:sp>
      <p:sp>
        <p:nvSpPr>
          <p:cNvPr id="4" name="TextBox 3">
            <a:extLst>
              <a:ext uri="{FF2B5EF4-FFF2-40B4-BE49-F238E27FC236}">
                <a16:creationId xmlns:a16="http://schemas.microsoft.com/office/drawing/2014/main" id="{12EB8084-66ED-43AA-A299-EDCFD54B110F}"/>
              </a:ext>
            </a:extLst>
          </p:cNvPr>
          <p:cNvSpPr txBox="1">
            <a:spLocks noChangeArrowheads="1"/>
          </p:cNvSpPr>
          <p:nvPr/>
        </p:nvSpPr>
        <p:spPr bwMode="auto">
          <a:xfrm>
            <a:off x="1986756" y="1049701"/>
            <a:ext cx="38623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en-US" sz="1200" dirty="0">
                <a:solidFill>
                  <a:srgbClr val="A6A6A6"/>
                </a:solidFill>
              </a:rPr>
              <a:t>key ideas (main points in the text)</a:t>
            </a:r>
          </a:p>
          <a:p>
            <a:pPr>
              <a:spcBef>
                <a:spcPct val="0"/>
              </a:spcBef>
            </a:pPr>
            <a:r>
              <a:rPr lang="en-GB" altLang="en-US" sz="1200" dirty="0">
                <a:solidFill>
                  <a:srgbClr val="A6A6A6"/>
                </a:solidFill>
              </a:rPr>
              <a:t>Any important dates, people places mentioned</a:t>
            </a:r>
          </a:p>
          <a:p>
            <a:pPr>
              <a:spcBef>
                <a:spcPct val="0"/>
              </a:spcBef>
            </a:pPr>
            <a:r>
              <a:rPr lang="en-GB" altLang="en-US" sz="1200" dirty="0">
                <a:solidFill>
                  <a:srgbClr val="A6A6A6"/>
                </a:solidFill>
              </a:rPr>
              <a:t>Any information underlined, stressed, repeated</a:t>
            </a:r>
          </a:p>
          <a:p>
            <a:pPr>
              <a:spcBef>
                <a:spcPct val="0"/>
              </a:spcBef>
            </a:pPr>
            <a:r>
              <a:rPr lang="en-GB" altLang="en-US" sz="1200" dirty="0">
                <a:solidFill>
                  <a:srgbClr val="A6A6A6"/>
                </a:solidFill>
              </a:rPr>
              <a:t>Any statistical information, charts, graphs</a:t>
            </a:r>
          </a:p>
          <a:p>
            <a:pPr>
              <a:spcBef>
                <a:spcPct val="0"/>
              </a:spcBef>
            </a:pPr>
            <a:r>
              <a:rPr lang="en-GB" altLang="en-US" sz="1200" dirty="0">
                <a:solidFill>
                  <a:srgbClr val="A6A6A6"/>
                </a:solidFill>
              </a:rPr>
              <a:t>Diagrams and pictures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35798">
            <a:off x="8529682" y="99764"/>
            <a:ext cx="553041" cy="583834"/>
          </a:xfrm>
          <a:prstGeom prst="rect">
            <a:avLst/>
          </a:prstGeom>
        </p:spPr>
      </p:pic>
      <p:sp>
        <p:nvSpPr>
          <p:cNvPr id="13" name="TextBox 12">
            <a:extLst>
              <a:ext uri="{FF2B5EF4-FFF2-40B4-BE49-F238E27FC236}">
                <a16:creationId xmlns:a16="http://schemas.microsoft.com/office/drawing/2014/main" id="{2ED791FB-13B2-4C89-BDF5-511BD83F2209}"/>
              </a:ext>
            </a:extLst>
          </p:cNvPr>
          <p:cNvSpPr txBox="1"/>
          <p:nvPr/>
        </p:nvSpPr>
        <p:spPr>
          <a:xfrm>
            <a:off x="180177" y="5426"/>
            <a:ext cx="8175913" cy="646331"/>
          </a:xfrm>
          <a:prstGeom prst="rect">
            <a:avLst/>
          </a:prstGeom>
          <a:noFill/>
        </p:spPr>
        <p:txBody>
          <a:bodyPr wrap="square" rtlCol="0" anchor="t">
            <a:spAutoFit/>
          </a:bodyPr>
          <a:lstStyle/>
          <a:p>
            <a:r>
              <a:rPr lang="en-GB" sz="2000" b="1" dirty="0" smtClean="0">
                <a:solidFill>
                  <a:srgbClr val="002060"/>
                </a:solidFill>
              </a:rPr>
              <a:t>Use </a:t>
            </a:r>
            <a:r>
              <a:rPr lang="en-GB" sz="1600" b="1" dirty="0" smtClean="0">
                <a:solidFill>
                  <a:srgbClr val="002060"/>
                </a:solidFill>
              </a:rPr>
              <a:t>: </a:t>
            </a:r>
            <a:r>
              <a:rPr lang="en-GB" sz="2000" dirty="0" smtClean="0">
                <a:solidFill>
                  <a:srgbClr val="002060"/>
                </a:solidFill>
              </a:rPr>
              <a:t>the information you’ve found</a:t>
            </a:r>
          </a:p>
          <a:p>
            <a:r>
              <a:rPr lang="en-GB" sz="1600" dirty="0" smtClean="0">
                <a:solidFill>
                  <a:srgbClr val="002060"/>
                </a:solidFill>
              </a:rPr>
              <a:t>Making good notes using the Cornell method</a:t>
            </a:r>
            <a:endParaRPr lang="en-GB" sz="1600" dirty="0">
              <a:solidFill>
                <a:srgbClr val="0070C0"/>
              </a:solidFill>
            </a:endParaRPr>
          </a:p>
        </p:txBody>
      </p:sp>
    </p:spTree>
    <p:extLst>
      <p:ext uri="{BB962C8B-B14F-4D97-AF65-F5344CB8AC3E}">
        <p14:creationId xmlns:p14="http://schemas.microsoft.com/office/powerpoint/2010/main" val="2571814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fill="hold"/>
                                        <p:tgtEl>
                                          <p:spTgt spid="3080"/>
                                        </p:tgtEl>
                                        <p:attrNameLst>
                                          <p:attrName>ppt_x</p:attrName>
                                        </p:attrNameLst>
                                      </p:cBhvr>
                                      <p:tavLst>
                                        <p:tav tm="0">
                                          <p:val>
                                            <p:strVal val="1+#ppt_w/2"/>
                                          </p:val>
                                        </p:tav>
                                        <p:tav tm="100000">
                                          <p:val>
                                            <p:strVal val="#ppt_x"/>
                                          </p:val>
                                        </p:tav>
                                      </p:tavLst>
                                    </p:anim>
                                    <p:anim calcmode="lin" valueType="num">
                                      <p:cBhvr additive="base">
                                        <p:cTn id="8"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1+#ppt_w/2"/>
                                          </p:val>
                                        </p:tav>
                                        <p:tav tm="100000">
                                          <p:val>
                                            <p:strVal val="#ppt_x"/>
                                          </p:val>
                                        </p:tav>
                                      </p:tavLst>
                                    </p:anim>
                                    <p:anim calcmode="lin" valueType="num">
                                      <p:cBhvr additive="base">
                                        <p:cTn id="1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2"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000"/>
                            </p:stCondLst>
                            <p:childTnLst>
                              <p:par>
                                <p:cTn id="27" presetID="2" presetClass="entr" presetSubtype="2" fill="hold"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500"/>
                            </p:stCondLst>
                            <p:childTnLst>
                              <p:par>
                                <p:cTn id="32" presetID="2" presetClass="entr" presetSubtype="2" fill="hold" nodeType="after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000"/>
                            </p:stCondLst>
                            <p:childTnLst>
                              <p:par>
                                <p:cTn id="37" presetID="2" presetClass="entr" presetSubtype="2" fill="hold" nodeType="after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2500"/>
                            </p:stCondLst>
                            <p:childTnLst>
                              <p:par>
                                <p:cTn id="42" presetID="2" presetClass="entr" presetSubtype="2" fill="hold" nodeType="after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077"/>
                                        </p:tgtEl>
                                        <p:attrNameLst>
                                          <p:attrName>style.visibility</p:attrName>
                                        </p:attrNameLst>
                                      </p:cBhvr>
                                      <p:to>
                                        <p:strVal val="visible"/>
                                      </p:to>
                                    </p:set>
                                    <p:anim calcmode="lin" valueType="num">
                                      <p:cBhvr additive="base">
                                        <p:cTn id="50" dur="500" fill="hold"/>
                                        <p:tgtEl>
                                          <p:spTgt spid="3077"/>
                                        </p:tgtEl>
                                        <p:attrNameLst>
                                          <p:attrName>ppt_x</p:attrName>
                                        </p:attrNameLst>
                                      </p:cBhvr>
                                      <p:tavLst>
                                        <p:tav tm="0">
                                          <p:val>
                                            <p:strVal val="1+#ppt_w/2"/>
                                          </p:val>
                                        </p:tav>
                                        <p:tav tm="100000">
                                          <p:val>
                                            <p:strVal val="#ppt_x"/>
                                          </p:val>
                                        </p:tav>
                                      </p:tavLst>
                                    </p:anim>
                                    <p:anim calcmode="lin" valueType="num">
                                      <p:cBhvr additive="base">
                                        <p:cTn id="51"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079"/>
                                        </p:tgtEl>
                                        <p:attrNameLst>
                                          <p:attrName>style.visibility</p:attrName>
                                        </p:attrNameLst>
                                      </p:cBhvr>
                                      <p:to>
                                        <p:strVal val="visible"/>
                                      </p:to>
                                    </p:set>
                                    <p:anim calcmode="lin" valueType="num">
                                      <p:cBhvr additive="base">
                                        <p:cTn id="56" dur="500" fill="hold"/>
                                        <p:tgtEl>
                                          <p:spTgt spid="3079"/>
                                        </p:tgtEl>
                                        <p:attrNameLst>
                                          <p:attrName>ppt_x</p:attrName>
                                        </p:attrNameLst>
                                      </p:cBhvr>
                                      <p:tavLst>
                                        <p:tav tm="0">
                                          <p:val>
                                            <p:strVal val="1+#ppt_w/2"/>
                                          </p:val>
                                        </p:tav>
                                        <p:tav tm="100000">
                                          <p:val>
                                            <p:strVal val="#ppt_x"/>
                                          </p:val>
                                        </p:tav>
                                      </p:tavLst>
                                    </p:anim>
                                    <p:anim calcmode="lin" valueType="num">
                                      <p:cBhvr additive="base">
                                        <p:cTn id="57"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7" grpId="0"/>
      <p:bldP spid="3079" grpId="0"/>
      <p:bldP spid="3080"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19E1AE-B4B8-4BD6-BFA0-F4D1092668ED}"/>
              </a:ext>
            </a:extLst>
          </p:cNvPr>
          <p:cNvSpPr/>
          <p:nvPr/>
        </p:nvSpPr>
        <p:spPr>
          <a:xfrm>
            <a:off x="1908175" y="596248"/>
            <a:ext cx="7160419" cy="1509713"/>
          </a:xfrm>
          <a:prstGeom prst="rect">
            <a:avLst/>
          </a:prstGeom>
          <a:solidFill>
            <a:srgbClr val="EC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a16="http://schemas.microsoft.com/office/drawing/2014/main" id="{2C19E1AE-B4B8-4BD6-BFA0-F4D1092668ED}"/>
              </a:ext>
            </a:extLst>
          </p:cNvPr>
          <p:cNvSpPr/>
          <p:nvPr/>
        </p:nvSpPr>
        <p:spPr>
          <a:xfrm>
            <a:off x="1908175" y="2202873"/>
            <a:ext cx="7172325" cy="3186690"/>
          </a:xfrm>
          <a:prstGeom prst="rect">
            <a:avLst/>
          </a:prstGeom>
          <a:solidFill>
            <a:srgbClr val="EC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TextBox 10">
            <a:extLst>
              <a:ext uri="{FF2B5EF4-FFF2-40B4-BE49-F238E27FC236}">
                <a16:creationId xmlns:a16="http://schemas.microsoft.com/office/drawing/2014/main" id="{0A93BD3B-D10D-4C4F-A4FB-7C40C418A4A6}"/>
              </a:ext>
            </a:extLst>
          </p:cNvPr>
          <p:cNvSpPr txBox="1"/>
          <p:nvPr/>
        </p:nvSpPr>
        <p:spPr>
          <a:xfrm>
            <a:off x="1986756" y="2389994"/>
            <a:ext cx="7015162" cy="2862322"/>
          </a:xfrm>
          <a:prstGeom prst="rect">
            <a:avLst/>
          </a:prstGeom>
          <a:noFill/>
        </p:spPr>
        <p:txBody>
          <a:bodyPr>
            <a:spAutoFit/>
          </a:bodyPr>
          <a:lstStyle/>
          <a:p>
            <a:pPr>
              <a:defRPr/>
            </a:pPr>
            <a:r>
              <a:rPr lang="en-GB" dirty="0" smtClean="0">
                <a:solidFill>
                  <a:schemeClr val="bg1">
                    <a:lumMod val="75000"/>
                  </a:schemeClr>
                </a:solidFill>
                <a:latin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dirty="0">
              <a:solidFill>
                <a:schemeClr val="bg1">
                  <a:lumMod val="75000"/>
                </a:schemeClr>
              </a:solidFill>
              <a:latin typeface="Calibri" panose="020F0502020204030204" pitchFamily="34" charset="0"/>
              <a:cs typeface="Calibri" panose="020F0502020204030204" pitchFamily="34" charset="0"/>
            </a:endParaRPr>
          </a:p>
        </p:txBody>
      </p:sp>
      <p:sp>
        <p:nvSpPr>
          <p:cNvPr id="3075" name="TextBox 3">
            <a:extLst>
              <a:ext uri="{FF2B5EF4-FFF2-40B4-BE49-F238E27FC236}">
                <a16:creationId xmlns:a16="http://schemas.microsoft.com/office/drawing/2014/main" id="{82A7CC65-0821-4200-8974-D8DD165B110F}"/>
              </a:ext>
            </a:extLst>
          </p:cNvPr>
          <p:cNvSpPr txBox="1">
            <a:spLocks noChangeArrowheads="1"/>
          </p:cNvSpPr>
          <p:nvPr/>
        </p:nvSpPr>
        <p:spPr bwMode="auto">
          <a:xfrm>
            <a:off x="2046288" y="684862"/>
            <a:ext cx="3311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200" b="1" dirty="0">
                <a:solidFill>
                  <a:schemeClr val="bg1">
                    <a:lumMod val="65000"/>
                  </a:schemeClr>
                </a:solidFill>
                <a:latin typeface="Calibri" panose="020F0502020204030204" pitchFamily="34" charset="0"/>
                <a:cs typeface="Calibri" panose="020F0502020204030204" pitchFamily="34" charset="0"/>
              </a:rPr>
              <a:t>Make your notes in the large section below:</a:t>
            </a:r>
          </a:p>
        </p:txBody>
      </p:sp>
      <p:sp>
        <p:nvSpPr>
          <p:cNvPr id="5" name="Rectangle 4">
            <a:extLst>
              <a:ext uri="{FF2B5EF4-FFF2-40B4-BE49-F238E27FC236}">
                <a16:creationId xmlns:a16="http://schemas.microsoft.com/office/drawing/2014/main" id="{800424F2-3469-41F7-9271-95C5F90E469B}"/>
              </a:ext>
            </a:extLst>
          </p:cNvPr>
          <p:cNvSpPr/>
          <p:nvPr/>
        </p:nvSpPr>
        <p:spPr>
          <a:xfrm>
            <a:off x="6350" y="596248"/>
            <a:ext cx="1901825" cy="4758390"/>
          </a:xfrm>
          <a:prstGeom prst="rect">
            <a:avLst/>
          </a:prstGeom>
          <a:solidFill>
            <a:srgbClr val="F3EB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7" name="TextBox 5">
            <a:extLst>
              <a:ext uri="{FF2B5EF4-FFF2-40B4-BE49-F238E27FC236}">
                <a16:creationId xmlns:a16="http://schemas.microsoft.com/office/drawing/2014/main" id="{F80136ED-43B9-4BAD-9FF1-46858615BE8D}"/>
              </a:ext>
            </a:extLst>
          </p:cNvPr>
          <p:cNvSpPr txBox="1">
            <a:spLocks noChangeArrowheads="1"/>
          </p:cNvSpPr>
          <p:nvPr/>
        </p:nvSpPr>
        <p:spPr bwMode="auto">
          <a:xfrm>
            <a:off x="190104" y="687022"/>
            <a:ext cx="1743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b="1">
                <a:latin typeface="Calibri" panose="020F0502020204030204" pitchFamily="34" charset="0"/>
                <a:cs typeface="Calibri" panose="020F0502020204030204" pitchFamily="34" charset="0"/>
              </a:rPr>
              <a:t>Sum up what you’ve learned here</a:t>
            </a:r>
          </a:p>
          <a:p>
            <a:pPr>
              <a:spcBef>
                <a:spcPct val="0"/>
              </a:spcBef>
              <a:buFontTx/>
              <a:buNone/>
            </a:pPr>
            <a:r>
              <a:rPr lang="en-GB" altLang="en-US" sz="1100" b="1">
                <a:latin typeface="Calibri" panose="020F0502020204030204" pitchFamily="34" charset="0"/>
                <a:cs typeface="Calibri" panose="020F0502020204030204" pitchFamily="34" charset="0"/>
              </a:rPr>
              <a:t>(use bullet points)</a:t>
            </a:r>
          </a:p>
        </p:txBody>
      </p:sp>
      <p:sp>
        <p:nvSpPr>
          <p:cNvPr id="8" name="Rectangle 7">
            <a:extLst>
              <a:ext uri="{FF2B5EF4-FFF2-40B4-BE49-F238E27FC236}">
                <a16:creationId xmlns:a16="http://schemas.microsoft.com/office/drawing/2014/main" id="{7AAD272D-DC66-4DFE-895D-82BA292D6248}"/>
              </a:ext>
            </a:extLst>
          </p:cNvPr>
          <p:cNvSpPr/>
          <p:nvPr/>
        </p:nvSpPr>
        <p:spPr>
          <a:xfrm>
            <a:off x="0" y="5383213"/>
            <a:ext cx="9080500" cy="1449387"/>
          </a:xfrm>
          <a:prstGeom prst="rect">
            <a:avLst/>
          </a:prstGeom>
          <a:solidFill>
            <a:srgbClr val="F7F3F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9" name="TextBox 8">
            <a:extLst>
              <a:ext uri="{FF2B5EF4-FFF2-40B4-BE49-F238E27FC236}">
                <a16:creationId xmlns:a16="http://schemas.microsoft.com/office/drawing/2014/main" id="{C0300DED-19BC-4853-A77B-92CDAD3F057A}"/>
              </a:ext>
            </a:extLst>
          </p:cNvPr>
          <p:cNvSpPr txBox="1">
            <a:spLocks noChangeArrowheads="1"/>
          </p:cNvSpPr>
          <p:nvPr/>
        </p:nvSpPr>
        <p:spPr bwMode="auto">
          <a:xfrm>
            <a:off x="1374775" y="5380038"/>
            <a:ext cx="6337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200" b="1" dirty="0">
                <a:latin typeface="Calibri" panose="020F0502020204030204" pitchFamily="34" charset="0"/>
                <a:cs typeface="Calibri" panose="020F0502020204030204" pitchFamily="34" charset="0"/>
              </a:rPr>
              <a:t>Use this section to explain what you’ve learned in your </a:t>
            </a:r>
            <a:r>
              <a:rPr lang="en-GB" altLang="en-US" sz="1200" b="1" dirty="0" smtClean="0">
                <a:latin typeface="Calibri" panose="020F0502020204030204" pitchFamily="34" charset="0"/>
                <a:cs typeface="Calibri" panose="020F0502020204030204" pitchFamily="34" charset="0"/>
              </a:rPr>
              <a:t>own </a:t>
            </a:r>
            <a:r>
              <a:rPr lang="en-GB" altLang="en-US" sz="1200" b="1" dirty="0">
                <a:latin typeface="Calibri" panose="020F0502020204030204" pitchFamily="34" charset="0"/>
                <a:cs typeface="Calibri" panose="020F0502020204030204" pitchFamily="34" charset="0"/>
              </a:rPr>
              <a:t>words</a:t>
            </a:r>
          </a:p>
        </p:txBody>
      </p:sp>
      <p:sp>
        <p:nvSpPr>
          <p:cNvPr id="3080" name="TextBox 9">
            <a:extLst>
              <a:ext uri="{FF2B5EF4-FFF2-40B4-BE49-F238E27FC236}">
                <a16:creationId xmlns:a16="http://schemas.microsoft.com/office/drawing/2014/main" id="{F2A08CD7-B699-422B-AC08-274F828058A2}"/>
              </a:ext>
            </a:extLst>
          </p:cNvPr>
          <p:cNvSpPr txBox="1">
            <a:spLocks noChangeArrowheads="1"/>
          </p:cNvSpPr>
          <p:nvPr/>
        </p:nvSpPr>
        <p:spPr bwMode="auto">
          <a:xfrm>
            <a:off x="5507037" y="794972"/>
            <a:ext cx="35464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400" b="1" dirty="0">
                <a:solidFill>
                  <a:schemeClr val="bg1">
                    <a:lumMod val="65000"/>
                  </a:schemeClr>
                </a:solidFill>
                <a:latin typeface="Calibri" panose="020F0502020204030204" pitchFamily="34" charset="0"/>
                <a:cs typeface="Calibri" panose="020F0502020204030204" pitchFamily="34" charset="0"/>
              </a:rPr>
              <a:t>Your name:</a:t>
            </a:r>
            <a:endParaRPr lang="en-GB" altLang="en-US" sz="1400" b="1" dirty="0">
              <a:solidFill>
                <a:schemeClr val="bg1">
                  <a:lumMod val="65000"/>
                </a:schemeClr>
              </a:solidFill>
              <a:latin typeface="+mj-lt"/>
              <a:cs typeface="Calibri" panose="020F0502020204030204" pitchFamily="34" charset="0"/>
            </a:endParaRPr>
          </a:p>
          <a:p>
            <a:pPr>
              <a:spcBef>
                <a:spcPct val="0"/>
              </a:spcBef>
              <a:buFontTx/>
              <a:buNone/>
              <a:defRPr/>
            </a:pPr>
            <a:r>
              <a:rPr lang="en-GB" altLang="en-US" sz="1400" b="1" dirty="0">
                <a:solidFill>
                  <a:schemeClr val="bg1">
                    <a:lumMod val="65000"/>
                  </a:schemeClr>
                </a:solidFill>
                <a:latin typeface="+mj-lt"/>
                <a:cs typeface="Calibri" panose="020F0502020204030204" pitchFamily="34" charset="0"/>
              </a:rPr>
              <a:t>Date</a:t>
            </a:r>
            <a:r>
              <a:rPr lang="en-GB" altLang="en-US" sz="1600" b="1" dirty="0">
                <a:solidFill>
                  <a:schemeClr val="bg1">
                    <a:lumMod val="65000"/>
                  </a:schemeClr>
                </a:solidFill>
                <a:latin typeface="+mj-lt"/>
                <a:cs typeface="Calibri" panose="020F0502020204030204" pitchFamily="34" charset="0"/>
              </a:rPr>
              <a:t>: </a:t>
            </a:r>
          </a:p>
          <a:p>
            <a:pPr>
              <a:spcBef>
                <a:spcPct val="0"/>
              </a:spcBef>
              <a:buFontTx/>
              <a:buNone/>
              <a:defRPr/>
            </a:pPr>
            <a:r>
              <a:rPr lang="en-GB" altLang="en-US" sz="1400" b="1" dirty="0">
                <a:solidFill>
                  <a:schemeClr val="bg1">
                    <a:lumMod val="65000"/>
                  </a:schemeClr>
                </a:solidFill>
                <a:latin typeface="+mj-lt"/>
                <a:cs typeface="Calibri" panose="020F0502020204030204" pitchFamily="34" charset="0"/>
              </a:rPr>
              <a:t>Topic researched</a:t>
            </a:r>
            <a:r>
              <a:rPr lang="en-GB" altLang="en-US" sz="1400" b="1" dirty="0">
                <a:solidFill>
                  <a:schemeClr val="bg1">
                    <a:lumMod val="65000"/>
                  </a:schemeClr>
                </a:solidFill>
                <a:latin typeface="+mj-lt"/>
              </a:rPr>
              <a:t>: </a:t>
            </a:r>
          </a:p>
          <a:p>
            <a:pPr>
              <a:spcBef>
                <a:spcPct val="0"/>
              </a:spcBef>
              <a:buFontTx/>
              <a:buNone/>
              <a:defRPr/>
            </a:pPr>
            <a:r>
              <a:rPr lang="en-GB" altLang="en-US" sz="1200" b="1" dirty="0">
                <a:solidFill>
                  <a:schemeClr val="bg1">
                    <a:lumMod val="65000"/>
                  </a:schemeClr>
                </a:solidFill>
                <a:latin typeface="+mj-lt"/>
              </a:rPr>
              <a:t>Resource used</a:t>
            </a:r>
            <a:r>
              <a:rPr lang="en-GB" altLang="en-US" sz="1400" b="1" dirty="0">
                <a:solidFill>
                  <a:schemeClr val="bg1">
                    <a:lumMod val="65000"/>
                  </a:schemeClr>
                </a:solidFill>
                <a:latin typeface="+mj-lt"/>
              </a:rPr>
              <a:t>:</a:t>
            </a:r>
          </a:p>
        </p:txBody>
      </p:sp>
      <p:sp>
        <p:nvSpPr>
          <p:cNvPr id="4" name="TextBox 3">
            <a:extLst>
              <a:ext uri="{FF2B5EF4-FFF2-40B4-BE49-F238E27FC236}">
                <a16:creationId xmlns:a16="http://schemas.microsoft.com/office/drawing/2014/main" id="{12EB8084-66ED-43AA-A299-EDCFD54B110F}"/>
              </a:ext>
            </a:extLst>
          </p:cNvPr>
          <p:cNvSpPr txBox="1">
            <a:spLocks noChangeArrowheads="1"/>
          </p:cNvSpPr>
          <p:nvPr/>
        </p:nvSpPr>
        <p:spPr bwMode="auto">
          <a:xfrm>
            <a:off x="1986756" y="1049701"/>
            <a:ext cx="38623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en-US" sz="1200" dirty="0">
                <a:solidFill>
                  <a:srgbClr val="A6A6A6"/>
                </a:solidFill>
              </a:rPr>
              <a:t>key ideas (main points in the text)</a:t>
            </a:r>
          </a:p>
          <a:p>
            <a:pPr>
              <a:spcBef>
                <a:spcPct val="0"/>
              </a:spcBef>
            </a:pPr>
            <a:r>
              <a:rPr lang="en-GB" altLang="en-US" sz="1200" dirty="0">
                <a:solidFill>
                  <a:srgbClr val="A6A6A6"/>
                </a:solidFill>
              </a:rPr>
              <a:t>Any important dates, people places mentioned</a:t>
            </a:r>
          </a:p>
          <a:p>
            <a:pPr>
              <a:spcBef>
                <a:spcPct val="0"/>
              </a:spcBef>
            </a:pPr>
            <a:r>
              <a:rPr lang="en-GB" altLang="en-US" sz="1200" dirty="0">
                <a:solidFill>
                  <a:srgbClr val="A6A6A6"/>
                </a:solidFill>
              </a:rPr>
              <a:t>Any information underlined, stressed, repeated</a:t>
            </a:r>
          </a:p>
          <a:p>
            <a:pPr>
              <a:spcBef>
                <a:spcPct val="0"/>
              </a:spcBef>
            </a:pPr>
            <a:r>
              <a:rPr lang="en-GB" altLang="en-US" sz="1200" dirty="0">
                <a:solidFill>
                  <a:srgbClr val="A6A6A6"/>
                </a:solidFill>
              </a:rPr>
              <a:t>Any statistical information, charts, graphs</a:t>
            </a:r>
          </a:p>
          <a:p>
            <a:pPr>
              <a:spcBef>
                <a:spcPct val="0"/>
              </a:spcBef>
            </a:pPr>
            <a:r>
              <a:rPr lang="en-GB" altLang="en-US" sz="1200" dirty="0">
                <a:solidFill>
                  <a:srgbClr val="A6A6A6"/>
                </a:solidFill>
              </a:rPr>
              <a:t>Diagrams and pictures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35798">
            <a:off x="8529682" y="99764"/>
            <a:ext cx="553041" cy="583834"/>
          </a:xfrm>
          <a:prstGeom prst="rect">
            <a:avLst/>
          </a:prstGeom>
        </p:spPr>
      </p:pic>
      <p:sp>
        <p:nvSpPr>
          <p:cNvPr id="13" name="TextBox 12">
            <a:extLst>
              <a:ext uri="{FF2B5EF4-FFF2-40B4-BE49-F238E27FC236}">
                <a16:creationId xmlns:a16="http://schemas.microsoft.com/office/drawing/2014/main" id="{2ED791FB-13B2-4C89-BDF5-511BD83F2209}"/>
              </a:ext>
            </a:extLst>
          </p:cNvPr>
          <p:cNvSpPr txBox="1"/>
          <p:nvPr/>
        </p:nvSpPr>
        <p:spPr>
          <a:xfrm>
            <a:off x="180177" y="5426"/>
            <a:ext cx="8175913" cy="646331"/>
          </a:xfrm>
          <a:prstGeom prst="rect">
            <a:avLst/>
          </a:prstGeom>
          <a:noFill/>
        </p:spPr>
        <p:txBody>
          <a:bodyPr wrap="square" rtlCol="0" anchor="t">
            <a:spAutoFit/>
          </a:bodyPr>
          <a:lstStyle/>
          <a:p>
            <a:r>
              <a:rPr lang="en-GB" sz="2000" b="1" dirty="0" smtClean="0">
                <a:solidFill>
                  <a:srgbClr val="002060"/>
                </a:solidFill>
              </a:rPr>
              <a:t>Use </a:t>
            </a:r>
            <a:r>
              <a:rPr lang="en-GB" sz="1600" b="1" dirty="0" smtClean="0">
                <a:solidFill>
                  <a:srgbClr val="002060"/>
                </a:solidFill>
              </a:rPr>
              <a:t>: </a:t>
            </a:r>
            <a:r>
              <a:rPr lang="en-GB" sz="2000" dirty="0" smtClean="0">
                <a:solidFill>
                  <a:srgbClr val="002060"/>
                </a:solidFill>
              </a:rPr>
              <a:t>the information you’ve found</a:t>
            </a:r>
          </a:p>
          <a:p>
            <a:r>
              <a:rPr lang="en-GB" sz="1600" dirty="0" smtClean="0">
                <a:solidFill>
                  <a:srgbClr val="002060"/>
                </a:solidFill>
              </a:rPr>
              <a:t>Making good notes using the Cornell method</a:t>
            </a:r>
            <a:endParaRPr lang="en-GB" sz="1600" dirty="0">
              <a:solidFill>
                <a:srgbClr val="0070C0"/>
              </a:solidFill>
            </a:endParaRPr>
          </a:p>
        </p:txBody>
      </p:sp>
    </p:spTree>
    <p:extLst>
      <p:ext uri="{BB962C8B-B14F-4D97-AF65-F5344CB8AC3E}">
        <p14:creationId xmlns:p14="http://schemas.microsoft.com/office/powerpoint/2010/main" val="198820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fill="hold"/>
                                        <p:tgtEl>
                                          <p:spTgt spid="3080"/>
                                        </p:tgtEl>
                                        <p:attrNameLst>
                                          <p:attrName>ppt_x</p:attrName>
                                        </p:attrNameLst>
                                      </p:cBhvr>
                                      <p:tavLst>
                                        <p:tav tm="0">
                                          <p:val>
                                            <p:strVal val="1+#ppt_w/2"/>
                                          </p:val>
                                        </p:tav>
                                        <p:tav tm="100000">
                                          <p:val>
                                            <p:strVal val="#ppt_x"/>
                                          </p:val>
                                        </p:tav>
                                      </p:tavLst>
                                    </p:anim>
                                    <p:anim calcmode="lin" valueType="num">
                                      <p:cBhvr additive="base">
                                        <p:cTn id="8"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1+#ppt_w/2"/>
                                          </p:val>
                                        </p:tav>
                                        <p:tav tm="100000">
                                          <p:val>
                                            <p:strVal val="#ppt_x"/>
                                          </p:val>
                                        </p:tav>
                                      </p:tavLst>
                                    </p:anim>
                                    <p:anim calcmode="lin" valueType="num">
                                      <p:cBhvr additive="base">
                                        <p:cTn id="1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2"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000"/>
                            </p:stCondLst>
                            <p:childTnLst>
                              <p:par>
                                <p:cTn id="27" presetID="2" presetClass="entr" presetSubtype="2" fill="hold"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500"/>
                            </p:stCondLst>
                            <p:childTnLst>
                              <p:par>
                                <p:cTn id="32" presetID="2" presetClass="entr" presetSubtype="2" fill="hold" nodeType="after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000"/>
                            </p:stCondLst>
                            <p:childTnLst>
                              <p:par>
                                <p:cTn id="37" presetID="2" presetClass="entr" presetSubtype="2" fill="hold" nodeType="after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2500"/>
                            </p:stCondLst>
                            <p:childTnLst>
                              <p:par>
                                <p:cTn id="42" presetID="2" presetClass="entr" presetSubtype="2" fill="hold" nodeType="after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077"/>
                                        </p:tgtEl>
                                        <p:attrNameLst>
                                          <p:attrName>style.visibility</p:attrName>
                                        </p:attrNameLst>
                                      </p:cBhvr>
                                      <p:to>
                                        <p:strVal val="visible"/>
                                      </p:to>
                                    </p:set>
                                    <p:anim calcmode="lin" valueType="num">
                                      <p:cBhvr additive="base">
                                        <p:cTn id="50" dur="500" fill="hold"/>
                                        <p:tgtEl>
                                          <p:spTgt spid="3077"/>
                                        </p:tgtEl>
                                        <p:attrNameLst>
                                          <p:attrName>ppt_x</p:attrName>
                                        </p:attrNameLst>
                                      </p:cBhvr>
                                      <p:tavLst>
                                        <p:tav tm="0">
                                          <p:val>
                                            <p:strVal val="1+#ppt_w/2"/>
                                          </p:val>
                                        </p:tav>
                                        <p:tav tm="100000">
                                          <p:val>
                                            <p:strVal val="#ppt_x"/>
                                          </p:val>
                                        </p:tav>
                                      </p:tavLst>
                                    </p:anim>
                                    <p:anim calcmode="lin" valueType="num">
                                      <p:cBhvr additive="base">
                                        <p:cTn id="51"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079"/>
                                        </p:tgtEl>
                                        <p:attrNameLst>
                                          <p:attrName>style.visibility</p:attrName>
                                        </p:attrNameLst>
                                      </p:cBhvr>
                                      <p:to>
                                        <p:strVal val="visible"/>
                                      </p:to>
                                    </p:set>
                                    <p:anim calcmode="lin" valueType="num">
                                      <p:cBhvr additive="base">
                                        <p:cTn id="56" dur="500" fill="hold"/>
                                        <p:tgtEl>
                                          <p:spTgt spid="3079"/>
                                        </p:tgtEl>
                                        <p:attrNameLst>
                                          <p:attrName>ppt_x</p:attrName>
                                        </p:attrNameLst>
                                      </p:cBhvr>
                                      <p:tavLst>
                                        <p:tav tm="0">
                                          <p:val>
                                            <p:strVal val="1+#ppt_w/2"/>
                                          </p:val>
                                        </p:tav>
                                        <p:tav tm="100000">
                                          <p:val>
                                            <p:strVal val="#ppt_x"/>
                                          </p:val>
                                        </p:tav>
                                      </p:tavLst>
                                    </p:anim>
                                    <p:anim calcmode="lin" valueType="num">
                                      <p:cBhvr additive="base">
                                        <p:cTn id="57"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7" grpId="0"/>
      <p:bldP spid="3079" grpId="0"/>
      <p:bldP spid="3080"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19E1AE-B4B8-4BD6-BFA0-F4D1092668ED}"/>
              </a:ext>
            </a:extLst>
          </p:cNvPr>
          <p:cNvSpPr/>
          <p:nvPr/>
        </p:nvSpPr>
        <p:spPr>
          <a:xfrm>
            <a:off x="1908175" y="596248"/>
            <a:ext cx="7160419" cy="1509713"/>
          </a:xfrm>
          <a:prstGeom prst="rect">
            <a:avLst/>
          </a:prstGeom>
          <a:solidFill>
            <a:srgbClr val="EC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a16="http://schemas.microsoft.com/office/drawing/2014/main" id="{2C19E1AE-B4B8-4BD6-BFA0-F4D1092668ED}"/>
              </a:ext>
            </a:extLst>
          </p:cNvPr>
          <p:cNvSpPr/>
          <p:nvPr/>
        </p:nvSpPr>
        <p:spPr>
          <a:xfrm>
            <a:off x="1908175" y="2202873"/>
            <a:ext cx="7172325" cy="3186690"/>
          </a:xfrm>
          <a:prstGeom prst="rect">
            <a:avLst/>
          </a:prstGeom>
          <a:solidFill>
            <a:srgbClr val="EC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TextBox 10">
            <a:extLst>
              <a:ext uri="{FF2B5EF4-FFF2-40B4-BE49-F238E27FC236}">
                <a16:creationId xmlns:a16="http://schemas.microsoft.com/office/drawing/2014/main" id="{0A93BD3B-D10D-4C4F-A4FB-7C40C418A4A6}"/>
              </a:ext>
            </a:extLst>
          </p:cNvPr>
          <p:cNvSpPr txBox="1"/>
          <p:nvPr/>
        </p:nvSpPr>
        <p:spPr>
          <a:xfrm>
            <a:off x="1986756" y="2389994"/>
            <a:ext cx="7015162" cy="2862322"/>
          </a:xfrm>
          <a:prstGeom prst="rect">
            <a:avLst/>
          </a:prstGeom>
          <a:noFill/>
        </p:spPr>
        <p:txBody>
          <a:bodyPr>
            <a:spAutoFit/>
          </a:bodyPr>
          <a:lstStyle/>
          <a:p>
            <a:pPr>
              <a:defRPr/>
            </a:pPr>
            <a:r>
              <a:rPr lang="en-GB" dirty="0" smtClean="0">
                <a:solidFill>
                  <a:schemeClr val="bg1">
                    <a:lumMod val="75000"/>
                  </a:schemeClr>
                </a:solidFill>
                <a:latin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dirty="0">
              <a:solidFill>
                <a:schemeClr val="bg1">
                  <a:lumMod val="75000"/>
                </a:schemeClr>
              </a:solidFill>
              <a:latin typeface="Calibri" panose="020F0502020204030204" pitchFamily="34" charset="0"/>
              <a:cs typeface="Calibri" panose="020F0502020204030204" pitchFamily="34" charset="0"/>
            </a:endParaRPr>
          </a:p>
        </p:txBody>
      </p:sp>
      <p:sp>
        <p:nvSpPr>
          <p:cNvPr id="3075" name="TextBox 3">
            <a:extLst>
              <a:ext uri="{FF2B5EF4-FFF2-40B4-BE49-F238E27FC236}">
                <a16:creationId xmlns:a16="http://schemas.microsoft.com/office/drawing/2014/main" id="{82A7CC65-0821-4200-8974-D8DD165B110F}"/>
              </a:ext>
            </a:extLst>
          </p:cNvPr>
          <p:cNvSpPr txBox="1">
            <a:spLocks noChangeArrowheads="1"/>
          </p:cNvSpPr>
          <p:nvPr/>
        </p:nvSpPr>
        <p:spPr bwMode="auto">
          <a:xfrm>
            <a:off x="2046288" y="684862"/>
            <a:ext cx="3311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200" b="1" dirty="0">
                <a:solidFill>
                  <a:schemeClr val="bg1">
                    <a:lumMod val="65000"/>
                  </a:schemeClr>
                </a:solidFill>
                <a:latin typeface="Calibri" panose="020F0502020204030204" pitchFamily="34" charset="0"/>
                <a:cs typeface="Calibri" panose="020F0502020204030204" pitchFamily="34" charset="0"/>
              </a:rPr>
              <a:t>Make your notes in the large section below:</a:t>
            </a:r>
          </a:p>
        </p:txBody>
      </p:sp>
      <p:sp>
        <p:nvSpPr>
          <p:cNvPr id="5" name="Rectangle 4">
            <a:extLst>
              <a:ext uri="{FF2B5EF4-FFF2-40B4-BE49-F238E27FC236}">
                <a16:creationId xmlns:a16="http://schemas.microsoft.com/office/drawing/2014/main" id="{800424F2-3469-41F7-9271-95C5F90E469B}"/>
              </a:ext>
            </a:extLst>
          </p:cNvPr>
          <p:cNvSpPr/>
          <p:nvPr/>
        </p:nvSpPr>
        <p:spPr>
          <a:xfrm>
            <a:off x="6350" y="596248"/>
            <a:ext cx="1901825" cy="4758390"/>
          </a:xfrm>
          <a:prstGeom prst="rect">
            <a:avLst/>
          </a:prstGeom>
          <a:solidFill>
            <a:srgbClr val="F3EB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7" name="TextBox 5">
            <a:extLst>
              <a:ext uri="{FF2B5EF4-FFF2-40B4-BE49-F238E27FC236}">
                <a16:creationId xmlns:a16="http://schemas.microsoft.com/office/drawing/2014/main" id="{F80136ED-43B9-4BAD-9FF1-46858615BE8D}"/>
              </a:ext>
            </a:extLst>
          </p:cNvPr>
          <p:cNvSpPr txBox="1">
            <a:spLocks noChangeArrowheads="1"/>
          </p:cNvSpPr>
          <p:nvPr/>
        </p:nvSpPr>
        <p:spPr bwMode="auto">
          <a:xfrm>
            <a:off x="190104" y="687022"/>
            <a:ext cx="1743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b="1">
                <a:latin typeface="Calibri" panose="020F0502020204030204" pitchFamily="34" charset="0"/>
                <a:cs typeface="Calibri" panose="020F0502020204030204" pitchFamily="34" charset="0"/>
              </a:rPr>
              <a:t>Sum up what you’ve learned here</a:t>
            </a:r>
          </a:p>
          <a:p>
            <a:pPr>
              <a:spcBef>
                <a:spcPct val="0"/>
              </a:spcBef>
              <a:buFontTx/>
              <a:buNone/>
            </a:pPr>
            <a:r>
              <a:rPr lang="en-GB" altLang="en-US" sz="1100" b="1">
                <a:latin typeface="Calibri" panose="020F0502020204030204" pitchFamily="34" charset="0"/>
                <a:cs typeface="Calibri" panose="020F0502020204030204" pitchFamily="34" charset="0"/>
              </a:rPr>
              <a:t>(use bullet points)</a:t>
            </a:r>
          </a:p>
        </p:txBody>
      </p:sp>
      <p:sp>
        <p:nvSpPr>
          <p:cNvPr id="8" name="Rectangle 7">
            <a:extLst>
              <a:ext uri="{FF2B5EF4-FFF2-40B4-BE49-F238E27FC236}">
                <a16:creationId xmlns:a16="http://schemas.microsoft.com/office/drawing/2014/main" id="{7AAD272D-DC66-4DFE-895D-82BA292D6248}"/>
              </a:ext>
            </a:extLst>
          </p:cNvPr>
          <p:cNvSpPr/>
          <p:nvPr/>
        </p:nvSpPr>
        <p:spPr>
          <a:xfrm>
            <a:off x="0" y="5383213"/>
            <a:ext cx="9080500" cy="1449387"/>
          </a:xfrm>
          <a:prstGeom prst="rect">
            <a:avLst/>
          </a:prstGeom>
          <a:solidFill>
            <a:srgbClr val="F7F3F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9" name="TextBox 8">
            <a:extLst>
              <a:ext uri="{FF2B5EF4-FFF2-40B4-BE49-F238E27FC236}">
                <a16:creationId xmlns:a16="http://schemas.microsoft.com/office/drawing/2014/main" id="{C0300DED-19BC-4853-A77B-92CDAD3F057A}"/>
              </a:ext>
            </a:extLst>
          </p:cNvPr>
          <p:cNvSpPr txBox="1">
            <a:spLocks noChangeArrowheads="1"/>
          </p:cNvSpPr>
          <p:nvPr/>
        </p:nvSpPr>
        <p:spPr bwMode="auto">
          <a:xfrm>
            <a:off x="1374775" y="5380038"/>
            <a:ext cx="6337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200" b="1" dirty="0">
                <a:latin typeface="Calibri" panose="020F0502020204030204" pitchFamily="34" charset="0"/>
                <a:cs typeface="Calibri" panose="020F0502020204030204" pitchFamily="34" charset="0"/>
              </a:rPr>
              <a:t>Use this section to explain what you’ve learned in your </a:t>
            </a:r>
            <a:r>
              <a:rPr lang="en-GB" altLang="en-US" sz="1200" b="1" dirty="0" smtClean="0">
                <a:latin typeface="Calibri" panose="020F0502020204030204" pitchFamily="34" charset="0"/>
                <a:cs typeface="Calibri" panose="020F0502020204030204" pitchFamily="34" charset="0"/>
              </a:rPr>
              <a:t>own </a:t>
            </a:r>
            <a:r>
              <a:rPr lang="en-GB" altLang="en-US" sz="1200" b="1" dirty="0">
                <a:latin typeface="Calibri" panose="020F0502020204030204" pitchFamily="34" charset="0"/>
                <a:cs typeface="Calibri" panose="020F0502020204030204" pitchFamily="34" charset="0"/>
              </a:rPr>
              <a:t>words</a:t>
            </a:r>
          </a:p>
        </p:txBody>
      </p:sp>
      <p:sp>
        <p:nvSpPr>
          <p:cNvPr id="3080" name="TextBox 9">
            <a:extLst>
              <a:ext uri="{FF2B5EF4-FFF2-40B4-BE49-F238E27FC236}">
                <a16:creationId xmlns:a16="http://schemas.microsoft.com/office/drawing/2014/main" id="{F2A08CD7-B699-422B-AC08-274F828058A2}"/>
              </a:ext>
            </a:extLst>
          </p:cNvPr>
          <p:cNvSpPr txBox="1">
            <a:spLocks noChangeArrowheads="1"/>
          </p:cNvSpPr>
          <p:nvPr/>
        </p:nvSpPr>
        <p:spPr bwMode="auto">
          <a:xfrm>
            <a:off x="5507037" y="794972"/>
            <a:ext cx="35464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400" b="1" dirty="0">
                <a:solidFill>
                  <a:schemeClr val="bg1">
                    <a:lumMod val="65000"/>
                  </a:schemeClr>
                </a:solidFill>
                <a:latin typeface="Calibri" panose="020F0502020204030204" pitchFamily="34" charset="0"/>
                <a:cs typeface="Calibri" panose="020F0502020204030204" pitchFamily="34" charset="0"/>
              </a:rPr>
              <a:t>Your name:</a:t>
            </a:r>
            <a:endParaRPr lang="en-GB" altLang="en-US" sz="1400" b="1" dirty="0">
              <a:solidFill>
                <a:schemeClr val="bg1">
                  <a:lumMod val="65000"/>
                </a:schemeClr>
              </a:solidFill>
              <a:latin typeface="+mj-lt"/>
              <a:cs typeface="Calibri" panose="020F0502020204030204" pitchFamily="34" charset="0"/>
            </a:endParaRPr>
          </a:p>
          <a:p>
            <a:pPr>
              <a:spcBef>
                <a:spcPct val="0"/>
              </a:spcBef>
              <a:buFontTx/>
              <a:buNone/>
              <a:defRPr/>
            </a:pPr>
            <a:r>
              <a:rPr lang="en-GB" altLang="en-US" sz="1400" b="1" dirty="0">
                <a:solidFill>
                  <a:schemeClr val="bg1">
                    <a:lumMod val="65000"/>
                  </a:schemeClr>
                </a:solidFill>
                <a:latin typeface="+mj-lt"/>
                <a:cs typeface="Calibri" panose="020F0502020204030204" pitchFamily="34" charset="0"/>
              </a:rPr>
              <a:t>Date</a:t>
            </a:r>
            <a:r>
              <a:rPr lang="en-GB" altLang="en-US" sz="1600" b="1" dirty="0">
                <a:solidFill>
                  <a:schemeClr val="bg1">
                    <a:lumMod val="65000"/>
                  </a:schemeClr>
                </a:solidFill>
                <a:latin typeface="+mj-lt"/>
                <a:cs typeface="Calibri" panose="020F0502020204030204" pitchFamily="34" charset="0"/>
              </a:rPr>
              <a:t>: </a:t>
            </a:r>
          </a:p>
          <a:p>
            <a:pPr>
              <a:spcBef>
                <a:spcPct val="0"/>
              </a:spcBef>
              <a:buFontTx/>
              <a:buNone/>
              <a:defRPr/>
            </a:pPr>
            <a:r>
              <a:rPr lang="en-GB" altLang="en-US" sz="1400" b="1" dirty="0">
                <a:solidFill>
                  <a:schemeClr val="bg1">
                    <a:lumMod val="65000"/>
                  </a:schemeClr>
                </a:solidFill>
                <a:latin typeface="+mj-lt"/>
                <a:cs typeface="Calibri" panose="020F0502020204030204" pitchFamily="34" charset="0"/>
              </a:rPr>
              <a:t>Topic researched</a:t>
            </a:r>
            <a:r>
              <a:rPr lang="en-GB" altLang="en-US" sz="1400" b="1" dirty="0">
                <a:solidFill>
                  <a:schemeClr val="bg1">
                    <a:lumMod val="65000"/>
                  </a:schemeClr>
                </a:solidFill>
                <a:latin typeface="+mj-lt"/>
              </a:rPr>
              <a:t>: </a:t>
            </a:r>
          </a:p>
          <a:p>
            <a:pPr>
              <a:spcBef>
                <a:spcPct val="0"/>
              </a:spcBef>
              <a:buFontTx/>
              <a:buNone/>
              <a:defRPr/>
            </a:pPr>
            <a:r>
              <a:rPr lang="en-GB" altLang="en-US" sz="1200" b="1" dirty="0">
                <a:solidFill>
                  <a:schemeClr val="bg1">
                    <a:lumMod val="65000"/>
                  </a:schemeClr>
                </a:solidFill>
                <a:latin typeface="+mj-lt"/>
              </a:rPr>
              <a:t>Resource used</a:t>
            </a:r>
            <a:r>
              <a:rPr lang="en-GB" altLang="en-US" sz="1400" b="1" dirty="0">
                <a:solidFill>
                  <a:schemeClr val="bg1">
                    <a:lumMod val="65000"/>
                  </a:schemeClr>
                </a:solidFill>
                <a:latin typeface="+mj-lt"/>
              </a:rPr>
              <a:t>:</a:t>
            </a:r>
          </a:p>
        </p:txBody>
      </p:sp>
      <p:sp>
        <p:nvSpPr>
          <p:cNvPr id="4" name="TextBox 3">
            <a:extLst>
              <a:ext uri="{FF2B5EF4-FFF2-40B4-BE49-F238E27FC236}">
                <a16:creationId xmlns:a16="http://schemas.microsoft.com/office/drawing/2014/main" id="{12EB8084-66ED-43AA-A299-EDCFD54B110F}"/>
              </a:ext>
            </a:extLst>
          </p:cNvPr>
          <p:cNvSpPr txBox="1">
            <a:spLocks noChangeArrowheads="1"/>
          </p:cNvSpPr>
          <p:nvPr/>
        </p:nvSpPr>
        <p:spPr bwMode="auto">
          <a:xfrm>
            <a:off x="1986756" y="1049701"/>
            <a:ext cx="38623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en-US" sz="1200" dirty="0">
                <a:solidFill>
                  <a:srgbClr val="A6A6A6"/>
                </a:solidFill>
              </a:rPr>
              <a:t>key ideas (main points in the text)</a:t>
            </a:r>
          </a:p>
          <a:p>
            <a:pPr>
              <a:spcBef>
                <a:spcPct val="0"/>
              </a:spcBef>
            </a:pPr>
            <a:r>
              <a:rPr lang="en-GB" altLang="en-US" sz="1200" dirty="0">
                <a:solidFill>
                  <a:srgbClr val="A6A6A6"/>
                </a:solidFill>
              </a:rPr>
              <a:t>Any important dates, people places mentioned</a:t>
            </a:r>
          </a:p>
          <a:p>
            <a:pPr>
              <a:spcBef>
                <a:spcPct val="0"/>
              </a:spcBef>
            </a:pPr>
            <a:r>
              <a:rPr lang="en-GB" altLang="en-US" sz="1200" dirty="0">
                <a:solidFill>
                  <a:srgbClr val="A6A6A6"/>
                </a:solidFill>
              </a:rPr>
              <a:t>Any information underlined, stressed, repeated</a:t>
            </a:r>
          </a:p>
          <a:p>
            <a:pPr>
              <a:spcBef>
                <a:spcPct val="0"/>
              </a:spcBef>
            </a:pPr>
            <a:r>
              <a:rPr lang="en-GB" altLang="en-US" sz="1200" dirty="0">
                <a:solidFill>
                  <a:srgbClr val="A6A6A6"/>
                </a:solidFill>
              </a:rPr>
              <a:t>Any statistical information, charts, graphs</a:t>
            </a:r>
          </a:p>
          <a:p>
            <a:pPr>
              <a:spcBef>
                <a:spcPct val="0"/>
              </a:spcBef>
            </a:pPr>
            <a:r>
              <a:rPr lang="en-GB" altLang="en-US" sz="1200" dirty="0">
                <a:solidFill>
                  <a:srgbClr val="A6A6A6"/>
                </a:solidFill>
              </a:rPr>
              <a:t>Diagrams and pictures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35798">
            <a:off x="8529682" y="99764"/>
            <a:ext cx="553041" cy="583834"/>
          </a:xfrm>
          <a:prstGeom prst="rect">
            <a:avLst/>
          </a:prstGeom>
        </p:spPr>
      </p:pic>
      <p:sp>
        <p:nvSpPr>
          <p:cNvPr id="13" name="TextBox 12">
            <a:extLst>
              <a:ext uri="{FF2B5EF4-FFF2-40B4-BE49-F238E27FC236}">
                <a16:creationId xmlns:a16="http://schemas.microsoft.com/office/drawing/2014/main" id="{2ED791FB-13B2-4C89-BDF5-511BD83F2209}"/>
              </a:ext>
            </a:extLst>
          </p:cNvPr>
          <p:cNvSpPr txBox="1"/>
          <p:nvPr/>
        </p:nvSpPr>
        <p:spPr>
          <a:xfrm>
            <a:off x="180177" y="5426"/>
            <a:ext cx="8175913" cy="646331"/>
          </a:xfrm>
          <a:prstGeom prst="rect">
            <a:avLst/>
          </a:prstGeom>
          <a:noFill/>
        </p:spPr>
        <p:txBody>
          <a:bodyPr wrap="square" rtlCol="0" anchor="t">
            <a:spAutoFit/>
          </a:bodyPr>
          <a:lstStyle/>
          <a:p>
            <a:r>
              <a:rPr lang="en-GB" sz="2000" b="1" dirty="0" smtClean="0">
                <a:solidFill>
                  <a:srgbClr val="002060"/>
                </a:solidFill>
              </a:rPr>
              <a:t>Use </a:t>
            </a:r>
            <a:r>
              <a:rPr lang="en-GB" sz="1600" b="1" dirty="0" smtClean="0">
                <a:solidFill>
                  <a:srgbClr val="002060"/>
                </a:solidFill>
              </a:rPr>
              <a:t>: </a:t>
            </a:r>
            <a:r>
              <a:rPr lang="en-GB" sz="2000" dirty="0" smtClean="0">
                <a:solidFill>
                  <a:srgbClr val="002060"/>
                </a:solidFill>
              </a:rPr>
              <a:t>the information you’ve found</a:t>
            </a:r>
          </a:p>
          <a:p>
            <a:r>
              <a:rPr lang="en-GB" sz="1600" dirty="0" smtClean="0">
                <a:solidFill>
                  <a:srgbClr val="002060"/>
                </a:solidFill>
              </a:rPr>
              <a:t>Making good notes using the Cornell method</a:t>
            </a:r>
            <a:endParaRPr lang="en-GB" sz="1600" dirty="0">
              <a:solidFill>
                <a:srgbClr val="0070C0"/>
              </a:solidFill>
            </a:endParaRPr>
          </a:p>
        </p:txBody>
      </p:sp>
    </p:spTree>
    <p:extLst>
      <p:ext uri="{BB962C8B-B14F-4D97-AF65-F5344CB8AC3E}">
        <p14:creationId xmlns:p14="http://schemas.microsoft.com/office/powerpoint/2010/main" val="3568833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fill="hold"/>
                                        <p:tgtEl>
                                          <p:spTgt spid="3080"/>
                                        </p:tgtEl>
                                        <p:attrNameLst>
                                          <p:attrName>ppt_x</p:attrName>
                                        </p:attrNameLst>
                                      </p:cBhvr>
                                      <p:tavLst>
                                        <p:tav tm="0">
                                          <p:val>
                                            <p:strVal val="1+#ppt_w/2"/>
                                          </p:val>
                                        </p:tav>
                                        <p:tav tm="100000">
                                          <p:val>
                                            <p:strVal val="#ppt_x"/>
                                          </p:val>
                                        </p:tav>
                                      </p:tavLst>
                                    </p:anim>
                                    <p:anim calcmode="lin" valueType="num">
                                      <p:cBhvr additive="base">
                                        <p:cTn id="8"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1+#ppt_w/2"/>
                                          </p:val>
                                        </p:tav>
                                        <p:tav tm="100000">
                                          <p:val>
                                            <p:strVal val="#ppt_x"/>
                                          </p:val>
                                        </p:tav>
                                      </p:tavLst>
                                    </p:anim>
                                    <p:anim calcmode="lin" valueType="num">
                                      <p:cBhvr additive="base">
                                        <p:cTn id="1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2"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000"/>
                            </p:stCondLst>
                            <p:childTnLst>
                              <p:par>
                                <p:cTn id="27" presetID="2" presetClass="entr" presetSubtype="2" fill="hold"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500"/>
                            </p:stCondLst>
                            <p:childTnLst>
                              <p:par>
                                <p:cTn id="32" presetID="2" presetClass="entr" presetSubtype="2" fill="hold" nodeType="after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000"/>
                            </p:stCondLst>
                            <p:childTnLst>
                              <p:par>
                                <p:cTn id="37" presetID="2" presetClass="entr" presetSubtype="2" fill="hold" nodeType="after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2500"/>
                            </p:stCondLst>
                            <p:childTnLst>
                              <p:par>
                                <p:cTn id="42" presetID="2" presetClass="entr" presetSubtype="2" fill="hold" nodeType="after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077"/>
                                        </p:tgtEl>
                                        <p:attrNameLst>
                                          <p:attrName>style.visibility</p:attrName>
                                        </p:attrNameLst>
                                      </p:cBhvr>
                                      <p:to>
                                        <p:strVal val="visible"/>
                                      </p:to>
                                    </p:set>
                                    <p:anim calcmode="lin" valueType="num">
                                      <p:cBhvr additive="base">
                                        <p:cTn id="50" dur="500" fill="hold"/>
                                        <p:tgtEl>
                                          <p:spTgt spid="3077"/>
                                        </p:tgtEl>
                                        <p:attrNameLst>
                                          <p:attrName>ppt_x</p:attrName>
                                        </p:attrNameLst>
                                      </p:cBhvr>
                                      <p:tavLst>
                                        <p:tav tm="0">
                                          <p:val>
                                            <p:strVal val="1+#ppt_w/2"/>
                                          </p:val>
                                        </p:tav>
                                        <p:tav tm="100000">
                                          <p:val>
                                            <p:strVal val="#ppt_x"/>
                                          </p:val>
                                        </p:tav>
                                      </p:tavLst>
                                    </p:anim>
                                    <p:anim calcmode="lin" valueType="num">
                                      <p:cBhvr additive="base">
                                        <p:cTn id="51"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079"/>
                                        </p:tgtEl>
                                        <p:attrNameLst>
                                          <p:attrName>style.visibility</p:attrName>
                                        </p:attrNameLst>
                                      </p:cBhvr>
                                      <p:to>
                                        <p:strVal val="visible"/>
                                      </p:to>
                                    </p:set>
                                    <p:anim calcmode="lin" valueType="num">
                                      <p:cBhvr additive="base">
                                        <p:cTn id="56" dur="500" fill="hold"/>
                                        <p:tgtEl>
                                          <p:spTgt spid="3079"/>
                                        </p:tgtEl>
                                        <p:attrNameLst>
                                          <p:attrName>ppt_x</p:attrName>
                                        </p:attrNameLst>
                                      </p:cBhvr>
                                      <p:tavLst>
                                        <p:tav tm="0">
                                          <p:val>
                                            <p:strVal val="1+#ppt_w/2"/>
                                          </p:val>
                                        </p:tav>
                                        <p:tav tm="100000">
                                          <p:val>
                                            <p:strVal val="#ppt_x"/>
                                          </p:val>
                                        </p:tav>
                                      </p:tavLst>
                                    </p:anim>
                                    <p:anim calcmode="lin" valueType="num">
                                      <p:cBhvr additive="base">
                                        <p:cTn id="57"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7" grpId="0"/>
      <p:bldP spid="3079" grpId="0"/>
      <p:bldP spid="3080"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2DC4D40-5122-4B76-85FE-06A4ADBF5579}"/>
              </a:ext>
            </a:extLst>
          </p:cNvPr>
          <p:cNvSpPr/>
          <p:nvPr/>
        </p:nvSpPr>
        <p:spPr>
          <a:xfrm>
            <a:off x="320691" y="225026"/>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6" name="TextBox 5"/>
          <p:cNvSpPr txBox="1"/>
          <p:nvPr/>
        </p:nvSpPr>
        <p:spPr>
          <a:xfrm>
            <a:off x="738972" y="1542604"/>
            <a:ext cx="7270140" cy="1200329"/>
          </a:xfrm>
          <a:prstGeom prst="rect">
            <a:avLst/>
          </a:prstGeom>
          <a:noFill/>
        </p:spPr>
        <p:txBody>
          <a:bodyPr wrap="square" rtlCol="0">
            <a:spAutoFit/>
          </a:bodyPr>
          <a:lstStyle/>
          <a:p>
            <a:r>
              <a:rPr lang="en-GB" b="1" dirty="0">
                <a:solidFill>
                  <a:srgbClr val="002060"/>
                </a:solidFill>
              </a:rPr>
              <a:t>Plan: </a:t>
            </a:r>
            <a:r>
              <a:rPr lang="en-GB" dirty="0">
                <a:solidFill>
                  <a:srgbClr val="002060"/>
                </a:solidFill>
              </a:rPr>
              <a:t>understanding the task</a:t>
            </a:r>
          </a:p>
          <a:p>
            <a:endParaRPr lang="en-GB" b="1" dirty="0" smtClean="0">
              <a:solidFill>
                <a:srgbClr val="7030A0"/>
              </a:solidFill>
            </a:endParaRPr>
          </a:p>
          <a:p>
            <a:r>
              <a:rPr lang="en-GB" dirty="0" smtClean="0">
                <a:solidFill>
                  <a:srgbClr val="002060"/>
                </a:solidFill>
              </a:rPr>
              <a:t>“What am I being asked to do?”   - explaining your research task</a:t>
            </a:r>
          </a:p>
          <a:p>
            <a:endParaRPr lang="en-GB" b="1" dirty="0">
              <a:solidFill>
                <a:srgbClr val="7030A0"/>
              </a:solidFill>
            </a:endParaRPr>
          </a:p>
        </p:txBody>
      </p:sp>
      <p:pic>
        <p:nvPicPr>
          <p:cNvPr id="13" name="Picture 12">
            <a:extLst>
              <a:ext uri="{FF2B5EF4-FFF2-40B4-BE49-F238E27FC236}">
                <a16:creationId xmlns:a16="http://schemas.microsoft.com/office/drawing/2014/main" id="{80C12308-E6F0-4ED8-9054-DEAC39B77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51919">
            <a:off x="6294487" y="362372"/>
            <a:ext cx="976078" cy="976078"/>
          </a:xfrm>
          <a:prstGeom prst="rect">
            <a:avLst/>
          </a:prstGeom>
        </p:spPr>
      </p:pic>
      <p:sp>
        <p:nvSpPr>
          <p:cNvPr id="25" name="TextBox 24">
            <a:hlinkClick r:id="" action="ppaction://noaction"/>
            <a:extLst>
              <a:ext uri="{FF2B5EF4-FFF2-40B4-BE49-F238E27FC236}">
                <a16:creationId xmlns:a16="http://schemas.microsoft.com/office/drawing/2014/main" id="{0BE46427-8DCD-4AC1-81F9-C6F279AF4883}"/>
              </a:ext>
            </a:extLst>
          </p:cNvPr>
          <p:cNvSpPr txBox="1"/>
          <p:nvPr/>
        </p:nvSpPr>
        <p:spPr>
          <a:xfrm>
            <a:off x="706578" y="5322473"/>
            <a:ext cx="327803" cy="369332"/>
          </a:xfrm>
          <a:prstGeom prst="rect">
            <a:avLst/>
          </a:prstGeom>
          <a:noFill/>
        </p:spPr>
        <p:txBody>
          <a:bodyPr wrap="square" rtlCol="0">
            <a:spAutoFit/>
          </a:bodyPr>
          <a:lstStyle/>
          <a:p>
            <a:r>
              <a:rPr lang="en-GB" b="1" dirty="0">
                <a:solidFill>
                  <a:schemeClr val="bg1"/>
                </a:solidFill>
              </a:rPr>
              <a:t>2</a:t>
            </a:r>
          </a:p>
        </p:txBody>
      </p:sp>
      <p:sp>
        <p:nvSpPr>
          <p:cNvPr id="28" name="TextBox 27">
            <a:hlinkClick r:id="" action="ppaction://noaction"/>
            <a:extLst>
              <a:ext uri="{FF2B5EF4-FFF2-40B4-BE49-F238E27FC236}">
                <a16:creationId xmlns:a16="http://schemas.microsoft.com/office/drawing/2014/main" id="{ACB1B772-BA69-4D1F-B707-11D5C2AEDE7D}"/>
              </a:ext>
            </a:extLst>
          </p:cNvPr>
          <p:cNvSpPr txBox="1"/>
          <p:nvPr/>
        </p:nvSpPr>
        <p:spPr>
          <a:xfrm>
            <a:off x="713672" y="5850285"/>
            <a:ext cx="327803" cy="369332"/>
          </a:xfrm>
          <a:prstGeom prst="rect">
            <a:avLst/>
          </a:prstGeom>
          <a:noFill/>
        </p:spPr>
        <p:txBody>
          <a:bodyPr wrap="square" rtlCol="0">
            <a:spAutoFit/>
          </a:bodyPr>
          <a:lstStyle/>
          <a:p>
            <a:r>
              <a:rPr lang="en-GB" b="1" dirty="0">
                <a:solidFill>
                  <a:schemeClr val="bg1"/>
                </a:solidFill>
              </a:rPr>
              <a:t>3</a:t>
            </a:r>
          </a:p>
        </p:txBody>
      </p:sp>
      <p:sp>
        <p:nvSpPr>
          <p:cNvPr id="20" name="TextBox 19">
            <a:extLst>
              <a:ext uri="{FF2B5EF4-FFF2-40B4-BE49-F238E27FC236}">
                <a16:creationId xmlns:a16="http://schemas.microsoft.com/office/drawing/2014/main" id="{2ED791FB-13B2-4C89-BDF5-511BD83F2209}"/>
              </a:ext>
            </a:extLst>
          </p:cNvPr>
          <p:cNvSpPr txBox="1"/>
          <p:nvPr/>
        </p:nvSpPr>
        <p:spPr>
          <a:xfrm>
            <a:off x="713672" y="2651367"/>
            <a:ext cx="8175913" cy="923330"/>
          </a:xfrm>
          <a:prstGeom prst="rect">
            <a:avLst/>
          </a:prstGeom>
          <a:noFill/>
        </p:spPr>
        <p:txBody>
          <a:bodyPr wrap="square" rtlCol="0" anchor="t">
            <a:spAutoFit/>
          </a:bodyPr>
          <a:lstStyle/>
          <a:p>
            <a:r>
              <a:rPr lang="en-GB" b="1" dirty="0">
                <a:solidFill>
                  <a:srgbClr val="002060"/>
                </a:solidFill>
              </a:rPr>
              <a:t>Plan: </a:t>
            </a:r>
            <a:r>
              <a:rPr lang="en-GB" dirty="0">
                <a:solidFill>
                  <a:srgbClr val="002060"/>
                </a:solidFill>
              </a:rPr>
              <a:t>time management skills</a:t>
            </a:r>
          </a:p>
          <a:p>
            <a:endParaRPr lang="en-GB" sz="1600" b="1" dirty="0">
              <a:solidFill>
                <a:srgbClr val="7030A0"/>
              </a:solidFill>
            </a:endParaRPr>
          </a:p>
          <a:p>
            <a:r>
              <a:rPr lang="en-GB" dirty="0">
                <a:solidFill>
                  <a:srgbClr val="002060"/>
                </a:solidFill>
              </a:rPr>
              <a:t>“How much time do I have to complete the task?” </a:t>
            </a:r>
            <a:endParaRPr lang="en-GB" sz="2000" dirty="0">
              <a:solidFill>
                <a:srgbClr val="0070C0"/>
              </a:solidFill>
            </a:endParaRPr>
          </a:p>
        </p:txBody>
      </p:sp>
      <p:sp>
        <p:nvSpPr>
          <p:cNvPr id="22" name="TextBox 21"/>
          <p:cNvSpPr txBox="1"/>
          <p:nvPr/>
        </p:nvSpPr>
        <p:spPr>
          <a:xfrm>
            <a:off x="738972" y="3816506"/>
            <a:ext cx="7770491" cy="923330"/>
          </a:xfrm>
          <a:prstGeom prst="rect">
            <a:avLst/>
          </a:prstGeom>
          <a:noFill/>
        </p:spPr>
        <p:txBody>
          <a:bodyPr wrap="square" rtlCol="0">
            <a:spAutoFit/>
          </a:bodyPr>
          <a:lstStyle/>
          <a:p>
            <a:r>
              <a:rPr lang="en-GB" b="1" dirty="0" smtClean="0">
                <a:solidFill>
                  <a:srgbClr val="002060"/>
                </a:solidFill>
              </a:rPr>
              <a:t>Plan: </a:t>
            </a:r>
            <a:r>
              <a:rPr lang="en-GB" dirty="0" smtClean="0">
                <a:solidFill>
                  <a:srgbClr val="004070"/>
                </a:solidFill>
              </a:rPr>
              <a:t>prior knowledge</a:t>
            </a:r>
          </a:p>
          <a:p>
            <a:endParaRPr lang="en-GB" dirty="0" smtClean="0">
              <a:solidFill>
                <a:srgbClr val="004070"/>
              </a:solidFill>
            </a:endParaRPr>
          </a:p>
          <a:p>
            <a:r>
              <a:rPr lang="en-GB" dirty="0" smtClean="0">
                <a:solidFill>
                  <a:srgbClr val="004070"/>
                </a:solidFill>
              </a:rPr>
              <a:t>“what </a:t>
            </a:r>
            <a:r>
              <a:rPr lang="en-GB" dirty="0">
                <a:solidFill>
                  <a:srgbClr val="004070"/>
                </a:solidFill>
              </a:rPr>
              <a:t>do I</a:t>
            </a:r>
            <a:r>
              <a:rPr lang="en-GB" dirty="0" smtClean="0">
                <a:solidFill>
                  <a:srgbClr val="004070"/>
                </a:solidFill>
              </a:rPr>
              <a:t> </a:t>
            </a:r>
            <a:r>
              <a:rPr lang="en-GB" dirty="0">
                <a:solidFill>
                  <a:srgbClr val="004070"/>
                </a:solidFill>
              </a:rPr>
              <a:t>already know about this topic</a:t>
            </a:r>
            <a:r>
              <a:rPr lang="en-GB" dirty="0" smtClean="0">
                <a:solidFill>
                  <a:srgbClr val="004070"/>
                </a:solidFill>
              </a:rPr>
              <a:t>?”</a:t>
            </a:r>
            <a:endParaRPr lang="en-GB" dirty="0">
              <a:solidFill>
                <a:srgbClr val="004070"/>
              </a:solidFill>
            </a:endParaRPr>
          </a:p>
        </p:txBody>
      </p:sp>
      <p:sp>
        <p:nvSpPr>
          <p:cNvPr id="23" name="TextBox 22">
            <a:extLst>
              <a:ext uri="{FF2B5EF4-FFF2-40B4-BE49-F238E27FC236}">
                <a16:creationId xmlns:a16="http://schemas.microsoft.com/office/drawing/2014/main" id="{23C27C93-E665-465A-8316-B53146B7D438}"/>
              </a:ext>
            </a:extLst>
          </p:cNvPr>
          <p:cNvSpPr txBox="1"/>
          <p:nvPr/>
        </p:nvSpPr>
        <p:spPr>
          <a:xfrm>
            <a:off x="751291" y="5077708"/>
            <a:ext cx="7315200" cy="923330"/>
          </a:xfrm>
          <a:prstGeom prst="rect">
            <a:avLst/>
          </a:prstGeom>
          <a:noFill/>
        </p:spPr>
        <p:txBody>
          <a:bodyPr wrap="square" rtlCol="0" anchor="t">
            <a:spAutoFit/>
          </a:bodyPr>
          <a:lstStyle/>
          <a:p>
            <a:r>
              <a:rPr lang="en-GB" b="1" dirty="0">
                <a:solidFill>
                  <a:srgbClr val="002060"/>
                </a:solidFill>
              </a:rPr>
              <a:t>Plan: </a:t>
            </a:r>
            <a:r>
              <a:rPr lang="en-GB" dirty="0">
                <a:solidFill>
                  <a:srgbClr val="002060"/>
                </a:solidFill>
              </a:rPr>
              <a:t>deciding on keywords or subtopics</a:t>
            </a:r>
          </a:p>
          <a:p>
            <a:endParaRPr lang="en-GB" b="1" dirty="0">
              <a:solidFill>
                <a:srgbClr val="7030A0"/>
              </a:solidFill>
            </a:endParaRPr>
          </a:p>
          <a:p>
            <a:r>
              <a:rPr lang="en-GB" dirty="0">
                <a:solidFill>
                  <a:srgbClr val="002060"/>
                </a:solidFill>
              </a:rPr>
              <a:t>“What information do I still need to find?”</a:t>
            </a:r>
          </a:p>
        </p:txBody>
      </p:sp>
      <p:pic>
        <p:nvPicPr>
          <p:cNvPr id="39" name="Picture 38">
            <a:extLst>
              <a:ext uri="{FF2B5EF4-FFF2-40B4-BE49-F238E27FC236}">
                <a16:creationId xmlns:a16="http://schemas.microsoft.com/office/drawing/2014/main" id="{48AAD93F-27F9-47A4-A38D-712DB035DF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653" y="415107"/>
            <a:ext cx="843255" cy="1017613"/>
          </a:xfrm>
          <a:prstGeom prst="rect">
            <a:avLst/>
          </a:prstGeom>
        </p:spPr>
      </p:pic>
      <p:sp>
        <p:nvSpPr>
          <p:cNvPr id="40" name="Title 1">
            <a:extLst>
              <a:ext uri="{FF2B5EF4-FFF2-40B4-BE49-F238E27FC236}">
                <a16:creationId xmlns:a16="http://schemas.microsoft.com/office/drawing/2014/main" id="{F8D7E799-E6FB-463C-A35D-69D340976BF8}"/>
              </a:ext>
            </a:extLst>
          </p:cNvPr>
          <p:cNvSpPr txBox="1">
            <a:spLocks/>
          </p:cNvSpPr>
          <p:nvPr/>
        </p:nvSpPr>
        <p:spPr>
          <a:xfrm>
            <a:off x="2471429" y="651483"/>
            <a:ext cx="3874924" cy="5448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solidFill>
                  <a:srgbClr val="7030A0"/>
                </a:solidFill>
              </a:rPr>
              <a:t>PLAN</a:t>
            </a:r>
            <a:r>
              <a:rPr lang="en-GB" sz="2800" b="1" dirty="0" smtClean="0">
                <a:solidFill>
                  <a:srgbClr val="002060"/>
                </a:solidFill>
              </a:rPr>
              <a:t> </a:t>
            </a:r>
            <a:r>
              <a:rPr lang="en-GB" sz="2800" b="1" dirty="0">
                <a:solidFill>
                  <a:srgbClr val="002060"/>
                </a:solidFill>
              </a:rPr>
              <a:t>my </a:t>
            </a:r>
            <a:r>
              <a:rPr lang="en-GB" sz="2800" b="1" dirty="0" smtClean="0">
                <a:solidFill>
                  <a:srgbClr val="002060"/>
                </a:solidFill>
              </a:rPr>
              <a:t>research</a:t>
            </a:r>
            <a:endParaRPr lang="en-GB" sz="2800" b="1" dirty="0">
              <a:solidFill>
                <a:srgbClr val="002060"/>
              </a:solidFill>
            </a:endParaRPr>
          </a:p>
        </p:txBody>
      </p:sp>
    </p:spTree>
    <p:extLst>
      <p:ext uri="{BB962C8B-B14F-4D97-AF65-F5344CB8AC3E}">
        <p14:creationId xmlns:p14="http://schemas.microsoft.com/office/powerpoint/2010/main" val="267896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19E1AE-B4B8-4BD6-BFA0-F4D1092668ED}"/>
              </a:ext>
            </a:extLst>
          </p:cNvPr>
          <p:cNvSpPr/>
          <p:nvPr/>
        </p:nvSpPr>
        <p:spPr>
          <a:xfrm>
            <a:off x="1908175" y="596248"/>
            <a:ext cx="7160419" cy="1509713"/>
          </a:xfrm>
          <a:prstGeom prst="rect">
            <a:avLst/>
          </a:prstGeom>
          <a:solidFill>
            <a:srgbClr val="EC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a16="http://schemas.microsoft.com/office/drawing/2014/main" id="{2C19E1AE-B4B8-4BD6-BFA0-F4D1092668ED}"/>
              </a:ext>
            </a:extLst>
          </p:cNvPr>
          <p:cNvSpPr/>
          <p:nvPr/>
        </p:nvSpPr>
        <p:spPr>
          <a:xfrm>
            <a:off x="1908175" y="2202873"/>
            <a:ext cx="7172325" cy="3186690"/>
          </a:xfrm>
          <a:prstGeom prst="rect">
            <a:avLst/>
          </a:prstGeom>
          <a:solidFill>
            <a:srgbClr val="EC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TextBox 10">
            <a:extLst>
              <a:ext uri="{FF2B5EF4-FFF2-40B4-BE49-F238E27FC236}">
                <a16:creationId xmlns:a16="http://schemas.microsoft.com/office/drawing/2014/main" id="{0A93BD3B-D10D-4C4F-A4FB-7C40C418A4A6}"/>
              </a:ext>
            </a:extLst>
          </p:cNvPr>
          <p:cNvSpPr txBox="1"/>
          <p:nvPr/>
        </p:nvSpPr>
        <p:spPr>
          <a:xfrm>
            <a:off x="1986756" y="2389994"/>
            <a:ext cx="7015162" cy="2862322"/>
          </a:xfrm>
          <a:prstGeom prst="rect">
            <a:avLst/>
          </a:prstGeom>
          <a:noFill/>
        </p:spPr>
        <p:txBody>
          <a:bodyPr>
            <a:spAutoFit/>
          </a:bodyPr>
          <a:lstStyle/>
          <a:p>
            <a:pPr>
              <a:defRPr/>
            </a:pPr>
            <a:r>
              <a:rPr lang="en-GB" dirty="0" smtClean="0">
                <a:solidFill>
                  <a:schemeClr val="bg1">
                    <a:lumMod val="75000"/>
                  </a:schemeClr>
                </a:solidFill>
                <a:latin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dirty="0">
              <a:solidFill>
                <a:schemeClr val="bg1">
                  <a:lumMod val="75000"/>
                </a:schemeClr>
              </a:solidFill>
              <a:latin typeface="Calibri" panose="020F0502020204030204" pitchFamily="34" charset="0"/>
              <a:cs typeface="Calibri" panose="020F0502020204030204" pitchFamily="34" charset="0"/>
            </a:endParaRPr>
          </a:p>
        </p:txBody>
      </p:sp>
      <p:sp>
        <p:nvSpPr>
          <p:cNvPr id="3075" name="TextBox 3">
            <a:extLst>
              <a:ext uri="{FF2B5EF4-FFF2-40B4-BE49-F238E27FC236}">
                <a16:creationId xmlns:a16="http://schemas.microsoft.com/office/drawing/2014/main" id="{82A7CC65-0821-4200-8974-D8DD165B110F}"/>
              </a:ext>
            </a:extLst>
          </p:cNvPr>
          <p:cNvSpPr txBox="1">
            <a:spLocks noChangeArrowheads="1"/>
          </p:cNvSpPr>
          <p:nvPr/>
        </p:nvSpPr>
        <p:spPr bwMode="auto">
          <a:xfrm>
            <a:off x="2046288" y="684862"/>
            <a:ext cx="3311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200" b="1" dirty="0">
                <a:solidFill>
                  <a:schemeClr val="bg1">
                    <a:lumMod val="65000"/>
                  </a:schemeClr>
                </a:solidFill>
                <a:latin typeface="Calibri" panose="020F0502020204030204" pitchFamily="34" charset="0"/>
                <a:cs typeface="Calibri" panose="020F0502020204030204" pitchFamily="34" charset="0"/>
              </a:rPr>
              <a:t>Make your notes in the large section below:</a:t>
            </a:r>
          </a:p>
        </p:txBody>
      </p:sp>
      <p:sp>
        <p:nvSpPr>
          <p:cNvPr id="5" name="Rectangle 4">
            <a:extLst>
              <a:ext uri="{FF2B5EF4-FFF2-40B4-BE49-F238E27FC236}">
                <a16:creationId xmlns:a16="http://schemas.microsoft.com/office/drawing/2014/main" id="{800424F2-3469-41F7-9271-95C5F90E469B}"/>
              </a:ext>
            </a:extLst>
          </p:cNvPr>
          <p:cNvSpPr/>
          <p:nvPr/>
        </p:nvSpPr>
        <p:spPr>
          <a:xfrm>
            <a:off x="6350" y="596248"/>
            <a:ext cx="1901825" cy="4758390"/>
          </a:xfrm>
          <a:prstGeom prst="rect">
            <a:avLst/>
          </a:prstGeom>
          <a:solidFill>
            <a:srgbClr val="F3EB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7" name="TextBox 5">
            <a:extLst>
              <a:ext uri="{FF2B5EF4-FFF2-40B4-BE49-F238E27FC236}">
                <a16:creationId xmlns:a16="http://schemas.microsoft.com/office/drawing/2014/main" id="{F80136ED-43B9-4BAD-9FF1-46858615BE8D}"/>
              </a:ext>
            </a:extLst>
          </p:cNvPr>
          <p:cNvSpPr txBox="1">
            <a:spLocks noChangeArrowheads="1"/>
          </p:cNvSpPr>
          <p:nvPr/>
        </p:nvSpPr>
        <p:spPr bwMode="auto">
          <a:xfrm>
            <a:off x="190104" y="687022"/>
            <a:ext cx="1743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b="1">
                <a:latin typeface="Calibri" panose="020F0502020204030204" pitchFamily="34" charset="0"/>
                <a:cs typeface="Calibri" panose="020F0502020204030204" pitchFamily="34" charset="0"/>
              </a:rPr>
              <a:t>Sum up what you’ve learned here</a:t>
            </a:r>
          </a:p>
          <a:p>
            <a:pPr>
              <a:spcBef>
                <a:spcPct val="0"/>
              </a:spcBef>
              <a:buFontTx/>
              <a:buNone/>
            </a:pPr>
            <a:r>
              <a:rPr lang="en-GB" altLang="en-US" sz="1100" b="1">
                <a:latin typeface="Calibri" panose="020F0502020204030204" pitchFamily="34" charset="0"/>
                <a:cs typeface="Calibri" panose="020F0502020204030204" pitchFamily="34" charset="0"/>
              </a:rPr>
              <a:t>(use bullet points)</a:t>
            </a:r>
          </a:p>
        </p:txBody>
      </p:sp>
      <p:sp>
        <p:nvSpPr>
          <p:cNvPr id="8" name="Rectangle 7">
            <a:extLst>
              <a:ext uri="{FF2B5EF4-FFF2-40B4-BE49-F238E27FC236}">
                <a16:creationId xmlns:a16="http://schemas.microsoft.com/office/drawing/2014/main" id="{7AAD272D-DC66-4DFE-895D-82BA292D6248}"/>
              </a:ext>
            </a:extLst>
          </p:cNvPr>
          <p:cNvSpPr/>
          <p:nvPr/>
        </p:nvSpPr>
        <p:spPr>
          <a:xfrm>
            <a:off x="0" y="5383213"/>
            <a:ext cx="9080500" cy="1449387"/>
          </a:xfrm>
          <a:prstGeom prst="rect">
            <a:avLst/>
          </a:prstGeom>
          <a:solidFill>
            <a:srgbClr val="F7F3F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9" name="TextBox 8">
            <a:extLst>
              <a:ext uri="{FF2B5EF4-FFF2-40B4-BE49-F238E27FC236}">
                <a16:creationId xmlns:a16="http://schemas.microsoft.com/office/drawing/2014/main" id="{C0300DED-19BC-4853-A77B-92CDAD3F057A}"/>
              </a:ext>
            </a:extLst>
          </p:cNvPr>
          <p:cNvSpPr txBox="1">
            <a:spLocks noChangeArrowheads="1"/>
          </p:cNvSpPr>
          <p:nvPr/>
        </p:nvSpPr>
        <p:spPr bwMode="auto">
          <a:xfrm>
            <a:off x="1374775" y="5380038"/>
            <a:ext cx="6337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200" b="1" dirty="0">
                <a:latin typeface="Calibri" panose="020F0502020204030204" pitchFamily="34" charset="0"/>
                <a:cs typeface="Calibri" panose="020F0502020204030204" pitchFamily="34" charset="0"/>
              </a:rPr>
              <a:t>Use this section to explain what you’ve learned in your </a:t>
            </a:r>
            <a:r>
              <a:rPr lang="en-GB" altLang="en-US" sz="1200" b="1" dirty="0" smtClean="0">
                <a:latin typeface="Calibri" panose="020F0502020204030204" pitchFamily="34" charset="0"/>
                <a:cs typeface="Calibri" panose="020F0502020204030204" pitchFamily="34" charset="0"/>
              </a:rPr>
              <a:t>own </a:t>
            </a:r>
            <a:r>
              <a:rPr lang="en-GB" altLang="en-US" sz="1200" b="1" dirty="0">
                <a:latin typeface="Calibri" panose="020F0502020204030204" pitchFamily="34" charset="0"/>
                <a:cs typeface="Calibri" panose="020F0502020204030204" pitchFamily="34" charset="0"/>
              </a:rPr>
              <a:t>words</a:t>
            </a:r>
          </a:p>
        </p:txBody>
      </p:sp>
      <p:sp>
        <p:nvSpPr>
          <p:cNvPr id="3080" name="TextBox 9">
            <a:extLst>
              <a:ext uri="{FF2B5EF4-FFF2-40B4-BE49-F238E27FC236}">
                <a16:creationId xmlns:a16="http://schemas.microsoft.com/office/drawing/2014/main" id="{F2A08CD7-B699-422B-AC08-274F828058A2}"/>
              </a:ext>
            </a:extLst>
          </p:cNvPr>
          <p:cNvSpPr txBox="1">
            <a:spLocks noChangeArrowheads="1"/>
          </p:cNvSpPr>
          <p:nvPr/>
        </p:nvSpPr>
        <p:spPr bwMode="auto">
          <a:xfrm>
            <a:off x="5507037" y="794972"/>
            <a:ext cx="35464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400" b="1" dirty="0">
                <a:solidFill>
                  <a:schemeClr val="bg1">
                    <a:lumMod val="65000"/>
                  </a:schemeClr>
                </a:solidFill>
                <a:latin typeface="Calibri" panose="020F0502020204030204" pitchFamily="34" charset="0"/>
                <a:cs typeface="Calibri" panose="020F0502020204030204" pitchFamily="34" charset="0"/>
              </a:rPr>
              <a:t>Your name:</a:t>
            </a:r>
            <a:endParaRPr lang="en-GB" altLang="en-US" sz="1400" b="1" dirty="0">
              <a:solidFill>
                <a:schemeClr val="bg1">
                  <a:lumMod val="65000"/>
                </a:schemeClr>
              </a:solidFill>
              <a:latin typeface="+mj-lt"/>
              <a:cs typeface="Calibri" panose="020F0502020204030204" pitchFamily="34" charset="0"/>
            </a:endParaRPr>
          </a:p>
          <a:p>
            <a:pPr>
              <a:spcBef>
                <a:spcPct val="0"/>
              </a:spcBef>
              <a:buFontTx/>
              <a:buNone/>
              <a:defRPr/>
            </a:pPr>
            <a:r>
              <a:rPr lang="en-GB" altLang="en-US" sz="1400" b="1" dirty="0">
                <a:solidFill>
                  <a:schemeClr val="bg1">
                    <a:lumMod val="65000"/>
                  </a:schemeClr>
                </a:solidFill>
                <a:latin typeface="+mj-lt"/>
                <a:cs typeface="Calibri" panose="020F0502020204030204" pitchFamily="34" charset="0"/>
              </a:rPr>
              <a:t>Date</a:t>
            </a:r>
            <a:r>
              <a:rPr lang="en-GB" altLang="en-US" sz="1600" b="1" dirty="0">
                <a:solidFill>
                  <a:schemeClr val="bg1">
                    <a:lumMod val="65000"/>
                  </a:schemeClr>
                </a:solidFill>
                <a:latin typeface="+mj-lt"/>
                <a:cs typeface="Calibri" panose="020F0502020204030204" pitchFamily="34" charset="0"/>
              </a:rPr>
              <a:t>: </a:t>
            </a:r>
          </a:p>
          <a:p>
            <a:pPr>
              <a:spcBef>
                <a:spcPct val="0"/>
              </a:spcBef>
              <a:buFontTx/>
              <a:buNone/>
              <a:defRPr/>
            </a:pPr>
            <a:r>
              <a:rPr lang="en-GB" altLang="en-US" sz="1400" b="1" dirty="0">
                <a:solidFill>
                  <a:schemeClr val="bg1">
                    <a:lumMod val="65000"/>
                  </a:schemeClr>
                </a:solidFill>
                <a:latin typeface="+mj-lt"/>
                <a:cs typeface="Calibri" panose="020F0502020204030204" pitchFamily="34" charset="0"/>
              </a:rPr>
              <a:t>Topic researched</a:t>
            </a:r>
            <a:r>
              <a:rPr lang="en-GB" altLang="en-US" sz="1400" b="1" dirty="0">
                <a:solidFill>
                  <a:schemeClr val="bg1">
                    <a:lumMod val="65000"/>
                  </a:schemeClr>
                </a:solidFill>
                <a:latin typeface="+mj-lt"/>
              </a:rPr>
              <a:t>: </a:t>
            </a:r>
          </a:p>
          <a:p>
            <a:pPr>
              <a:spcBef>
                <a:spcPct val="0"/>
              </a:spcBef>
              <a:buFontTx/>
              <a:buNone/>
              <a:defRPr/>
            </a:pPr>
            <a:r>
              <a:rPr lang="en-GB" altLang="en-US" sz="1200" b="1" dirty="0">
                <a:solidFill>
                  <a:schemeClr val="bg1">
                    <a:lumMod val="65000"/>
                  </a:schemeClr>
                </a:solidFill>
                <a:latin typeface="+mj-lt"/>
              </a:rPr>
              <a:t>Resource used</a:t>
            </a:r>
            <a:r>
              <a:rPr lang="en-GB" altLang="en-US" sz="1400" b="1" dirty="0">
                <a:solidFill>
                  <a:schemeClr val="bg1">
                    <a:lumMod val="65000"/>
                  </a:schemeClr>
                </a:solidFill>
                <a:latin typeface="+mj-lt"/>
              </a:rPr>
              <a:t>:</a:t>
            </a:r>
          </a:p>
        </p:txBody>
      </p:sp>
      <p:sp>
        <p:nvSpPr>
          <p:cNvPr id="4" name="TextBox 3">
            <a:extLst>
              <a:ext uri="{FF2B5EF4-FFF2-40B4-BE49-F238E27FC236}">
                <a16:creationId xmlns:a16="http://schemas.microsoft.com/office/drawing/2014/main" id="{12EB8084-66ED-43AA-A299-EDCFD54B110F}"/>
              </a:ext>
            </a:extLst>
          </p:cNvPr>
          <p:cNvSpPr txBox="1">
            <a:spLocks noChangeArrowheads="1"/>
          </p:cNvSpPr>
          <p:nvPr/>
        </p:nvSpPr>
        <p:spPr bwMode="auto">
          <a:xfrm>
            <a:off x="1986756" y="1049701"/>
            <a:ext cx="38623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en-US" sz="1200" dirty="0">
                <a:solidFill>
                  <a:srgbClr val="A6A6A6"/>
                </a:solidFill>
              </a:rPr>
              <a:t>key ideas (main points in the text)</a:t>
            </a:r>
          </a:p>
          <a:p>
            <a:pPr>
              <a:spcBef>
                <a:spcPct val="0"/>
              </a:spcBef>
            </a:pPr>
            <a:r>
              <a:rPr lang="en-GB" altLang="en-US" sz="1200" dirty="0">
                <a:solidFill>
                  <a:srgbClr val="A6A6A6"/>
                </a:solidFill>
              </a:rPr>
              <a:t>Any important dates, people places mentioned</a:t>
            </a:r>
          </a:p>
          <a:p>
            <a:pPr>
              <a:spcBef>
                <a:spcPct val="0"/>
              </a:spcBef>
            </a:pPr>
            <a:r>
              <a:rPr lang="en-GB" altLang="en-US" sz="1200" dirty="0">
                <a:solidFill>
                  <a:srgbClr val="A6A6A6"/>
                </a:solidFill>
              </a:rPr>
              <a:t>Any information underlined, stressed, repeated</a:t>
            </a:r>
          </a:p>
          <a:p>
            <a:pPr>
              <a:spcBef>
                <a:spcPct val="0"/>
              </a:spcBef>
            </a:pPr>
            <a:r>
              <a:rPr lang="en-GB" altLang="en-US" sz="1200" dirty="0">
                <a:solidFill>
                  <a:srgbClr val="A6A6A6"/>
                </a:solidFill>
              </a:rPr>
              <a:t>Any statistical information, charts, graphs</a:t>
            </a:r>
          </a:p>
          <a:p>
            <a:pPr>
              <a:spcBef>
                <a:spcPct val="0"/>
              </a:spcBef>
            </a:pPr>
            <a:r>
              <a:rPr lang="en-GB" altLang="en-US" sz="1200" dirty="0">
                <a:solidFill>
                  <a:srgbClr val="A6A6A6"/>
                </a:solidFill>
              </a:rPr>
              <a:t>Diagrams and pictures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35798">
            <a:off x="8529682" y="99764"/>
            <a:ext cx="553041" cy="583834"/>
          </a:xfrm>
          <a:prstGeom prst="rect">
            <a:avLst/>
          </a:prstGeom>
        </p:spPr>
      </p:pic>
      <p:sp>
        <p:nvSpPr>
          <p:cNvPr id="13" name="TextBox 12">
            <a:extLst>
              <a:ext uri="{FF2B5EF4-FFF2-40B4-BE49-F238E27FC236}">
                <a16:creationId xmlns:a16="http://schemas.microsoft.com/office/drawing/2014/main" id="{2ED791FB-13B2-4C89-BDF5-511BD83F2209}"/>
              </a:ext>
            </a:extLst>
          </p:cNvPr>
          <p:cNvSpPr txBox="1"/>
          <p:nvPr/>
        </p:nvSpPr>
        <p:spPr>
          <a:xfrm>
            <a:off x="180177" y="5426"/>
            <a:ext cx="8175913" cy="646331"/>
          </a:xfrm>
          <a:prstGeom prst="rect">
            <a:avLst/>
          </a:prstGeom>
          <a:noFill/>
        </p:spPr>
        <p:txBody>
          <a:bodyPr wrap="square" rtlCol="0" anchor="t">
            <a:spAutoFit/>
          </a:bodyPr>
          <a:lstStyle/>
          <a:p>
            <a:r>
              <a:rPr lang="en-GB" sz="2000" b="1" dirty="0" smtClean="0">
                <a:solidFill>
                  <a:srgbClr val="002060"/>
                </a:solidFill>
              </a:rPr>
              <a:t>Use </a:t>
            </a:r>
            <a:r>
              <a:rPr lang="en-GB" sz="1600" b="1" dirty="0" smtClean="0">
                <a:solidFill>
                  <a:srgbClr val="002060"/>
                </a:solidFill>
              </a:rPr>
              <a:t>: </a:t>
            </a:r>
            <a:r>
              <a:rPr lang="en-GB" sz="2000" dirty="0" smtClean="0">
                <a:solidFill>
                  <a:srgbClr val="002060"/>
                </a:solidFill>
              </a:rPr>
              <a:t>the information you’ve found</a:t>
            </a:r>
          </a:p>
          <a:p>
            <a:r>
              <a:rPr lang="en-GB" sz="1600" dirty="0" smtClean="0">
                <a:solidFill>
                  <a:srgbClr val="002060"/>
                </a:solidFill>
              </a:rPr>
              <a:t>Making good notes using the Cornell method</a:t>
            </a:r>
            <a:endParaRPr lang="en-GB" sz="1600" dirty="0">
              <a:solidFill>
                <a:srgbClr val="0070C0"/>
              </a:solidFill>
            </a:endParaRPr>
          </a:p>
        </p:txBody>
      </p:sp>
    </p:spTree>
    <p:extLst>
      <p:ext uri="{BB962C8B-B14F-4D97-AF65-F5344CB8AC3E}">
        <p14:creationId xmlns:p14="http://schemas.microsoft.com/office/powerpoint/2010/main" val="2558792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fill="hold"/>
                                        <p:tgtEl>
                                          <p:spTgt spid="3080"/>
                                        </p:tgtEl>
                                        <p:attrNameLst>
                                          <p:attrName>ppt_x</p:attrName>
                                        </p:attrNameLst>
                                      </p:cBhvr>
                                      <p:tavLst>
                                        <p:tav tm="0">
                                          <p:val>
                                            <p:strVal val="1+#ppt_w/2"/>
                                          </p:val>
                                        </p:tav>
                                        <p:tav tm="100000">
                                          <p:val>
                                            <p:strVal val="#ppt_x"/>
                                          </p:val>
                                        </p:tav>
                                      </p:tavLst>
                                    </p:anim>
                                    <p:anim calcmode="lin" valueType="num">
                                      <p:cBhvr additive="base">
                                        <p:cTn id="8"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1+#ppt_w/2"/>
                                          </p:val>
                                        </p:tav>
                                        <p:tav tm="100000">
                                          <p:val>
                                            <p:strVal val="#ppt_x"/>
                                          </p:val>
                                        </p:tav>
                                      </p:tavLst>
                                    </p:anim>
                                    <p:anim calcmode="lin" valueType="num">
                                      <p:cBhvr additive="base">
                                        <p:cTn id="1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2"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000"/>
                            </p:stCondLst>
                            <p:childTnLst>
                              <p:par>
                                <p:cTn id="27" presetID="2" presetClass="entr" presetSubtype="2" fill="hold"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500"/>
                            </p:stCondLst>
                            <p:childTnLst>
                              <p:par>
                                <p:cTn id="32" presetID="2" presetClass="entr" presetSubtype="2" fill="hold" nodeType="after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000"/>
                            </p:stCondLst>
                            <p:childTnLst>
                              <p:par>
                                <p:cTn id="37" presetID="2" presetClass="entr" presetSubtype="2" fill="hold" nodeType="after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2500"/>
                            </p:stCondLst>
                            <p:childTnLst>
                              <p:par>
                                <p:cTn id="42" presetID="2" presetClass="entr" presetSubtype="2" fill="hold" nodeType="after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077"/>
                                        </p:tgtEl>
                                        <p:attrNameLst>
                                          <p:attrName>style.visibility</p:attrName>
                                        </p:attrNameLst>
                                      </p:cBhvr>
                                      <p:to>
                                        <p:strVal val="visible"/>
                                      </p:to>
                                    </p:set>
                                    <p:anim calcmode="lin" valueType="num">
                                      <p:cBhvr additive="base">
                                        <p:cTn id="50" dur="500" fill="hold"/>
                                        <p:tgtEl>
                                          <p:spTgt spid="3077"/>
                                        </p:tgtEl>
                                        <p:attrNameLst>
                                          <p:attrName>ppt_x</p:attrName>
                                        </p:attrNameLst>
                                      </p:cBhvr>
                                      <p:tavLst>
                                        <p:tav tm="0">
                                          <p:val>
                                            <p:strVal val="1+#ppt_w/2"/>
                                          </p:val>
                                        </p:tav>
                                        <p:tav tm="100000">
                                          <p:val>
                                            <p:strVal val="#ppt_x"/>
                                          </p:val>
                                        </p:tav>
                                      </p:tavLst>
                                    </p:anim>
                                    <p:anim calcmode="lin" valueType="num">
                                      <p:cBhvr additive="base">
                                        <p:cTn id="51"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079"/>
                                        </p:tgtEl>
                                        <p:attrNameLst>
                                          <p:attrName>style.visibility</p:attrName>
                                        </p:attrNameLst>
                                      </p:cBhvr>
                                      <p:to>
                                        <p:strVal val="visible"/>
                                      </p:to>
                                    </p:set>
                                    <p:anim calcmode="lin" valueType="num">
                                      <p:cBhvr additive="base">
                                        <p:cTn id="56" dur="500" fill="hold"/>
                                        <p:tgtEl>
                                          <p:spTgt spid="3079"/>
                                        </p:tgtEl>
                                        <p:attrNameLst>
                                          <p:attrName>ppt_x</p:attrName>
                                        </p:attrNameLst>
                                      </p:cBhvr>
                                      <p:tavLst>
                                        <p:tav tm="0">
                                          <p:val>
                                            <p:strVal val="1+#ppt_w/2"/>
                                          </p:val>
                                        </p:tav>
                                        <p:tav tm="100000">
                                          <p:val>
                                            <p:strVal val="#ppt_x"/>
                                          </p:val>
                                        </p:tav>
                                      </p:tavLst>
                                    </p:anim>
                                    <p:anim calcmode="lin" valueType="num">
                                      <p:cBhvr additive="base">
                                        <p:cTn id="57"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7" grpId="0"/>
      <p:bldP spid="3079" grpId="0"/>
      <p:bldP spid="3080"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19E1AE-B4B8-4BD6-BFA0-F4D1092668ED}"/>
              </a:ext>
            </a:extLst>
          </p:cNvPr>
          <p:cNvSpPr/>
          <p:nvPr/>
        </p:nvSpPr>
        <p:spPr>
          <a:xfrm>
            <a:off x="1908175" y="596248"/>
            <a:ext cx="7160419" cy="1509713"/>
          </a:xfrm>
          <a:prstGeom prst="rect">
            <a:avLst/>
          </a:prstGeom>
          <a:solidFill>
            <a:srgbClr val="EC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18">
            <a:extLst>
              <a:ext uri="{FF2B5EF4-FFF2-40B4-BE49-F238E27FC236}">
                <a16:creationId xmlns:a16="http://schemas.microsoft.com/office/drawing/2014/main" id="{2C19E1AE-B4B8-4BD6-BFA0-F4D1092668ED}"/>
              </a:ext>
            </a:extLst>
          </p:cNvPr>
          <p:cNvSpPr/>
          <p:nvPr/>
        </p:nvSpPr>
        <p:spPr>
          <a:xfrm>
            <a:off x="1908175" y="2202873"/>
            <a:ext cx="7172325" cy="3186690"/>
          </a:xfrm>
          <a:prstGeom prst="rect">
            <a:avLst/>
          </a:prstGeom>
          <a:solidFill>
            <a:srgbClr val="ECDFF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1" name="TextBox 10">
            <a:extLst>
              <a:ext uri="{FF2B5EF4-FFF2-40B4-BE49-F238E27FC236}">
                <a16:creationId xmlns:a16="http://schemas.microsoft.com/office/drawing/2014/main" id="{0A93BD3B-D10D-4C4F-A4FB-7C40C418A4A6}"/>
              </a:ext>
            </a:extLst>
          </p:cNvPr>
          <p:cNvSpPr txBox="1"/>
          <p:nvPr/>
        </p:nvSpPr>
        <p:spPr>
          <a:xfrm>
            <a:off x="1986756" y="2389994"/>
            <a:ext cx="7015162" cy="2862322"/>
          </a:xfrm>
          <a:prstGeom prst="rect">
            <a:avLst/>
          </a:prstGeom>
          <a:noFill/>
        </p:spPr>
        <p:txBody>
          <a:bodyPr>
            <a:spAutoFit/>
          </a:bodyPr>
          <a:lstStyle/>
          <a:p>
            <a:pPr>
              <a:defRPr/>
            </a:pPr>
            <a:r>
              <a:rPr lang="en-GB" dirty="0" smtClean="0">
                <a:solidFill>
                  <a:schemeClr val="bg1">
                    <a:lumMod val="75000"/>
                  </a:schemeClr>
                </a:solidFill>
                <a:latin typeface="Calibri" panose="020F0502020204030204" pitchFamily="34" charset="0"/>
                <a:cs typeface="Calibri" panose="020F0502020204030204" pitchFamily="34"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dirty="0">
              <a:solidFill>
                <a:schemeClr val="bg1">
                  <a:lumMod val="75000"/>
                </a:schemeClr>
              </a:solidFill>
              <a:latin typeface="Calibri" panose="020F0502020204030204" pitchFamily="34" charset="0"/>
              <a:cs typeface="Calibri" panose="020F0502020204030204" pitchFamily="34" charset="0"/>
            </a:endParaRPr>
          </a:p>
        </p:txBody>
      </p:sp>
      <p:sp>
        <p:nvSpPr>
          <p:cNvPr id="3075" name="TextBox 3">
            <a:extLst>
              <a:ext uri="{FF2B5EF4-FFF2-40B4-BE49-F238E27FC236}">
                <a16:creationId xmlns:a16="http://schemas.microsoft.com/office/drawing/2014/main" id="{82A7CC65-0821-4200-8974-D8DD165B110F}"/>
              </a:ext>
            </a:extLst>
          </p:cNvPr>
          <p:cNvSpPr txBox="1">
            <a:spLocks noChangeArrowheads="1"/>
          </p:cNvSpPr>
          <p:nvPr/>
        </p:nvSpPr>
        <p:spPr bwMode="auto">
          <a:xfrm>
            <a:off x="2046288" y="684862"/>
            <a:ext cx="3311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200" b="1" dirty="0">
                <a:solidFill>
                  <a:schemeClr val="bg1">
                    <a:lumMod val="65000"/>
                  </a:schemeClr>
                </a:solidFill>
                <a:latin typeface="Calibri" panose="020F0502020204030204" pitchFamily="34" charset="0"/>
                <a:cs typeface="Calibri" panose="020F0502020204030204" pitchFamily="34" charset="0"/>
              </a:rPr>
              <a:t>Make your notes in the large section below:</a:t>
            </a:r>
          </a:p>
        </p:txBody>
      </p:sp>
      <p:sp>
        <p:nvSpPr>
          <p:cNvPr id="5" name="Rectangle 4">
            <a:extLst>
              <a:ext uri="{FF2B5EF4-FFF2-40B4-BE49-F238E27FC236}">
                <a16:creationId xmlns:a16="http://schemas.microsoft.com/office/drawing/2014/main" id="{800424F2-3469-41F7-9271-95C5F90E469B}"/>
              </a:ext>
            </a:extLst>
          </p:cNvPr>
          <p:cNvSpPr/>
          <p:nvPr/>
        </p:nvSpPr>
        <p:spPr>
          <a:xfrm>
            <a:off x="6350" y="596248"/>
            <a:ext cx="1901825" cy="4758390"/>
          </a:xfrm>
          <a:prstGeom prst="rect">
            <a:avLst/>
          </a:prstGeom>
          <a:solidFill>
            <a:srgbClr val="F3EBF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7" name="TextBox 5">
            <a:extLst>
              <a:ext uri="{FF2B5EF4-FFF2-40B4-BE49-F238E27FC236}">
                <a16:creationId xmlns:a16="http://schemas.microsoft.com/office/drawing/2014/main" id="{F80136ED-43B9-4BAD-9FF1-46858615BE8D}"/>
              </a:ext>
            </a:extLst>
          </p:cNvPr>
          <p:cNvSpPr txBox="1">
            <a:spLocks noChangeArrowheads="1"/>
          </p:cNvSpPr>
          <p:nvPr/>
        </p:nvSpPr>
        <p:spPr bwMode="auto">
          <a:xfrm>
            <a:off x="190104" y="687022"/>
            <a:ext cx="1743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100" b="1">
                <a:latin typeface="Calibri" panose="020F0502020204030204" pitchFamily="34" charset="0"/>
                <a:cs typeface="Calibri" panose="020F0502020204030204" pitchFamily="34" charset="0"/>
              </a:rPr>
              <a:t>Sum up what you’ve learned here</a:t>
            </a:r>
          </a:p>
          <a:p>
            <a:pPr>
              <a:spcBef>
                <a:spcPct val="0"/>
              </a:spcBef>
              <a:buFontTx/>
              <a:buNone/>
            </a:pPr>
            <a:r>
              <a:rPr lang="en-GB" altLang="en-US" sz="1100" b="1">
                <a:latin typeface="Calibri" panose="020F0502020204030204" pitchFamily="34" charset="0"/>
                <a:cs typeface="Calibri" panose="020F0502020204030204" pitchFamily="34" charset="0"/>
              </a:rPr>
              <a:t>(use bullet points)</a:t>
            </a:r>
          </a:p>
        </p:txBody>
      </p:sp>
      <p:sp>
        <p:nvSpPr>
          <p:cNvPr id="8" name="Rectangle 7">
            <a:extLst>
              <a:ext uri="{FF2B5EF4-FFF2-40B4-BE49-F238E27FC236}">
                <a16:creationId xmlns:a16="http://schemas.microsoft.com/office/drawing/2014/main" id="{7AAD272D-DC66-4DFE-895D-82BA292D6248}"/>
              </a:ext>
            </a:extLst>
          </p:cNvPr>
          <p:cNvSpPr/>
          <p:nvPr/>
        </p:nvSpPr>
        <p:spPr>
          <a:xfrm>
            <a:off x="0" y="5383213"/>
            <a:ext cx="9080500" cy="1449387"/>
          </a:xfrm>
          <a:prstGeom prst="rect">
            <a:avLst/>
          </a:prstGeom>
          <a:solidFill>
            <a:srgbClr val="F7F3F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9" name="TextBox 8">
            <a:extLst>
              <a:ext uri="{FF2B5EF4-FFF2-40B4-BE49-F238E27FC236}">
                <a16:creationId xmlns:a16="http://schemas.microsoft.com/office/drawing/2014/main" id="{C0300DED-19BC-4853-A77B-92CDAD3F057A}"/>
              </a:ext>
            </a:extLst>
          </p:cNvPr>
          <p:cNvSpPr txBox="1">
            <a:spLocks noChangeArrowheads="1"/>
          </p:cNvSpPr>
          <p:nvPr/>
        </p:nvSpPr>
        <p:spPr bwMode="auto">
          <a:xfrm>
            <a:off x="1374775" y="5380038"/>
            <a:ext cx="63373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1200" b="1" dirty="0">
                <a:latin typeface="Calibri" panose="020F0502020204030204" pitchFamily="34" charset="0"/>
                <a:cs typeface="Calibri" panose="020F0502020204030204" pitchFamily="34" charset="0"/>
              </a:rPr>
              <a:t>Use this section to explain what you’ve learned in your </a:t>
            </a:r>
            <a:r>
              <a:rPr lang="en-GB" altLang="en-US" sz="1200" b="1" dirty="0" smtClean="0">
                <a:latin typeface="Calibri" panose="020F0502020204030204" pitchFamily="34" charset="0"/>
                <a:cs typeface="Calibri" panose="020F0502020204030204" pitchFamily="34" charset="0"/>
              </a:rPr>
              <a:t>own </a:t>
            </a:r>
            <a:r>
              <a:rPr lang="en-GB" altLang="en-US" sz="1200" b="1" dirty="0">
                <a:latin typeface="Calibri" panose="020F0502020204030204" pitchFamily="34" charset="0"/>
                <a:cs typeface="Calibri" panose="020F0502020204030204" pitchFamily="34" charset="0"/>
              </a:rPr>
              <a:t>words</a:t>
            </a:r>
          </a:p>
        </p:txBody>
      </p:sp>
      <p:sp>
        <p:nvSpPr>
          <p:cNvPr id="3080" name="TextBox 9">
            <a:extLst>
              <a:ext uri="{FF2B5EF4-FFF2-40B4-BE49-F238E27FC236}">
                <a16:creationId xmlns:a16="http://schemas.microsoft.com/office/drawing/2014/main" id="{F2A08CD7-B699-422B-AC08-274F828058A2}"/>
              </a:ext>
            </a:extLst>
          </p:cNvPr>
          <p:cNvSpPr txBox="1">
            <a:spLocks noChangeArrowheads="1"/>
          </p:cNvSpPr>
          <p:nvPr/>
        </p:nvSpPr>
        <p:spPr bwMode="auto">
          <a:xfrm>
            <a:off x="5507037" y="794972"/>
            <a:ext cx="35464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sz="1400" b="1" dirty="0">
                <a:solidFill>
                  <a:schemeClr val="bg1">
                    <a:lumMod val="65000"/>
                  </a:schemeClr>
                </a:solidFill>
                <a:latin typeface="Calibri" panose="020F0502020204030204" pitchFamily="34" charset="0"/>
                <a:cs typeface="Calibri" panose="020F0502020204030204" pitchFamily="34" charset="0"/>
              </a:rPr>
              <a:t>Your name:</a:t>
            </a:r>
            <a:endParaRPr lang="en-GB" altLang="en-US" sz="1400" b="1" dirty="0">
              <a:solidFill>
                <a:schemeClr val="bg1">
                  <a:lumMod val="65000"/>
                </a:schemeClr>
              </a:solidFill>
              <a:latin typeface="+mj-lt"/>
              <a:cs typeface="Calibri" panose="020F0502020204030204" pitchFamily="34" charset="0"/>
            </a:endParaRPr>
          </a:p>
          <a:p>
            <a:pPr>
              <a:spcBef>
                <a:spcPct val="0"/>
              </a:spcBef>
              <a:buFontTx/>
              <a:buNone/>
              <a:defRPr/>
            </a:pPr>
            <a:r>
              <a:rPr lang="en-GB" altLang="en-US" sz="1400" b="1" dirty="0">
                <a:solidFill>
                  <a:schemeClr val="bg1">
                    <a:lumMod val="65000"/>
                  </a:schemeClr>
                </a:solidFill>
                <a:latin typeface="+mj-lt"/>
                <a:cs typeface="Calibri" panose="020F0502020204030204" pitchFamily="34" charset="0"/>
              </a:rPr>
              <a:t>Date</a:t>
            </a:r>
            <a:r>
              <a:rPr lang="en-GB" altLang="en-US" sz="1600" b="1" dirty="0">
                <a:solidFill>
                  <a:schemeClr val="bg1">
                    <a:lumMod val="65000"/>
                  </a:schemeClr>
                </a:solidFill>
                <a:latin typeface="+mj-lt"/>
                <a:cs typeface="Calibri" panose="020F0502020204030204" pitchFamily="34" charset="0"/>
              </a:rPr>
              <a:t>: </a:t>
            </a:r>
          </a:p>
          <a:p>
            <a:pPr>
              <a:spcBef>
                <a:spcPct val="0"/>
              </a:spcBef>
              <a:buFontTx/>
              <a:buNone/>
              <a:defRPr/>
            </a:pPr>
            <a:r>
              <a:rPr lang="en-GB" altLang="en-US" sz="1400" b="1" dirty="0">
                <a:solidFill>
                  <a:schemeClr val="bg1">
                    <a:lumMod val="65000"/>
                  </a:schemeClr>
                </a:solidFill>
                <a:latin typeface="+mj-lt"/>
                <a:cs typeface="Calibri" panose="020F0502020204030204" pitchFamily="34" charset="0"/>
              </a:rPr>
              <a:t>Topic researched</a:t>
            </a:r>
            <a:r>
              <a:rPr lang="en-GB" altLang="en-US" sz="1400" b="1" dirty="0">
                <a:solidFill>
                  <a:schemeClr val="bg1">
                    <a:lumMod val="65000"/>
                  </a:schemeClr>
                </a:solidFill>
                <a:latin typeface="+mj-lt"/>
              </a:rPr>
              <a:t>: </a:t>
            </a:r>
          </a:p>
          <a:p>
            <a:pPr>
              <a:spcBef>
                <a:spcPct val="0"/>
              </a:spcBef>
              <a:buFontTx/>
              <a:buNone/>
              <a:defRPr/>
            </a:pPr>
            <a:r>
              <a:rPr lang="en-GB" altLang="en-US" sz="1200" b="1" dirty="0">
                <a:solidFill>
                  <a:schemeClr val="bg1">
                    <a:lumMod val="65000"/>
                  </a:schemeClr>
                </a:solidFill>
                <a:latin typeface="+mj-lt"/>
              </a:rPr>
              <a:t>Resource used</a:t>
            </a:r>
            <a:r>
              <a:rPr lang="en-GB" altLang="en-US" sz="1400" b="1" dirty="0">
                <a:solidFill>
                  <a:schemeClr val="bg1">
                    <a:lumMod val="65000"/>
                  </a:schemeClr>
                </a:solidFill>
                <a:latin typeface="+mj-lt"/>
              </a:rPr>
              <a:t>:</a:t>
            </a:r>
          </a:p>
        </p:txBody>
      </p:sp>
      <p:sp>
        <p:nvSpPr>
          <p:cNvPr id="4" name="TextBox 3">
            <a:extLst>
              <a:ext uri="{FF2B5EF4-FFF2-40B4-BE49-F238E27FC236}">
                <a16:creationId xmlns:a16="http://schemas.microsoft.com/office/drawing/2014/main" id="{12EB8084-66ED-43AA-A299-EDCFD54B110F}"/>
              </a:ext>
            </a:extLst>
          </p:cNvPr>
          <p:cNvSpPr txBox="1">
            <a:spLocks noChangeArrowheads="1"/>
          </p:cNvSpPr>
          <p:nvPr/>
        </p:nvSpPr>
        <p:spPr bwMode="auto">
          <a:xfrm>
            <a:off x="1986756" y="1049701"/>
            <a:ext cx="38623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en-US" sz="1200" dirty="0">
                <a:solidFill>
                  <a:srgbClr val="A6A6A6"/>
                </a:solidFill>
              </a:rPr>
              <a:t>key ideas (main points in the text)</a:t>
            </a:r>
          </a:p>
          <a:p>
            <a:pPr>
              <a:spcBef>
                <a:spcPct val="0"/>
              </a:spcBef>
            </a:pPr>
            <a:r>
              <a:rPr lang="en-GB" altLang="en-US" sz="1200" dirty="0">
                <a:solidFill>
                  <a:srgbClr val="A6A6A6"/>
                </a:solidFill>
              </a:rPr>
              <a:t>Any important dates, people places mentioned</a:t>
            </a:r>
          </a:p>
          <a:p>
            <a:pPr>
              <a:spcBef>
                <a:spcPct val="0"/>
              </a:spcBef>
            </a:pPr>
            <a:r>
              <a:rPr lang="en-GB" altLang="en-US" sz="1200" dirty="0">
                <a:solidFill>
                  <a:srgbClr val="A6A6A6"/>
                </a:solidFill>
              </a:rPr>
              <a:t>Any information underlined, stressed, repeated</a:t>
            </a:r>
          </a:p>
          <a:p>
            <a:pPr>
              <a:spcBef>
                <a:spcPct val="0"/>
              </a:spcBef>
            </a:pPr>
            <a:r>
              <a:rPr lang="en-GB" altLang="en-US" sz="1200" dirty="0">
                <a:solidFill>
                  <a:srgbClr val="A6A6A6"/>
                </a:solidFill>
              </a:rPr>
              <a:t>Any statistical information, charts, graphs</a:t>
            </a:r>
          </a:p>
          <a:p>
            <a:pPr>
              <a:spcBef>
                <a:spcPct val="0"/>
              </a:spcBef>
            </a:pPr>
            <a:r>
              <a:rPr lang="en-GB" altLang="en-US" sz="1200" dirty="0">
                <a:solidFill>
                  <a:srgbClr val="A6A6A6"/>
                </a:solidFill>
              </a:rPr>
              <a:t>Diagrams and pictures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35798">
            <a:off x="8529682" y="99764"/>
            <a:ext cx="553041" cy="583834"/>
          </a:xfrm>
          <a:prstGeom prst="rect">
            <a:avLst/>
          </a:prstGeom>
        </p:spPr>
      </p:pic>
      <p:sp>
        <p:nvSpPr>
          <p:cNvPr id="13" name="TextBox 12">
            <a:extLst>
              <a:ext uri="{FF2B5EF4-FFF2-40B4-BE49-F238E27FC236}">
                <a16:creationId xmlns:a16="http://schemas.microsoft.com/office/drawing/2014/main" id="{2ED791FB-13B2-4C89-BDF5-511BD83F2209}"/>
              </a:ext>
            </a:extLst>
          </p:cNvPr>
          <p:cNvSpPr txBox="1"/>
          <p:nvPr/>
        </p:nvSpPr>
        <p:spPr>
          <a:xfrm>
            <a:off x="180177" y="5426"/>
            <a:ext cx="8175913" cy="646331"/>
          </a:xfrm>
          <a:prstGeom prst="rect">
            <a:avLst/>
          </a:prstGeom>
          <a:noFill/>
        </p:spPr>
        <p:txBody>
          <a:bodyPr wrap="square" rtlCol="0" anchor="t">
            <a:spAutoFit/>
          </a:bodyPr>
          <a:lstStyle/>
          <a:p>
            <a:r>
              <a:rPr lang="en-GB" sz="2000" b="1" dirty="0" smtClean="0">
                <a:solidFill>
                  <a:srgbClr val="002060"/>
                </a:solidFill>
              </a:rPr>
              <a:t>Use </a:t>
            </a:r>
            <a:r>
              <a:rPr lang="en-GB" sz="1600" b="1" dirty="0" smtClean="0">
                <a:solidFill>
                  <a:srgbClr val="002060"/>
                </a:solidFill>
              </a:rPr>
              <a:t>: </a:t>
            </a:r>
            <a:r>
              <a:rPr lang="en-GB" sz="2000" dirty="0" smtClean="0">
                <a:solidFill>
                  <a:srgbClr val="002060"/>
                </a:solidFill>
              </a:rPr>
              <a:t>the information you’ve found</a:t>
            </a:r>
          </a:p>
          <a:p>
            <a:r>
              <a:rPr lang="en-GB" sz="1600" dirty="0" smtClean="0">
                <a:solidFill>
                  <a:srgbClr val="002060"/>
                </a:solidFill>
              </a:rPr>
              <a:t>Making good notes using the Cornell method</a:t>
            </a:r>
            <a:endParaRPr lang="en-GB" sz="1600" dirty="0">
              <a:solidFill>
                <a:srgbClr val="0070C0"/>
              </a:solidFill>
            </a:endParaRPr>
          </a:p>
        </p:txBody>
      </p:sp>
    </p:spTree>
    <p:extLst>
      <p:ext uri="{BB962C8B-B14F-4D97-AF65-F5344CB8AC3E}">
        <p14:creationId xmlns:p14="http://schemas.microsoft.com/office/powerpoint/2010/main" val="3138239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fill="hold"/>
                                        <p:tgtEl>
                                          <p:spTgt spid="3080"/>
                                        </p:tgtEl>
                                        <p:attrNameLst>
                                          <p:attrName>ppt_x</p:attrName>
                                        </p:attrNameLst>
                                      </p:cBhvr>
                                      <p:tavLst>
                                        <p:tav tm="0">
                                          <p:val>
                                            <p:strVal val="1+#ppt_w/2"/>
                                          </p:val>
                                        </p:tav>
                                        <p:tav tm="100000">
                                          <p:val>
                                            <p:strVal val="#ppt_x"/>
                                          </p:val>
                                        </p:tav>
                                      </p:tavLst>
                                    </p:anim>
                                    <p:anim calcmode="lin" valueType="num">
                                      <p:cBhvr additive="base">
                                        <p:cTn id="8" dur="500" fill="hold"/>
                                        <p:tgtEl>
                                          <p:spTgt spid="30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1+#ppt_w/2"/>
                                          </p:val>
                                        </p:tav>
                                        <p:tav tm="100000">
                                          <p:val>
                                            <p:strVal val="#ppt_x"/>
                                          </p:val>
                                        </p:tav>
                                      </p:tavLst>
                                    </p:anim>
                                    <p:anim calcmode="lin" valueType="num">
                                      <p:cBhvr additive="base">
                                        <p:cTn id="1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2" presetClass="entr" presetSubtype="2" fill="hold"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000"/>
                            </p:stCondLst>
                            <p:childTnLst>
                              <p:par>
                                <p:cTn id="27" presetID="2" presetClass="entr" presetSubtype="2" fill="hold" nodeType="after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500"/>
                            </p:stCondLst>
                            <p:childTnLst>
                              <p:par>
                                <p:cTn id="32" presetID="2" presetClass="entr" presetSubtype="2" fill="hold" nodeType="after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2000"/>
                            </p:stCondLst>
                            <p:childTnLst>
                              <p:par>
                                <p:cTn id="37" presetID="2" presetClass="entr" presetSubtype="2" fill="hold" nodeType="after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 calcmode="lin" valueType="num">
                                      <p:cBhvr additive="base">
                                        <p:cTn id="3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2500"/>
                            </p:stCondLst>
                            <p:childTnLst>
                              <p:par>
                                <p:cTn id="42" presetID="2" presetClass="entr" presetSubtype="2" fill="hold" nodeType="after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077"/>
                                        </p:tgtEl>
                                        <p:attrNameLst>
                                          <p:attrName>style.visibility</p:attrName>
                                        </p:attrNameLst>
                                      </p:cBhvr>
                                      <p:to>
                                        <p:strVal val="visible"/>
                                      </p:to>
                                    </p:set>
                                    <p:anim calcmode="lin" valueType="num">
                                      <p:cBhvr additive="base">
                                        <p:cTn id="50" dur="500" fill="hold"/>
                                        <p:tgtEl>
                                          <p:spTgt spid="3077"/>
                                        </p:tgtEl>
                                        <p:attrNameLst>
                                          <p:attrName>ppt_x</p:attrName>
                                        </p:attrNameLst>
                                      </p:cBhvr>
                                      <p:tavLst>
                                        <p:tav tm="0">
                                          <p:val>
                                            <p:strVal val="1+#ppt_w/2"/>
                                          </p:val>
                                        </p:tav>
                                        <p:tav tm="100000">
                                          <p:val>
                                            <p:strVal val="#ppt_x"/>
                                          </p:val>
                                        </p:tav>
                                      </p:tavLst>
                                    </p:anim>
                                    <p:anim calcmode="lin" valueType="num">
                                      <p:cBhvr additive="base">
                                        <p:cTn id="51"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079"/>
                                        </p:tgtEl>
                                        <p:attrNameLst>
                                          <p:attrName>style.visibility</p:attrName>
                                        </p:attrNameLst>
                                      </p:cBhvr>
                                      <p:to>
                                        <p:strVal val="visible"/>
                                      </p:to>
                                    </p:set>
                                    <p:anim calcmode="lin" valueType="num">
                                      <p:cBhvr additive="base">
                                        <p:cTn id="56" dur="500" fill="hold"/>
                                        <p:tgtEl>
                                          <p:spTgt spid="3079"/>
                                        </p:tgtEl>
                                        <p:attrNameLst>
                                          <p:attrName>ppt_x</p:attrName>
                                        </p:attrNameLst>
                                      </p:cBhvr>
                                      <p:tavLst>
                                        <p:tav tm="0">
                                          <p:val>
                                            <p:strVal val="1+#ppt_w/2"/>
                                          </p:val>
                                        </p:tav>
                                        <p:tav tm="100000">
                                          <p:val>
                                            <p:strVal val="#ppt_x"/>
                                          </p:val>
                                        </p:tav>
                                      </p:tavLst>
                                    </p:anim>
                                    <p:anim calcmode="lin" valueType="num">
                                      <p:cBhvr additive="base">
                                        <p:cTn id="57"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7" grpId="0"/>
      <p:bldP spid="3079" grpId="0"/>
      <p:bldP spid="3080"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a:extLst>
              <a:ext uri="{FF2B5EF4-FFF2-40B4-BE49-F238E27FC236}">
                <a16:creationId xmlns:a16="http://schemas.microsoft.com/office/drawing/2014/main" id="{AE11955F-7977-44B8-B8DF-A34813ED5070}"/>
              </a:ext>
            </a:extLst>
          </p:cNvPr>
          <p:cNvSpPr>
            <a:spLocks noChangeArrowheads="1" noChangeShapeType="1" noTextEdit="1"/>
          </p:cNvSpPr>
          <p:nvPr/>
        </p:nvSpPr>
        <p:spPr bwMode="ltGray">
          <a:xfrm>
            <a:off x="6804025" y="6092825"/>
            <a:ext cx="2165350" cy="630238"/>
          </a:xfrm>
          <a:prstGeom prst="rect">
            <a:avLst/>
          </a:prstGeom>
        </p:spPr>
        <p:txBody>
          <a:bodyPr wrap="none" fromWordArt="1">
            <a:prstTxWarp prst="textPlain">
              <a:avLst>
                <a:gd name="adj" fmla="val 50000"/>
              </a:avLst>
            </a:prstTxWarp>
          </a:bodyPr>
          <a:lstStyle/>
          <a:p>
            <a:pPr algn="ctr"/>
            <a:r>
              <a:rPr lang="en-GB" b="1" kern="10">
                <a:ln w="9525">
                  <a:solidFill>
                    <a:srgbClr val="C0C0C0"/>
                  </a:solidFill>
                  <a:prstDash val="sysDot"/>
                  <a:round/>
                  <a:headEnd/>
                  <a:tailEnd/>
                </a:ln>
                <a:solidFill>
                  <a:srgbClr val="C0C0C0">
                    <a:alpha val="0"/>
                  </a:srgbClr>
                </a:solidFill>
                <a:latin typeface="Tempus Sans ITC" panose="04020404030D07020202" pitchFamily="82" charset="0"/>
              </a:rPr>
              <a:t>Largs Academy</a:t>
            </a:r>
          </a:p>
          <a:p>
            <a:pPr algn="ctr"/>
            <a:r>
              <a:rPr lang="en-GB" b="1" kern="10">
                <a:ln w="9525">
                  <a:solidFill>
                    <a:srgbClr val="C0C0C0"/>
                  </a:solidFill>
                  <a:prstDash val="sysDot"/>
                  <a:round/>
                  <a:headEnd/>
                  <a:tailEnd/>
                </a:ln>
                <a:solidFill>
                  <a:srgbClr val="C0C0C0">
                    <a:alpha val="0"/>
                  </a:srgbClr>
                </a:solidFill>
                <a:latin typeface="Tempus Sans ITC" panose="04020404030D07020202" pitchFamily="82" charset="0"/>
              </a:rPr>
              <a:t>Virtual School Library</a:t>
            </a:r>
          </a:p>
        </p:txBody>
      </p:sp>
      <p:sp>
        <p:nvSpPr>
          <p:cNvPr id="2051" name="WordArt 3">
            <a:extLst>
              <a:ext uri="{FF2B5EF4-FFF2-40B4-BE49-F238E27FC236}">
                <a16:creationId xmlns:a16="http://schemas.microsoft.com/office/drawing/2014/main" id="{1DE307F9-79A6-4480-A669-3000851A47FD}"/>
              </a:ext>
            </a:extLst>
          </p:cNvPr>
          <p:cNvSpPr>
            <a:spLocks noChangeArrowheads="1" noChangeShapeType="1" noTextEdit="1"/>
          </p:cNvSpPr>
          <p:nvPr/>
        </p:nvSpPr>
        <p:spPr bwMode="auto">
          <a:xfrm>
            <a:off x="142875" y="174627"/>
            <a:ext cx="1908175" cy="333375"/>
          </a:xfrm>
          <a:prstGeom prst="rect">
            <a:avLst/>
          </a:prstGeom>
        </p:spPr>
        <p:txBody>
          <a:bodyPr wrap="none" fromWordArt="1">
            <a:prstTxWarp prst="textPlain">
              <a:avLst>
                <a:gd name="adj" fmla="val 50000"/>
              </a:avLst>
            </a:prstTxWarp>
          </a:bodyPr>
          <a:lstStyle/>
          <a:p>
            <a:pPr algn="ctr"/>
            <a:endParaRPr lang="en-GB" sz="3600" kern="10" dirty="0">
              <a:ln w="9525">
                <a:solidFill>
                  <a:srgbClr val="000000"/>
                </a:solidFill>
                <a:round/>
                <a:headEnd/>
                <a:tailEnd/>
              </a:ln>
              <a:solidFill>
                <a:schemeClr val="accent2"/>
              </a:solidFill>
              <a:latin typeface="Tempus Sans ITC" panose="04020404030D07020202" pitchFamily="82" charset="0"/>
            </a:endParaRPr>
          </a:p>
        </p:txBody>
      </p:sp>
      <p:graphicFrame>
        <p:nvGraphicFramePr>
          <p:cNvPr id="3712" name="Group 640">
            <a:extLst>
              <a:ext uri="{FF2B5EF4-FFF2-40B4-BE49-F238E27FC236}">
                <a16:creationId xmlns:a16="http://schemas.microsoft.com/office/drawing/2014/main" id="{F77F9A45-81C1-4B4E-836C-6F27963A03F7}"/>
              </a:ext>
            </a:extLst>
          </p:cNvPr>
          <p:cNvGraphicFramePr>
            <a:graphicFrameLocks noGrp="1"/>
          </p:cNvGraphicFramePr>
          <p:nvPr>
            <p:extLst>
              <p:ext uri="{D42A27DB-BD31-4B8C-83A1-F6EECF244321}">
                <p14:modId xmlns:p14="http://schemas.microsoft.com/office/powerpoint/2010/main" val="636464070"/>
              </p:ext>
            </p:extLst>
          </p:nvPr>
        </p:nvGraphicFramePr>
        <p:xfrm>
          <a:off x="221703" y="861472"/>
          <a:ext cx="8820150" cy="1727661"/>
        </p:xfrm>
        <a:graphic>
          <a:graphicData uri="http://schemas.openxmlformats.org/drawingml/2006/table">
            <a:tbl>
              <a:tblPr/>
              <a:tblGrid>
                <a:gridCol w="1066800">
                  <a:extLst>
                    <a:ext uri="{9D8B030D-6E8A-4147-A177-3AD203B41FA5}">
                      <a16:colId xmlns:a16="http://schemas.microsoft.com/office/drawing/2014/main" val="1922414590"/>
                    </a:ext>
                  </a:extLst>
                </a:gridCol>
                <a:gridCol w="1422400">
                  <a:extLst>
                    <a:ext uri="{9D8B030D-6E8A-4147-A177-3AD203B41FA5}">
                      <a16:colId xmlns:a16="http://schemas.microsoft.com/office/drawing/2014/main" val="4094200106"/>
                    </a:ext>
                  </a:extLst>
                </a:gridCol>
                <a:gridCol w="498475">
                  <a:extLst>
                    <a:ext uri="{9D8B030D-6E8A-4147-A177-3AD203B41FA5}">
                      <a16:colId xmlns:a16="http://schemas.microsoft.com/office/drawing/2014/main" val="1812065623"/>
                    </a:ext>
                  </a:extLst>
                </a:gridCol>
                <a:gridCol w="1352550">
                  <a:extLst>
                    <a:ext uri="{9D8B030D-6E8A-4147-A177-3AD203B41FA5}">
                      <a16:colId xmlns:a16="http://schemas.microsoft.com/office/drawing/2014/main" val="3526135786"/>
                    </a:ext>
                  </a:extLst>
                </a:gridCol>
                <a:gridCol w="922338">
                  <a:extLst>
                    <a:ext uri="{9D8B030D-6E8A-4147-A177-3AD203B41FA5}">
                      <a16:colId xmlns:a16="http://schemas.microsoft.com/office/drawing/2014/main" val="619459816"/>
                    </a:ext>
                  </a:extLst>
                </a:gridCol>
                <a:gridCol w="911225">
                  <a:extLst>
                    <a:ext uri="{9D8B030D-6E8A-4147-A177-3AD203B41FA5}">
                      <a16:colId xmlns:a16="http://schemas.microsoft.com/office/drawing/2014/main" val="1917524937"/>
                    </a:ext>
                  </a:extLst>
                </a:gridCol>
                <a:gridCol w="796925">
                  <a:extLst>
                    <a:ext uri="{9D8B030D-6E8A-4147-A177-3AD203B41FA5}">
                      <a16:colId xmlns:a16="http://schemas.microsoft.com/office/drawing/2014/main" val="3629482799"/>
                    </a:ext>
                  </a:extLst>
                </a:gridCol>
                <a:gridCol w="1209675">
                  <a:extLst>
                    <a:ext uri="{9D8B030D-6E8A-4147-A177-3AD203B41FA5}">
                      <a16:colId xmlns:a16="http://schemas.microsoft.com/office/drawing/2014/main" val="3508712659"/>
                    </a:ext>
                  </a:extLst>
                </a:gridCol>
                <a:gridCol w="639762">
                  <a:extLst>
                    <a:ext uri="{9D8B030D-6E8A-4147-A177-3AD203B41FA5}">
                      <a16:colId xmlns:a16="http://schemas.microsoft.com/office/drawing/2014/main" val="250528965"/>
                    </a:ext>
                  </a:extLst>
                </a:gridCol>
              </a:tblGrid>
              <a:tr h="528780">
                <a:tc gridSpan="9">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a:ln>
                            <a:noFill/>
                          </a:ln>
                          <a:solidFill>
                            <a:srgbClr val="002060"/>
                          </a:solidFill>
                          <a:effectLst/>
                          <a:latin typeface="Calibri" panose="020F0502020204030204" pitchFamily="34" charset="0"/>
                          <a:cs typeface="Times New Roman" panose="02020603050405020304" pitchFamily="18" charset="0"/>
                        </a:rPr>
                        <a:t>For Books</a:t>
                      </a:r>
                      <a:r>
                        <a:rPr kumimoji="0" lang="en-GB" altLang="en-US" sz="1000" b="1" i="0" u="none" strike="noStrike" cap="none" normalizeH="0" baseline="0" dirty="0">
                          <a:ln>
                            <a:noFill/>
                          </a:ln>
                          <a:solidFill>
                            <a:srgbClr val="002060"/>
                          </a:solidFill>
                          <a:effectLst/>
                          <a:latin typeface="Calibri" panose="020F0502020204030204" pitchFamily="34"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Author’s surname (caps), then first name.  For date, place of publication and publisher - check page after title page; code number is useful if you need to find the book again, but shouldn’t be included in your final bibliography</a:t>
                      </a:r>
                      <a:endParaRPr kumimoji="0" lang="en-GB" altLang="en-US" sz="1000" b="1" i="0" u="none" strike="noStrike" cap="none" normalizeH="0" baseline="0" dirty="0">
                        <a:ln>
                          <a:noFill/>
                        </a:ln>
                        <a:solidFill>
                          <a:srgbClr val="002060"/>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11571481"/>
                  </a:ext>
                </a:extLst>
              </a:tr>
              <a:tr h="38202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SURNAME,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First Name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Date.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a:ln>
                            <a:noFill/>
                          </a:ln>
                          <a:solidFill>
                            <a:srgbClr val="010135"/>
                          </a:solidFill>
                          <a:effectLst/>
                          <a:latin typeface="Calibri" panose="020F0502020204030204" pitchFamily="34" charset="0"/>
                        </a:rPr>
                        <a:t>Title</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(Series):</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Place of publication,</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Publisher</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Specific pages you looked at</a:t>
                      </a: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a:ln>
                            <a:noFill/>
                          </a:ln>
                          <a:solidFill>
                            <a:srgbClr val="010135"/>
                          </a:solidFill>
                          <a:effectLst/>
                          <a:latin typeface="Calibri" panose="020F0502020204030204" pitchFamily="34" charset="0"/>
                          <a:cs typeface="Times New Roman" panose="02020603050405020304" pitchFamily="18" charset="0"/>
                        </a:rPr>
                        <a:t>Code Number</a:t>
                      </a:r>
                      <a:endParaRPr kumimoji="0" lang="en-GB" altLang="en-US" sz="1000" b="1" i="0" u="none" strike="noStrike" cap="none" normalizeH="0" baseline="0" dirty="0">
                        <a:ln>
                          <a:noFill/>
                        </a:ln>
                        <a:solidFill>
                          <a:srgbClr val="010135"/>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0273245"/>
                  </a:ext>
                </a:extLst>
              </a:tr>
              <a:tr h="21634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7514115"/>
                  </a:ext>
                </a:extLst>
              </a:tr>
              <a:tr h="20660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976779"/>
                  </a:ext>
                </a:extLst>
              </a:tr>
              <a:tr h="26447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8" marB="457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1208463"/>
                  </a:ext>
                </a:extLst>
              </a:tr>
            </a:tbl>
          </a:graphicData>
        </a:graphic>
      </p:graphicFrame>
      <p:graphicFrame>
        <p:nvGraphicFramePr>
          <p:cNvPr id="3752" name="Group 680">
            <a:extLst>
              <a:ext uri="{FF2B5EF4-FFF2-40B4-BE49-F238E27FC236}">
                <a16:creationId xmlns:a16="http://schemas.microsoft.com/office/drawing/2014/main" id="{60C4A0F7-4290-442F-9544-6D470BCC50AC}"/>
              </a:ext>
            </a:extLst>
          </p:cNvPr>
          <p:cNvGraphicFramePr>
            <a:graphicFrameLocks noGrp="1"/>
          </p:cNvGraphicFramePr>
          <p:nvPr>
            <p:extLst>
              <p:ext uri="{D42A27DB-BD31-4B8C-83A1-F6EECF244321}">
                <p14:modId xmlns:p14="http://schemas.microsoft.com/office/powerpoint/2010/main" val="860966929"/>
              </p:ext>
            </p:extLst>
          </p:nvPr>
        </p:nvGraphicFramePr>
        <p:xfrm>
          <a:off x="221703" y="5670634"/>
          <a:ext cx="8785225" cy="1188996"/>
        </p:xfrm>
        <a:graphic>
          <a:graphicData uri="http://schemas.openxmlformats.org/drawingml/2006/table">
            <a:tbl>
              <a:tblPr/>
              <a:tblGrid>
                <a:gridCol w="1062038">
                  <a:extLst>
                    <a:ext uri="{9D8B030D-6E8A-4147-A177-3AD203B41FA5}">
                      <a16:colId xmlns:a16="http://schemas.microsoft.com/office/drawing/2014/main" val="3510837555"/>
                    </a:ext>
                  </a:extLst>
                </a:gridCol>
                <a:gridCol w="1036607">
                  <a:extLst>
                    <a:ext uri="{9D8B030D-6E8A-4147-A177-3AD203B41FA5}">
                      <a16:colId xmlns:a16="http://schemas.microsoft.com/office/drawing/2014/main" val="308161494"/>
                    </a:ext>
                  </a:extLst>
                </a:gridCol>
                <a:gridCol w="877918">
                  <a:extLst>
                    <a:ext uri="{9D8B030D-6E8A-4147-A177-3AD203B41FA5}">
                      <a16:colId xmlns:a16="http://schemas.microsoft.com/office/drawing/2014/main" val="3768275749"/>
                    </a:ext>
                  </a:extLst>
                </a:gridCol>
                <a:gridCol w="1346200">
                  <a:extLst>
                    <a:ext uri="{9D8B030D-6E8A-4147-A177-3AD203B41FA5}">
                      <a16:colId xmlns:a16="http://schemas.microsoft.com/office/drawing/2014/main" val="1044732877"/>
                    </a:ext>
                  </a:extLst>
                </a:gridCol>
                <a:gridCol w="1751012">
                  <a:extLst>
                    <a:ext uri="{9D8B030D-6E8A-4147-A177-3AD203B41FA5}">
                      <a16:colId xmlns:a16="http://schemas.microsoft.com/office/drawing/2014/main" val="29997631"/>
                    </a:ext>
                  </a:extLst>
                </a:gridCol>
                <a:gridCol w="1590675">
                  <a:extLst>
                    <a:ext uri="{9D8B030D-6E8A-4147-A177-3AD203B41FA5}">
                      <a16:colId xmlns:a16="http://schemas.microsoft.com/office/drawing/2014/main" val="2639170678"/>
                    </a:ext>
                  </a:extLst>
                </a:gridCol>
                <a:gridCol w="1120775">
                  <a:extLst>
                    <a:ext uri="{9D8B030D-6E8A-4147-A177-3AD203B41FA5}">
                      <a16:colId xmlns:a16="http://schemas.microsoft.com/office/drawing/2014/main" val="3990086042"/>
                    </a:ext>
                  </a:extLst>
                </a:gridCol>
              </a:tblGrid>
              <a:tr h="210712">
                <a:tc gridSpan="7">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a:ln>
                            <a:noFill/>
                          </a:ln>
                          <a:solidFill>
                            <a:srgbClr val="010135"/>
                          </a:solidFill>
                          <a:effectLst/>
                          <a:latin typeface="Calibri" panose="020F0502020204030204" pitchFamily="34" charset="0"/>
                          <a:cs typeface="Times New Roman" panose="02020603050405020304" pitchFamily="18" charset="0"/>
                        </a:rPr>
                        <a:t>Magazines, journals, newspapers</a:t>
                      </a:r>
                      <a:r>
                        <a:rPr kumimoji="0" lang="en-GB" altLang="en-US" sz="1000" b="1" i="0" u="none" strike="noStrike" cap="none" normalizeH="0" baseline="0" dirty="0">
                          <a:ln>
                            <a:noFill/>
                          </a:ln>
                          <a:solidFill>
                            <a:srgbClr val="010135"/>
                          </a:solidFill>
                          <a:effectLst/>
                          <a:latin typeface="Calibri" panose="020F0502020204030204" pitchFamily="34" charset="0"/>
                          <a:cs typeface="Times New Roman" panose="02020603050405020304" pitchFamily="18" charset="0"/>
                        </a:rPr>
                        <a:t>        </a:t>
                      </a:r>
                      <a:endParaRPr kumimoji="0" lang="en-GB" altLang="en-US" sz="1000" b="1" i="0" u="none" strike="noStrike" cap="none" normalizeH="0" baseline="0" dirty="0">
                        <a:ln>
                          <a:noFill/>
                        </a:ln>
                        <a:solidFill>
                          <a:srgbClr val="010135"/>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668912369"/>
                  </a:ext>
                </a:extLst>
              </a:tr>
              <a:tr h="39634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chemeClr val="tx1"/>
                          </a:solidFill>
                          <a:effectLst/>
                          <a:latin typeface="Calibri" panose="020F0502020204030204" pitchFamily="34" charset="0"/>
                        </a:rPr>
                        <a:t>SURNAME,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chemeClr val="tx1"/>
                          </a:solidFill>
                          <a:effectLst/>
                          <a:latin typeface="Calibri" panose="020F0502020204030204" pitchFamily="34" charset="0"/>
                        </a:rPr>
                        <a:t>First Name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chemeClr val="tx1"/>
                          </a:solidFill>
                          <a:effectLst/>
                          <a:latin typeface="Calibri" panose="020F0502020204030204" pitchFamily="34" charset="0"/>
                        </a:rPr>
                        <a:t>Date.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chemeClr val="tx1"/>
                          </a:solidFill>
                          <a:effectLst/>
                          <a:latin typeface="Calibri" panose="020F0502020204030204" pitchFamily="34" charset="0"/>
                        </a:rPr>
                        <a:t>Title of the article</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1" u="none" strike="noStrike" cap="none" normalizeH="0" baseline="0">
                          <a:ln>
                            <a:noFill/>
                          </a:ln>
                          <a:solidFill>
                            <a:schemeClr val="tx1"/>
                          </a:solidFill>
                          <a:effectLst/>
                          <a:latin typeface="Calibri" panose="020F0502020204030204" pitchFamily="34" charset="0"/>
                        </a:rPr>
                        <a:t>Name of the periodical (italics)</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chemeClr val="tx1"/>
                          </a:solidFill>
                          <a:effectLst/>
                          <a:latin typeface="Calibri" panose="020F0502020204030204" pitchFamily="34" charset="0"/>
                        </a:rPr>
                        <a:t>Issue information  (could be the volume number)</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chemeClr val="tx1"/>
                          </a:solidFill>
                          <a:effectLst/>
                          <a:latin typeface="Calibri" panose="020F0502020204030204" pitchFamily="34" charset="0"/>
                        </a:rPr>
                        <a:t>Specific pages you referred to</a:t>
                      </a: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7566637"/>
                  </a:ext>
                </a:extLst>
              </a:tr>
              <a:tr h="2743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399941"/>
                  </a:ext>
                </a:extLst>
              </a:tr>
              <a:tr h="2743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32" marB="4573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57578938"/>
                  </a:ext>
                </a:extLst>
              </a:tr>
            </a:tbl>
          </a:graphicData>
        </a:graphic>
      </p:graphicFrame>
      <p:graphicFrame>
        <p:nvGraphicFramePr>
          <p:cNvPr id="4160" name="Group 1088">
            <a:extLst>
              <a:ext uri="{FF2B5EF4-FFF2-40B4-BE49-F238E27FC236}">
                <a16:creationId xmlns:a16="http://schemas.microsoft.com/office/drawing/2014/main" id="{8BCFB5B8-5D67-45B4-A5E5-6673510FFA56}"/>
              </a:ext>
            </a:extLst>
          </p:cNvPr>
          <p:cNvGraphicFramePr>
            <a:graphicFrameLocks noGrp="1"/>
          </p:cNvGraphicFramePr>
          <p:nvPr>
            <p:extLst>
              <p:ext uri="{D42A27DB-BD31-4B8C-83A1-F6EECF244321}">
                <p14:modId xmlns:p14="http://schemas.microsoft.com/office/powerpoint/2010/main" val="772985642"/>
              </p:ext>
            </p:extLst>
          </p:nvPr>
        </p:nvGraphicFramePr>
        <p:xfrm>
          <a:off x="221703" y="2676190"/>
          <a:ext cx="8785225" cy="1558973"/>
        </p:xfrm>
        <a:graphic>
          <a:graphicData uri="http://schemas.openxmlformats.org/drawingml/2006/table">
            <a:tbl>
              <a:tblPr/>
              <a:tblGrid>
                <a:gridCol w="2478088">
                  <a:extLst>
                    <a:ext uri="{9D8B030D-6E8A-4147-A177-3AD203B41FA5}">
                      <a16:colId xmlns:a16="http://schemas.microsoft.com/office/drawing/2014/main" val="776715999"/>
                    </a:ext>
                  </a:extLst>
                </a:gridCol>
                <a:gridCol w="498475">
                  <a:extLst>
                    <a:ext uri="{9D8B030D-6E8A-4147-A177-3AD203B41FA5}">
                      <a16:colId xmlns:a16="http://schemas.microsoft.com/office/drawing/2014/main" val="2319067576"/>
                    </a:ext>
                  </a:extLst>
                </a:gridCol>
                <a:gridCol w="4008437">
                  <a:extLst>
                    <a:ext uri="{9D8B030D-6E8A-4147-A177-3AD203B41FA5}">
                      <a16:colId xmlns:a16="http://schemas.microsoft.com/office/drawing/2014/main" val="1047082334"/>
                    </a:ext>
                  </a:extLst>
                </a:gridCol>
                <a:gridCol w="1800225">
                  <a:extLst>
                    <a:ext uri="{9D8B030D-6E8A-4147-A177-3AD203B41FA5}">
                      <a16:colId xmlns:a16="http://schemas.microsoft.com/office/drawing/2014/main" val="1292921726"/>
                    </a:ext>
                  </a:extLst>
                </a:gridCol>
              </a:tblGrid>
              <a:tr h="339909">
                <a:tc grid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a:ln>
                            <a:noFill/>
                          </a:ln>
                          <a:solidFill>
                            <a:srgbClr val="002060"/>
                          </a:solidFill>
                          <a:effectLst/>
                          <a:latin typeface="Calibri" panose="020F0502020204030204" pitchFamily="34" charset="0"/>
                          <a:cs typeface="Times New Roman" panose="02020603050405020304" pitchFamily="18" charset="0"/>
                        </a:rPr>
                        <a:t>Websites</a:t>
                      </a:r>
                      <a:r>
                        <a:rPr kumimoji="0" lang="en-GB" altLang="en-US" sz="1000" b="1" i="0" u="none" strike="noStrike" cap="none" normalizeH="0" baseline="0" dirty="0">
                          <a:ln>
                            <a:noFill/>
                          </a:ln>
                          <a:solidFill>
                            <a:srgbClr val="FF0000"/>
                          </a:solidFill>
                          <a:effectLst/>
                          <a:latin typeface="Calibri" panose="020F0502020204030204" pitchFamily="34" charset="0"/>
                          <a:cs typeface="Times New Roman" panose="02020603050405020304" pitchFamily="18" charset="0"/>
                        </a:rPr>
                        <a:t>  </a:t>
                      </a:r>
                      <a:r>
                        <a:rPr kumimoji="0" lang="en-GB" altLang="en-US" sz="1000" b="1" i="0" u="none" strike="noStrike" cap="none" normalizeH="0" baseline="0" dirty="0">
                          <a:ln>
                            <a:noFill/>
                          </a:ln>
                          <a:solidFill>
                            <a:schemeClr val="tx1"/>
                          </a:solidFill>
                          <a:effectLst/>
                          <a:latin typeface="Calibri" panose="020F0502020204030204" pitchFamily="34" charset="0"/>
                          <a:cs typeface="Times New Roman" panose="02020603050405020304" pitchFamily="18" charset="0"/>
                        </a:rPr>
                        <a:t>  </a:t>
                      </a: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Information about those responsible is often found in the ‘</a:t>
                      </a:r>
                      <a:r>
                        <a:rPr kumimoji="0" lang="en-GB" altLang="en-US" sz="1000" b="1" i="1"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About Us</a:t>
                      </a: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 or </a:t>
                      </a:r>
                      <a:r>
                        <a:rPr kumimoji="0" lang="en-GB" altLang="en-US" sz="1000" b="1" i="1"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‘Contact Us</a:t>
                      </a: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 link, usually at the bottom of the webpage      </a:t>
                      </a:r>
                      <a:endParaRPr kumimoji="0" lang="en-GB" altLang="en-US" sz="1000" b="1" i="0" u="none" strike="noStrike" cap="none" normalizeH="0" baseline="0" dirty="0">
                        <a:ln>
                          <a:noFill/>
                        </a:ln>
                        <a:solidFill>
                          <a:srgbClr val="002060"/>
                        </a:solidFill>
                        <a:effectLst/>
                        <a:latin typeface="Calibri" panose="020F0502020204030204" pitchFamily="34" charset="0"/>
                        <a:cs typeface="Times New Roman" panose="02020603050405020304" pitchFamily="18" charset="0"/>
                      </a:endParaRPr>
                    </a:p>
                  </a:txBody>
                  <a:tcPr marT="45703" marB="45703"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18403174"/>
                  </a:ext>
                </a:extLst>
              </a:tr>
              <a:tr h="39609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SURNAME, First Name (or give name of group or organisation responsible)</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Date.</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a:ln>
                            <a:noFill/>
                          </a:ln>
                          <a:solidFill>
                            <a:srgbClr val="010135"/>
                          </a:solidFill>
                          <a:effectLst/>
                          <a:latin typeface="Calibri" panose="020F0502020204030204" pitchFamily="34" charset="0"/>
                        </a:rPr>
                        <a:t>URL (exact address of the page you used)</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en-US" sz="1000" b="1" i="0" u="none" strike="noStrike" cap="none" normalizeH="0" baseline="0" dirty="0">
                          <a:ln>
                            <a:noFill/>
                          </a:ln>
                          <a:solidFill>
                            <a:srgbClr val="010135"/>
                          </a:solidFill>
                          <a:effectLst/>
                          <a:latin typeface="Calibri" panose="020F0502020204030204" pitchFamily="34" charset="0"/>
                        </a:rPr>
                        <a:t>Date accessed (date you looked at the information)</a:t>
                      </a: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47192408"/>
                  </a:ext>
                </a:extLst>
              </a:tr>
              <a:tr h="2742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0834395"/>
                  </a:ext>
                </a:extLst>
              </a:tr>
              <a:tr h="2742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2059810"/>
                  </a:ext>
                </a:extLst>
              </a:tr>
              <a:tr h="27422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200" b="0" i="0" u="none" strike="noStrike" cap="none" normalizeH="0" baseline="0" dirty="0">
                        <a:ln>
                          <a:noFill/>
                        </a:ln>
                        <a:solidFill>
                          <a:schemeClr val="tx1"/>
                        </a:solidFill>
                        <a:effectLst/>
                        <a:latin typeface="Calibri" panose="020F0502020204030204" pitchFamily="34" charset="0"/>
                      </a:endParaRPr>
                    </a:p>
                  </a:txBody>
                  <a:tcPr marT="45703" marB="4570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9685911"/>
                  </a:ext>
                </a:extLst>
              </a:tr>
            </a:tbl>
          </a:graphicData>
        </a:graphic>
      </p:graphicFrame>
      <p:graphicFrame>
        <p:nvGraphicFramePr>
          <p:cNvPr id="4149" name="Group 1077">
            <a:extLst>
              <a:ext uri="{FF2B5EF4-FFF2-40B4-BE49-F238E27FC236}">
                <a16:creationId xmlns:a16="http://schemas.microsoft.com/office/drawing/2014/main" id="{9ED73931-4E67-4AE6-A00B-1F3522C737E1}"/>
              </a:ext>
            </a:extLst>
          </p:cNvPr>
          <p:cNvGraphicFramePr>
            <a:graphicFrameLocks noGrp="1"/>
          </p:cNvGraphicFramePr>
          <p:nvPr>
            <p:extLst>
              <p:ext uri="{D42A27DB-BD31-4B8C-83A1-F6EECF244321}">
                <p14:modId xmlns:p14="http://schemas.microsoft.com/office/powerpoint/2010/main" val="2024790683"/>
              </p:ext>
            </p:extLst>
          </p:nvPr>
        </p:nvGraphicFramePr>
        <p:xfrm>
          <a:off x="221703" y="4308764"/>
          <a:ext cx="8785225" cy="1310322"/>
        </p:xfrm>
        <a:graphic>
          <a:graphicData uri="http://schemas.openxmlformats.org/drawingml/2006/table">
            <a:tbl>
              <a:tblPr/>
              <a:tblGrid>
                <a:gridCol w="1355725">
                  <a:extLst>
                    <a:ext uri="{9D8B030D-6E8A-4147-A177-3AD203B41FA5}">
                      <a16:colId xmlns:a16="http://schemas.microsoft.com/office/drawing/2014/main" val="3915855933"/>
                    </a:ext>
                  </a:extLst>
                </a:gridCol>
                <a:gridCol w="1042988">
                  <a:extLst>
                    <a:ext uri="{9D8B030D-6E8A-4147-A177-3AD203B41FA5}">
                      <a16:colId xmlns:a16="http://schemas.microsoft.com/office/drawing/2014/main" val="3667217674"/>
                    </a:ext>
                  </a:extLst>
                </a:gridCol>
                <a:gridCol w="1316037">
                  <a:extLst>
                    <a:ext uri="{9D8B030D-6E8A-4147-A177-3AD203B41FA5}">
                      <a16:colId xmlns:a16="http://schemas.microsoft.com/office/drawing/2014/main" val="921591074"/>
                    </a:ext>
                  </a:extLst>
                </a:gridCol>
                <a:gridCol w="1284288">
                  <a:extLst>
                    <a:ext uri="{9D8B030D-6E8A-4147-A177-3AD203B41FA5}">
                      <a16:colId xmlns:a16="http://schemas.microsoft.com/office/drawing/2014/main" val="1847667421"/>
                    </a:ext>
                  </a:extLst>
                </a:gridCol>
                <a:gridCol w="1214437">
                  <a:extLst>
                    <a:ext uri="{9D8B030D-6E8A-4147-A177-3AD203B41FA5}">
                      <a16:colId xmlns:a16="http://schemas.microsoft.com/office/drawing/2014/main" val="2957829026"/>
                    </a:ext>
                  </a:extLst>
                </a:gridCol>
                <a:gridCol w="1571625">
                  <a:extLst>
                    <a:ext uri="{9D8B030D-6E8A-4147-A177-3AD203B41FA5}">
                      <a16:colId xmlns:a16="http://schemas.microsoft.com/office/drawing/2014/main" val="920301757"/>
                    </a:ext>
                  </a:extLst>
                </a:gridCol>
                <a:gridCol w="1000125">
                  <a:extLst>
                    <a:ext uri="{9D8B030D-6E8A-4147-A177-3AD203B41FA5}">
                      <a16:colId xmlns:a16="http://schemas.microsoft.com/office/drawing/2014/main" val="3325783837"/>
                    </a:ext>
                  </a:extLst>
                </a:gridCol>
              </a:tblGrid>
              <a:tr h="426480">
                <a:tc gridSpan="7">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sng"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Reprinted Articles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smtClean="0">
                          <a:ln>
                            <a:noFill/>
                          </a:ln>
                          <a:solidFill>
                            <a:srgbClr val="002060"/>
                          </a:solidFill>
                          <a:effectLst/>
                          <a:latin typeface="Calibri" panose="020F0502020204030204" pitchFamily="34" charset="0"/>
                          <a:cs typeface="Times New Roman" panose="02020603050405020304" pitchFamily="18" charset="0"/>
                        </a:rPr>
                        <a:t>An example of a reprinted article might be a newspaper article reproduced on a website</a:t>
                      </a:r>
                      <a:endParaRPr kumimoji="0" lang="en-GB" altLang="en-US" sz="1800" b="1" i="0" u="none" strike="noStrike" cap="none" normalizeH="0" baseline="0" dirty="0">
                        <a:ln>
                          <a:noFill/>
                        </a:ln>
                        <a:solidFill>
                          <a:srgbClr val="002060"/>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82411322"/>
                  </a:ext>
                </a:extLst>
              </a:tr>
              <a:tr h="3583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4070"/>
                          </a:solidFill>
                          <a:effectLst/>
                          <a:latin typeface="Calibri" panose="020F0502020204030204" pitchFamily="34" charset="0"/>
                          <a:cs typeface="Times New Roman" panose="02020603050405020304" pitchFamily="18" charset="0"/>
                        </a:rPr>
                        <a:t>SURNAME, First Name</a:t>
                      </a:r>
                      <a:endParaRPr kumimoji="0" lang="en-GB" altLang="en-US" sz="1000" b="1" i="0" u="none" strike="noStrike" cap="none" normalizeH="0" baseline="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4070"/>
                          </a:solidFill>
                          <a:effectLst/>
                          <a:latin typeface="Calibri" panose="020F0502020204030204" pitchFamily="34" charset="0"/>
                          <a:cs typeface="Times New Roman" panose="02020603050405020304" pitchFamily="18" charset="0"/>
                        </a:rPr>
                        <a:t>Date</a:t>
                      </a:r>
                      <a:endParaRPr kumimoji="0" lang="en-GB" altLang="en-US" sz="1000" b="1" i="0" u="none" strike="noStrike" cap="none" normalizeH="0" baseline="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4070"/>
                          </a:solidFill>
                          <a:effectLst/>
                          <a:latin typeface="Calibri" panose="020F0502020204030204" pitchFamily="34" charset="0"/>
                          <a:cs typeface="Times New Roman" panose="02020603050405020304" pitchFamily="18" charset="0"/>
                        </a:rPr>
                        <a:t>‘Title of the article’</a:t>
                      </a:r>
                      <a:endParaRPr kumimoji="0" lang="en-GB" altLang="en-US" sz="1000" b="1" i="0" u="none" strike="noStrike" cap="none" normalizeH="0" baseline="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4070"/>
                          </a:solidFill>
                          <a:effectLst/>
                          <a:latin typeface="Calibri" panose="020F0502020204030204" pitchFamily="34" charset="0"/>
                          <a:cs typeface="Times New Roman" panose="02020603050405020304" pitchFamily="18" charset="0"/>
                        </a:rPr>
                        <a:t>Original Source,</a:t>
                      </a:r>
                      <a:endParaRPr kumimoji="0" lang="en-GB" altLang="en-US" sz="1000" b="1" i="0" u="none" strike="noStrike" cap="none" normalizeH="0" baseline="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smtClean="0">
                          <a:ln>
                            <a:noFill/>
                          </a:ln>
                          <a:solidFill>
                            <a:srgbClr val="004070"/>
                          </a:solidFill>
                          <a:effectLst/>
                          <a:latin typeface="Calibri" panose="020F0502020204030204" pitchFamily="34" charset="0"/>
                          <a:cs typeface="Times New Roman" panose="02020603050405020304" pitchFamily="18" charset="0"/>
                        </a:rPr>
                        <a:t> </a:t>
                      </a:r>
                      <a:r>
                        <a:rPr kumimoji="0" lang="en-GB" altLang="en-US" sz="1000" b="1" i="0" u="none" strike="noStrike" cap="none" normalizeH="0" baseline="0" dirty="0">
                          <a:ln>
                            <a:noFill/>
                          </a:ln>
                          <a:solidFill>
                            <a:srgbClr val="004070"/>
                          </a:solidFill>
                          <a:effectLst/>
                          <a:latin typeface="Calibri" panose="020F0502020204030204" pitchFamily="34" charset="0"/>
                          <a:cs typeface="Times New Roman" panose="02020603050405020304" pitchFamily="18" charset="0"/>
                        </a:rPr>
                        <a:t>Source you found the article in</a:t>
                      </a:r>
                      <a:endParaRPr kumimoji="0" lang="en-GB" altLang="en-US" sz="1000" b="1" i="0" u="none" strike="noStrike" cap="none" normalizeH="0" baseline="0" dirty="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4070"/>
                          </a:solidFill>
                          <a:effectLst/>
                          <a:latin typeface="Calibri" panose="020F0502020204030204" pitchFamily="34" charset="0"/>
                          <a:cs typeface="Times New Roman" panose="02020603050405020304" pitchFamily="18" charset="0"/>
                        </a:rPr>
                        <a:t>Source information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4070"/>
                          </a:solidFill>
                          <a:effectLst/>
                          <a:latin typeface="Calibri" panose="020F0502020204030204" pitchFamily="34" charset="0"/>
                          <a:cs typeface="Times New Roman" panose="02020603050405020304" pitchFamily="18" charset="0"/>
                        </a:rPr>
                        <a:t>publisher, series, (date)</a:t>
                      </a:r>
                      <a:endParaRPr kumimoji="0" lang="en-GB" altLang="en-US" sz="1000" b="1" i="0" u="none" strike="noStrike" cap="none" normalizeH="0" baseline="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000" b="1" i="0" u="none" strike="noStrike" cap="none" normalizeH="0" baseline="0" dirty="0">
                          <a:ln>
                            <a:noFill/>
                          </a:ln>
                          <a:solidFill>
                            <a:srgbClr val="004070"/>
                          </a:solidFill>
                          <a:effectLst/>
                          <a:latin typeface="Calibri" panose="020F0502020204030204" pitchFamily="34" charset="0"/>
                          <a:cs typeface="Times New Roman" panose="02020603050405020304" pitchFamily="18" charset="0"/>
                        </a:rPr>
                        <a:t>pp (pages)</a:t>
                      </a:r>
                      <a:endParaRPr kumimoji="0" lang="en-GB" altLang="en-US" sz="1000" b="1" i="0" u="none" strike="noStrike" cap="none" normalizeH="0" baseline="0" dirty="0">
                        <a:ln>
                          <a:noFill/>
                        </a:ln>
                        <a:solidFill>
                          <a:srgbClr val="004070"/>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90718735"/>
                  </a:ext>
                </a:extLst>
              </a:tr>
              <a:tr h="22022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89148440"/>
                  </a:ext>
                </a:extLst>
              </a:tr>
              <a:tr h="22022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000" b="0" i="0" u="none" strike="noStrike" cap="none" normalizeH="0" baseline="0" dirty="0">
                        <a:ln>
                          <a:noFill/>
                        </a:ln>
                        <a:solidFill>
                          <a:schemeClr val="tx1"/>
                        </a:solidFill>
                        <a:effectLst/>
                        <a:latin typeface="Calibri" panose="020F050202020403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0671949"/>
                  </a:ext>
                </a:extLst>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535798">
            <a:off x="8529682" y="99764"/>
            <a:ext cx="553041" cy="583834"/>
          </a:xfrm>
          <a:prstGeom prst="rect">
            <a:avLst/>
          </a:prstGeom>
        </p:spPr>
      </p:pic>
      <p:sp>
        <p:nvSpPr>
          <p:cNvPr id="10" name="TextBox 9">
            <a:extLst>
              <a:ext uri="{FF2B5EF4-FFF2-40B4-BE49-F238E27FC236}">
                <a16:creationId xmlns:a16="http://schemas.microsoft.com/office/drawing/2014/main" id="{2ED791FB-13B2-4C89-BDF5-511BD83F2209}"/>
              </a:ext>
            </a:extLst>
          </p:cNvPr>
          <p:cNvSpPr txBox="1"/>
          <p:nvPr/>
        </p:nvSpPr>
        <p:spPr>
          <a:xfrm>
            <a:off x="109136" y="18148"/>
            <a:ext cx="8175913" cy="646331"/>
          </a:xfrm>
          <a:prstGeom prst="rect">
            <a:avLst/>
          </a:prstGeom>
          <a:noFill/>
        </p:spPr>
        <p:txBody>
          <a:bodyPr wrap="square" rtlCol="0" anchor="t">
            <a:spAutoFit/>
          </a:bodyPr>
          <a:lstStyle/>
          <a:p>
            <a:r>
              <a:rPr lang="en-GB" sz="2000" b="1" dirty="0" smtClean="0">
                <a:solidFill>
                  <a:srgbClr val="002060"/>
                </a:solidFill>
              </a:rPr>
              <a:t>Use </a:t>
            </a:r>
            <a:r>
              <a:rPr lang="en-GB" sz="1600" b="1" dirty="0" smtClean="0">
                <a:solidFill>
                  <a:srgbClr val="002060"/>
                </a:solidFill>
              </a:rPr>
              <a:t>: </a:t>
            </a:r>
            <a:r>
              <a:rPr lang="en-GB" sz="2000" dirty="0" smtClean="0">
                <a:solidFill>
                  <a:srgbClr val="002060"/>
                </a:solidFill>
              </a:rPr>
              <a:t>the information you’ve found</a:t>
            </a:r>
          </a:p>
          <a:p>
            <a:r>
              <a:rPr lang="en-GB" sz="1600" dirty="0" smtClean="0">
                <a:solidFill>
                  <a:srgbClr val="002060"/>
                </a:solidFill>
              </a:rPr>
              <a:t>Noting all your sources in your </a:t>
            </a:r>
            <a:r>
              <a:rPr lang="en-GB" sz="1600" b="1" dirty="0" smtClean="0">
                <a:solidFill>
                  <a:srgbClr val="002060"/>
                </a:solidFill>
              </a:rPr>
              <a:t>Bibliography</a:t>
            </a:r>
            <a:endParaRPr lang="en-GB" sz="1600" b="1" dirty="0">
              <a:solidFill>
                <a:srgbClr val="002060"/>
              </a:solidFill>
            </a:endParaRPr>
          </a:p>
        </p:txBody>
      </p:sp>
      <p:sp>
        <p:nvSpPr>
          <p:cNvPr id="2" name="TextBox 1"/>
          <p:cNvSpPr txBox="1"/>
          <p:nvPr/>
        </p:nvSpPr>
        <p:spPr>
          <a:xfrm>
            <a:off x="109136" y="604507"/>
            <a:ext cx="7772400" cy="276999"/>
          </a:xfrm>
          <a:prstGeom prst="rect">
            <a:avLst/>
          </a:prstGeom>
          <a:noFill/>
        </p:spPr>
        <p:txBody>
          <a:bodyPr wrap="square" rtlCol="0">
            <a:spAutoFit/>
          </a:bodyPr>
          <a:lstStyle/>
          <a:p>
            <a:r>
              <a:rPr lang="en-GB" sz="1200" dirty="0" smtClean="0"/>
              <a:t>Copy the punctuation in the heading: </a:t>
            </a:r>
            <a:r>
              <a:rPr lang="en-GB" sz="1200" dirty="0" err="1" smtClean="0"/>
              <a:t>eg</a:t>
            </a:r>
            <a:r>
              <a:rPr lang="en-GB" sz="1200" dirty="0" smtClean="0"/>
              <a:t>, capitals, lower case, inverted commas, </a:t>
            </a:r>
            <a:r>
              <a:rPr lang="en-GB" sz="1200" dirty="0" err="1" smtClean="0"/>
              <a:t>etc</a:t>
            </a:r>
            <a:endParaRPr lang="en-GB" sz="1200" dirty="0"/>
          </a:p>
        </p:txBody>
      </p:sp>
    </p:spTree>
    <p:extLst>
      <p:ext uri="{BB962C8B-B14F-4D97-AF65-F5344CB8AC3E}">
        <p14:creationId xmlns:p14="http://schemas.microsoft.com/office/powerpoint/2010/main" val="158195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35"/>
          <p:cNvGrpSpPr>
            <a:grpSpLocks/>
          </p:cNvGrpSpPr>
          <p:nvPr/>
        </p:nvGrpSpPr>
        <p:grpSpPr bwMode="auto">
          <a:xfrm>
            <a:off x="250825" y="813361"/>
            <a:ext cx="8713788" cy="5928752"/>
            <a:chOff x="-516" y="975"/>
            <a:chExt cx="5353" cy="3932"/>
          </a:xfrm>
        </p:grpSpPr>
        <p:sp>
          <p:nvSpPr>
            <p:cNvPr id="9" name="AutoShape 4">
              <a:extLst>
                <a:ext uri="{FF2B5EF4-FFF2-40B4-BE49-F238E27FC236}">
                  <a16:creationId xmlns:a16="http://schemas.microsoft.com/office/drawing/2014/main" id="{54692D33-8D93-4122-8B30-305BBB8AA872}"/>
                </a:ext>
              </a:extLst>
            </p:cNvPr>
            <p:cNvSpPr>
              <a:spLocks noChangeArrowheads="1"/>
            </p:cNvSpPr>
            <p:nvPr/>
          </p:nvSpPr>
          <p:spPr bwMode="auto">
            <a:xfrm>
              <a:off x="3116" y="975"/>
              <a:ext cx="1448" cy="1743"/>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GB" altLang="en-US" sz="1350">
                <a:latin typeface="Calibri" panose="020F0502020204030204" pitchFamily="34" charset="0"/>
              </a:endParaRPr>
            </a:p>
          </p:txBody>
        </p:sp>
        <p:sp>
          <p:nvSpPr>
            <p:cNvPr id="10" name="AutoShape 7">
              <a:extLst>
                <a:ext uri="{FF2B5EF4-FFF2-40B4-BE49-F238E27FC236}">
                  <a16:creationId xmlns:a16="http://schemas.microsoft.com/office/drawing/2014/main" id="{F112FBF4-754B-4D62-9901-1C18337F0004}"/>
                </a:ext>
              </a:extLst>
            </p:cNvPr>
            <p:cNvSpPr>
              <a:spLocks noChangeArrowheads="1"/>
            </p:cNvSpPr>
            <p:nvPr/>
          </p:nvSpPr>
          <p:spPr bwMode="auto">
            <a:xfrm>
              <a:off x="1591" y="2993"/>
              <a:ext cx="1580" cy="369"/>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GB" altLang="en-US" sz="1350">
                <a:latin typeface="Calibri" panose="020F0502020204030204" pitchFamily="34" charset="0"/>
              </a:endParaRPr>
            </a:p>
          </p:txBody>
        </p:sp>
        <p:sp>
          <p:nvSpPr>
            <p:cNvPr id="11" name="AutoShape 8">
              <a:extLst>
                <a:ext uri="{FF2B5EF4-FFF2-40B4-BE49-F238E27FC236}">
                  <a16:creationId xmlns:a16="http://schemas.microsoft.com/office/drawing/2014/main" id="{E17AC3FA-8AC6-45F5-9919-0784065DD72B}"/>
                </a:ext>
              </a:extLst>
            </p:cNvPr>
            <p:cNvSpPr>
              <a:spLocks noChangeArrowheads="1"/>
            </p:cNvSpPr>
            <p:nvPr/>
          </p:nvSpPr>
          <p:spPr bwMode="auto">
            <a:xfrm>
              <a:off x="1460" y="3488"/>
              <a:ext cx="1712" cy="1385"/>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GB" altLang="en-US" sz="1350">
                <a:latin typeface="Calibri" panose="020F0502020204030204" pitchFamily="34" charset="0"/>
              </a:endParaRPr>
            </a:p>
          </p:txBody>
        </p:sp>
        <p:sp>
          <p:nvSpPr>
            <p:cNvPr id="12" name="AutoShape 9">
              <a:extLst>
                <a:ext uri="{FF2B5EF4-FFF2-40B4-BE49-F238E27FC236}">
                  <a16:creationId xmlns:a16="http://schemas.microsoft.com/office/drawing/2014/main" id="{1562A67C-8A43-4949-B2A3-D94B04F95CBE}"/>
                </a:ext>
              </a:extLst>
            </p:cNvPr>
            <p:cNvSpPr>
              <a:spLocks noChangeArrowheads="1"/>
            </p:cNvSpPr>
            <p:nvPr/>
          </p:nvSpPr>
          <p:spPr bwMode="auto">
            <a:xfrm>
              <a:off x="-516" y="3424"/>
              <a:ext cx="1755" cy="1483"/>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GB" altLang="en-US" sz="1350">
                <a:latin typeface="Calibri" panose="020F0502020204030204" pitchFamily="34" charset="0"/>
              </a:endParaRPr>
            </a:p>
          </p:txBody>
        </p:sp>
        <p:sp>
          <p:nvSpPr>
            <p:cNvPr id="13" name="AutoShape 10">
              <a:extLst>
                <a:ext uri="{FF2B5EF4-FFF2-40B4-BE49-F238E27FC236}">
                  <a16:creationId xmlns:a16="http://schemas.microsoft.com/office/drawing/2014/main" id="{9279AEBF-B5A3-481E-A190-C2C29699FE07}"/>
                </a:ext>
              </a:extLst>
            </p:cNvPr>
            <p:cNvSpPr>
              <a:spLocks noChangeArrowheads="1"/>
            </p:cNvSpPr>
            <p:nvPr/>
          </p:nvSpPr>
          <p:spPr bwMode="auto">
            <a:xfrm>
              <a:off x="3346" y="2844"/>
              <a:ext cx="1491" cy="1583"/>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GB" altLang="en-US" sz="1350">
                <a:latin typeface="Calibri" panose="020F0502020204030204" pitchFamily="34" charset="0"/>
              </a:endParaRPr>
            </a:p>
          </p:txBody>
        </p:sp>
        <p:sp>
          <p:nvSpPr>
            <p:cNvPr id="14" name="AutoShape 11">
              <a:extLst>
                <a:ext uri="{FF2B5EF4-FFF2-40B4-BE49-F238E27FC236}">
                  <a16:creationId xmlns:a16="http://schemas.microsoft.com/office/drawing/2014/main" id="{43F8C1BD-7487-40E1-BF3A-84A0D4EC48EF}"/>
                </a:ext>
              </a:extLst>
            </p:cNvPr>
            <p:cNvSpPr>
              <a:spLocks noChangeArrowheads="1"/>
            </p:cNvSpPr>
            <p:nvPr/>
          </p:nvSpPr>
          <p:spPr bwMode="auto">
            <a:xfrm>
              <a:off x="-516" y="1625"/>
              <a:ext cx="1624" cy="1593"/>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GB" altLang="en-US" sz="1350">
                <a:latin typeface="Calibri" panose="020F0502020204030204" pitchFamily="34" charset="0"/>
              </a:endParaRPr>
            </a:p>
          </p:txBody>
        </p:sp>
        <p:sp>
          <p:nvSpPr>
            <p:cNvPr id="15" name="AutoShape 12">
              <a:extLst>
                <a:ext uri="{FF2B5EF4-FFF2-40B4-BE49-F238E27FC236}">
                  <a16:creationId xmlns:a16="http://schemas.microsoft.com/office/drawing/2014/main" id="{0A4F9A78-089B-478D-8855-D3A252B6DA6E}"/>
                </a:ext>
              </a:extLst>
            </p:cNvPr>
            <p:cNvSpPr>
              <a:spLocks noChangeArrowheads="1"/>
            </p:cNvSpPr>
            <p:nvPr/>
          </p:nvSpPr>
          <p:spPr bwMode="auto">
            <a:xfrm>
              <a:off x="1284" y="1115"/>
              <a:ext cx="1578" cy="1717"/>
            </a:xfrm>
            <a:prstGeom prst="roundRect">
              <a:avLst>
                <a:gd name="adj" fmla="val 16667"/>
              </a:avLst>
            </a:prstGeom>
            <a:solidFill>
              <a:srgbClr val="FFFFFF"/>
            </a:solidFill>
            <a:ln w="9525">
              <a:solidFill>
                <a:srgbClr val="00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n-GB" altLang="en-US" sz="1350">
                <a:latin typeface="Calibri" panose="020F0502020204030204" pitchFamily="34" charset="0"/>
              </a:endParaRPr>
            </a:p>
          </p:txBody>
        </p:sp>
        <p:sp>
          <p:nvSpPr>
            <p:cNvPr id="7180" name="Line 13"/>
            <p:cNvSpPr>
              <a:spLocks noChangeShapeType="1"/>
            </p:cNvSpPr>
            <p:nvPr/>
          </p:nvSpPr>
          <p:spPr bwMode="auto">
            <a:xfrm flipV="1">
              <a:off x="3083" y="2746"/>
              <a:ext cx="175" cy="1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1" name="Line 14"/>
            <p:cNvSpPr>
              <a:spLocks noChangeShapeType="1"/>
            </p:cNvSpPr>
            <p:nvPr/>
          </p:nvSpPr>
          <p:spPr bwMode="auto">
            <a:xfrm flipV="1">
              <a:off x="2117" y="2845"/>
              <a:ext cx="0" cy="1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2" name="Line 15"/>
            <p:cNvSpPr>
              <a:spLocks noChangeShapeType="1"/>
            </p:cNvSpPr>
            <p:nvPr/>
          </p:nvSpPr>
          <p:spPr bwMode="auto">
            <a:xfrm flipH="1" flipV="1">
              <a:off x="1148" y="2941"/>
              <a:ext cx="443" cy="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3" name="Line 16"/>
            <p:cNvSpPr>
              <a:spLocks noChangeShapeType="1"/>
            </p:cNvSpPr>
            <p:nvPr/>
          </p:nvSpPr>
          <p:spPr bwMode="auto">
            <a:xfrm>
              <a:off x="3171" y="3340"/>
              <a:ext cx="175" cy="1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Text Box 17">
              <a:extLst>
                <a:ext uri="{FF2B5EF4-FFF2-40B4-BE49-F238E27FC236}">
                  <a16:creationId xmlns:a16="http://schemas.microsoft.com/office/drawing/2014/main" id="{481E2F3F-31C6-4B57-838F-7FF5B01D1E67}"/>
                </a:ext>
              </a:extLst>
            </p:cNvPr>
            <p:cNvSpPr txBox="1">
              <a:spLocks noChangeArrowheads="1"/>
            </p:cNvSpPr>
            <p:nvPr/>
          </p:nvSpPr>
          <p:spPr bwMode="auto">
            <a:xfrm>
              <a:off x="1551" y="3035"/>
              <a:ext cx="1518" cy="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GB" altLang="en-US" sz="750"/>
                <a:t>Topic for Investigation:</a:t>
              </a:r>
            </a:p>
          </p:txBody>
        </p:sp>
        <p:sp>
          <p:nvSpPr>
            <p:cNvPr id="7185" name="Line 23"/>
            <p:cNvSpPr>
              <a:spLocks noChangeShapeType="1"/>
            </p:cNvSpPr>
            <p:nvPr/>
          </p:nvSpPr>
          <p:spPr bwMode="auto">
            <a:xfrm flipH="1">
              <a:off x="1109" y="3191"/>
              <a:ext cx="482" cy="2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86" name="Line 25"/>
            <p:cNvSpPr>
              <a:spLocks noChangeShapeType="1"/>
            </p:cNvSpPr>
            <p:nvPr/>
          </p:nvSpPr>
          <p:spPr bwMode="auto">
            <a:xfrm flipV="1">
              <a:off x="2249" y="3389"/>
              <a:ext cx="0" cy="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Text Box 28">
              <a:extLst>
                <a:ext uri="{FF2B5EF4-FFF2-40B4-BE49-F238E27FC236}">
                  <a16:creationId xmlns:a16="http://schemas.microsoft.com/office/drawing/2014/main" id="{4A40D170-4619-4F98-8183-4673DDD536D2}"/>
                </a:ext>
              </a:extLst>
            </p:cNvPr>
            <p:cNvSpPr txBox="1">
              <a:spLocks noChangeArrowheads="1"/>
            </p:cNvSpPr>
            <p:nvPr/>
          </p:nvSpPr>
          <p:spPr bwMode="auto">
            <a:xfrm>
              <a:off x="-308" y="1711"/>
              <a:ext cx="1180"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GB" altLang="en-US" sz="750" dirty="0"/>
                <a:t>Subtopic One:</a:t>
              </a:r>
            </a:p>
          </p:txBody>
        </p:sp>
        <p:sp>
          <p:nvSpPr>
            <p:cNvPr id="24" name="Text Box 29">
              <a:extLst>
                <a:ext uri="{FF2B5EF4-FFF2-40B4-BE49-F238E27FC236}">
                  <a16:creationId xmlns:a16="http://schemas.microsoft.com/office/drawing/2014/main" id="{4D40AA31-0826-4CAC-AA4F-479D122B36B8}"/>
                </a:ext>
              </a:extLst>
            </p:cNvPr>
            <p:cNvSpPr txBox="1">
              <a:spLocks noChangeArrowheads="1"/>
            </p:cNvSpPr>
            <p:nvPr/>
          </p:nvSpPr>
          <p:spPr bwMode="auto">
            <a:xfrm>
              <a:off x="1572" y="1145"/>
              <a:ext cx="1088"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GB" altLang="en-US" sz="750" dirty="0"/>
                <a:t>Subtopic Two:</a:t>
              </a:r>
            </a:p>
            <a:p>
              <a:pPr algn="ctr" eaLnBrk="1" hangingPunct="1">
                <a:spcBef>
                  <a:spcPct val="50000"/>
                </a:spcBef>
                <a:buFontTx/>
                <a:buNone/>
                <a:defRPr/>
              </a:pPr>
              <a:endParaRPr lang="en-GB" altLang="en-US" sz="750" dirty="0"/>
            </a:p>
          </p:txBody>
        </p:sp>
        <p:sp>
          <p:nvSpPr>
            <p:cNvPr id="25" name="Text Box 30">
              <a:extLst>
                <a:ext uri="{FF2B5EF4-FFF2-40B4-BE49-F238E27FC236}">
                  <a16:creationId xmlns:a16="http://schemas.microsoft.com/office/drawing/2014/main" id="{C32135E7-2912-4F84-A4B0-78D19CD6C721}"/>
                </a:ext>
              </a:extLst>
            </p:cNvPr>
            <p:cNvSpPr txBox="1">
              <a:spLocks noChangeArrowheads="1"/>
            </p:cNvSpPr>
            <p:nvPr/>
          </p:nvSpPr>
          <p:spPr bwMode="auto">
            <a:xfrm>
              <a:off x="3341" y="1054"/>
              <a:ext cx="1091"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GB" altLang="en-US" sz="750" dirty="0"/>
                <a:t>Subtopic Three:</a:t>
              </a:r>
            </a:p>
            <a:p>
              <a:pPr algn="ctr" eaLnBrk="1" hangingPunct="1">
                <a:spcBef>
                  <a:spcPct val="50000"/>
                </a:spcBef>
                <a:buFontTx/>
                <a:buNone/>
                <a:defRPr/>
              </a:pPr>
              <a:endParaRPr lang="en-GB" altLang="en-US" sz="750" dirty="0"/>
            </a:p>
          </p:txBody>
        </p:sp>
        <p:sp>
          <p:nvSpPr>
            <p:cNvPr id="26" name="Text Box 31">
              <a:extLst>
                <a:ext uri="{FF2B5EF4-FFF2-40B4-BE49-F238E27FC236}">
                  <a16:creationId xmlns:a16="http://schemas.microsoft.com/office/drawing/2014/main" id="{A54D9FC1-FF32-4D72-BEDD-944A1672C791}"/>
                </a:ext>
              </a:extLst>
            </p:cNvPr>
            <p:cNvSpPr txBox="1">
              <a:spLocks noChangeArrowheads="1"/>
            </p:cNvSpPr>
            <p:nvPr/>
          </p:nvSpPr>
          <p:spPr bwMode="auto">
            <a:xfrm>
              <a:off x="-290" y="3503"/>
              <a:ext cx="1086"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GB" altLang="en-US" sz="750" dirty="0"/>
                <a:t>Subtopic Six:</a:t>
              </a:r>
            </a:p>
            <a:p>
              <a:pPr algn="ctr" eaLnBrk="1" hangingPunct="1">
                <a:spcBef>
                  <a:spcPct val="50000"/>
                </a:spcBef>
                <a:buFontTx/>
                <a:buNone/>
                <a:defRPr/>
              </a:pPr>
              <a:endParaRPr lang="en-GB" altLang="en-US" sz="750" dirty="0"/>
            </a:p>
          </p:txBody>
        </p:sp>
        <p:sp>
          <p:nvSpPr>
            <p:cNvPr id="27" name="Text Box 33">
              <a:extLst>
                <a:ext uri="{FF2B5EF4-FFF2-40B4-BE49-F238E27FC236}">
                  <a16:creationId xmlns:a16="http://schemas.microsoft.com/office/drawing/2014/main" id="{895A843C-9568-45C7-A639-FDBB5FBBBA6F}"/>
                </a:ext>
              </a:extLst>
            </p:cNvPr>
            <p:cNvSpPr txBox="1">
              <a:spLocks noChangeArrowheads="1"/>
            </p:cNvSpPr>
            <p:nvPr/>
          </p:nvSpPr>
          <p:spPr bwMode="auto">
            <a:xfrm>
              <a:off x="1754" y="3549"/>
              <a:ext cx="1087"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GB" altLang="en-US" sz="750" dirty="0"/>
                <a:t>Subtopic Five:</a:t>
              </a:r>
            </a:p>
            <a:p>
              <a:pPr algn="ctr" eaLnBrk="1" hangingPunct="1">
                <a:spcBef>
                  <a:spcPct val="50000"/>
                </a:spcBef>
                <a:buFontTx/>
                <a:buNone/>
                <a:defRPr/>
              </a:pPr>
              <a:endParaRPr lang="en-GB" altLang="en-US" sz="750" dirty="0"/>
            </a:p>
          </p:txBody>
        </p:sp>
        <p:sp>
          <p:nvSpPr>
            <p:cNvPr id="28" name="Text Box 34">
              <a:extLst>
                <a:ext uri="{FF2B5EF4-FFF2-40B4-BE49-F238E27FC236}">
                  <a16:creationId xmlns:a16="http://schemas.microsoft.com/office/drawing/2014/main" id="{CCE626BB-B41E-432C-93BA-401582C66AA0}"/>
                </a:ext>
              </a:extLst>
            </p:cNvPr>
            <p:cNvSpPr txBox="1">
              <a:spLocks noChangeArrowheads="1"/>
            </p:cNvSpPr>
            <p:nvPr/>
          </p:nvSpPr>
          <p:spPr bwMode="auto">
            <a:xfrm>
              <a:off x="3522" y="2960"/>
              <a:ext cx="1087"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defRPr/>
              </a:pPr>
              <a:r>
                <a:rPr lang="en-GB" altLang="en-US" sz="750" dirty="0"/>
                <a:t>Subtopic Four:</a:t>
              </a:r>
            </a:p>
            <a:p>
              <a:pPr algn="ctr" eaLnBrk="1" hangingPunct="1">
                <a:spcBef>
                  <a:spcPct val="50000"/>
                </a:spcBef>
                <a:buFontTx/>
                <a:buNone/>
                <a:defRPr/>
              </a:pPr>
              <a:endParaRPr lang="en-GB" altLang="en-US" sz="750" dirty="0"/>
            </a:p>
          </p:txBody>
        </p:sp>
      </p:grpSp>
      <p:pic>
        <p:nvPicPr>
          <p:cNvPr id="7172" name="Picture 4" descr="A picture containing picture frame, object, gallery&#10;&#10;Description generated with high confide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26363"/>
            <a:ext cx="1133475"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23C27C93-E665-465A-8316-B53146B7D438}"/>
              </a:ext>
            </a:extLst>
          </p:cNvPr>
          <p:cNvSpPr txBox="1"/>
          <p:nvPr/>
        </p:nvSpPr>
        <p:spPr>
          <a:xfrm>
            <a:off x="1502628" y="151641"/>
            <a:ext cx="7315200" cy="661720"/>
          </a:xfrm>
          <a:prstGeom prst="rect">
            <a:avLst/>
          </a:prstGeom>
          <a:noFill/>
        </p:spPr>
        <p:txBody>
          <a:bodyPr wrap="square" rtlCol="0" anchor="t">
            <a:spAutoFit/>
          </a:bodyPr>
          <a:lstStyle/>
          <a:p>
            <a:r>
              <a:rPr lang="en-GB" sz="1400" b="1" dirty="0">
                <a:solidFill>
                  <a:srgbClr val="002060"/>
                </a:solidFill>
              </a:rPr>
              <a:t>Plan</a:t>
            </a:r>
            <a:r>
              <a:rPr lang="en-GB" sz="1100" b="1" dirty="0">
                <a:solidFill>
                  <a:srgbClr val="002060"/>
                </a:solidFill>
              </a:rPr>
              <a:t>: </a:t>
            </a:r>
            <a:r>
              <a:rPr lang="en-GB" sz="1400" dirty="0">
                <a:solidFill>
                  <a:srgbClr val="002060"/>
                </a:solidFill>
              </a:rPr>
              <a:t>deciding on keywords or subtopics</a:t>
            </a:r>
            <a:endParaRPr lang="en-GB" sz="1600" dirty="0">
              <a:solidFill>
                <a:srgbClr val="002060"/>
              </a:solidFill>
            </a:endParaRPr>
          </a:p>
          <a:p>
            <a:endParaRPr lang="en-GB" sz="1100" b="1" dirty="0">
              <a:solidFill>
                <a:srgbClr val="7030A0"/>
              </a:solidFill>
            </a:endParaRPr>
          </a:p>
          <a:p>
            <a:r>
              <a:rPr lang="en-GB" sz="1200" dirty="0">
                <a:solidFill>
                  <a:srgbClr val="002060"/>
                </a:solidFill>
              </a:rPr>
              <a:t>“What information do I still need to find?”</a:t>
            </a:r>
          </a:p>
        </p:txBody>
      </p:sp>
    </p:spTree>
    <p:extLst>
      <p:ext uri="{BB962C8B-B14F-4D97-AF65-F5344CB8AC3E}">
        <p14:creationId xmlns:p14="http://schemas.microsoft.com/office/powerpoint/2010/main" val="1168157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2DC4D40-5122-4B76-85FE-06A4ADBF5579}"/>
              </a:ext>
            </a:extLst>
          </p:cNvPr>
          <p:cNvSpPr/>
          <p:nvPr/>
        </p:nvSpPr>
        <p:spPr>
          <a:xfrm>
            <a:off x="339577" y="350829"/>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2" name="TextBox 1">
            <a:extLst>
              <a:ext uri="{FF2B5EF4-FFF2-40B4-BE49-F238E27FC236}">
                <a16:creationId xmlns:a16="http://schemas.microsoft.com/office/drawing/2014/main" id="{345248A4-E3C0-43B6-9750-5CA4FFBE6B19}"/>
              </a:ext>
            </a:extLst>
          </p:cNvPr>
          <p:cNvSpPr txBox="1"/>
          <p:nvPr/>
        </p:nvSpPr>
        <p:spPr>
          <a:xfrm>
            <a:off x="502340" y="1258608"/>
            <a:ext cx="6508060" cy="338554"/>
          </a:xfrm>
          <a:prstGeom prst="rect">
            <a:avLst/>
          </a:prstGeom>
          <a:noFill/>
        </p:spPr>
        <p:txBody>
          <a:bodyPr wrap="square" rtlCol="0">
            <a:spAutoFit/>
          </a:bodyPr>
          <a:lstStyle/>
          <a:p>
            <a:r>
              <a:rPr lang="en-GB" sz="1600" dirty="0">
                <a:solidFill>
                  <a:srgbClr val="002060"/>
                </a:solidFill>
              </a:rPr>
              <a:t>W</a:t>
            </a:r>
            <a:r>
              <a:rPr lang="en-GB" sz="1600" dirty="0" smtClean="0">
                <a:solidFill>
                  <a:srgbClr val="002060"/>
                </a:solidFill>
              </a:rPr>
              <a:t>hich are the best resources to use for this research task?</a:t>
            </a:r>
          </a:p>
        </p:txBody>
      </p:sp>
      <p:sp>
        <p:nvSpPr>
          <p:cNvPr id="25" name="TextBox 24">
            <a:hlinkClick r:id="" action="ppaction://noaction"/>
            <a:extLst>
              <a:ext uri="{FF2B5EF4-FFF2-40B4-BE49-F238E27FC236}">
                <a16:creationId xmlns:a16="http://schemas.microsoft.com/office/drawing/2014/main" id="{0BE46427-8DCD-4AC1-81F9-C6F279AF4883}"/>
              </a:ext>
            </a:extLst>
          </p:cNvPr>
          <p:cNvSpPr txBox="1"/>
          <p:nvPr/>
        </p:nvSpPr>
        <p:spPr>
          <a:xfrm>
            <a:off x="706578" y="5322473"/>
            <a:ext cx="327803" cy="369332"/>
          </a:xfrm>
          <a:prstGeom prst="rect">
            <a:avLst/>
          </a:prstGeom>
          <a:noFill/>
        </p:spPr>
        <p:txBody>
          <a:bodyPr wrap="square" rtlCol="0">
            <a:spAutoFit/>
          </a:bodyPr>
          <a:lstStyle/>
          <a:p>
            <a:r>
              <a:rPr lang="en-GB" b="1" dirty="0">
                <a:solidFill>
                  <a:schemeClr val="bg1"/>
                </a:solidFill>
              </a:rPr>
              <a:t>2</a:t>
            </a:r>
          </a:p>
        </p:txBody>
      </p:sp>
      <p:sp>
        <p:nvSpPr>
          <p:cNvPr id="28" name="TextBox 27">
            <a:hlinkClick r:id="" action="ppaction://noaction"/>
            <a:extLst>
              <a:ext uri="{FF2B5EF4-FFF2-40B4-BE49-F238E27FC236}">
                <a16:creationId xmlns:a16="http://schemas.microsoft.com/office/drawing/2014/main" id="{ACB1B772-BA69-4D1F-B707-11D5C2AEDE7D}"/>
              </a:ext>
            </a:extLst>
          </p:cNvPr>
          <p:cNvSpPr txBox="1"/>
          <p:nvPr/>
        </p:nvSpPr>
        <p:spPr>
          <a:xfrm>
            <a:off x="713672" y="5850285"/>
            <a:ext cx="327803" cy="369332"/>
          </a:xfrm>
          <a:prstGeom prst="rect">
            <a:avLst/>
          </a:prstGeom>
          <a:noFill/>
        </p:spPr>
        <p:txBody>
          <a:bodyPr wrap="square" rtlCol="0">
            <a:spAutoFit/>
          </a:bodyPr>
          <a:lstStyle/>
          <a:p>
            <a:r>
              <a:rPr lang="en-GB" b="1" dirty="0">
                <a:solidFill>
                  <a:schemeClr val="bg1"/>
                </a:solidFill>
              </a:rPr>
              <a:t>3</a:t>
            </a:r>
          </a:p>
        </p:txBody>
      </p:sp>
      <p:sp>
        <p:nvSpPr>
          <p:cNvPr id="21" name="TextBox 20">
            <a:extLst>
              <a:ext uri="{FF2B5EF4-FFF2-40B4-BE49-F238E27FC236}">
                <a16:creationId xmlns:a16="http://schemas.microsoft.com/office/drawing/2014/main" id="{120B6B1D-9F36-4160-A6F4-2BE0EC432E61}"/>
              </a:ext>
            </a:extLst>
          </p:cNvPr>
          <p:cNvSpPr txBox="1"/>
          <p:nvPr/>
        </p:nvSpPr>
        <p:spPr>
          <a:xfrm>
            <a:off x="546178" y="1830658"/>
            <a:ext cx="8323000" cy="461665"/>
          </a:xfrm>
          <a:prstGeom prst="rect">
            <a:avLst/>
          </a:prstGeom>
          <a:noFill/>
        </p:spPr>
        <p:txBody>
          <a:bodyPr wrap="square" rtlCol="0">
            <a:spAutoFit/>
          </a:bodyPr>
          <a:lstStyle/>
          <a:p>
            <a:r>
              <a:rPr lang="en-GB" sz="1200" dirty="0" smtClean="0">
                <a:solidFill>
                  <a:srgbClr val="002060"/>
                </a:solidFill>
              </a:rPr>
              <a:t>Here is a reminder of different sources which people use when they need to find information. Which ones will be most useful for this particular investigation?</a:t>
            </a:r>
            <a:endParaRPr lang="en-GB" sz="1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340" y="435298"/>
            <a:ext cx="723775" cy="774566"/>
          </a:xfrm>
          <a:prstGeom prst="rect">
            <a:avLst/>
          </a:prstGeom>
        </p:spPr>
      </p:pic>
      <p:pic>
        <p:nvPicPr>
          <p:cNvPr id="4" name="Picture 3"/>
          <p:cNvPicPr>
            <a:picLocks noChangeAspect="1"/>
          </p:cNvPicPr>
          <p:nvPr/>
        </p:nvPicPr>
        <p:blipFill rotWithShape="1">
          <a:blip r:embed="rId3"/>
          <a:srcRect l="8843" t="20619" r="73193" b="39021"/>
          <a:stretch/>
        </p:blipFill>
        <p:spPr>
          <a:xfrm>
            <a:off x="1769689" y="2422001"/>
            <a:ext cx="5463562" cy="4034612"/>
          </a:xfrm>
          <a:prstGeom prst="rect">
            <a:avLst/>
          </a:prstGeom>
        </p:spPr>
      </p:pic>
      <p:sp>
        <p:nvSpPr>
          <p:cNvPr id="12" name="Title 1">
            <a:extLst>
              <a:ext uri="{FF2B5EF4-FFF2-40B4-BE49-F238E27FC236}">
                <a16:creationId xmlns:a16="http://schemas.microsoft.com/office/drawing/2014/main" id="{F8D7E799-E6FB-463C-A35D-69D340976BF8}"/>
              </a:ext>
            </a:extLst>
          </p:cNvPr>
          <p:cNvSpPr txBox="1">
            <a:spLocks/>
          </p:cNvSpPr>
          <p:nvPr/>
        </p:nvSpPr>
        <p:spPr>
          <a:xfrm>
            <a:off x="1551709" y="511771"/>
            <a:ext cx="4766935" cy="5448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solidFill>
                  <a:srgbClr val="7030A0"/>
                </a:solidFill>
              </a:rPr>
              <a:t>LOCATE: </a:t>
            </a:r>
            <a:r>
              <a:rPr lang="en-GB" sz="2800" b="1" dirty="0" smtClean="0">
                <a:solidFill>
                  <a:srgbClr val="002060"/>
                </a:solidFill>
              </a:rPr>
              <a:t>find useful resources</a:t>
            </a:r>
            <a:endParaRPr lang="en-GB" sz="2800" b="1" dirty="0">
              <a:solidFill>
                <a:srgbClr val="002060"/>
              </a:solidFill>
            </a:endParaRPr>
          </a:p>
        </p:txBody>
      </p:sp>
      <p:pic>
        <p:nvPicPr>
          <p:cNvPr id="14" name="Picture 13">
            <a:extLst>
              <a:ext uri="{FF2B5EF4-FFF2-40B4-BE49-F238E27FC236}">
                <a16:creationId xmlns:a16="http://schemas.microsoft.com/office/drawing/2014/main" id="{80C12308-E6F0-4ED8-9054-DEAC39B777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751919">
            <a:off x="6294487" y="362372"/>
            <a:ext cx="976078" cy="976078"/>
          </a:xfrm>
          <a:prstGeom prst="rect">
            <a:avLst/>
          </a:prstGeom>
        </p:spPr>
      </p:pic>
    </p:spTree>
    <p:extLst>
      <p:ext uri="{BB962C8B-B14F-4D97-AF65-F5344CB8AC3E}">
        <p14:creationId xmlns:p14="http://schemas.microsoft.com/office/powerpoint/2010/main" val="306365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1+#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2000" fill="hold"/>
                                        <p:tgtEl>
                                          <p:spTgt spid="4"/>
                                        </p:tgtEl>
                                        <p:attrNameLst>
                                          <p:attrName>ppt_w</p:attrName>
                                        </p:attrNameLst>
                                      </p:cBhvr>
                                      <p:tavLst>
                                        <p:tav tm="0">
                                          <p:val>
                                            <p:fltVal val="0"/>
                                          </p:val>
                                        </p:tav>
                                        <p:tav tm="100000">
                                          <p:val>
                                            <p:strVal val="#ppt_w"/>
                                          </p:val>
                                        </p:tav>
                                      </p:tavLst>
                                    </p:anim>
                                    <p:anim calcmode="lin" valueType="num">
                                      <p:cBhvr>
                                        <p:cTn id="20" dur="2000" fill="hold"/>
                                        <p:tgtEl>
                                          <p:spTgt spid="4"/>
                                        </p:tgtEl>
                                        <p:attrNameLst>
                                          <p:attrName>ppt_h</p:attrName>
                                        </p:attrNameLst>
                                      </p:cBhvr>
                                      <p:tavLst>
                                        <p:tav tm="0">
                                          <p:val>
                                            <p:fltVal val="0"/>
                                          </p:val>
                                        </p:tav>
                                        <p:tav tm="100000">
                                          <p:val>
                                            <p:strVal val="#ppt_h"/>
                                          </p:val>
                                        </p:tav>
                                      </p:tavLst>
                                    </p:anim>
                                    <p:anim calcmode="lin" valueType="num">
                                      <p:cBhvr>
                                        <p:cTn id="21" dur="2000" fill="hold"/>
                                        <p:tgtEl>
                                          <p:spTgt spid="4"/>
                                        </p:tgtEl>
                                        <p:attrNameLst>
                                          <p:attrName>style.rotation</p:attrName>
                                        </p:attrNameLst>
                                      </p:cBhvr>
                                      <p:tavLst>
                                        <p:tav tm="0">
                                          <p:val>
                                            <p:fltVal val="360"/>
                                          </p:val>
                                        </p:tav>
                                        <p:tav tm="100000">
                                          <p:val>
                                            <p:fltVal val="0"/>
                                          </p:val>
                                        </p:tav>
                                      </p:tavLst>
                                    </p:anim>
                                    <p:animEffect transition="in" filter="fade">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2DC4D40-5122-4B76-85FE-06A4ADBF5579}"/>
              </a:ext>
            </a:extLst>
          </p:cNvPr>
          <p:cNvSpPr/>
          <p:nvPr/>
        </p:nvSpPr>
        <p:spPr>
          <a:xfrm>
            <a:off x="339577" y="309265"/>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13" name="Picture 12">
            <a:extLst>
              <a:ext uri="{FF2B5EF4-FFF2-40B4-BE49-F238E27FC236}">
                <a16:creationId xmlns:a16="http://schemas.microsoft.com/office/drawing/2014/main" id="{80C12308-E6F0-4ED8-9054-DEAC39B77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51919">
            <a:off x="7007913" y="935998"/>
            <a:ext cx="976078" cy="976078"/>
          </a:xfrm>
          <a:prstGeom prst="rect">
            <a:avLst/>
          </a:prstGeom>
        </p:spPr>
      </p:pic>
      <p:sp>
        <p:nvSpPr>
          <p:cNvPr id="2" name="TextBox 1">
            <a:extLst>
              <a:ext uri="{FF2B5EF4-FFF2-40B4-BE49-F238E27FC236}">
                <a16:creationId xmlns:a16="http://schemas.microsoft.com/office/drawing/2014/main" id="{345248A4-E3C0-43B6-9750-5CA4FFBE6B19}"/>
              </a:ext>
            </a:extLst>
          </p:cNvPr>
          <p:cNvSpPr txBox="1"/>
          <p:nvPr/>
        </p:nvSpPr>
        <p:spPr>
          <a:xfrm>
            <a:off x="502340" y="1300172"/>
            <a:ext cx="6508060" cy="338554"/>
          </a:xfrm>
          <a:prstGeom prst="rect">
            <a:avLst/>
          </a:prstGeom>
          <a:noFill/>
        </p:spPr>
        <p:txBody>
          <a:bodyPr wrap="square" rtlCol="0">
            <a:spAutoFit/>
          </a:bodyPr>
          <a:lstStyle/>
          <a:p>
            <a:r>
              <a:rPr lang="en-GB" sz="1600" dirty="0" smtClean="0">
                <a:solidFill>
                  <a:srgbClr val="002060"/>
                </a:solidFill>
              </a:rPr>
              <a:t>How do we know if the information is reliable?</a:t>
            </a:r>
          </a:p>
        </p:txBody>
      </p:sp>
      <p:sp>
        <p:nvSpPr>
          <p:cNvPr id="25" name="TextBox 24">
            <a:hlinkClick r:id="" action="ppaction://noaction"/>
            <a:extLst>
              <a:ext uri="{FF2B5EF4-FFF2-40B4-BE49-F238E27FC236}">
                <a16:creationId xmlns:a16="http://schemas.microsoft.com/office/drawing/2014/main" id="{0BE46427-8DCD-4AC1-81F9-C6F279AF4883}"/>
              </a:ext>
            </a:extLst>
          </p:cNvPr>
          <p:cNvSpPr txBox="1"/>
          <p:nvPr/>
        </p:nvSpPr>
        <p:spPr>
          <a:xfrm>
            <a:off x="706578" y="5322473"/>
            <a:ext cx="327803" cy="369332"/>
          </a:xfrm>
          <a:prstGeom prst="rect">
            <a:avLst/>
          </a:prstGeom>
          <a:noFill/>
        </p:spPr>
        <p:txBody>
          <a:bodyPr wrap="square" rtlCol="0">
            <a:spAutoFit/>
          </a:bodyPr>
          <a:lstStyle/>
          <a:p>
            <a:r>
              <a:rPr lang="en-GB" b="1" dirty="0">
                <a:solidFill>
                  <a:schemeClr val="bg1"/>
                </a:solidFill>
              </a:rPr>
              <a:t>2</a:t>
            </a:r>
          </a:p>
        </p:txBody>
      </p:sp>
      <p:sp>
        <p:nvSpPr>
          <p:cNvPr id="28" name="TextBox 27">
            <a:hlinkClick r:id="" action="ppaction://noaction"/>
            <a:extLst>
              <a:ext uri="{FF2B5EF4-FFF2-40B4-BE49-F238E27FC236}">
                <a16:creationId xmlns:a16="http://schemas.microsoft.com/office/drawing/2014/main" id="{ACB1B772-BA69-4D1F-B707-11D5C2AEDE7D}"/>
              </a:ext>
            </a:extLst>
          </p:cNvPr>
          <p:cNvSpPr txBox="1"/>
          <p:nvPr/>
        </p:nvSpPr>
        <p:spPr>
          <a:xfrm>
            <a:off x="713672" y="5850285"/>
            <a:ext cx="327803" cy="369332"/>
          </a:xfrm>
          <a:prstGeom prst="rect">
            <a:avLst/>
          </a:prstGeom>
          <a:noFill/>
        </p:spPr>
        <p:txBody>
          <a:bodyPr wrap="square" rtlCol="0">
            <a:spAutoFit/>
          </a:bodyPr>
          <a:lstStyle/>
          <a:p>
            <a:r>
              <a:rPr lang="en-GB" b="1" dirty="0">
                <a:solidFill>
                  <a:schemeClr val="bg1"/>
                </a:solidFill>
              </a:rPr>
              <a:t>3</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40" y="435298"/>
            <a:ext cx="723775" cy="774566"/>
          </a:xfrm>
          <a:prstGeom prst="rect">
            <a:avLst/>
          </a:prstGeom>
        </p:spPr>
      </p:pic>
      <p:sp>
        <p:nvSpPr>
          <p:cNvPr id="11" name="TextBox 10">
            <a:extLst>
              <a:ext uri="{FF2B5EF4-FFF2-40B4-BE49-F238E27FC236}">
                <a16:creationId xmlns:a16="http://schemas.microsoft.com/office/drawing/2014/main" id="{120B6B1D-9F36-4160-A6F4-2BE0EC432E61}"/>
              </a:ext>
            </a:extLst>
          </p:cNvPr>
          <p:cNvSpPr txBox="1"/>
          <p:nvPr/>
        </p:nvSpPr>
        <p:spPr>
          <a:xfrm>
            <a:off x="675545" y="2034319"/>
            <a:ext cx="8323000" cy="4462760"/>
          </a:xfrm>
          <a:prstGeom prst="rect">
            <a:avLst/>
          </a:prstGeom>
          <a:noFill/>
        </p:spPr>
        <p:txBody>
          <a:bodyPr wrap="square" rtlCol="0">
            <a:spAutoFit/>
          </a:bodyPr>
          <a:lstStyle/>
          <a:p>
            <a:r>
              <a:rPr lang="en-GB" sz="1600" dirty="0" smtClean="0">
                <a:solidFill>
                  <a:srgbClr val="002060"/>
                </a:solidFill>
              </a:rPr>
              <a:t>For your investigation, you must make sure that you have found information which is:</a:t>
            </a:r>
          </a:p>
          <a:p>
            <a:endParaRPr lang="en-GB" sz="1200" dirty="0">
              <a:solidFill>
                <a:srgbClr val="002060"/>
              </a:solidFill>
            </a:endParaRPr>
          </a:p>
          <a:p>
            <a:endParaRPr lang="en-GB" sz="1600" dirty="0">
              <a:solidFill>
                <a:srgbClr val="002060"/>
              </a:solidFill>
            </a:endParaRPr>
          </a:p>
          <a:p>
            <a:endParaRPr lang="en-GB" sz="1600" dirty="0" smtClean="0">
              <a:solidFill>
                <a:srgbClr val="002060"/>
              </a:solidFill>
            </a:endParaRPr>
          </a:p>
          <a:p>
            <a:pPr lvl="3"/>
            <a:r>
              <a:rPr lang="en-GB" sz="1600" dirty="0" smtClean="0">
                <a:solidFill>
                  <a:srgbClr val="002060"/>
                </a:solidFill>
              </a:rPr>
              <a:t>Accurate</a:t>
            </a:r>
          </a:p>
          <a:p>
            <a:pPr lvl="3"/>
            <a:endParaRPr lang="en-GB" sz="1600" dirty="0">
              <a:solidFill>
                <a:srgbClr val="002060"/>
              </a:solidFill>
            </a:endParaRPr>
          </a:p>
          <a:p>
            <a:pPr lvl="3"/>
            <a:r>
              <a:rPr lang="en-GB" sz="1600" dirty="0" smtClean="0">
                <a:solidFill>
                  <a:srgbClr val="002060"/>
                </a:solidFill>
              </a:rPr>
              <a:t>Fact, rather than opinion</a:t>
            </a:r>
          </a:p>
          <a:p>
            <a:pPr lvl="3"/>
            <a:endParaRPr lang="en-GB" sz="1600" dirty="0">
              <a:solidFill>
                <a:srgbClr val="002060"/>
              </a:solidFill>
            </a:endParaRPr>
          </a:p>
          <a:p>
            <a:pPr lvl="3"/>
            <a:r>
              <a:rPr lang="en-GB" sz="1600" dirty="0" smtClean="0">
                <a:solidFill>
                  <a:srgbClr val="002060"/>
                </a:solidFill>
              </a:rPr>
              <a:t>Balanced, rather than giving just one point of view</a:t>
            </a:r>
          </a:p>
          <a:p>
            <a:pPr lvl="3"/>
            <a:endParaRPr lang="en-GB" sz="1600" dirty="0">
              <a:solidFill>
                <a:srgbClr val="002060"/>
              </a:solidFill>
            </a:endParaRPr>
          </a:p>
          <a:p>
            <a:pPr lvl="3"/>
            <a:r>
              <a:rPr lang="en-GB" sz="1600" dirty="0" smtClean="0">
                <a:solidFill>
                  <a:srgbClr val="002060"/>
                </a:solidFill>
              </a:rPr>
              <a:t>Trustworthy</a:t>
            </a:r>
          </a:p>
          <a:p>
            <a:pPr lvl="3"/>
            <a:endParaRPr lang="en-GB" sz="1600" dirty="0">
              <a:solidFill>
                <a:srgbClr val="002060"/>
              </a:solidFill>
            </a:endParaRPr>
          </a:p>
          <a:p>
            <a:pPr lvl="3"/>
            <a:r>
              <a:rPr lang="en-GB" sz="1600" dirty="0" smtClean="0">
                <a:solidFill>
                  <a:srgbClr val="002060"/>
                </a:solidFill>
              </a:rPr>
              <a:t>Written by someone who knows what they’re talking about</a:t>
            </a:r>
          </a:p>
          <a:p>
            <a:pPr lvl="3"/>
            <a:endParaRPr lang="en-GB" sz="1600" dirty="0">
              <a:solidFill>
                <a:srgbClr val="002060"/>
              </a:solidFill>
            </a:endParaRPr>
          </a:p>
          <a:p>
            <a:pPr lvl="3"/>
            <a:r>
              <a:rPr lang="en-GB" sz="1600" dirty="0" smtClean="0">
                <a:solidFill>
                  <a:srgbClr val="002060"/>
                </a:solidFill>
              </a:rPr>
              <a:t>Written at a level, and in a style, that’s right for you</a:t>
            </a:r>
          </a:p>
          <a:p>
            <a:endParaRPr lang="en-GB" sz="1200" dirty="0">
              <a:solidFill>
                <a:srgbClr val="002060"/>
              </a:solidFill>
            </a:endParaRPr>
          </a:p>
          <a:p>
            <a:endParaRPr lang="en-GB" sz="1200" dirty="0" smtClean="0">
              <a:solidFill>
                <a:srgbClr val="002060"/>
              </a:solidFill>
            </a:endParaRPr>
          </a:p>
          <a:p>
            <a:endParaRPr lang="en-GB" sz="1200" dirty="0">
              <a:solidFill>
                <a:srgbClr val="002060"/>
              </a:solidFill>
            </a:endParaRPr>
          </a:p>
          <a:p>
            <a:endParaRPr lang="en-GB" sz="12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004" y="2697266"/>
            <a:ext cx="466068" cy="50385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004" y="3242022"/>
            <a:ext cx="466068" cy="503858"/>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004" y="3843116"/>
            <a:ext cx="466068" cy="50385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004" y="4386474"/>
            <a:ext cx="466068" cy="503858"/>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004" y="4918305"/>
            <a:ext cx="466068" cy="503858"/>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2004" y="5422163"/>
            <a:ext cx="466068" cy="503858"/>
          </a:xfrm>
          <a:prstGeom prst="rect">
            <a:avLst/>
          </a:prstGeom>
        </p:spPr>
      </p:pic>
      <p:sp>
        <p:nvSpPr>
          <p:cNvPr id="21" name="Title 1">
            <a:extLst>
              <a:ext uri="{FF2B5EF4-FFF2-40B4-BE49-F238E27FC236}">
                <a16:creationId xmlns:a16="http://schemas.microsoft.com/office/drawing/2014/main" id="{F8D7E799-E6FB-463C-A35D-69D340976BF8}"/>
              </a:ext>
            </a:extLst>
          </p:cNvPr>
          <p:cNvSpPr txBox="1">
            <a:spLocks/>
          </p:cNvSpPr>
          <p:nvPr/>
        </p:nvSpPr>
        <p:spPr>
          <a:xfrm>
            <a:off x="1515193" y="549021"/>
            <a:ext cx="6382879" cy="5448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solidFill>
                  <a:srgbClr val="7030A0"/>
                </a:solidFill>
              </a:rPr>
              <a:t>LOCATE: </a:t>
            </a:r>
            <a:r>
              <a:rPr lang="en-GB" sz="2800" b="1" dirty="0" smtClean="0">
                <a:solidFill>
                  <a:srgbClr val="002060"/>
                </a:solidFill>
              </a:rPr>
              <a:t>evaluate sources of information</a:t>
            </a:r>
            <a:endParaRPr lang="en-GB" sz="2800" b="1" dirty="0">
              <a:solidFill>
                <a:srgbClr val="002060"/>
              </a:solidFill>
            </a:endParaRPr>
          </a:p>
        </p:txBody>
      </p:sp>
    </p:spTree>
    <p:extLst>
      <p:ext uri="{BB962C8B-B14F-4D97-AF65-F5344CB8AC3E}">
        <p14:creationId xmlns:p14="http://schemas.microsoft.com/office/powerpoint/2010/main" val="296700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ppt_y"/>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 calcmode="lin" valueType="num">
                                      <p:cBhvr additive="base">
                                        <p:cTn id="27" dur="500" fill="hold"/>
                                        <p:tgtEl>
                                          <p:spTgt spid="11">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1">
                                            <p:txEl>
                                              <p:pRg st="6" end="6"/>
                                            </p:txEl>
                                          </p:spTgt>
                                        </p:tgtEl>
                                        <p:attrNameLst>
                                          <p:attrName>ppt_y</p:attrName>
                                        </p:attrNameLst>
                                      </p:cBhvr>
                                      <p:tavLst>
                                        <p:tav tm="0">
                                          <p:val>
                                            <p:strVal val="#ppt_y"/>
                                          </p:val>
                                        </p:tav>
                                        <p:tav tm="100000">
                                          <p:val>
                                            <p:strVal val="#ppt_y"/>
                                          </p:val>
                                        </p:tav>
                                      </p:tavLst>
                                    </p:anim>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 calcmode="lin" valueType="num">
                                      <p:cBhvr additive="base">
                                        <p:cTn id="35" dur="500" fill="hold"/>
                                        <p:tgtEl>
                                          <p:spTgt spid="11">
                                            <p:txEl>
                                              <p:pRg st="8" end="8"/>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1">
                                            <p:txEl>
                                              <p:pRg st="8" end="8"/>
                                            </p:txEl>
                                          </p:spTgt>
                                        </p:tgtEl>
                                        <p:attrNameLst>
                                          <p:attrName>ppt_y</p:attrName>
                                        </p:attrNameLst>
                                      </p:cBhvr>
                                      <p:tavLst>
                                        <p:tav tm="0">
                                          <p:val>
                                            <p:strVal val="#ppt_y"/>
                                          </p:val>
                                        </p:tav>
                                        <p:tav tm="100000">
                                          <p:val>
                                            <p:strVal val="#ppt_y"/>
                                          </p:val>
                                        </p:tav>
                                      </p:tavLst>
                                    </p:anim>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1">
                                            <p:txEl>
                                              <p:pRg st="10" end="10"/>
                                            </p:txEl>
                                          </p:spTgt>
                                        </p:tgtEl>
                                        <p:attrNameLst>
                                          <p:attrName>style.visibility</p:attrName>
                                        </p:attrNameLst>
                                      </p:cBhvr>
                                      <p:to>
                                        <p:strVal val="visible"/>
                                      </p:to>
                                    </p:set>
                                    <p:anim calcmode="lin" valueType="num">
                                      <p:cBhvr additive="base">
                                        <p:cTn id="43" dur="500" fill="hold"/>
                                        <p:tgtEl>
                                          <p:spTgt spid="11">
                                            <p:txEl>
                                              <p:pRg st="10" end="1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1">
                                            <p:txEl>
                                              <p:pRg st="10" end="10"/>
                                            </p:txEl>
                                          </p:spTgt>
                                        </p:tgtEl>
                                        <p:attrNameLst>
                                          <p:attrName>ppt_y</p:attrName>
                                        </p:attrNameLst>
                                      </p:cBhvr>
                                      <p:tavLst>
                                        <p:tav tm="0">
                                          <p:val>
                                            <p:strVal val="#ppt_y"/>
                                          </p:val>
                                        </p:tav>
                                        <p:tav tm="100000">
                                          <p:val>
                                            <p:strVal val="#ppt_y"/>
                                          </p:val>
                                        </p:tav>
                                      </p:tavLst>
                                    </p:anim>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11">
                                            <p:txEl>
                                              <p:pRg st="12" end="12"/>
                                            </p:txEl>
                                          </p:spTgt>
                                        </p:tgtEl>
                                        <p:attrNameLst>
                                          <p:attrName>style.visibility</p:attrName>
                                        </p:attrNameLst>
                                      </p:cBhvr>
                                      <p:to>
                                        <p:strVal val="visible"/>
                                      </p:to>
                                    </p:set>
                                    <p:anim calcmode="lin" valueType="num">
                                      <p:cBhvr additive="base">
                                        <p:cTn id="51" dur="500" fill="hold"/>
                                        <p:tgtEl>
                                          <p:spTgt spid="11">
                                            <p:txEl>
                                              <p:pRg st="12" end="12"/>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1">
                                            <p:txEl>
                                              <p:pRg st="12" end="12"/>
                                            </p:txEl>
                                          </p:spTgt>
                                        </p:tgtEl>
                                        <p:attrNameLst>
                                          <p:attrName>ppt_y</p:attrName>
                                        </p:attrNameLst>
                                      </p:cBhvr>
                                      <p:tavLst>
                                        <p:tav tm="0">
                                          <p:val>
                                            <p:strVal val="#ppt_y"/>
                                          </p:val>
                                        </p:tav>
                                        <p:tav tm="100000">
                                          <p:val>
                                            <p:strVal val="#ppt_y"/>
                                          </p:val>
                                        </p:tav>
                                      </p:tavLst>
                                    </p:anim>
                                  </p:childTnLst>
                                </p:cTn>
                              </p:par>
                              <p:par>
                                <p:cTn id="53" presetID="1"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11">
                                            <p:txEl>
                                              <p:pRg st="14" end="14"/>
                                            </p:txEl>
                                          </p:spTgt>
                                        </p:tgtEl>
                                        <p:attrNameLst>
                                          <p:attrName>style.visibility</p:attrName>
                                        </p:attrNameLst>
                                      </p:cBhvr>
                                      <p:to>
                                        <p:strVal val="visible"/>
                                      </p:to>
                                    </p:set>
                                    <p:anim calcmode="lin" valueType="num">
                                      <p:cBhvr additive="base">
                                        <p:cTn id="59" dur="500" fill="hold"/>
                                        <p:tgtEl>
                                          <p:spTgt spid="11">
                                            <p:txEl>
                                              <p:pRg st="14" end="14"/>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1">
                                            <p:txEl>
                                              <p:pRg st="14" end="14"/>
                                            </p:txEl>
                                          </p:spTgt>
                                        </p:tgtEl>
                                        <p:attrNameLst>
                                          <p:attrName>ppt_y</p:attrName>
                                        </p:attrNameLst>
                                      </p:cBhvr>
                                      <p:tavLst>
                                        <p:tav tm="0">
                                          <p:val>
                                            <p:strVal val="#ppt_y"/>
                                          </p:val>
                                        </p:tav>
                                        <p:tav tm="100000">
                                          <p:val>
                                            <p:strVal val="#ppt_y"/>
                                          </p:val>
                                        </p:tav>
                                      </p:tavLst>
                                    </p:anim>
                                  </p:childTnLst>
                                </p:cTn>
                              </p:par>
                              <p:par>
                                <p:cTn id="61" presetID="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2DC4D40-5122-4B76-85FE-06A4ADBF5579}"/>
              </a:ext>
            </a:extLst>
          </p:cNvPr>
          <p:cNvSpPr/>
          <p:nvPr/>
        </p:nvSpPr>
        <p:spPr>
          <a:xfrm>
            <a:off x="339577" y="350829"/>
            <a:ext cx="8529601" cy="6235463"/>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13" name="Picture 12">
            <a:extLst>
              <a:ext uri="{FF2B5EF4-FFF2-40B4-BE49-F238E27FC236}">
                <a16:creationId xmlns:a16="http://schemas.microsoft.com/office/drawing/2014/main" id="{80C12308-E6F0-4ED8-9054-DEAC39B77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51919">
            <a:off x="7116803" y="915721"/>
            <a:ext cx="976078" cy="976078"/>
          </a:xfrm>
          <a:prstGeom prst="rect">
            <a:avLst/>
          </a:prstGeom>
        </p:spPr>
      </p:pic>
      <p:sp>
        <p:nvSpPr>
          <p:cNvPr id="2" name="TextBox 1">
            <a:extLst>
              <a:ext uri="{FF2B5EF4-FFF2-40B4-BE49-F238E27FC236}">
                <a16:creationId xmlns:a16="http://schemas.microsoft.com/office/drawing/2014/main" id="{345248A4-E3C0-43B6-9750-5CA4FFBE6B19}"/>
              </a:ext>
            </a:extLst>
          </p:cNvPr>
          <p:cNvSpPr txBox="1"/>
          <p:nvPr/>
        </p:nvSpPr>
        <p:spPr>
          <a:xfrm>
            <a:off x="502340" y="1258608"/>
            <a:ext cx="6508060" cy="338554"/>
          </a:xfrm>
          <a:prstGeom prst="rect">
            <a:avLst/>
          </a:prstGeom>
          <a:noFill/>
        </p:spPr>
        <p:txBody>
          <a:bodyPr wrap="square" rtlCol="0">
            <a:spAutoFit/>
          </a:bodyPr>
          <a:lstStyle/>
          <a:p>
            <a:r>
              <a:rPr lang="en-GB" sz="1600" dirty="0" smtClean="0">
                <a:solidFill>
                  <a:srgbClr val="002060"/>
                </a:solidFill>
              </a:rPr>
              <a:t>How do I know if the sources I’ve found will give me the information I need?</a:t>
            </a:r>
          </a:p>
        </p:txBody>
      </p:sp>
      <p:sp>
        <p:nvSpPr>
          <p:cNvPr id="25" name="TextBox 24">
            <a:hlinkClick r:id="" action="ppaction://noaction"/>
            <a:extLst>
              <a:ext uri="{FF2B5EF4-FFF2-40B4-BE49-F238E27FC236}">
                <a16:creationId xmlns:a16="http://schemas.microsoft.com/office/drawing/2014/main" id="{0BE46427-8DCD-4AC1-81F9-C6F279AF4883}"/>
              </a:ext>
            </a:extLst>
          </p:cNvPr>
          <p:cNvSpPr txBox="1"/>
          <p:nvPr/>
        </p:nvSpPr>
        <p:spPr>
          <a:xfrm>
            <a:off x="706578" y="5322473"/>
            <a:ext cx="327803" cy="369332"/>
          </a:xfrm>
          <a:prstGeom prst="rect">
            <a:avLst/>
          </a:prstGeom>
          <a:noFill/>
        </p:spPr>
        <p:txBody>
          <a:bodyPr wrap="square" rtlCol="0">
            <a:spAutoFit/>
          </a:bodyPr>
          <a:lstStyle/>
          <a:p>
            <a:r>
              <a:rPr lang="en-GB" b="1" dirty="0">
                <a:solidFill>
                  <a:schemeClr val="bg1"/>
                </a:solidFill>
              </a:rPr>
              <a:t>2</a:t>
            </a:r>
          </a:p>
        </p:txBody>
      </p:sp>
      <p:sp>
        <p:nvSpPr>
          <p:cNvPr id="28" name="TextBox 27">
            <a:hlinkClick r:id="" action="ppaction://noaction"/>
            <a:extLst>
              <a:ext uri="{FF2B5EF4-FFF2-40B4-BE49-F238E27FC236}">
                <a16:creationId xmlns:a16="http://schemas.microsoft.com/office/drawing/2014/main" id="{ACB1B772-BA69-4D1F-B707-11D5C2AEDE7D}"/>
              </a:ext>
            </a:extLst>
          </p:cNvPr>
          <p:cNvSpPr txBox="1"/>
          <p:nvPr/>
        </p:nvSpPr>
        <p:spPr>
          <a:xfrm>
            <a:off x="713672" y="5850285"/>
            <a:ext cx="327803" cy="369332"/>
          </a:xfrm>
          <a:prstGeom prst="rect">
            <a:avLst/>
          </a:prstGeom>
          <a:noFill/>
        </p:spPr>
        <p:txBody>
          <a:bodyPr wrap="square" rtlCol="0">
            <a:spAutoFit/>
          </a:bodyPr>
          <a:lstStyle/>
          <a:p>
            <a:r>
              <a:rPr lang="en-GB" b="1" dirty="0">
                <a:solidFill>
                  <a:schemeClr val="bg1"/>
                </a:solidFill>
              </a:rPr>
              <a:t>3</a:t>
            </a:r>
          </a:p>
        </p:txBody>
      </p:sp>
      <p:sp>
        <p:nvSpPr>
          <p:cNvPr id="21" name="TextBox 20">
            <a:extLst>
              <a:ext uri="{FF2B5EF4-FFF2-40B4-BE49-F238E27FC236}">
                <a16:creationId xmlns:a16="http://schemas.microsoft.com/office/drawing/2014/main" id="{120B6B1D-9F36-4160-A6F4-2BE0EC432E61}"/>
              </a:ext>
            </a:extLst>
          </p:cNvPr>
          <p:cNvSpPr txBox="1"/>
          <p:nvPr/>
        </p:nvSpPr>
        <p:spPr>
          <a:xfrm>
            <a:off x="546178" y="1830658"/>
            <a:ext cx="8323000" cy="1477328"/>
          </a:xfrm>
          <a:prstGeom prst="rect">
            <a:avLst/>
          </a:prstGeom>
          <a:noFill/>
        </p:spPr>
        <p:txBody>
          <a:bodyPr wrap="square" rtlCol="0">
            <a:spAutoFit/>
          </a:bodyPr>
          <a:lstStyle/>
          <a:p>
            <a:r>
              <a:rPr lang="en-GB" dirty="0" smtClean="0">
                <a:solidFill>
                  <a:srgbClr val="002060"/>
                </a:solidFill>
              </a:rPr>
              <a:t>Before deciding to use a resource, you should always </a:t>
            </a:r>
            <a:r>
              <a:rPr lang="en-GB" b="1" dirty="0" smtClean="0">
                <a:solidFill>
                  <a:srgbClr val="002060"/>
                </a:solidFill>
              </a:rPr>
              <a:t>evaluate it</a:t>
            </a:r>
          </a:p>
          <a:p>
            <a:endParaRPr lang="en-GB" dirty="0">
              <a:solidFill>
                <a:srgbClr val="002060"/>
              </a:solidFill>
            </a:endParaRPr>
          </a:p>
          <a:p>
            <a:r>
              <a:rPr lang="en-GB" dirty="0" smtClean="0"/>
              <a:t>There are various ways to do this</a:t>
            </a:r>
          </a:p>
          <a:p>
            <a:endParaRPr lang="en-GB" dirty="0"/>
          </a:p>
          <a:p>
            <a:r>
              <a:rPr lang="en-GB" dirty="0" smtClean="0"/>
              <a:t>At </a:t>
            </a:r>
            <a:r>
              <a:rPr lang="en-GB" dirty="0" err="1" smtClean="0"/>
              <a:t>Largs</a:t>
            </a:r>
            <a:r>
              <a:rPr lang="en-GB" dirty="0" smtClean="0"/>
              <a:t> Campus, we use the </a:t>
            </a:r>
            <a:r>
              <a:rPr lang="en-GB" b="1" dirty="0" smtClean="0">
                <a:solidFill>
                  <a:srgbClr val="002060"/>
                </a:solidFill>
              </a:rPr>
              <a:t>PARRC test……</a:t>
            </a:r>
            <a:endParaRPr lang="en-GB" b="1"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340" y="435298"/>
            <a:ext cx="723775" cy="774566"/>
          </a:xfrm>
          <a:prstGeom prst="rect">
            <a:avLst/>
          </a:prstGeom>
        </p:spPr>
      </p:pic>
      <p:sp>
        <p:nvSpPr>
          <p:cNvPr id="10" name="Title 1">
            <a:extLst>
              <a:ext uri="{FF2B5EF4-FFF2-40B4-BE49-F238E27FC236}">
                <a16:creationId xmlns:a16="http://schemas.microsoft.com/office/drawing/2014/main" id="{F8D7E799-E6FB-463C-A35D-69D340976BF8}"/>
              </a:ext>
            </a:extLst>
          </p:cNvPr>
          <p:cNvSpPr txBox="1">
            <a:spLocks/>
          </p:cNvSpPr>
          <p:nvPr/>
        </p:nvSpPr>
        <p:spPr>
          <a:xfrm>
            <a:off x="1515193" y="549021"/>
            <a:ext cx="6382879" cy="5448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solidFill>
                  <a:srgbClr val="7030A0"/>
                </a:solidFill>
              </a:rPr>
              <a:t>LOCATE: </a:t>
            </a:r>
            <a:r>
              <a:rPr lang="en-GB" sz="2800" b="1" dirty="0" smtClean="0">
                <a:solidFill>
                  <a:srgbClr val="002060"/>
                </a:solidFill>
              </a:rPr>
              <a:t>evaluate sources of information</a:t>
            </a:r>
            <a:endParaRPr lang="en-GB" sz="2800" b="1" dirty="0">
              <a:solidFill>
                <a:srgbClr val="002060"/>
              </a:solidFill>
            </a:endParaRPr>
          </a:p>
        </p:txBody>
      </p:sp>
    </p:spTree>
    <p:extLst>
      <p:ext uri="{BB962C8B-B14F-4D97-AF65-F5344CB8AC3E}">
        <p14:creationId xmlns:p14="http://schemas.microsoft.com/office/powerpoint/2010/main" val="333573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 calcmode="lin" valueType="num">
                                      <p:cBhvr additive="base">
                                        <p:cTn id="13"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fill="hold"/>
                                        <p:tgtEl>
                                          <p:spTgt spid="2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1">
                                            <p:txEl>
                                              <p:pRg st="4" end="4"/>
                                            </p:txEl>
                                          </p:spTgt>
                                        </p:tgtEl>
                                        <p:attrNameLst>
                                          <p:attrName>style.visibility</p:attrName>
                                        </p:attrNameLst>
                                      </p:cBhvr>
                                      <p:to>
                                        <p:strVal val="visible"/>
                                      </p:to>
                                    </p:set>
                                    <p:anim calcmode="lin" valueType="num">
                                      <p:cBhvr additive="base">
                                        <p:cTn id="25" dur="500" fill="hold"/>
                                        <p:tgtEl>
                                          <p:spTgt spid="2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4FD6E2D4-92C7-44AE-AEE6-FC24F6190FA5}"/>
              </a:ext>
            </a:extLst>
          </p:cNvPr>
          <p:cNvSpPr/>
          <p:nvPr/>
        </p:nvSpPr>
        <p:spPr>
          <a:xfrm>
            <a:off x="1263082" y="5599135"/>
            <a:ext cx="4860628" cy="351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dirty="0"/>
          </a:p>
        </p:txBody>
      </p:sp>
      <p:sp>
        <p:nvSpPr>
          <p:cNvPr id="27" name="Rectangle 26">
            <a:extLst>
              <a:ext uri="{FF2B5EF4-FFF2-40B4-BE49-F238E27FC236}">
                <a16:creationId xmlns:a16="http://schemas.microsoft.com/office/drawing/2014/main" id="{079EDECE-08DF-4315-87D4-B3A6F06F0F26}"/>
              </a:ext>
            </a:extLst>
          </p:cNvPr>
          <p:cNvSpPr/>
          <p:nvPr/>
        </p:nvSpPr>
        <p:spPr>
          <a:xfrm>
            <a:off x="1203841" y="3318296"/>
            <a:ext cx="3839712" cy="2552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GB" sz="760" dirty="0"/>
          </a:p>
        </p:txBody>
      </p:sp>
      <p:sp>
        <p:nvSpPr>
          <p:cNvPr id="36" name="Rectangle 35">
            <a:extLst>
              <a:ext uri="{FF2B5EF4-FFF2-40B4-BE49-F238E27FC236}">
                <a16:creationId xmlns:a16="http://schemas.microsoft.com/office/drawing/2014/main" id="{079EDECE-08DF-4315-87D4-B3A6F06F0F26}"/>
              </a:ext>
            </a:extLst>
          </p:cNvPr>
          <p:cNvSpPr/>
          <p:nvPr/>
        </p:nvSpPr>
        <p:spPr>
          <a:xfrm>
            <a:off x="1203841" y="2112262"/>
            <a:ext cx="3839712" cy="2552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GB" sz="760" dirty="0"/>
          </a:p>
        </p:txBody>
      </p:sp>
      <p:graphicFrame>
        <p:nvGraphicFramePr>
          <p:cNvPr id="29" name="Table 28">
            <a:extLst>
              <a:ext uri="{FF2B5EF4-FFF2-40B4-BE49-F238E27FC236}">
                <a16:creationId xmlns:a16="http://schemas.microsoft.com/office/drawing/2014/main" id="{D47F2D3A-6C5D-4AA0-B662-A312E211155F}"/>
              </a:ext>
            </a:extLst>
          </p:cNvPr>
          <p:cNvGraphicFramePr>
            <a:graphicFrameLocks noGrp="1"/>
          </p:cNvGraphicFramePr>
          <p:nvPr>
            <p:extLst/>
          </p:nvPr>
        </p:nvGraphicFramePr>
        <p:xfrm>
          <a:off x="349060" y="3593459"/>
          <a:ext cx="8415661" cy="780010"/>
        </p:xfrm>
        <a:graphic>
          <a:graphicData uri="http://schemas.openxmlformats.org/drawingml/2006/table">
            <a:tbl>
              <a:tblPr firstRow="1" bandRow="1">
                <a:tableStyleId>{5C22544A-7EE6-4342-B048-85BDC9FD1C3A}</a:tableStyleId>
              </a:tblPr>
              <a:tblGrid>
                <a:gridCol w="6511454">
                  <a:extLst>
                    <a:ext uri="{9D8B030D-6E8A-4147-A177-3AD203B41FA5}">
                      <a16:colId xmlns:a16="http://schemas.microsoft.com/office/drawing/2014/main" val="1712764402"/>
                    </a:ext>
                  </a:extLst>
                </a:gridCol>
                <a:gridCol w="1904207">
                  <a:extLst>
                    <a:ext uri="{9D8B030D-6E8A-4147-A177-3AD203B41FA5}">
                      <a16:colId xmlns:a16="http://schemas.microsoft.com/office/drawing/2014/main" val="1872877272"/>
                    </a:ext>
                  </a:extLst>
                </a:gridCol>
              </a:tblGrid>
              <a:tr h="277090">
                <a:tc>
                  <a:txBody>
                    <a:bodyPr/>
                    <a:lstStyle/>
                    <a:p>
                      <a:r>
                        <a:rPr lang="en-GB" sz="900" b="1" dirty="0">
                          <a:solidFill>
                            <a:schemeClr val="tx1"/>
                          </a:solidFill>
                        </a:rPr>
                        <a:t>Who is the author/source/publisher/sponsor of this information?</a:t>
                      </a: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129280747"/>
                  </a:ext>
                </a:extLst>
              </a:tr>
              <a:tr h="202077">
                <a:tc>
                  <a:txBody>
                    <a:bodyPr/>
                    <a:lstStyle/>
                    <a:p>
                      <a:r>
                        <a:rPr lang="en-GB" sz="900" b="1" dirty="0"/>
                        <a:t>What do you know about the author – how qualified are they to write on this topic?</a:t>
                      </a: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768345949"/>
                  </a:ext>
                </a:extLst>
              </a:tr>
              <a:tr h="135093">
                <a:tc>
                  <a:txBody>
                    <a:bodyPr/>
                    <a:lstStyle/>
                    <a:p>
                      <a:r>
                        <a:rPr lang="en-GB" sz="900" b="1" dirty="0"/>
                        <a:t>Is</a:t>
                      </a:r>
                      <a:r>
                        <a:rPr lang="en-GB" sz="900" b="1" baseline="0" dirty="0"/>
                        <a:t> there contact information, such as a publisher or email address?</a:t>
                      </a:r>
                      <a:endParaRPr lang="en-GB" sz="900" b="1"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3739156959"/>
                  </a:ext>
                </a:extLst>
              </a:tr>
            </a:tbl>
          </a:graphicData>
        </a:graphic>
      </p:graphicFrame>
      <p:pic>
        <p:nvPicPr>
          <p:cNvPr id="14" name="Picture 13" descr="A close up of a flower&#10;&#10;Description automatically generated">
            <a:extLst>
              <a:ext uri="{FF2B5EF4-FFF2-40B4-BE49-F238E27FC236}">
                <a16:creationId xmlns:a16="http://schemas.microsoft.com/office/drawing/2014/main" id="{2076990C-7356-4C44-B86F-92A8DADF53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59402">
            <a:off x="2513179" y="88403"/>
            <a:ext cx="809615" cy="843209"/>
          </a:xfrm>
          <a:prstGeom prst="rect">
            <a:avLst/>
          </a:prstGeom>
        </p:spPr>
      </p:pic>
      <p:sp>
        <p:nvSpPr>
          <p:cNvPr id="15" name="WordArt 3">
            <a:extLst>
              <a:ext uri="{FF2B5EF4-FFF2-40B4-BE49-F238E27FC236}">
                <a16:creationId xmlns:a16="http://schemas.microsoft.com/office/drawing/2014/main" id="{C49E570C-7989-4467-BD87-6C84041AB269}"/>
              </a:ext>
            </a:extLst>
          </p:cNvPr>
          <p:cNvSpPr>
            <a:spLocks noChangeArrowheads="1" noChangeShapeType="1" noTextEdit="1"/>
          </p:cNvSpPr>
          <p:nvPr/>
        </p:nvSpPr>
        <p:spPr bwMode="ltGray">
          <a:xfrm>
            <a:off x="3393895" y="110928"/>
            <a:ext cx="1230120" cy="270449"/>
          </a:xfrm>
          <a:prstGeom prst="rect">
            <a:avLst/>
          </a:prstGeom>
        </p:spPr>
        <p:txBody>
          <a:bodyPr wrap="none" fromWordArt="1">
            <a:prstTxWarp prst="textPlain">
              <a:avLst>
                <a:gd name="adj" fmla="val 50000"/>
              </a:avLst>
            </a:prstTxWarp>
          </a:bodyPr>
          <a:lstStyle/>
          <a:p>
            <a:pPr algn="ctr"/>
            <a:r>
              <a:rPr lang="en-GB" sz="570" kern="10" dirty="0" err="1">
                <a:ln w="9525">
                  <a:solidFill>
                    <a:schemeClr val="tx1"/>
                  </a:solidFill>
                  <a:round/>
                  <a:headEnd/>
                  <a:tailEnd/>
                </a:ln>
                <a:solidFill>
                  <a:srgbClr val="7030A0"/>
                </a:solidFill>
                <a:latin typeface="Calibri" panose="020F0502020204030204" pitchFamily="34" charset="0"/>
                <a:cs typeface="Calibri" panose="020F0502020204030204" pitchFamily="34" charset="0"/>
              </a:rPr>
              <a:t>Largs</a:t>
            </a:r>
            <a:r>
              <a:rPr lang="en-GB" sz="570" kern="10" dirty="0">
                <a:ln w="9525">
                  <a:solidFill>
                    <a:schemeClr val="tx1"/>
                  </a:solidFill>
                  <a:round/>
                  <a:headEnd/>
                  <a:tailEnd/>
                </a:ln>
                <a:solidFill>
                  <a:srgbClr val="7030A0"/>
                </a:solidFill>
                <a:latin typeface="Calibri" panose="020F0502020204030204" pitchFamily="34" charset="0"/>
                <a:cs typeface="Calibri" panose="020F0502020204030204" pitchFamily="34" charset="0"/>
              </a:rPr>
              <a:t> Campus</a:t>
            </a:r>
          </a:p>
          <a:p>
            <a:pPr algn="ctr"/>
            <a:r>
              <a:rPr lang="en-GB" sz="570" kern="10" dirty="0" smtClean="0">
                <a:ln w="9525">
                  <a:solidFill>
                    <a:schemeClr val="tx1"/>
                  </a:solidFill>
                  <a:round/>
                  <a:headEnd/>
                  <a:tailEnd/>
                </a:ln>
                <a:solidFill>
                  <a:srgbClr val="7030A0"/>
                </a:solidFill>
                <a:latin typeface="Calibri" panose="020F0502020204030204" pitchFamily="34" charset="0"/>
                <a:cs typeface="Calibri" panose="020F0502020204030204" pitchFamily="34" charset="0"/>
              </a:rPr>
              <a:t> </a:t>
            </a:r>
            <a:r>
              <a:rPr lang="en-GB" sz="570" kern="10" dirty="0">
                <a:ln w="9525">
                  <a:solidFill>
                    <a:schemeClr val="tx1"/>
                  </a:solidFill>
                  <a:round/>
                  <a:headEnd/>
                  <a:tailEnd/>
                </a:ln>
                <a:solidFill>
                  <a:srgbClr val="7030A0"/>
                </a:solidFill>
                <a:latin typeface="Calibri" panose="020F0502020204030204" pitchFamily="34" charset="0"/>
                <a:cs typeface="Calibri" panose="020F0502020204030204" pitchFamily="34" charset="0"/>
              </a:rPr>
              <a:t>Library</a:t>
            </a:r>
          </a:p>
        </p:txBody>
      </p:sp>
      <p:sp>
        <p:nvSpPr>
          <p:cNvPr id="16" name="WordArt 5">
            <a:extLst>
              <a:ext uri="{FF2B5EF4-FFF2-40B4-BE49-F238E27FC236}">
                <a16:creationId xmlns:a16="http://schemas.microsoft.com/office/drawing/2014/main" id="{01E941A0-FED3-4035-B779-90615F81C650}"/>
              </a:ext>
            </a:extLst>
          </p:cNvPr>
          <p:cNvSpPr>
            <a:spLocks noChangeArrowheads="1" noChangeShapeType="1" noTextEdit="1"/>
          </p:cNvSpPr>
          <p:nvPr/>
        </p:nvSpPr>
        <p:spPr bwMode="auto">
          <a:xfrm>
            <a:off x="5403059" y="42902"/>
            <a:ext cx="1943670" cy="262725"/>
          </a:xfrm>
          <a:prstGeom prst="rect">
            <a:avLst/>
          </a:prstGeom>
        </p:spPr>
        <p:txBody>
          <a:bodyPr wrap="none" fromWordArt="1">
            <a:prstTxWarp prst="textPlain">
              <a:avLst>
                <a:gd name="adj" fmla="val 50000"/>
              </a:avLst>
            </a:prstTxWarp>
          </a:bodyPr>
          <a:lstStyle/>
          <a:p>
            <a:pPr algn="ctr"/>
            <a:r>
              <a:rPr lang="en-GB" sz="20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Locate: </a:t>
            </a:r>
          </a:p>
          <a:p>
            <a:pPr algn="ctr"/>
            <a:r>
              <a:rPr lang="en-GB" sz="20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e</a:t>
            </a:r>
            <a:r>
              <a:rPr lang="en-GB" sz="2000" kern="10" dirty="0" smtClean="0">
                <a:ln w="9525">
                  <a:solidFill>
                    <a:srgbClr val="000000"/>
                  </a:solidFill>
                  <a:round/>
                  <a:headEnd/>
                  <a:tailEnd/>
                </a:ln>
                <a:solidFill>
                  <a:srgbClr val="7030A0"/>
                </a:solidFill>
                <a:latin typeface="Calibri" panose="020F0502020204030204" pitchFamily="34" charset="0"/>
                <a:cs typeface="Calibri" panose="020F0502020204030204" pitchFamily="34" charset="0"/>
              </a:rPr>
              <a:t>valuating </a:t>
            </a:r>
            <a:r>
              <a:rPr lang="en-GB" sz="20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sources of informatio</a:t>
            </a:r>
            <a:r>
              <a:rPr lang="en-GB" sz="1500" kern="10" dirty="0">
                <a:ln w="9525">
                  <a:solidFill>
                    <a:srgbClr val="000000"/>
                  </a:solidFill>
                  <a:round/>
                  <a:headEnd/>
                  <a:tailEnd/>
                </a:ln>
                <a:solidFill>
                  <a:srgbClr val="7030A0"/>
                </a:solidFill>
                <a:latin typeface="Calibri" panose="020F0502020204030204" pitchFamily="34" charset="0"/>
                <a:cs typeface="Calibri" panose="020F0502020204030204" pitchFamily="34" charset="0"/>
              </a:rPr>
              <a:t>n</a:t>
            </a:r>
          </a:p>
        </p:txBody>
      </p:sp>
      <p:sp>
        <p:nvSpPr>
          <p:cNvPr id="17" name="TextBox 16">
            <a:extLst>
              <a:ext uri="{FF2B5EF4-FFF2-40B4-BE49-F238E27FC236}">
                <a16:creationId xmlns:a16="http://schemas.microsoft.com/office/drawing/2014/main" id="{3E9DB486-3C76-4593-BF94-63FCDD34C445}"/>
              </a:ext>
            </a:extLst>
          </p:cNvPr>
          <p:cNvSpPr txBox="1"/>
          <p:nvPr/>
        </p:nvSpPr>
        <p:spPr>
          <a:xfrm>
            <a:off x="3393895" y="417630"/>
            <a:ext cx="5135323" cy="507831"/>
          </a:xfrm>
          <a:prstGeom prst="rect">
            <a:avLst/>
          </a:prstGeom>
          <a:noFill/>
        </p:spPr>
        <p:txBody>
          <a:bodyPr wrap="square" rtlCol="0">
            <a:spAutoFit/>
          </a:bodyPr>
          <a:lstStyle/>
          <a:p>
            <a:r>
              <a:rPr lang="en-GB" sz="900" b="1" dirty="0"/>
              <a:t>Use this checklist to evaluate any sources of information you have found. Once you have answered  the questions in each section, give each a score out of ten. Add up the scores to give an overall usefulness rating. If you do this for each resource, it will be easy to decide which are the most useful!</a:t>
            </a:r>
          </a:p>
        </p:txBody>
      </p:sp>
      <p:sp>
        <p:nvSpPr>
          <p:cNvPr id="19" name="Rectangle 18">
            <a:extLst>
              <a:ext uri="{FF2B5EF4-FFF2-40B4-BE49-F238E27FC236}">
                <a16:creationId xmlns:a16="http://schemas.microsoft.com/office/drawing/2014/main" id="{DF2CA1CB-B289-4197-9A7D-C98BD5FDA54D}"/>
              </a:ext>
            </a:extLst>
          </p:cNvPr>
          <p:cNvSpPr/>
          <p:nvPr/>
        </p:nvSpPr>
        <p:spPr>
          <a:xfrm>
            <a:off x="892943" y="927359"/>
            <a:ext cx="3731072" cy="207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endParaRPr lang="en-GB" sz="760" dirty="0"/>
          </a:p>
        </p:txBody>
      </p:sp>
      <p:sp>
        <p:nvSpPr>
          <p:cNvPr id="20" name="TextBox 19">
            <a:extLst>
              <a:ext uri="{FF2B5EF4-FFF2-40B4-BE49-F238E27FC236}">
                <a16:creationId xmlns:a16="http://schemas.microsoft.com/office/drawing/2014/main" id="{07E60012-1F09-440C-9922-0D3AA2D4311D}"/>
              </a:ext>
            </a:extLst>
          </p:cNvPr>
          <p:cNvSpPr txBox="1"/>
          <p:nvPr/>
        </p:nvSpPr>
        <p:spPr>
          <a:xfrm>
            <a:off x="2180148" y="894570"/>
            <a:ext cx="2312744" cy="230832"/>
          </a:xfrm>
          <a:prstGeom prst="rect">
            <a:avLst/>
          </a:prstGeom>
          <a:noFill/>
        </p:spPr>
        <p:txBody>
          <a:bodyPr wrap="square" rtlCol="0">
            <a:spAutoFit/>
          </a:bodyPr>
          <a:lstStyle/>
          <a:p>
            <a:pPr algn="r"/>
            <a:r>
              <a:rPr lang="en-GB" sz="900" b="1" dirty="0"/>
              <a:t>Why does this source of information exist? </a:t>
            </a:r>
          </a:p>
        </p:txBody>
      </p:sp>
      <p:graphicFrame>
        <p:nvGraphicFramePr>
          <p:cNvPr id="26" name="Table 25">
            <a:extLst>
              <a:ext uri="{FF2B5EF4-FFF2-40B4-BE49-F238E27FC236}">
                <a16:creationId xmlns:a16="http://schemas.microsoft.com/office/drawing/2014/main" id="{AF234CF6-A82C-4E0F-A62F-58118164EB1F}"/>
              </a:ext>
            </a:extLst>
          </p:cNvPr>
          <p:cNvGraphicFramePr>
            <a:graphicFrameLocks noGrp="1"/>
          </p:cNvGraphicFramePr>
          <p:nvPr>
            <p:extLst/>
          </p:nvPr>
        </p:nvGraphicFramePr>
        <p:xfrm>
          <a:off x="315599" y="2396837"/>
          <a:ext cx="8454453" cy="852747"/>
        </p:xfrm>
        <a:graphic>
          <a:graphicData uri="http://schemas.openxmlformats.org/drawingml/2006/table">
            <a:tbl>
              <a:tblPr firstRow="1" bandRow="1">
                <a:tableStyleId>{5C22544A-7EE6-4342-B048-85BDC9FD1C3A}</a:tableStyleId>
              </a:tblPr>
              <a:tblGrid>
                <a:gridCol w="6430190">
                  <a:extLst>
                    <a:ext uri="{9D8B030D-6E8A-4147-A177-3AD203B41FA5}">
                      <a16:colId xmlns:a16="http://schemas.microsoft.com/office/drawing/2014/main" val="3747579251"/>
                    </a:ext>
                  </a:extLst>
                </a:gridCol>
                <a:gridCol w="2024263">
                  <a:extLst>
                    <a:ext uri="{9D8B030D-6E8A-4147-A177-3AD203B41FA5}">
                      <a16:colId xmlns:a16="http://schemas.microsoft.com/office/drawing/2014/main" val="198796607"/>
                    </a:ext>
                  </a:extLst>
                </a:gridCol>
              </a:tblGrid>
              <a:tr h="235527">
                <a:tc>
                  <a:txBody>
                    <a:bodyPr/>
                    <a:lstStyle/>
                    <a:p>
                      <a:r>
                        <a:rPr lang="en-GB" sz="900" b="1" dirty="0">
                          <a:solidFill>
                            <a:schemeClr val="tx1"/>
                          </a:solidFill>
                        </a:rPr>
                        <a:t>Has the author cited sources where this information has come from so that they can be easily checked?</a:t>
                      </a:r>
                    </a:p>
                  </a:txBody>
                  <a:tcPr marL="68580" marR="68580" marT="34290" marB="34290">
                    <a:solidFill>
                      <a:schemeClr val="bg2"/>
                    </a:solidFill>
                  </a:tcPr>
                </a:tc>
                <a:tc>
                  <a:txBody>
                    <a:bodyPr/>
                    <a:lstStyle/>
                    <a:p>
                      <a:endParaRPr lang="en-GB" sz="800" dirty="0"/>
                    </a:p>
                  </a:txBody>
                  <a:tcPr marL="68580" marR="68580" marT="34290" marB="34290">
                    <a:solidFill>
                      <a:schemeClr val="bg2"/>
                    </a:solidFill>
                  </a:tcPr>
                </a:tc>
                <a:extLst>
                  <a:ext uri="{0D108BD9-81ED-4DB2-BD59-A6C34878D82A}">
                    <a16:rowId xmlns:a16="http://schemas.microsoft.com/office/drawing/2014/main" val="3888879690"/>
                  </a:ext>
                </a:extLst>
              </a:tr>
              <a:tr h="172181">
                <a:tc>
                  <a:txBody>
                    <a:bodyPr/>
                    <a:lstStyle/>
                    <a:p>
                      <a:r>
                        <a:rPr lang="en-GB" sz="900" b="1" dirty="0"/>
                        <a:t>Can the information be verified in other sources?</a:t>
                      </a:r>
                    </a:p>
                  </a:txBody>
                  <a:tcPr marL="68580" marR="68580" marT="34290" marB="34290">
                    <a:solidFill>
                      <a:schemeClr val="bg2"/>
                    </a:solidFill>
                  </a:tcPr>
                </a:tc>
                <a:tc>
                  <a:txBody>
                    <a:bodyPr/>
                    <a:lstStyle/>
                    <a:p>
                      <a:endParaRPr lang="en-GB" sz="800" dirty="0"/>
                    </a:p>
                  </a:txBody>
                  <a:tcPr marL="68580" marR="68580" marT="34290" marB="34290">
                    <a:solidFill>
                      <a:schemeClr val="bg2"/>
                    </a:solidFill>
                  </a:tcPr>
                </a:tc>
                <a:extLst>
                  <a:ext uri="{0D108BD9-81ED-4DB2-BD59-A6C34878D82A}">
                    <a16:rowId xmlns:a16="http://schemas.microsoft.com/office/drawing/2014/main" val="859699113"/>
                  </a:ext>
                </a:extLst>
              </a:tr>
              <a:tr h="172181">
                <a:tc>
                  <a:txBody>
                    <a:bodyPr/>
                    <a:lstStyle/>
                    <a:p>
                      <a:r>
                        <a:rPr lang="en-GB" sz="900" b="1" dirty="0"/>
                        <a:t>Does the language and tone seem balanced, unbiased and free from emotion?</a:t>
                      </a:r>
                    </a:p>
                  </a:txBody>
                  <a:tcPr marL="68580" marR="68580" marT="34290" marB="34290">
                    <a:solidFill>
                      <a:schemeClr val="bg2"/>
                    </a:solidFill>
                  </a:tcPr>
                </a:tc>
                <a:tc>
                  <a:txBody>
                    <a:bodyPr/>
                    <a:lstStyle/>
                    <a:p>
                      <a:endParaRPr lang="en-GB" sz="800" dirty="0"/>
                    </a:p>
                  </a:txBody>
                  <a:tcPr marL="68580" marR="68580" marT="34290" marB="34290">
                    <a:solidFill>
                      <a:schemeClr val="bg2"/>
                    </a:solidFill>
                  </a:tcPr>
                </a:tc>
                <a:extLst>
                  <a:ext uri="{0D108BD9-81ED-4DB2-BD59-A6C34878D82A}">
                    <a16:rowId xmlns:a16="http://schemas.microsoft.com/office/drawing/2014/main" val="223677998"/>
                  </a:ext>
                </a:extLst>
              </a:tr>
              <a:tr h="172181">
                <a:tc>
                  <a:txBody>
                    <a:bodyPr/>
                    <a:lstStyle/>
                    <a:p>
                      <a:r>
                        <a:rPr lang="en-GB" sz="900" b="1" dirty="0"/>
                        <a:t>Are there spelling and grammar errors, or mistakes in the typing?</a:t>
                      </a:r>
                    </a:p>
                  </a:txBody>
                  <a:tcPr marL="68580" marR="68580" marT="34290" marB="34290">
                    <a:solidFill>
                      <a:schemeClr val="bg2"/>
                    </a:solidFill>
                  </a:tcPr>
                </a:tc>
                <a:tc>
                  <a:txBody>
                    <a:bodyPr/>
                    <a:lstStyle/>
                    <a:p>
                      <a:endParaRPr lang="en-GB" sz="800" dirty="0"/>
                    </a:p>
                  </a:txBody>
                  <a:tcPr marL="68580" marR="68580" marT="34290" marB="34290">
                    <a:solidFill>
                      <a:schemeClr val="bg2"/>
                    </a:solidFill>
                  </a:tcPr>
                </a:tc>
                <a:extLst>
                  <a:ext uri="{0D108BD9-81ED-4DB2-BD59-A6C34878D82A}">
                    <a16:rowId xmlns:a16="http://schemas.microsoft.com/office/drawing/2014/main" val="768762288"/>
                  </a:ext>
                </a:extLst>
              </a:tr>
            </a:tbl>
          </a:graphicData>
        </a:graphic>
      </p:graphicFrame>
      <p:sp>
        <p:nvSpPr>
          <p:cNvPr id="34" name="Rectangle 33">
            <a:extLst>
              <a:ext uri="{FF2B5EF4-FFF2-40B4-BE49-F238E27FC236}">
                <a16:creationId xmlns:a16="http://schemas.microsoft.com/office/drawing/2014/main" id="{A9B9B0F8-149A-4F57-9DB3-026665C17F6C}"/>
              </a:ext>
            </a:extLst>
          </p:cNvPr>
          <p:cNvSpPr/>
          <p:nvPr/>
        </p:nvSpPr>
        <p:spPr>
          <a:xfrm>
            <a:off x="330097" y="2100180"/>
            <a:ext cx="1797333" cy="213631"/>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800" b="1" dirty="0"/>
              <a:t>Accuracy</a:t>
            </a:r>
          </a:p>
        </p:txBody>
      </p:sp>
      <p:sp>
        <p:nvSpPr>
          <p:cNvPr id="35" name="TextBox 34">
            <a:extLst>
              <a:ext uri="{FF2B5EF4-FFF2-40B4-BE49-F238E27FC236}">
                <a16:creationId xmlns:a16="http://schemas.microsoft.com/office/drawing/2014/main" id="{69603A1A-4172-4EEF-AA6E-08631433F4C5}"/>
              </a:ext>
            </a:extLst>
          </p:cNvPr>
          <p:cNvSpPr txBox="1"/>
          <p:nvPr/>
        </p:nvSpPr>
        <p:spPr>
          <a:xfrm>
            <a:off x="2136632" y="2081213"/>
            <a:ext cx="2927391" cy="246221"/>
          </a:xfrm>
          <a:prstGeom prst="rect">
            <a:avLst/>
          </a:prstGeom>
          <a:noFill/>
        </p:spPr>
        <p:txBody>
          <a:bodyPr wrap="square" rtlCol="0">
            <a:spAutoFit/>
          </a:bodyPr>
          <a:lstStyle/>
          <a:p>
            <a:r>
              <a:rPr lang="en-GB" sz="900" b="1" dirty="0"/>
              <a:t>To what extent can you trust this source of information</a:t>
            </a:r>
            <a:r>
              <a:rPr lang="en-GB" sz="1000" dirty="0"/>
              <a:t> </a:t>
            </a:r>
            <a:r>
              <a:rPr lang="en-GB" sz="800" dirty="0"/>
              <a:t>? </a:t>
            </a:r>
            <a:endParaRPr lang="en-GB" sz="675" dirty="0"/>
          </a:p>
        </p:txBody>
      </p:sp>
      <p:sp>
        <p:nvSpPr>
          <p:cNvPr id="38" name="Rectangle 37">
            <a:extLst>
              <a:ext uri="{FF2B5EF4-FFF2-40B4-BE49-F238E27FC236}">
                <a16:creationId xmlns:a16="http://schemas.microsoft.com/office/drawing/2014/main" id="{0D51154C-4B46-4C46-AD77-401986411F2E}"/>
              </a:ext>
            </a:extLst>
          </p:cNvPr>
          <p:cNvSpPr/>
          <p:nvPr/>
        </p:nvSpPr>
        <p:spPr>
          <a:xfrm rot="10800000" flipV="1">
            <a:off x="8127366" y="923162"/>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pic>
        <p:nvPicPr>
          <p:cNvPr id="39" name="Picture 8" descr="A picture containing gallery, photo&#10;&#10;Description generated with high confidence">
            <a:extLst>
              <a:ext uri="{FF2B5EF4-FFF2-40B4-BE49-F238E27FC236}">
                <a16:creationId xmlns:a16="http://schemas.microsoft.com/office/drawing/2014/main" id="{DF72F623-354C-4E32-8BAF-8DE33CE577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551055">
            <a:off x="8529993" y="143089"/>
            <a:ext cx="502295" cy="5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745D55DB-8796-4ACF-A030-289CE53B493E}"/>
              </a:ext>
            </a:extLst>
          </p:cNvPr>
          <p:cNvSpPr/>
          <p:nvPr/>
        </p:nvSpPr>
        <p:spPr>
          <a:xfrm>
            <a:off x="334122" y="891279"/>
            <a:ext cx="1802510" cy="216965"/>
          </a:xfrm>
          <a:prstGeom prst="rect">
            <a:avLst/>
          </a:prstGeom>
          <a:solidFill>
            <a:srgbClr val="0A122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b="1" dirty="0"/>
              <a:t>Purpose</a:t>
            </a:r>
          </a:p>
        </p:txBody>
      </p:sp>
      <p:sp>
        <p:nvSpPr>
          <p:cNvPr id="23" name="Rectangle 22">
            <a:extLst>
              <a:ext uri="{FF2B5EF4-FFF2-40B4-BE49-F238E27FC236}">
                <a16:creationId xmlns:a16="http://schemas.microsoft.com/office/drawing/2014/main" id="{CCC359C7-095A-4DF7-9184-264416BF41F3}"/>
              </a:ext>
            </a:extLst>
          </p:cNvPr>
          <p:cNvSpPr/>
          <p:nvPr/>
        </p:nvSpPr>
        <p:spPr>
          <a:xfrm>
            <a:off x="298373" y="3339318"/>
            <a:ext cx="1838259" cy="171670"/>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000" b="1" dirty="0"/>
              <a:t>Responsibility</a:t>
            </a:r>
          </a:p>
        </p:txBody>
      </p:sp>
      <p:sp>
        <p:nvSpPr>
          <p:cNvPr id="25" name="TextBox 24">
            <a:extLst>
              <a:ext uri="{FF2B5EF4-FFF2-40B4-BE49-F238E27FC236}">
                <a16:creationId xmlns:a16="http://schemas.microsoft.com/office/drawing/2014/main" id="{5BE86297-12F1-460D-BC71-81E509B20BE6}"/>
              </a:ext>
            </a:extLst>
          </p:cNvPr>
          <p:cNvSpPr txBox="1"/>
          <p:nvPr/>
        </p:nvSpPr>
        <p:spPr>
          <a:xfrm>
            <a:off x="2136632" y="3302730"/>
            <a:ext cx="2574492" cy="230832"/>
          </a:xfrm>
          <a:prstGeom prst="rect">
            <a:avLst/>
          </a:prstGeom>
          <a:noFill/>
        </p:spPr>
        <p:txBody>
          <a:bodyPr wrap="square" rtlCol="0">
            <a:spAutoFit/>
          </a:bodyPr>
          <a:lstStyle/>
          <a:p>
            <a:pPr algn="ctr"/>
            <a:r>
              <a:rPr lang="en-GB" sz="900" b="1" dirty="0"/>
              <a:t>Who has produced this information</a:t>
            </a:r>
            <a:r>
              <a:rPr lang="en-GB" sz="900" dirty="0"/>
              <a:t>? </a:t>
            </a:r>
          </a:p>
        </p:txBody>
      </p:sp>
      <p:sp>
        <p:nvSpPr>
          <p:cNvPr id="28" name="Rectangle 27">
            <a:extLst>
              <a:ext uri="{FF2B5EF4-FFF2-40B4-BE49-F238E27FC236}">
                <a16:creationId xmlns:a16="http://schemas.microsoft.com/office/drawing/2014/main" id="{0D51154C-4B46-4C46-AD77-401986411F2E}"/>
              </a:ext>
            </a:extLst>
          </p:cNvPr>
          <p:cNvSpPr/>
          <p:nvPr/>
        </p:nvSpPr>
        <p:spPr>
          <a:xfrm rot="10800000" flipV="1">
            <a:off x="8020903" y="3351483"/>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sp>
        <p:nvSpPr>
          <p:cNvPr id="30" name="Rectangle 29">
            <a:extLst>
              <a:ext uri="{FF2B5EF4-FFF2-40B4-BE49-F238E27FC236}">
                <a16:creationId xmlns:a16="http://schemas.microsoft.com/office/drawing/2014/main" id="{0D51154C-4B46-4C46-AD77-401986411F2E}"/>
              </a:ext>
            </a:extLst>
          </p:cNvPr>
          <p:cNvSpPr/>
          <p:nvPr/>
        </p:nvSpPr>
        <p:spPr>
          <a:xfrm rot="10800000" flipV="1">
            <a:off x="8105852" y="2148862"/>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sp>
        <p:nvSpPr>
          <p:cNvPr id="31" name="WordArt 3">
            <a:extLst>
              <a:ext uri="{FF2B5EF4-FFF2-40B4-BE49-F238E27FC236}">
                <a16:creationId xmlns:a16="http://schemas.microsoft.com/office/drawing/2014/main" id="{C49E570C-7989-4467-BD87-6C84041AB269}"/>
              </a:ext>
            </a:extLst>
          </p:cNvPr>
          <p:cNvSpPr>
            <a:spLocks noChangeArrowheads="1" noChangeShapeType="1" noTextEdit="1"/>
          </p:cNvSpPr>
          <p:nvPr/>
        </p:nvSpPr>
        <p:spPr bwMode="ltGray">
          <a:xfrm>
            <a:off x="338232" y="126977"/>
            <a:ext cx="1989911" cy="630050"/>
          </a:xfrm>
          <a:prstGeom prst="rect">
            <a:avLst/>
          </a:prstGeom>
        </p:spPr>
        <p:txBody>
          <a:bodyPr wrap="none" fromWordArt="1">
            <a:prstTxWarp prst="textPlain">
              <a:avLst>
                <a:gd name="adj" fmla="val 50000"/>
              </a:avLst>
            </a:prstTxWarp>
          </a:bodyPr>
          <a:lstStyle/>
          <a:p>
            <a:pPr algn="ctr"/>
            <a:r>
              <a:rPr lang="en-GB" sz="570" kern="10" dirty="0" smtClean="0">
                <a:ln w="9525">
                  <a:solidFill>
                    <a:schemeClr val="tx1"/>
                  </a:solidFill>
                  <a:round/>
                  <a:headEnd/>
                  <a:tailEnd/>
                </a:ln>
                <a:solidFill>
                  <a:srgbClr val="00B050"/>
                </a:solidFill>
                <a:latin typeface="Calibri" panose="020F0502020204030204" pitchFamily="34" charset="0"/>
                <a:cs typeface="Calibri" panose="020F0502020204030204" pitchFamily="34" charset="0"/>
              </a:rPr>
              <a:t>The PARRC test</a:t>
            </a:r>
            <a:endParaRPr lang="en-GB" sz="570" kern="10" dirty="0">
              <a:ln w="9525">
                <a:solidFill>
                  <a:schemeClr val="tx1"/>
                </a:solidFill>
                <a:round/>
                <a:headEnd/>
                <a:tailEnd/>
              </a:ln>
              <a:solidFill>
                <a:srgbClr val="00B050"/>
              </a:solidFill>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4FD6E2D4-92C7-44AE-AEE6-FC24F6190FA5}"/>
              </a:ext>
            </a:extLst>
          </p:cNvPr>
          <p:cNvSpPr/>
          <p:nvPr/>
        </p:nvSpPr>
        <p:spPr>
          <a:xfrm>
            <a:off x="975035" y="4419667"/>
            <a:ext cx="4897686" cy="3131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GB" sz="1013" dirty="0"/>
          </a:p>
        </p:txBody>
      </p:sp>
      <p:sp>
        <p:nvSpPr>
          <p:cNvPr id="40" name="Rectangle 39">
            <a:extLst>
              <a:ext uri="{FF2B5EF4-FFF2-40B4-BE49-F238E27FC236}">
                <a16:creationId xmlns:a16="http://schemas.microsoft.com/office/drawing/2014/main" id="{6BE7BEB4-A33B-4DCC-8ADF-2CEFA2828CAE}"/>
              </a:ext>
            </a:extLst>
          </p:cNvPr>
          <p:cNvSpPr/>
          <p:nvPr/>
        </p:nvSpPr>
        <p:spPr>
          <a:xfrm>
            <a:off x="298373" y="4441859"/>
            <a:ext cx="2403346" cy="221419"/>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100" dirty="0"/>
              <a:t>Relevance</a:t>
            </a:r>
          </a:p>
        </p:txBody>
      </p:sp>
      <p:sp>
        <p:nvSpPr>
          <p:cNvPr id="42" name="TextBox 41">
            <a:extLst>
              <a:ext uri="{FF2B5EF4-FFF2-40B4-BE49-F238E27FC236}">
                <a16:creationId xmlns:a16="http://schemas.microsoft.com/office/drawing/2014/main" id="{9B4BF9E8-60D2-4259-BA3E-231501D4FD00}"/>
              </a:ext>
            </a:extLst>
          </p:cNvPr>
          <p:cNvSpPr txBox="1"/>
          <p:nvPr/>
        </p:nvSpPr>
        <p:spPr>
          <a:xfrm>
            <a:off x="2733443" y="4445144"/>
            <a:ext cx="2993672" cy="246221"/>
          </a:xfrm>
          <a:prstGeom prst="rect">
            <a:avLst/>
          </a:prstGeom>
          <a:noFill/>
        </p:spPr>
        <p:txBody>
          <a:bodyPr wrap="square" rtlCol="0">
            <a:spAutoFit/>
          </a:bodyPr>
          <a:lstStyle/>
          <a:p>
            <a:pPr algn="r"/>
            <a:r>
              <a:rPr lang="en-GB" sz="1000" b="1" dirty="0"/>
              <a:t>Does this resource provide the information I need</a:t>
            </a:r>
            <a:r>
              <a:rPr lang="en-GB" sz="900" dirty="0"/>
              <a:t>? </a:t>
            </a:r>
          </a:p>
        </p:txBody>
      </p:sp>
      <p:sp>
        <p:nvSpPr>
          <p:cNvPr id="43" name="Rectangle 42">
            <a:extLst>
              <a:ext uri="{FF2B5EF4-FFF2-40B4-BE49-F238E27FC236}">
                <a16:creationId xmlns:a16="http://schemas.microsoft.com/office/drawing/2014/main" id="{0D51154C-4B46-4C46-AD77-401986411F2E}"/>
              </a:ext>
            </a:extLst>
          </p:cNvPr>
          <p:cNvSpPr/>
          <p:nvPr/>
        </p:nvSpPr>
        <p:spPr>
          <a:xfrm rot="10800000" flipV="1">
            <a:off x="7980926" y="4549635"/>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graphicFrame>
        <p:nvGraphicFramePr>
          <p:cNvPr id="44" name="Table 43">
            <a:extLst>
              <a:ext uri="{FF2B5EF4-FFF2-40B4-BE49-F238E27FC236}">
                <a16:creationId xmlns:a16="http://schemas.microsoft.com/office/drawing/2014/main" id="{0E78324D-A270-47AD-8CB0-3FDEE82CA5BB}"/>
              </a:ext>
            </a:extLst>
          </p:cNvPr>
          <p:cNvGraphicFramePr>
            <a:graphicFrameLocks noGrp="1"/>
          </p:cNvGraphicFramePr>
          <p:nvPr>
            <p:extLst/>
          </p:nvPr>
        </p:nvGraphicFramePr>
        <p:xfrm>
          <a:off x="308540" y="4772584"/>
          <a:ext cx="8468570" cy="798942"/>
        </p:xfrm>
        <a:graphic>
          <a:graphicData uri="http://schemas.openxmlformats.org/drawingml/2006/table">
            <a:tbl>
              <a:tblPr firstRow="1" bandRow="1">
                <a:tableStyleId>{5C22544A-7EE6-4342-B048-85BDC9FD1C3A}</a:tableStyleId>
              </a:tblPr>
              <a:tblGrid>
                <a:gridCol w="6500173">
                  <a:extLst>
                    <a:ext uri="{9D8B030D-6E8A-4147-A177-3AD203B41FA5}">
                      <a16:colId xmlns:a16="http://schemas.microsoft.com/office/drawing/2014/main" val="1712764402"/>
                    </a:ext>
                  </a:extLst>
                </a:gridCol>
                <a:gridCol w="1968397">
                  <a:extLst>
                    <a:ext uri="{9D8B030D-6E8A-4147-A177-3AD203B41FA5}">
                      <a16:colId xmlns:a16="http://schemas.microsoft.com/office/drawing/2014/main" val="1872877272"/>
                    </a:ext>
                  </a:extLst>
                </a:gridCol>
              </a:tblGrid>
              <a:tr h="263236">
                <a:tc>
                  <a:txBody>
                    <a:bodyPr/>
                    <a:lstStyle/>
                    <a:p>
                      <a:r>
                        <a:rPr lang="en-GB" sz="1000" b="1" dirty="0">
                          <a:solidFill>
                            <a:schemeClr val="tx1"/>
                          </a:solidFill>
                        </a:rPr>
                        <a:t>Does the information relate to your topic or answer your question?</a:t>
                      </a:r>
                      <a:endParaRPr lang="en-GB" sz="900" b="1" dirty="0">
                        <a:solidFill>
                          <a:schemeClr val="tx1"/>
                        </a:solidFill>
                      </a:endParaRP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1129280747"/>
                  </a:ext>
                </a:extLst>
              </a:tr>
              <a:tr h="223715">
                <a:tc>
                  <a:txBody>
                    <a:bodyPr/>
                    <a:lstStyle/>
                    <a:p>
                      <a:r>
                        <a:rPr lang="en-GB" sz="1000" b="1" dirty="0" smtClean="0"/>
                        <a:t>Is the information at an appropriate level (i.e.: not too simple, or aimed at an older audience)?</a:t>
                      </a:r>
                      <a:endParaRPr lang="en-GB" sz="1000" b="1" dirty="0"/>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768345949"/>
                  </a:ext>
                </a:extLst>
              </a:tr>
              <a:tr h="284246">
                <a:tc>
                  <a:txBody>
                    <a:bodyPr/>
                    <a:lstStyle/>
                    <a:p>
                      <a:r>
                        <a:rPr lang="en-GB" sz="1000" b="1" dirty="0"/>
                        <a:t>Have you looked at other resources before choosing this one?</a:t>
                      </a: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3739156959"/>
                  </a:ext>
                </a:extLst>
              </a:tr>
            </a:tbl>
          </a:graphicData>
        </a:graphic>
      </p:graphicFrame>
      <p:sp>
        <p:nvSpPr>
          <p:cNvPr id="45" name="Rectangle 44">
            <a:extLst>
              <a:ext uri="{FF2B5EF4-FFF2-40B4-BE49-F238E27FC236}">
                <a16:creationId xmlns:a16="http://schemas.microsoft.com/office/drawing/2014/main" id="{40680007-D65B-4D57-AD92-BEDDFE40A2BC}"/>
              </a:ext>
            </a:extLst>
          </p:cNvPr>
          <p:cNvSpPr/>
          <p:nvPr/>
        </p:nvSpPr>
        <p:spPr>
          <a:xfrm>
            <a:off x="298373" y="5601558"/>
            <a:ext cx="2403346" cy="248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050" b="1" dirty="0"/>
              <a:t>Currency</a:t>
            </a:r>
          </a:p>
        </p:txBody>
      </p:sp>
      <p:sp>
        <p:nvSpPr>
          <p:cNvPr id="46" name="TextBox 45">
            <a:extLst>
              <a:ext uri="{FF2B5EF4-FFF2-40B4-BE49-F238E27FC236}">
                <a16:creationId xmlns:a16="http://schemas.microsoft.com/office/drawing/2014/main" id="{E7A72954-F538-44A6-93ED-80C67055CD1C}"/>
              </a:ext>
            </a:extLst>
          </p:cNvPr>
          <p:cNvSpPr txBox="1"/>
          <p:nvPr/>
        </p:nvSpPr>
        <p:spPr>
          <a:xfrm>
            <a:off x="2127430" y="5688132"/>
            <a:ext cx="2890333" cy="253916"/>
          </a:xfrm>
          <a:prstGeom prst="rect">
            <a:avLst/>
          </a:prstGeom>
          <a:noFill/>
        </p:spPr>
        <p:txBody>
          <a:bodyPr wrap="square" rtlCol="0">
            <a:spAutoFit/>
          </a:bodyPr>
          <a:lstStyle/>
          <a:p>
            <a:pPr algn="r"/>
            <a:r>
              <a:rPr lang="en-GB" sz="1000" b="1" dirty="0"/>
              <a:t>How up to date is the information? </a:t>
            </a:r>
          </a:p>
        </p:txBody>
      </p:sp>
      <p:sp>
        <p:nvSpPr>
          <p:cNvPr id="48" name="Rectangle 47">
            <a:extLst>
              <a:ext uri="{FF2B5EF4-FFF2-40B4-BE49-F238E27FC236}">
                <a16:creationId xmlns:a16="http://schemas.microsoft.com/office/drawing/2014/main" id="{0D51154C-4B46-4C46-AD77-401986411F2E}"/>
              </a:ext>
            </a:extLst>
          </p:cNvPr>
          <p:cNvSpPr/>
          <p:nvPr/>
        </p:nvSpPr>
        <p:spPr>
          <a:xfrm rot="10800000" flipV="1">
            <a:off x="7980926" y="5762321"/>
            <a:ext cx="664200" cy="1981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dirty="0">
                <a:solidFill>
                  <a:srgbClr val="7030A0"/>
                </a:solidFill>
              </a:rPr>
              <a:t>/10</a:t>
            </a:r>
          </a:p>
        </p:txBody>
      </p:sp>
      <p:graphicFrame>
        <p:nvGraphicFramePr>
          <p:cNvPr id="4" name="Table 3"/>
          <p:cNvGraphicFramePr>
            <a:graphicFrameLocks noGrp="1"/>
          </p:cNvGraphicFramePr>
          <p:nvPr>
            <p:extLst/>
          </p:nvPr>
        </p:nvGraphicFramePr>
        <p:xfrm>
          <a:off x="266214" y="6014156"/>
          <a:ext cx="8525352" cy="764364"/>
        </p:xfrm>
        <a:graphic>
          <a:graphicData uri="http://schemas.openxmlformats.org/drawingml/2006/table">
            <a:tbl>
              <a:tblPr firstRow="1" bandRow="1">
                <a:tableStyleId>{5C22544A-7EE6-4342-B048-85BDC9FD1C3A}</a:tableStyleId>
              </a:tblPr>
              <a:tblGrid>
                <a:gridCol w="6462722">
                  <a:extLst>
                    <a:ext uri="{9D8B030D-6E8A-4147-A177-3AD203B41FA5}">
                      <a16:colId xmlns:a16="http://schemas.microsoft.com/office/drawing/2014/main" val="1394424807"/>
                    </a:ext>
                  </a:extLst>
                </a:gridCol>
                <a:gridCol w="2062630">
                  <a:extLst>
                    <a:ext uri="{9D8B030D-6E8A-4147-A177-3AD203B41FA5}">
                      <a16:colId xmlns:a16="http://schemas.microsoft.com/office/drawing/2014/main" val="1729475661"/>
                    </a:ext>
                  </a:extLst>
                </a:gridCol>
              </a:tblGrid>
              <a:tr h="202275">
                <a:tc>
                  <a:txBody>
                    <a:bodyPr/>
                    <a:lstStyle/>
                    <a:p>
                      <a:r>
                        <a:rPr lang="en-GB" sz="1000" b="1" dirty="0">
                          <a:solidFill>
                            <a:schemeClr val="tx1"/>
                          </a:solidFill>
                        </a:rPr>
                        <a:t>When was the information made available? (published, uploaded or posted?)</a:t>
                      </a:r>
                    </a:p>
                  </a:txBody>
                  <a:tcPr>
                    <a:solidFill>
                      <a:schemeClr val="bg2"/>
                    </a:solidFill>
                  </a:tcPr>
                </a:tc>
                <a:tc>
                  <a:txBody>
                    <a:bodyPr/>
                    <a:lstStyle/>
                    <a:p>
                      <a:endParaRPr lang="en-GB" sz="900" dirty="0"/>
                    </a:p>
                  </a:txBody>
                  <a:tcPr>
                    <a:solidFill>
                      <a:schemeClr val="bg2"/>
                    </a:solidFill>
                  </a:tcPr>
                </a:tc>
                <a:extLst>
                  <a:ext uri="{0D108BD9-81ED-4DB2-BD59-A6C34878D82A}">
                    <a16:rowId xmlns:a16="http://schemas.microsoft.com/office/drawing/2014/main" val="1300105125"/>
                  </a:ext>
                </a:extLst>
              </a:tr>
              <a:tr h="269064">
                <a:tc>
                  <a:txBody>
                    <a:bodyPr/>
                    <a:lstStyle/>
                    <a:p>
                      <a:r>
                        <a:rPr lang="en-GB" sz="1000" b="1" dirty="0"/>
                        <a:t>Has the information been revised or updated since then?</a:t>
                      </a:r>
                    </a:p>
                  </a:txBody>
                  <a:tcPr>
                    <a:solidFill>
                      <a:schemeClr val="bg2"/>
                    </a:solidFill>
                  </a:tcPr>
                </a:tc>
                <a:tc>
                  <a:txBody>
                    <a:bodyPr/>
                    <a:lstStyle/>
                    <a:p>
                      <a:endParaRPr lang="en-GB" sz="700" dirty="0"/>
                    </a:p>
                  </a:txBody>
                  <a:tcPr>
                    <a:solidFill>
                      <a:schemeClr val="bg2"/>
                    </a:solidFill>
                  </a:tcPr>
                </a:tc>
                <a:extLst>
                  <a:ext uri="{0D108BD9-81ED-4DB2-BD59-A6C34878D82A}">
                    <a16:rowId xmlns:a16="http://schemas.microsoft.com/office/drawing/2014/main" val="416709984"/>
                  </a:ext>
                </a:extLst>
              </a:tr>
              <a:tr h="235021">
                <a:tc>
                  <a:txBody>
                    <a:bodyPr/>
                    <a:lstStyle/>
                    <a:p>
                      <a:r>
                        <a:rPr lang="en-GB" sz="1000" b="1" dirty="0"/>
                        <a:t>How important is it that you up-to-date is information for your topic?</a:t>
                      </a:r>
                    </a:p>
                  </a:txBody>
                  <a:tcPr>
                    <a:solidFill>
                      <a:schemeClr val="bg2"/>
                    </a:solidFill>
                  </a:tcPr>
                </a:tc>
                <a:tc>
                  <a:txBody>
                    <a:bodyPr/>
                    <a:lstStyle/>
                    <a:p>
                      <a:endParaRPr lang="en-GB" sz="1050" dirty="0"/>
                    </a:p>
                  </a:txBody>
                  <a:tcPr>
                    <a:solidFill>
                      <a:schemeClr val="bg2"/>
                    </a:solidFill>
                  </a:tcPr>
                </a:tc>
                <a:extLst>
                  <a:ext uri="{0D108BD9-81ED-4DB2-BD59-A6C34878D82A}">
                    <a16:rowId xmlns:a16="http://schemas.microsoft.com/office/drawing/2014/main" val="2428798509"/>
                  </a:ext>
                </a:extLst>
              </a:tr>
            </a:tbl>
          </a:graphicData>
        </a:graphic>
      </p:graphicFrame>
      <p:graphicFrame>
        <p:nvGraphicFramePr>
          <p:cNvPr id="49" name="Table 48">
            <a:extLst>
              <a:ext uri="{FF2B5EF4-FFF2-40B4-BE49-F238E27FC236}">
                <a16:creationId xmlns:a16="http://schemas.microsoft.com/office/drawing/2014/main" id="{622FBEA8-2A7E-4CBF-B419-FF5D8B485197}"/>
              </a:ext>
            </a:extLst>
          </p:cNvPr>
          <p:cNvGraphicFramePr>
            <a:graphicFrameLocks noGrp="1"/>
          </p:cNvGraphicFramePr>
          <p:nvPr>
            <p:extLst/>
          </p:nvPr>
        </p:nvGraphicFramePr>
        <p:xfrm>
          <a:off x="338232" y="1162436"/>
          <a:ext cx="8466890" cy="914400"/>
        </p:xfrm>
        <a:graphic>
          <a:graphicData uri="http://schemas.openxmlformats.org/drawingml/2006/table">
            <a:tbl>
              <a:tblPr firstRow="1" bandRow="1">
                <a:tableStyleId>{5C22544A-7EE6-4342-B048-85BDC9FD1C3A}</a:tableStyleId>
              </a:tblPr>
              <a:tblGrid>
                <a:gridCol w="6498883">
                  <a:extLst>
                    <a:ext uri="{9D8B030D-6E8A-4147-A177-3AD203B41FA5}">
                      <a16:colId xmlns:a16="http://schemas.microsoft.com/office/drawing/2014/main" val="1712764402"/>
                    </a:ext>
                  </a:extLst>
                </a:gridCol>
                <a:gridCol w="1968007">
                  <a:extLst>
                    <a:ext uri="{9D8B030D-6E8A-4147-A177-3AD203B41FA5}">
                      <a16:colId xmlns:a16="http://schemas.microsoft.com/office/drawing/2014/main" val="1872877272"/>
                    </a:ext>
                  </a:extLst>
                </a:gridCol>
              </a:tblGrid>
              <a:tr h="207424">
                <a:tc>
                  <a:txBody>
                    <a:bodyPr/>
                    <a:lstStyle/>
                    <a:p>
                      <a:r>
                        <a:rPr lang="en-GB" sz="900" b="1" dirty="0">
                          <a:solidFill>
                            <a:schemeClr val="tx1"/>
                          </a:solidFill>
                        </a:rPr>
                        <a:t>Is</a:t>
                      </a:r>
                      <a:r>
                        <a:rPr lang="en-GB" sz="900" b="1" baseline="0" dirty="0">
                          <a:solidFill>
                            <a:schemeClr val="tx1"/>
                          </a:solidFill>
                        </a:rPr>
                        <a:t> it easy to tell what the purpose of this information is?</a:t>
                      </a:r>
                      <a:endParaRPr lang="en-GB" sz="900" b="1" dirty="0">
                        <a:solidFill>
                          <a:schemeClr val="tx1"/>
                        </a:solidFill>
                      </a:endParaRPr>
                    </a:p>
                  </a:txBody>
                  <a:tcPr>
                    <a:solidFill>
                      <a:schemeClr val="bg2"/>
                    </a:solidFill>
                  </a:tcPr>
                </a:tc>
                <a:tc>
                  <a:txBody>
                    <a:bodyPr/>
                    <a:lstStyle/>
                    <a:p>
                      <a:endParaRPr lang="en-GB" sz="400" dirty="0"/>
                    </a:p>
                  </a:txBody>
                  <a:tcPr>
                    <a:solidFill>
                      <a:schemeClr val="bg2"/>
                    </a:solidFill>
                  </a:tcPr>
                </a:tc>
                <a:extLst>
                  <a:ext uri="{0D108BD9-81ED-4DB2-BD59-A6C34878D82A}">
                    <a16:rowId xmlns:a16="http://schemas.microsoft.com/office/drawing/2014/main" val="1129280747"/>
                  </a:ext>
                </a:extLst>
              </a:tr>
              <a:tr h="207424">
                <a:tc>
                  <a:txBody>
                    <a:bodyPr/>
                    <a:lstStyle/>
                    <a:p>
                      <a:r>
                        <a:rPr lang="en-GB" sz="900" b="1" baseline="0" dirty="0" smtClean="0"/>
                        <a:t> </a:t>
                      </a:r>
                      <a:r>
                        <a:rPr lang="en-GB" sz="900" b="1" baseline="0" dirty="0"/>
                        <a:t>Is it to inform, to teach, to sell, to entertain, to persuade?</a:t>
                      </a:r>
                      <a:endParaRPr lang="en-GB" sz="900" b="1" dirty="0"/>
                    </a:p>
                  </a:txBody>
                  <a:tcPr>
                    <a:solidFill>
                      <a:schemeClr val="bg2"/>
                    </a:solidFill>
                  </a:tcPr>
                </a:tc>
                <a:tc>
                  <a:txBody>
                    <a:bodyPr/>
                    <a:lstStyle/>
                    <a:p>
                      <a:endParaRPr lang="en-GB" sz="500" dirty="0"/>
                    </a:p>
                  </a:txBody>
                  <a:tcPr>
                    <a:solidFill>
                      <a:schemeClr val="bg2"/>
                    </a:solidFill>
                  </a:tcPr>
                </a:tc>
                <a:extLst>
                  <a:ext uri="{0D108BD9-81ED-4DB2-BD59-A6C34878D82A}">
                    <a16:rowId xmlns:a16="http://schemas.microsoft.com/office/drawing/2014/main" val="768345949"/>
                  </a:ext>
                </a:extLst>
              </a:tr>
              <a:tr h="207424">
                <a:tc>
                  <a:txBody>
                    <a:bodyPr/>
                    <a:lstStyle/>
                    <a:p>
                      <a:r>
                        <a:rPr lang="en-GB" sz="900" b="1" dirty="0"/>
                        <a:t>Does</a:t>
                      </a:r>
                      <a:r>
                        <a:rPr lang="en-GB" sz="900" b="1" baseline="0" dirty="0"/>
                        <a:t> this resource look at the topic from an unbiased point of view? Is it objective and impartial? </a:t>
                      </a:r>
                      <a:endParaRPr lang="en-GB" sz="900" b="1" dirty="0"/>
                    </a:p>
                  </a:txBody>
                  <a:tcPr>
                    <a:solidFill>
                      <a:schemeClr val="bg2"/>
                    </a:solidFill>
                  </a:tcPr>
                </a:tc>
                <a:tc>
                  <a:txBody>
                    <a:bodyPr/>
                    <a:lstStyle/>
                    <a:p>
                      <a:endParaRPr lang="en-GB" sz="500" dirty="0"/>
                    </a:p>
                  </a:txBody>
                  <a:tcPr>
                    <a:solidFill>
                      <a:schemeClr val="bg2"/>
                    </a:solidFill>
                  </a:tcPr>
                </a:tc>
                <a:extLst>
                  <a:ext uri="{0D108BD9-81ED-4DB2-BD59-A6C34878D82A}">
                    <a16:rowId xmlns:a16="http://schemas.microsoft.com/office/drawing/2014/main" val="3739156959"/>
                  </a:ext>
                </a:extLst>
              </a:tr>
              <a:tr h="207424">
                <a:tc>
                  <a:txBody>
                    <a:bodyPr/>
                    <a:lstStyle/>
                    <a:p>
                      <a:r>
                        <a:rPr lang="en-GB" sz="900" b="1" dirty="0"/>
                        <a:t>Is the information fact, opinion or propaganda?</a:t>
                      </a:r>
                    </a:p>
                  </a:txBody>
                  <a:tcPr>
                    <a:solidFill>
                      <a:schemeClr val="bg2"/>
                    </a:solidFill>
                  </a:tcPr>
                </a:tc>
                <a:tc>
                  <a:txBody>
                    <a:bodyPr/>
                    <a:lstStyle/>
                    <a:p>
                      <a:endParaRPr lang="en-GB" sz="500" dirty="0"/>
                    </a:p>
                  </a:txBody>
                  <a:tcPr>
                    <a:solidFill>
                      <a:schemeClr val="bg2"/>
                    </a:solidFill>
                  </a:tcPr>
                </a:tc>
                <a:extLst>
                  <a:ext uri="{0D108BD9-81ED-4DB2-BD59-A6C34878D82A}">
                    <a16:rowId xmlns:a16="http://schemas.microsoft.com/office/drawing/2014/main" val="4068816503"/>
                  </a:ext>
                </a:extLst>
              </a:tr>
            </a:tbl>
          </a:graphicData>
        </a:graphic>
      </p:graphicFrame>
    </p:spTree>
    <p:extLst>
      <p:ext uri="{BB962C8B-B14F-4D97-AF65-F5344CB8AC3E}">
        <p14:creationId xmlns:p14="http://schemas.microsoft.com/office/powerpoint/2010/main" val="258470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2DC4D40-5122-4B76-85FE-06A4ADBF5579}"/>
              </a:ext>
            </a:extLst>
          </p:cNvPr>
          <p:cNvSpPr/>
          <p:nvPr/>
        </p:nvSpPr>
        <p:spPr>
          <a:xfrm>
            <a:off x="213794" y="112419"/>
            <a:ext cx="8611546" cy="6456218"/>
          </a:xfrm>
          <a:prstGeom prst="rect">
            <a:avLst/>
          </a:prstGeom>
          <a:solidFill>
            <a:schemeClr val="bg1">
              <a:alpha val="0"/>
            </a:schemeClr>
          </a:solidFill>
          <a:ln w="444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pic>
        <p:nvPicPr>
          <p:cNvPr id="13" name="Picture 12">
            <a:extLst>
              <a:ext uri="{FF2B5EF4-FFF2-40B4-BE49-F238E27FC236}">
                <a16:creationId xmlns:a16="http://schemas.microsoft.com/office/drawing/2014/main" id="{80C12308-E6F0-4ED8-9054-DEAC39B77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51919">
            <a:off x="7217500" y="307692"/>
            <a:ext cx="976078" cy="976078"/>
          </a:xfrm>
          <a:prstGeom prst="rect">
            <a:avLst/>
          </a:prstGeom>
        </p:spPr>
      </p:pic>
      <p:sp>
        <p:nvSpPr>
          <p:cNvPr id="2" name="TextBox 1">
            <a:extLst>
              <a:ext uri="{FF2B5EF4-FFF2-40B4-BE49-F238E27FC236}">
                <a16:creationId xmlns:a16="http://schemas.microsoft.com/office/drawing/2014/main" id="{345248A4-E3C0-43B6-9750-5CA4FFBE6B19}"/>
              </a:ext>
            </a:extLst>
          </p:cNvPr>
          <p:cNvSpPr txBox="1"/>
          <p:nvPr/>
        </p:nvSpPr>
        <p:spPr>
          <a:xfrm>
            <a:off x="455455" y="1039297"/>
            <a:ext cx="6508060" cy="338554"/>
          </a:xfrm>
          <a:prstGeom prst="rect">
            <a:avLst/>
          </a:prstGeom>
          <a:noFill/>
        </p:spPr>
        <p:txBody>
          <a:bodyPr wrap="square" rtlCol="0">
            <a:spAutoFit/>
          </a:bodyPr>
          <a:lstStyle/>
          <a:p>
            <a:r>
              <a:rPr lang="en-GB" sz="1600" dirty="0" smtClean="0">
                <a:solidFill>
                  <a:srgbClr val="002060"/>
                </a:solidFill>
              </a:rPr>
              <a:t>How do I know if the sources I’ve found are suitable?</a:t>
            </a:r>
          </a:p>
        </p:txBody>
      </p:sp>
      <p:sp>
        <p:nvSpPr>
          <p:cNvPr id="28" name="TextBox 27">
            <a:hlinkClick r:id="" action="ppaction://noaction"/>
            <a:extLst>
              <a:ext uri="{FF2B5EF4-FFF2-40B4-BE49-F238E27FC236}">
                <a16:creationId xmlns:a16="http://schemas.microsoft.com/office/drawing/2014/main" id="{ACB1B772-BA69-4D1F-B707-11D5C2AEDE7D}"/>
              </a:ext>
            </a:extLst>
          </p:cNvPr>
          <p:cNvSpPr txBox="1"/>
          <p:nvPr/>
        </p:nvSpPr>
        <p:spPr>
          <a:xfrm>
            <a:off x="713672" y="5850285"/>
            <a:ext cx="327803" cy="369332"/>
          </a:xfrm>
          <a:prstGeom prst="rect">
            <a:avLst/>
          </a:prstGeom>
          <a:noFill/>
        </p:spPr>
        <p:txBody>
          <a:bodyPr wrap="square" rtlCol="0">
            <a:spAutoFit/>
          </a:bodyPr>
          <a:lstStyle/>
          <a:p>
            <a:r>
              <a:rPr lang="en-GB" b="1" dirty="0">
                <a:solidFill>
                  <a:schemeClr val="bg1"/>
                </a:solidFill>
              </a:rPr>
              <a:t>3</a:t>
            </a:r>
          </a:p>
        </p:txBody>
      </p:sp>
      <p:sp>
        <p:nvSpPr>
          <p:cNvPr id="21" name="TextBox 20">
            <a:extLst>
              <a:ext uri="{FF2B5EF4-FFF2-40B4-BE49-F238E27FC236}">
                <a16:creationId xmlns:a16="http://schemas.microsoft.com/office/drawing/2014/main" id="{120B6B1D-9F36-4160-A6F4-2BE0EC432E61}"/>
              </a:ext>
            </a:extLst>
          </p:cNvPr>
          <p:cNvSpPr txBox="1"/>
          <p:nvPr/>
        </p:nvSpPr>
        <p:spPr>
          <a:xfrm>
            <a:off x="502340" y="1311519"/>
            <a:ext cx="8323000" cy="523220"/>
          </a:xfrm>
          <a:prstGeom prst="rect">
            <a:avLst/>
          </a:prstGeom>
          <a:noFill/>
        </p:spPr>
        <p:txBody>
          <a:bodyPr wrap="square" rtlCol="0">
            <a:spAutoFit/>
          </a:bodyPr>
          <a:lstStyle/>
          <a:p>
            <a:r>
              <a:rPr lang="en-GB" sz="1200" dirty="0" smtClean="0">
                <a:solidFill>
                  <a:srgbClr val="002060"/>
                </a:solidFill>
              </a:rPr>
              <a:t>We will come back to look at the </a:t>
            </a:r>
            <a:r>
              <a:rPr lang="en-GB" sz="1400" b="1" dirty="0" smtClean="0">
                <a:solidFill>
                  <a:srgbClr val="002060"/>
                </a:solidFill>
              </a:rPr>
              <a:t>PARRC test </a:t>
            </a:r>
            <a:r>
              <a:rPr lang="en-GB" sz="1200" dirty="0" smtClean="0">
                <a:solidFill>
                  <a:srgbClr val="002060"/>
                </a:solidFill>
              </a:rPr>
              <a:t>later - for today, we will use books from the Campus Library to start our Investigation – we know that they are a </a:t>
            </a:r>
            <a:r>
              <a:rPr lang="en-GB" sz="1400" b="1" dirty="0" smtClean="0">
                <a:solidFill>
                  <a:srgbClr val="002060"/>
                </a:solidFill>
              </a:rPr>
              <a:t>trustworthy source </a:t>
            </a:r>
            <a:r>
              <a:rPr lang="en-GB" sz="1200" dirty="0" smtClean="0">
                <a:solidFill>
                  <a:srgbClr val="002060"/>
                </a:solidFill>
              </a:rPr>
              <a:t>and would score very highly in the PARRC test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784" y="239547"/>
            <a:ext cx="723775" cy="774566"/>
          </a:xfrm>
          <a:prstGeom prst="rect">
            <a:avLst/>
          </a:prstGeom>
        </p:spPr>
      </p:pic>
      <p:sp>
        <p:nvSpPr>
          <p:cNvPr id="10" name="Rectangle 9">
            <a:extLst>
              <a:ext uri="{FF2B5EF4-FFF2-40B4-BE49-F238E27FC236}">
                <a16:creationId xmlns:a16="http://schemas.microsoft.com/office/drawing/2014/main" id="{745D55DB-8796-4ACF-A030-289CE53B493E}"/>
              </a:ext>
            </a:extLst>
          </p:cNvPr>
          <p:cNvSpPr/>
          <p:nvPr/>
        </p:nvSpPr>
        <p:spPr>
          <a:xfrm>
            <a:off x="440638" y="1903816"/>
            <a:ext cx="1802510" cy="216965"/>
          </a:xfrm>
          <a:prstGeom prst="rect">
            <a:avLst/>
          </a:prstGeom>
          <a:solidFill>
            <a:srgbClr val="0A122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900" b="1" dirty="0"/>
              <a:t>Purpose</a:t>
            </a:r>
          </a:p>
        </p:txBody>
      </p:sp>
      <p:sp>
        <p:nvSpPr>
          <p:cNvPr id="12" name="TextBox 11">
            <a:extLst>
              <a:ext uri="{FF2B5EF4-FFF2-40B4-BE49-F238E27FC236}">
                <a16:creationId xmlns:a16="http://schemas.microsoft.com/office/drawing/2014/main" id="{07E60012-1F09-440C-9922-0D3AA2D4311D}"/>
              </a:ext>
            </a:extLst>
          </p:cNvPr>
          <p:cNvSpPr txBox="1"/>
          <p:nvPr/>
        </p:nvSpPr>
        <p:spPr>
          <a:xfrm>
            <a:off x="2303765" y="1889949"/>
            <a:ext cx="2286751" cy="230832"/>
          </a:xfrm>
          <a:prstGeom prst="rect">
            <a:avLst/>
          </a:prstGeom>
          <a:noFill/>
        </p:spPr>
        <p:txBody>
          <a:bodyPr wrap="square" rtlCol="0">
            <a:spAutoFit/>
          </a:bodyPr>
          <a:lstStyle/>
          <a:p>
            <a:pPr algn="r"/>
            <a:r>
              <a:rPr lang="en-GB" sz="900" b="1" dirty="0"/>
              <a:t>Why does this source of information exist? </a:t>
            </a:r>
          </a:p>
        </p:txBody>
      </p:sp>
      <p:sp>
        <p:nvSpPr>
          <p:cNvPr id="4" name="TextBox 3"/>
          <p:cNvSpPr txBox="1"/>
          <p:nvPr/>
        </p:nvSpPr>
        <p:spPr>
          <a:xfrm>
            <a:off x="439449" y="2229330"/>
            <a:ext cx="8078293" cy="646331"/>
          </a:xfrm>
          <a:prstGeom prst="rect">
            <a:avLst/>
          </a:prstGeom>
          <a:noFill/>
        </p:spPr>
        <p:txBody>
          <a:bodyPr wrap="square" rtlCol="0">
            <a:spAutoFit/>
          </a:bodyPr>
          <a:lstStyle/>
          <a:p>
            <a:r>
              <a:rPr lang="en-GB" sz="1200" dirty="0" smtClean="0"/>
              <a:t>Books in this Library have been chosen by the professional Librarian because they provide the type of information </a:t>
            </a:r>
            <a:r>
              <a:rPr lang="en-GB" sz="1200" b="1" dirty="0" smtClean="0"/>
              <a:t>our learners need </a:t>
            </a:r>
            <a:r>
              <a:rPr lang="en-GB" sz="1200" dirty="0" smtClean="0"/>
              <a:t>for investigations. Books are set out in a way that makes it </a:t>
            </a:r>
            <a:r>
              <a:rPr lang="en-GB" sz="1200" b="1" dirty="0" smtClean="0"/>
              <a:t>easy to find </a:t>
            </a:r>
            <a:r>
              <a:rPr lang="en-GB" sz="1200" dirty="0" smtClean="0"/>
              <a:t>the information required, and look at topics in an </a:t>
            </a:r>
            <a:r>
              <a:rPr lang="en-GB" sz="1200" b="1" dirty="0" smtClean="0"/>
              <a:t>impartial and balanced way</a:t>
            </a:r>
            <a:endParaRPr lang="en-GB" sz="1200" b="1" dirty="0"/>
          </a:p>
        </p:txBody>
      </p:sp>
      <p:sp>
        <p:nvSpPr>
          <p:cNvPr id="14" name="Rectangle 13">
            <a:extLst>
              <a:ext uri="{FF2B5EF4-FFF2-40B4-BE49-F238E27FC236}">
                <a16:creationId xmlns:a16="http://schemas.microsoft.com/office/drawing/2014/main" id="{A9B9B0F8-149A-4F57-9DB3-026665C17F6C}"/>
              </a:ext>
            </a:extLst>
          </p:cNvPr>
          <p:cNvSpPr/>
          <p:nvPr/>
        </p:nvSpPr>
        <p:spPr>
          <a:xfrm>
            <a:off x="455455" y="2930694"/>
            <a:ext cx="1797333" cy="213631"/>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9" rIns="38576" bIns="19289" numCol="1" spcCol="0" rtlCol="0" fromWordArt="0" anchor="ctr" anchorCtr="0" forceAA="0" compatLnSpc="1">
            <a:prstTxWarp prst="textNoShape">
              <a:avLst/>
            </a:prstTxWarp>
            <a:noAutofit/>
          </a:bodyPr>
          <a:lstStyle/>
          <a:p>
            <a:pPr algn="ctr"/>
            <a:r>
              <a:rPr lang="en-GB" sz="800" b="1" dirty="0"/>
              <a:t>Accuracy</a:t>
            </a:r>
          </a:p>
        </p:txBody>
      </p:sp>
      <p:sp>
        <p:nvSpPr>
          <p:cNvPr id="15" name="TextBox 14">
            <a:extLst>
              <a:ext uri="{FF2B5EF4-FFF2-40B4-BE49-F238E27FC236}">
                <a16:creationId xmlns:a16="http://schemas.microsoft.com/office/drawing/2014/main" id="{69603A1A-4172-4EEF-AA6E-08631433F4C5}"/>
              </a:ext>
            </a:extLst>
          </p:cNvPr>
          <p:cNvSpPr txBox="1"/>
          <p:nvPr/>
        </p:nvSpPr>
        <p:spPr>
          <a:xfrm>
            <a:off x="2303765" y="2952632"/>
            <a:ext cx="2927391" cy="246221"/>
          </a:xfrm>
          <a:prstGeom prst="rect">
            <a:avLst/>
          </a:prstGeom>
          <a:noFill/>
        </p:spPr>
        <p:txBody>
          <a:bodyPr wrap="square" rtlCol="0">
            <a:spAutoFit/>
          </a:bodyPr>
          <a:lstStyle/>
          <a:p>
            <a:r>
              <a:rPr lang="en-GB" sz="900" b="1" dirty="0"/>
              <a:t>To what extent can you trust this source of information</a:t>
            </a:r>
            <a:r>
              <a:rPr lang="en-GB" sz="1000" dirty="0"/>
              <a:t> </a:t>
            </a:r>
            <a:r>
              <a:rPr lang="en-GB" sz="800" dirty="0"/>
              <a:t>? </a:t>
            </a:r>
            <a:endParaRPr lang="en-GB" sz="675" dirty="0"/>
          </a:p>
        </p:txBody>
      </p:sp>
      <p:sp>
        <p:nvSpPr>
          <p:cNvPr id="17" name="TextBox 16"/>
          <p:cNvSpPr txBox="1"/>
          <p:nvPr/>
        </p:nvSpPr>
        <p:spPr>
          <a:xfrm>
            <a:off x="447960" y="4049179"/>
            <a:ext cx="7952513" cy="461665"/>
          </a:xfrm>
          <a:prstGeom prst="rect">
            <a:avLst/>
          </a:prstGeom>
          <a:noFill/>
        </p:spPr>
        <p:txBody>
          <a:bodyPr wrap="square" rtlCol="0">
            <a:spAutoFit/>
          </a:bodyPr>
          <a:lstStyle/>
          <a:p>
            <a:r>
              <a:rPr lang="en-GB" sz="1200" dirty="0" smtClean="0"/>
              <a:t>It’s generally very easy to check who is responsible. The </a:t>
            </a:r>
            <a:r>
              <a:rPr lang="en-GB" sz="1200" b="1" dirty="0" smtClean="0"/>
              <a:t>author and publisher’s names can be found on the covers</a:t>
            </a:r>
            <a:r>
              <a:rPr lang="en-GB" sz="1200" dirty="0" smtClean="0"/>
              <a:t>, or on the title page inside. There is often a small </a:t>
            </a:r>
            <a:r>
              <a:rPr lang="en-GB" sz="1200" b="1" dirty="0" smtClean="0"/>
              <a:t>biographical note </a:t>
            </a:r>
            <a:r>
              <a:rPr lang="en-GB" sz="1200" dirty="0" smtClean="0"/>
              <a:t>about the author</a:t>
            </a:r>
            <a:endParaRPr lang="en-GB" sz="1200" dirty="0"/>
          </a:p>
        </p:txBody>
      </p:sp>
      <p:sp>
        <p:nvSpPr>
          <p:cNvPr id="20" name="Rectangle 19">
            <a:extLst>
              <a:ext uri="{FF2B5EF4-FFF2-40B4-BE49-F238E27FC236}">
                <a16:creationId xmlns:a16="http://schemas.microsoft.com/office/drawing/2014/main" id="{CCC359C7-095A-4DF7-9184-264416BF41F3}"/>
              </a:ext>
            </a:extLst>
          </p:cNvPr>
          <p:cNvSpPr/>
          <p:nvPr/>
        </p:nvSpPr>
        <p:spPr>
          <a:xfrm>
            <a:off x="465506" y="3722319"/>
            <a:ext cx="1838259" cy="171670"/>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000" b="1" dirty="0"/>
              <a:t>Responsibility</a:t>
            </a:r>
          </a:p>
        </p:txBody>
      </p:sp>
      <p:sp>
        <p:nvSpPr>
          <p:cNvPr id="22" name="TextBox 21">
            <a:extLst>
              <a:ext uri="{FF2B5EF4-FFF2-40B4-BE49-F238E27FC236}">
                <a16:creationId xmlns:a16="http://schemas.microsoft.com/office/drawing/2014/main" id="{5BE86297-12F1-460D-BC71-81E509B20BE6}"/>
              </a:ext>
            </a:extLst>
          </p:cNvPr>
          <p:cNvSpPr txBox="1"/>
          <p:nvPr/>
        </p:nvSpPr>
        <p:spPr>
          <a:xfrm>
            <a:off x="2093104" y="3786982"/>
            <a:ext cx="2574492" cy="230832"/>
          </a:xfrm>
          <a:prstGeom prst="rect">
            <a:avLst/>
          </a:prstGeom>
          <a:noFill/>
        </p:spPr>
        <p:txBody>
          <a:bodyPr wrap="square" rtlCol="0">
            <a:spAutoFit/>
          </a:bodyPr>
          <a:lstStyle/>
          <a:p>
            <a:pPr algn="ctr"/>
            <a:r>
              <a:rPr lang="en-GB" sz="900" b="1" dirty="0"/>
              <a:t>Who has produced this information</a:t>
            </a:r>
            <a:r>
              <a:rPr lang="en-GB" sz="900" dirty="0"/>
              <a:t>? </a:t>
            </a:r>
          </a:p>
        </p:txBody>
      </p:sp>
      <p:sp>
        <p:nvSpPr>
          <p:cNvPr id="24" name="TextBox 23"/>
          <p:cNvSpPr txBox="1"/>
          <p:nvPr/>
        </p:nvSpPr>
        <p:spPr>
          <a:xfrm>
            <a:off x="439449" y="3211017"/>
            <a:ext cx="7952513" cy="461665"/>
          </a:xfrm>
          <a:prstGeom prst="rect">
            <a:avLst/>
          </a:prstGeom>
          <a:noFill/>
        </p:spPr>
        <p:txBody>
          <a:bodyPr wrap="square" rtlCol="0">
            <a:spAutoFit/>
          </a:bodyPr>
          <a:lstStyle/>
          <a:p>
            <a:r>
              <a:rPr lang="en-GB" sz="1200" dirty="0" smtClean="0"/>
              <a:t>Most books in school libraries are produced by </a:t>
            </a:r>
            <a:r>
              <a:rPr lang="en-GB" sz="1200" b="1" dirty="0" smtClean="0"/>
              <a:t>large educational publishers </a:t>
            </a:r>
            <a:r>
              <a:rPr lang="en-GB" sz="1200" dirty="0" smtClean="0"/>
              <a:t>who </a:t>
            </a:r>
            <a:r>
              <a:rPr lang="en-GB" sz="1200" b="1" dirty="0" smtClean="0"/>
              <a:t>employ specialist authors and expe</a:t>
            </a:r>
            <a:r>
              <a:rPr lang="en-GB" sz="1200" dirty="0" smtClean="0"/>
              <a:t>rts to write their books. Books are </a:t>
            </a:r>
            <a:r>
              <a:rPr lang="en-GB" sz="1200" b="1" dirty="0" smtClean="0"/>
              <a:t>proof-read and checked for accuracy </a:t>
            </a:r>
            <a:r>
              <a:rPr lang="en-GB" sz="1200" dirty="0" smtClean="0"/>
              <a:t>before they are published</a:t>
            </a:r>
            <a:endParaRPr lang="en-GB" sz="1200" dirty="0"/>
          </a:p>
        </p:txBody>
      </p:sp>
      <p:sp>
        <p:nvSpPr>
          <p:cNvPr id="26" name="Rectangle 25">
            <a:extLst>
              <a:ext uri="{FF2B5EF4-FFF2-40B4-BE49-F238E27FC236}">
                <a16:creationId xmlns:a16="http://schemas.microsoft.com/office/drawing/2014/main" id="{6BE7BEB4-A33B-4DCC-8ADF-2CEFA2828CAE}"/>
              </a:ext>
            </a:extLst>
          </p:cNvPr>
          <p:cNvSpPr/>
          <p:nvPr/>
        </p:nvSpPr>
        <p:spPr>
          <a:xfrm>
            <a:off x="476805" y="4610227"/>
            <a:ext cx="2403346" cy="221419"/>
          </a:xfrm>
          <a:prstGeom prst="rect">
            <a:avLst/>
          </a:prstGeom>
          <a:solidFill>
            <a:srgbClr val="2E529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100" dirty="0"/>
              <a:t>Relevance</a:t>
            </a:r>
          </a:p>
        </p:txBody>
      </p:sp>
      <p:sp>
        <p:nvSpPr>
          <p:cNvPr id="27" name="TextBox 26"/>
          <p:cNvSpPr txBox="1"/>
          <p:nvPr/>
        </p:nvSpPr>
        <p:spPr>
          <a:xfrm>
            <a:off x="400970" y="4992661"/>
            <a:ext cx="7952513" cy="646331"/>
          </a:xfrm>
          <a:prstGeom prst="rect">
            <a:avLst/>
          </a:prstGeom>
          <a:noFill/>
        </p:spPr>
        <p:txBody>
          <a:bodyPr wrap="square" rtlCol="0">
            <a:spAutoFit/>
          </a:bodyPr>
          <a:lstStyle/>
          <a:p>
            <a:r>
              <a:rPr lang="en-GB" sz="1200" dirty="0" smtClean="0"/>
              <a:t>Books from good publishers are written with </a:t>
            </a:r>
            <a:r>
              <a:rPr lang="en-GB" sz="1200" b="1" dirty="0" smtClean="0"/>
              <a:t>the needs of learners in mind</a:t>
            </a:r>
            <a:r>
              <a:rPr lang="en-GB" sz="1200" dirty="0" smtClean="0"/>
              <a:t>. They are written in language which can be </a:t>
            </a:r>
            <a:r>
              <a:rPr lang="en-GB" sz="1200" b="1" dirty="0" smtClean="0"/>
              <a:t>easily understood</a:t>
            </a:r>
            <a:r>
              <a:rPr lang="en-GB" sz="1200" dirty="0" smtClean="0"/>
              <a:t>. The information is well laid out, with a Contents Page and Index to help you find  the specific information you need</a:t>
            </a:r>
            <a:endParaRPr lang="en-GB" sz="1200" dirty="0"/>
          </a:p>
        </p:txBody>
      </p:sp>
      <p:sp>
        <p:nvSpPr>
          <p:cNvPr id="30" name="TextBox 29">
            <a:extLst>
              <a:ext uri="{FF2B5EF4-FFF2-40B4-BE49-F238E27FC236}">
                <a16:creationId xmlns:a16="http://schemas.microsoft.com/office/drawing/2014/main" id="{9B4BF9E8-60D2-4259-BA3E-231501D4FD00}"/>
              </a:ext>
            </a:extLst>
          </p:cNvPr>
          <p:cNvSpPr txBox="1"/>
          <p:nvPr/>
        </p:nvSpPr>
        <p:spPr>
          <a:xfrm>
            <a:off x="2859073" y="4706619"/>
            <a:ext cx="2993672" cy="246221"/>
          </a:xfrm>
          <a:prstGeom prst="rect">
            <a:avLst/>
          </a:prstGeom>
          <a:noFill/>
        </p:spPr>
        <p:txBody>
          <a:bodyPr wrap="square" rtlCol="0">
            <a:spAutoFit/>
          </a:bodyPr>
          <a:lstStyle/>
          <a:p>
            <a:pPr algn="r"/>
            <a:r>
              <a:rPr lang="en-GB" sz="1000" b="1" dirty="0"/>
              <a:t>Does this resource provide the information I need</a:t>
            </a:r>
            <a:r>
              <a:rPr lang="en-GB" sz="900" dirty="0"/>
              <a:t>? </a:t>
            </a:r>
          </a:p>
        </p:txBody>
      </p:sp>
      <p:sp>
        <p:nvSpPr>
          <p:cNvPr id="31" name="Rectangle 30">
            <a:extLst>
              <a:ext uri="{FF2B5EF4-FFF2-40B4-BE49-F238E27FC236}">
                <a16:creationId xmlns:a16="http://schemas.microsoft.com/office/drawing/2014/main" id="{40680007-D65B-4D57-AD92-BEDDFE40A2BC}"/>
              </a:ext>
            </a:extLst>
          </p:cNvPr>
          <p:cNvSpPr/>
          <p:nvPr/>
        </p:nvSpPr>
        <p:spPr>
          <a:xfrm>
            <a:off x="422789" y="5641536"/>
            <a:ext cx="2403346" cy="248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r>
              <a:rPr lang="en-GB" sz="1050" b="1" dirty="0"/>
              <a:t>Currency</a:t>
            </a:r>
          </a:p>
        </p:txBody>
      </p:sp>
      <p:sp>
        <p:nvSpPr>
          <p:cNvPr id="33" name="TextBox 32">
            <a:extLst>
              <a:ext uri="{FF2B5EF4-FFF2-40B4-BE49-F238E27FC236}">
                <a16:creationId xmlns:a16="http://schemas.microsoft.com/office/drawing/2014/main" id="{E7A72954-F538-44A6-93ED-80C67055CD1C}"/>
              </a:ext>
            </a:extLst>
          </p:cNvPr>
          <p:cNvSpPr txBox="1"/>
          <p:nvPr/>
        </p:nvSpPr>
        <p:spPr>
          <a:xfrm>
            <a:off x="2243148" y="5718081"/>
            <a:ext cx="2890333" cy="253916"/>
          </a:xfrm>
          <a:prstGeom prst="rect">
            <a:avLst/>
          </a:prstGeom>
          <a:noFill/>
        </p:spPr>
        <p:txBody>
          <a:bodyPr wrap="square" rtlCol="0">
            <a:spAutoFit/>
          </a:bodyPr>
          <a:lstStyle/>
          <a:p>
            <a:pPr algn="r"/>
            <a:r>
              <a:rPr lang="en-GB" sz="1000" b="1" dirty="0"/>
              <a:t>How up to date is the information? </a:t>
            </a:r>
          </a:p>
        </p:txBody>
      </p:sp>
      <p:sp>
        <p:nvSpPr>
          <p:cNvPr id="34" name="TextBox 33"/>
          <p:cNvSpPr txBox="1"/>
          <p:nvPr/>
        </p:nvSpPr>
        <p:spPr>
          <a:xfrm>
            <a:off x="439449" y="6098371"/>
            <a:ext cx="7952513" cy="461665"/>
          </a:xfrm>
          <a:prstGeom prst="rect">
            <a:avLst/>
          </a:prstGeom>
          <a:noFill/>
        </p:spPr>
        <p:txBody>
          <a:bodyPr wrap="square" rtlCol="0">
            <a:spAutoFit/>
          </a:bodyPr>
          <a:lstStyle/>
          <a:p>
            <a:r>
              <a:rPr lang="en-GB" sz="1200" dirty="0" smtClean="0"/>
              <a:t>It’s generally very easy to find out how up to date the information is. The page after the title page should include the year of publication </a:t>
            </a:r>
            <a:endParaRPr lang="en-GB" sz="1200" dirty="0"/>
          </a:p>
        </p:txBody>
      </p:sp>
      <p:sp>
        <p:nvSpPr>
          <p:cNvPr id="35" name="Title 1">
            <a:extLst>
              <a:ext uri="{FF2B5EF4-FFF2-40B4-BE49-F238E27FC236}">
                <a16:creationId xmlns:a16="http://schemas.microsoft.com/office/drawing/2014/main" id="{F8D7E799-E6FB-463C-A35D-69D340976BF8}"/>
              </a:ext>
            </a:extLst>
          </p:cNvPr>
          <p:cNvSpPr txBox="1">
            <a:spLocks/>
          </p:cNvSpPr>
          <p:nvPr/>
        </p:nvSpPr>
        <p:spPr>
          <a:xfrm>
            <a:off x="1134937" y="438562"/>
            <a:ext cx="6382879" cy="54486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smtClean="0">
                <a:solidFill>
                  <a:srgbClr val="7030A0"/>
                </a:solidFill>
              </a:rPr>
              <a:t>LOCATE: </a:t>
            </a:r>
            <a:r>
              <a:rPr lang="en-GB" sz="2800" b="1" dirty="0" smtClean="0">
                <a:solidFill>
                  <a:srgbClr val="002060"/>
                </a:solidFill>
              </a:rPr>
              <a:t>evaluate sources of information</a:t>
            </a:r>
            <a:endParaRPr lang="en-GB" sz="2800" b="1" dirty="0">
              <a:solidFill>
                <a:srgbClr val="002060"/>
              </a:solidFill>
            </a:endParaRPr>
          </a:p>
        </p:txBody>
      </p:sp>
    </p:spTree>
    <p:extLst>
      <p:ext uri="{BB962C8B-B14F-4D97-AF65-F5344CB8AC3E}">
        <p14:creationId xmlns:p14="http://schemas.microsoft.com/office/powerpoint/2010/main" val="302712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1+#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1"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1"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1"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1+#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1+#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1+#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1+#ppt_w/2"/>
                                          </p:val>
                                        </p:tav>
                                        <p:tav tm="100000">
                                          <p:val>
                                            <p:strVal val="#ppt_x"/>
                                          </p:val>
                                        </p:tav>
                                      </p:tavLst>
                                    </p:anim>
                                    <p:anim calcmode="lin" valueType="num">
                                      <p:cBhvr additive="base">
                                        <p:cTn id="6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1+#ppt_w/2"/>
                                          </p:val>
                                        </p:tav>
                                        <p:tav tm="100000">
                                          <p:val>
                                            <p:strVal val="#ppt_x"/>
                                          </p:val>
                                        </p:tav>
                                      </p:tavLst>
                                    </p:anim>
                                    <p:anim calcmode="lin" valueType="num">
                                      <p:cBhvr additive="base">
                                        <p:cTn id="7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fill="hold"/>
                                        <p:tgtEl>
                                          <p:spTgt spid="14"/>
                                        </p:tgtEl>
                                        <p:attrNameLst>
                                          <p:attrName>ppt_x</p:attrName>
                                        </p:attrNameLst>
                                      </p:cBhvr>
                                      <p:tavLst>
                                        <p:tav tm="0">
                                          <p:val>
                                            <p:strVal val="1+#ppt_w/2"/>
                                          </p:val>
                                        </p:tav>
                                        <p:tav tm="100000">
                                          <p:val>
                                            <p:strVal val="#ppt_x"/>
                                          </p:val>
                                        </p:tav>
                                      </p:tavLst>
                                    </p:anim>
                                    <p:anim calcmode="lin" valueType="num">
                                      <p:cBhvr additive="base">
                                        <p:cTn id="8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1+#ppt_w/2"/>
                                          </p:val>
                                        </p:tav>
                                        <p:tav tm="100000">
                                          <p:val>
                                            <p:strVal val="#ppt_x"/>
                                          </p:val>
                                        </p:tav>
                                      </p:tavLst>
                                    </p:anim>
                                    <p:anim calcmode="lin" valueType="num">
                                      <p:cBhvr additive="base">
                                        <p:cTn id="8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1+#ppt_w/2"/>
                                          </p:val>
                                        </p:tav>
                                        <p:tav tm="100000">
                                          <p:val>
                                            <p:strVal val="#ppt_x"/>
                                          </p:val>
                                        </p:tav>
                                      </p:tavLst>
                                    </p:anim>
                                    <p:anim calcmode="lin" valueType="num">
                                      <p:cBhvr additive="base">
                                        <p:cTn id="92"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1+#ppt_w/2"/>
                                          </p:val>
                                        </p:tav>
                                        <p:tav tm="100000">
                                          <p:val>
                                            <p:strVal val="#ppt_x"/>
                                          </p:val>
                                        </p:tav>
                                      </p:tavLst>
                                    </p:anim>
                                    <p:anim calcmode="lin" valueType="num">
                                      <p:cBhvr additive="base">
                                        <p:cTn id="9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1+#ppt_w/2"/>
                                          </p:val>
                                        </p:tav>
                                        <p:tav tm="100000">
                                          <p:val>
                                            <p:strVal val="#ppt_x"/>
                                          </p:val>
                                        </p:tav>
                                      </p:tavLst>
                                    </p:anim>
                                    <p:anim calcmode="lin" valueType="num">
                                      <p:cBhvr additive="base">
                                        <p:cTn id="10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1+#ppt_w/2"/>
                                          </p:val>
                                        </p:tav>
                                        <p:tav tm="100000">
                                          <p:val>
                                            <p:strVal val="#ppt_x"/>
                                          </p:val>
                                        </p:tav>
                                      </p:tavLst>
                                    </p:anim>
                                    <p:anim calcmode="lin" valueType="num">
                                      <p:cBhvr additive="base">
                                        <p:cTn id="11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1+#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additive="base">
                                        <p:cTn id="121" dur="500" fill="hold"/>
                                        <p:tgtEl>
                                          <p:spTgt spid="27"/>
                                        </p:tgtEl>
                                        <p:attrNameLst>
                                          <p:attrName>ppt_x</p:attrName>
                                        </p:attrNameLst>
                                      </p:cBhvr>
                                      <p:tavLst>
                                        <p:tav tm="0">
                                          <p:val>
                                            <p:strVal val="1+#ppt_w/2"/>
                                          </p:val>
                                        </p:tav>
                                        <p:tav tm="100000">
                                          <p:val>
                                            <p:strVal val="#ppt_x"/>
                                          </p:val>
                                        </p:tav>
                                      </p:tavLst>
                                    </p:anim>
                                    <p:anim calcmode="lin" valueType="num">
                                      <p:cBhvr additive="base">
                                        <p:cTn id="12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2" fill="hold" grpId="0" nodeType="click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additive="base">
                                        <p:cTn id="127" dur="500" fill="hold"/>
                                        <p:tgtEl>
                                          <p:spTgt spid="30"/>
                                        </p:tgtEl>
                                        <p:attrNameLst>
                                          <p:attrName>ppt_x</p:attrName>
                                        </p:attrNameLst>
                                      </p:cBhvr>
                                      <p:tavLst>
                                        <p:tav tm="0">
                                          <p:val>
                                            <p:strVal val="1+#ppt_w/2"/>
                                          </p:val>
                                        </p:tav>
                                        <p:tav tm="100000">
                                          <p:val>
                                            <p:strVal val="#ppt_x"/>
                                          </p:val>
                                        </p:tav>
                                      </p:tavLst>
                                    </p:anim>
                                    <p:anim calcmode="lin" valueType="num">
                                      <p:cBhvr additive="base">
                                        <p:cTn id="12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grpId="0" nodeType="clickEffect">
                                  <p:stCondLst>
                                    <p:cond delay="0"/>
                                  </p:stCondLst>
                                  <p:childTnLst>
                                    <p:set>
                                      <p:cBhvr>
                                        <p:cTn id="132" dur="1" fill="hold">
                                          <p:stCondLst>
                                            <p:cond delay="0"/>
                                          </p:stCondLst>
                                        </p:cTn>
                                        <p:tgtEl>
                                          <p:spTgt spid="31"/>
                                        </p:tgtEl>
                                        <p:attrNameLst>
                                          <p:attrName>style.visibility</p:attrName>
                                        </p:attrNameLst>
                                      </p:cBhvr>
                                      <p:to>
                                        <p:strVal val="visible"/>
                                      </p:to>
                                    </p:set>
                                    <p:anim calcmode="lin" valueType="num">
                                      <p:cBhvr additive="base">
                                        <p:cTn id="133" dur="500" fill="hold"/>
                                        <p:tgtEl>
                                          <p:spTgt spid="31"/>
                                        </p:tgtEl>
                                        <p:attrNameLst>
                                          <p:attrName>ppt_x</p:attrName>
                                        </p:attrNameLst>
                                      </p:cBhvr>
                                      <p:tavLst>
                                        <p:tav tm="0">
                                          <p:val>
                                            <p:strVal val="1+#ppt_w/2"/>
                                          </p:val>
                                        </p:tav>
                                        <p:tav tm="100000">
                                          <p:val>
                                            <p:strVal val="#ppt_x"/>
                                          </p:val>
                                        </p:tav>
                                      </p:tavLst>
                                    </p:anim>
                                    <p:anim calcmode="lin" valueType="num">
                                      <p:cBhvr additive="base">
                                        <p:cTn id="13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grpId="0" nodeType="clickEffect">
                                  <p:stCondLst>
                                    <p:cond delay="0"/>
                                  </p:stCondLst>
                                  <p:childTnLst>
                                    <p:set>
                                      <p:cBhvr>
                                        <p:cTn id="138" dur="1" fill="hold">
                                          <p:stCondLst>
                                            <p:cond delay="0"/>
                                          </p:stCondLst>
                                        </p:cTn>
                                        <p:tgtEl>
                                          <p:spTgt spid="33"/>
                                        </p:tgtEl>
                                        <p:attrNameLst>
                                          <p:attrName>style.visibility</p:attrName>
                                        </p:attrNameLst>
                                      </p:cBhvr>
                                      <p:to>
                                        <p:strVal val="visible"/>
                                      </p:to>
                                    </p:set>
                                    <p:anim calcmode="lin" valueType="num">
                                      <p:cBhvr additive="base">
                                        <p:cTn id="139" dur="500" fill="hold"/>
                                        <p:tgtEl>
                                          <p:spTgt spid="33"/>
                                        </p:tgtEl>
                                        <p:attrNameLst>
                                          <p:attrName>ppt_x</p:attrName>
                                        </p:attrNameLst>
                                      </p:cBhvr>
                                      <p:tavLst>
                                        <p:tav tm="0">
                                          <p:val>
                                            <p:strVal val="1+#ppt_w/2"/>
                                          </p:val>
                                        </p:tav>
                                        <p:tav tm="100000">
                                          <p:val>
                                            <p:strVal val="#ppt_x"/>
                                          </p:val>
                                        </p:tav>
                                      </p:tavLst>
                                    </p:anim>
                                    <p:anim calcmode="lin" valueType="num">
                                      <p:cBhvr additive="base">
                                        <p:cTn id="14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2"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 calcmode="lin" valueType="num">
                                      <p:cBhvr additive="base">
                                        <p:cTn id="145" dur="500" fill="hold"/>
                                        <p:tgtEl>
                                          <p:spTgt spid="34"/>
                                        </p:tgtEl>
                                        <p:attrNameLst>
                                          <p:attrName>ppt_x</p:attrName>
                                        </p:attrNameLst>
                                      </p:cBhvr>
                                      <p:tavLst>
                                        <p:tav tm="0">
                                          <p:val>
                                            <p:strVal val="1+#ppt_w/2"/>
                                          </p:val>
                                        </p:tav>
                                        <p:tav tm="100000">
                                          <p:val>
                                            <p:strVal val="#ppt_x"/>
                                          </p:val>
                                        </p:tav>
                                      </p:tavLst>
                                    </p:anim>
                                    <p:anim calcmode="lin" valueType="num">
                                      <p:cBhvr additive="base">
                                        <p:cTn id="146"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grpId="0" nodeType="click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additive="base">
                                        <p:cTn id="151" dur="500" fill="hold"/>
                                        <p:tgtEl>
                                          <p:spTgt spid="35"/>
                                        </p:tgtEl>
                                        <p:attrNameLst>
                                          <p:attrName>ppt_x</p:attrName>
                                        </p:attrNameLst>
                                      </p:cBhvr>
                                      <p:tavLst>
                                        <p:tav tm="0">
                                          <p:val>
                                            <p:strVal val="1+#ppt_w/2"/>
                                          </p:val>
                                        </p:tav>
                                        <p:tav tm="100000">
                                          <p:val>
                                            <p:strVal val="#ppt_x"/>
                                          </p:val>
                                        </p:tav>
                                      </p:tavLst>
                                    </p:anim>
                                    <p:anim calcmode="lin" valueType="num">
                                      <p:cBhvr additive="base">
                                        <p:cTn id="152"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2" grpId="1"/>
      <p:bldP spid="28" grpId="0"/>
      <p:bldP spid="21" grpId="0"/>
      <p:bldP spid="21" grpId="1"/>
      <p:bldP spid="10" grpId="0" animBg="1"/>
      <p:bldP spid="10" grpId="1" animBg="1"/>
      <p:bldP spid="12" grpId="0"/>
      <p:bldP spid="4" grpId="0"/>
      <p:bldP spid="14" grpId="0" animBg="1"/>
      <p:bldP spid="15" grpId="0"/>
      <p:bldP spid="17" grpId="0"/>
      <p:bldP spid="20" grpId="0" animBg="1"/>
      <p:bldP spid="22" grpId="0"/>
      <p:bldP spid="24" grpId="0"/>
      <p:bldP spid="26" grpId="0" animBg="1"/>
      <p:bldP spid="27" grpId="0"/>
      <p:bldP spid="30" grpId="0"/>
      <p:bldP spid="31" grpId="0" animBg="1"/>
      <p:bldP spid="33" grpId="0"/>
      <p:bldP spid="34" grpId="0"/>
      <p:bldP spid="3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1536</TotalTime>
  <Words>4041</Words>
  <Application>Microsoft Office PowerPoint</Application>
  <PresentationFormat>On-screen Show (4:3)</PresentationFormat>
  <Paragraphs>553</Paragraphs>
  <Slides>32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Calibri Light</vt:lpstr>
      <vt:lpstr>medium-content-serif-font</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Theresa Margaret Newbury</dc:creator>
  <cp:lastModifiedBy>Ms Newbury</cp:lastModifiedBy>
  <cp:revision>73</cp:revision>
  <cp:lastPrinted>2020-01-14T12:30:53Z</cp:lastPrinted>
  <dcterms:created xsi:type="dcterms:W3CDTF">2017-09-29T12:49:55Z</dcterms:created>
  <dcterms:modified xsi:type="dcterms:W3CDTF">2020-01-23T15:10:04Z</dcterms:modified>
</cp:coreProperties>
</file>