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66" r:id="rId2"/>
    <p:sldId id="267" r:id="rId3"/>
    <p:sldId id="268" r:id="rId4"/>
    <p:sldId id="269" r:id="rId5"/>
    <p:sldId id="258" r:id="rId6"/>
    <p:sldId id="284" r:id="rId7"/>
    <p:sldId id="270" r:id="rId8"/>
    <p:sldId id="285" r:id="rId9"/>
    <p:sldId id="271" r:id="rId10"/>
    <p:sldId id="281" r:id="rId11"/>
    <p:sldId id="273" r:id="rId12"/>
    <p:sldId id="282" r:id="rId13"/>
    <p:sldId id="279" r:id="rId14"/>
    <p:sldId id="283" r:id="rId15"/>
    <p:sldId id="275" r:id="rId16"/>
    <p:sldId id="276" r:id="rId17"/>
    <p:sldId id="277" r:id="rId18"/>
    <p:sldId id="280"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B458"/>
    <a:srgbClr val="00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29" autoAdjust="0"/>
    <p:restoredTop sz="94660"/>
  </p:normalViewPr>
  <p:slideViewPr>
    <p:cSldViewPr snapToGrid="0">
      <p:cViewPr varScale="1">
        <p:scale>
          <a:sx n="73" d="100"/>
          <a:sy n="73" d="100"/>
        </p:scale>
        <p:origin x="1278" y="72"/>
      </p:cViewPr>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3C39E16-DD0D-486D-BC92-3B8AE003710A}" type="datetimeFigureOut">
              <a:rPr lang="en-GB" smtClean="0"/>
              <a:t>24/04/2020</a:t>
            </a:fld>
            <a:endParaRPr lang="en-GB"/>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AE50352-291D-4FBA-959D-357A925FC590}" type="slidenum">
              <a:rPr lang="en-GB" smtClean="0"/>
              <a:t>‹#›</a:t>
            </a:fld>
            <a:endParaRPr lang="en-GB"/>
          </a:p>
        </p:txBody>
      </p:sp>
    </p:spTree>
    <p:extLst>
      <p:ext uri="{BB962C8B-B14F-4D97-AF65-F5344CB8AC3E}">
        <p14:creationId xmlns:p14="http://schemas.microsoft.com/office/powerpoint/2010/main" val="1285191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A8C7D30-FE6F-4A5F-9223-4FAE2621B523}" type="datetimeFigureOut">
              <a:rPr lang="en-GB" smtClean="0"/>
              <a:t>24/04/2020</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5CB20F0-9535-4385-99F2-C5F6E5B20FDC}" type="slidenum">
              <a:rPr lang="en-GB" smtClean="0"/>
              <a:t>‹#›</a:t>
            </a:fld>
            <a:endParaRPr lang="en-GB"/>
          </a:p>
        </p:txBody>
      </p:sp>
    </p:spTree>
    <p:extLst>
      <p:ext uri="{BB962C8B-B14F-4D97-AF65-F5344CB8AC3E}">
        <p14:creationId xmlns:p14="http://schemas.microsoft.com/office/powerpoint/2010/main" val="3487677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anose="020F0502020204030204" pitchFamily="34" charset="0"/>
              </a:defRPr>
            </a:lvl1pPr>
            <a:lvl2pPr marL="757066" indent="-291179">
              <a:defRPr b="1">
                <a:solidFill>
                  <a:schemeClr val="tx1"/>
                </a:solidFill>
                <a:latin typeface="Calibri" panose="020F0502020204030204" pitchFamily="34" charset="0"/>
              </a:defRPr>
            </a:lvl2pPr>
            <a:lvl3pPr marL="1164717" indent="-232943">
              <a:defRPr b="1">
                <a:solidFill>
                  <a:schemeClr val="tx1"/>
                </a:solidFill>
                <a:latin typeface="Calibri" panose="020F0502020204030204" pitchFamily="34" charset="0"/>
              </a:defRPr>
            </a:lvl3pPr>
            <a:lvl4pPr marL="1630604" indent="-232943">
              <a:defRPr b="1">
                <a:solidFill>
                  <a:schemeClr val="tx1"/>
                </a:solidFill>
                <a:latin typeface="Calibri" panose="020F0502020204030204" pitchFamily="34" charset="0"/>
              </a:defRPr>
            </a:lvl4pPr>
            <a:lvl5pPr marL="2096491" indent="-232943">
              <a:defRPr b="1">
                <a:solidFill>
                  <a:schemeClr val="tx1"/>
                </a:solidFill>
                <a:latin typeface="Calibri" panose="020F0502020204030204" pitchFamily="34" charset="0"/>
              </a:defRPr>
            </a:lvl5pPr>
            <a:lvl6pPr marL="2562377" indent="-232943" eaLnBrk="0" fontAlgn="base" hangingPunct="0">
              <a:spcBef>
                <a:spcPct val="0"/>
              </a:spcBef>
              <a:spcAft>
                <a:spcPct val="0"/>
              </a:spcAft>
              <a:defRPr b="1">
                <a:solidFill>
                  <a:schemeClr val="tx1"/>
                </a:solidFill>
                <a:latin typeface="Calibri" panose="020F0502020204030204" pitchFamily="34" charset="0"/>
              </a:defRPr>
            </a:lvl6pPr>
            <a:lvl7pPr marL="3028264" indent="-232943" eaLnBrk="0" fontAlgn="base" hangingPunct="0">
              <a:spcBef>
                <a:spcPct val="0"/>
              </a:spcBef>
              <a:spcAft>
                <a:spcPct val="0"/>
              </a:spcAft>
              <a:defRPr b="1">
                <a:solidFill>
                  <a:schemeClr val="tx1"/>
                </a:solidFill>
                <a:latin typeface="Calibri" panose="020F0502020204030204" pitchFamily="34" charset="0"/>
              </a:defRPr>
            </a:lvl7pPr>
            <a:lvl8pPr marL="3494151" indent="-232943" eaLnBrk="0" fontAlgn="base" hangingPunct="0">
              <a:spcBef>
                <a:spcPct val="0"/>
              </a:spcBef>
              <a:spcAft>
                <a:spcPct val="0"/>
              </a:spcAft>
              <a:defRPr b="1">
                <a:solidFill>
                  <a:schemeClr val="tx1"/>
                </a:solidFill>
                <a:latin typeface="Calibri" panose="020F0502020204030204" pitchFamily="34" charset="0"/>
              </a:defRPr>
            </a:lvl8pPr>
            <a:lvl9pPr marL="3960038" indent="-232943" eaLnBrk="0" fontAlgn="base" hangingPunct="0">
              <a:spcBef>
                <a:spcPct val="0"/>
              </a:spcBef>
              <a:spcAft>
                <a:spcPct val="0"/>
              </a:spcAft>
              <a:defRPr b="1">
                <a:solidFill>
                  <a:schemeClr val="tx1"/>
                </a:solidFill>
                <a:latin typeface="Calibri" panose="020F0502020204030204" pitchFamily="34" charset="0"/>
              </a:defRPr>
            </a:lvl9pPr>
          </a:lstStyle>
          <a:p>
            <a:fld id="{869FD8CB-40A4-4C18-A9B6-CA5EADC9D716}" type="slidenum">
              <a:rPr lang="en-GB" altLang="en-US" b="0" smtClean="0">
                <a:latin typeface="Arial" panose="020B0604020202020204" pitchFamily="34" charset="0"/>
              </a:rPr>
              <a:pPr/>
              <a:t>4</a:t>
            </a:fld>
            <a:endParaRPr lang="en-GB" altLang="en-US" b="0" smtClean="0">
              <a:latin typeface="Arial" panose="020B0604020202020204" pitchFamily="34" charset="0"/>
            </a:endParaRPr>
          </a:p>
        </p:txBody>
      </p:sp>
    </p:spTree>
    <p:extLst>
      <p:ext uri="{BB962C8B-B14F-4D97-AF65-F5344CB8AC3E}">
        <p14:creationId xmlns:p14="http://schemas.microsoft.com/office/powerpoint/2010/main" val="350468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61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DE516DEA-11AF-4BAF-963A-A71F3FD1767A}" type="slidenum">
              <a:rPr lang="en-GB" altLang="en-US" smtClean="0"/>
              <a:pPr/>
              <a:t>16</a:t>
            </a:fld>
            <a:endParaRPr lang="en-GB" altLang="en-US" smtClean="0"/>
          </a:p>
        </p:txBody>
      </p:sp>
    </p:spTree>
    <p:extLst>
      <p:ext uri="{BB962C8B-B14F-4D97-AF65-F5344CB8AC3E}">
        <p14:creationId xmlns:p14="http://schemas.microsoft.com/office/powerpoint/2010/main" val="172061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D3296D9-4B61-4B03-8F5E-B9EAC6D61D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5F58811-CD3A-4BA3-ABA1-F1C13DE5FF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8196" name="Slide Number Placeholder 3">
            <a:extLst>
              <a:ext uri="{FF2B5EF4-FFF2-40B4-BE49-F238E27FC236}">
                <a16:creationId xmlns:a16="http://schemas.microsoft.com/office/drawing/2014/main" id="{9C0BD0A4-97CE-472B-900F-F43ACDABDC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06CBFCE3-096D-4676-AACE-02BA3D328DAB}" type="slidenum">
              <a:rPr lang="en-GB" altLang="en-US" smtClean="0"/>
              <a:pPr/>
              <a:t>17</a:t>
            </a:fld>
            <a:endParaRPr lang="en-GB" altLang="en-US"/>
          </a:p>
        </p:txBody>
      </p:sp>
    </p:spTree>
    <p:extLst>
      <p:ext uri="{BB962C8B-B14F-4D97-AF65-F5344CB8AC3E}">
        <p14:creationId xmlns:p14="http://schemas.microsoft.com/office/powerpoint/2010/main" val="46659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5F6F9F-931A-488B-B8BC-61B66D59471E}"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9AC82E-A8EC-42D9-9C0F-4476CE03A9D3}" type="slidenum">
              <a:rPr lang="en-GB" smtClean="0"/>
              <a:t>‹#›</a:t>
            </a:fld>
            <a:endParaRPr lang="en-GB"/>
          </a:p>
        </p:txBody>
      </p:sp>
    </p:spTree>
    <p:extLst>
      <p:ext uri="{BB962C8B-B14F-4D97-AF65-F5344CB8AC3E}">
        <p14:creationId xmlns:p14="http://schemas.microsoft.com/office/powerpoint/2010/main" val="1724235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5F6F9F-931A-488B-B8BC-61B66D59471E}"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9AC82E-A8EC-42D9-9C0F-4476CE03A9D3}" type="slidenum">
              <a:rPr lang="en-GB" smtClean="0"/>
              <a:t>‹#›</a:t>
            </a:fld>
            <a:endParaRPr lang="en-GB"/>
          </a:p>
        </p:txBody>
      </p:sp>
    </p:spTree>
    <p:extLst>
      <p:ext uri="{BB962C8B-B14F-4D97-AF65-F5344CB8AC3E}">
        <p14:creationId xmlns:p14="http://schemas.microsoft.com/office/powerpoint/2010/main" val="411760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5F6F9F-931A-488B-B8BC-61B66D59471E}"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9AC82E-A8EC-42D9-9C0F-4476CE03A9D3}" type="slidenum">
              <a:rPr lang="en-GB" smtClean="0"/>
              <a:t>‹#›</a:t>
            </a:fld>
            <a:endParaRPr lang="en-GB"/>
          </a:p>
        </p:txBody>
      </p:sp>
    </p:spTree>
    <p:extLst>
      <p:ext uri="{BB962C8B-B14F-4D97-AF65-F5344CB8AC3E}">
        <p14:creationId xmlns:p14="http://schemas.microsoft.com/office/powerpoint/2010/main" val="226833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5F6F9F-931A-488B-B8BC-61B66D59471E}"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9AC82E-A8EC-42D9-9C0F-4476CE03A9D3}" type="slidenum">
              <a:rPr lang="en-GB" smtClean="0"/>
              <a:t>‹#›</a:t>
            </a:fld>
            <a:endParaRPr lang="en-GB"/>
          </a:p>
        </p:txBody>
      </p:sp>
    </p:spTree>
    <p:extLst>
      <p:ext uri="{BB962C8B-B14F-4D97-AF65-F5344CB8AC3E}">
        <p14:creationId xmlns:p14="http://schemas.microsoft.com/office/powerpoint/2010/main" val="3168036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5F6F9F-931A-488B-B8BC-61B66D59471E}"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9AC82E-A8EC-42D9-9C0F-4476CE03A9D3}" type="slidenum">
              <a:rPr lang="en-GB" smtClean="0"/>
              <a:t>‹#›</a:t>
            </a:fld>
            <a:endParaRPr lang="en-GB"/>
          </a:p>
        </p:txBody>
      </p:sp>
    </p:spTree>
    <p:extLst>
      <p:ext uri="{BB962C8B-B14F-4D97-AF65-F5344CB8AC3E}">
        <p14:creationId xmlns:p14="http://schemas.microsoft.com/office/powerpoint/2010/main" val="419687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F6F9F-931A-488B-B8BC-61B66D59471E}"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9AC82E-A8EC-42D9-9C0F-4476CE03A9D3}" type="slidenum">
              <a:rPr lang="en-GB" smtClean="0"/>
              <a:t>‹#›</a:t>
            </a:fld>
            <a:endParaRPr lang="en-GB"/>
          </a:p>
        </p:txBody>
      </p:sp>
    </p:spTree>
    <p:extLst>
      <p:ext uri="{BB962C8B-B14F-4D97-AF65-F5344CB8AC3E}">
        <p14:creationId xmlns:p14="http://schemas.microsoft.com/office/powerpoint/2010/main" val="411440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5F6F9F-931A-488B-B8BC-61B66D59471E}" type="datetimeFigureOut">
              <a:rPr lang="en-GB" smtClean="0"/>
              <a:t>24/04/2020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9AC82E-A8EC-42D9-9C0F-4476CE03A9D3}" type="slidenum">
              <a:rPr lang="en-GB" smtClean="0"/>
              <a:t>‹#›</a:t>
            </a:fld>
            <a:endParaRPr lang="en-GB"/>
          </a:p>
        </p:txBody>
      </p:sp>
    </p:spTree>
    <p:extLst>
      <p:ext uri="{BB962C8B-B14F-4D97-AF65-F5344CB8AC3E}">
        <p14:creationId xmlns:p14="http://schemas.microsoft.com/office/powerpoint/2010/main" val="218365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5F6F9F-931A-488B-B8BC-61B66D59471E}" type="datetimeFigureOut">
              <a:rPr lang="en-GB" smtClean="0"/>
              <a:t>24/04/2020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9AC82E-A8EC-42D9-9C0F-4476CE03A9D3}" type="slidenum">
              <a:rPr lang="en-GB" smtClean="0"/>
              <a:t>‹#›</a:t>
            </a:fld>
            <a:endParaRPr lang="en-GB"/>
          </a:p>
        </p:txBody>
      </p:sp>
    </p:spTree>
    <p:extLst>
      <p:ext uri="{BB962C8B-B14F-4D97-AF65-F5344CB8AC3E}">
        <p14:creationId xmlns:p14="http://schemas.microsoft.com/office/powerpoint/2010/main" val="2681883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F6F9F-931A-488B-B8BC-61B66D59471E}" type="datetimeFigureOut">
              <a:rPr lang="en-GB" smtClean="0"/>
              <a:t>24/04/2020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9AC82E-A8EC-42D9-9C0F-4476CE03A9D3}" type="slidenum">
              <a:rPr lang="en-GB" smtClean="0"/>
              <a:t>‹#›</a:t>
            </a:fld>
            <a:endParaRPr lang="en-GB"/>
          </a:p>
        </p:txBody>
      </p:sp>
    </p:spTree>
    <p:extLst>
      <p:ext uri="{BB962C8B-B14F-4D97-AF65-F5344CB8AC3E}">
        <p14:creationId xmlns:p14="http://schemas.microsoft.com/office/powerpoint/2010/main" val="403675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5F6F9F-931A-488B-B8BC-61B66D59471E}"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9AC82E-A8EC-42D9-9C0F-4476CE03A9D3}" type="slidenum">
              <a:rPr lang="en-GB" smtClean="0"/>
              <a:t>‹#›</a:t>
            </a:fld>
            <a:endParaRPr lang="en-GB"/>
          </a:p>
        </p:txBody>
      </p:sp>
    </p:spTree>
    <p:extLst>
      <p:ext uri="{BB962C8B-B14F-4D97-AF65-F5344CB8AC3E}">
        <p14:creationId xmlns:p14="http://schemas.microsoft.com/office/powerpoint/2010/main" val="258387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5F6F9F-931A-488B-B8BC-61B66D59471E}"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9AC82E-A8EC-42D9-9C0F-4476CE03A9D3}" type="slidenum">
              <a:rPr lang="en-GB" smtClean="0"/>
              <a:t>‹#›</a:t>
            </a:fld>
            <a:endParaRPr lang="en-GB"/>
          </a:p>
        </p:txBody>
      </p:sp>
    </p:spTree>
    <p:extLst>
      <p:ext uri="{BB962C8B-B14F-4D97-AF65-F5344CB8AC3E}">
        <p14:creationId xmlns:p14="http://schemas.microsoft.com/office/powerpoint/2010/main" val="380847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F6F9F-931A-488B-B8BC-61B66D59471E}" type="datetimeFigureOut">
              <a:rPr lang="en-GB" smtClean="0"/>
              <a:t>24/04/2020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AC82E-A8EC-42D9-9C0F-4476CE03A9D3}" type="slidenum">
              <a:rPr lang="en-GB" smtClean="0"/>
              <a:t>‹#›</a:t>
            </a:fld>
            <a:endParaRPr lang="en-GB"/>
          </a:p>
        </p:txBody>
      </p:sp>
    </p:spTree>
    <p:extLst>
      <p:ext uri="{BB962C8B-B14F-4D97-AF65-F5344CB8AC3E}">
        <p14:creationId xmlns:p14="http://schemas.microsoft.com/office/powerpoint/2010/main" val="4217619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nacedlar2.n-ayrshire.sch.uk/Reading%20Worlds%20060105/VirtualSchoolLibrary271014/0/informationliteracy.html"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dnotes.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l="-10000" r="-10000"/>
          </a:stretch>
        </a:blip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2DC4D40-5122-4B76-85FE-06A4ADBF5579}"/>
              </a:ext>
            </a:extLst>
          </p:cNvPr>
          <p:cNvSpPr/>
          <p:nvPr/>
        </p:nvSpPr>
        <p:spPr>
          <a:xfrm>
            <a:off x="348786" y="219687"/>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endParaRPr lang="en-GB">
              <a:solidFill>
                <a:schemeClr val="accent5">
                  <a:lumMod val="50000"/>
                </a:schemeClr>
              </a:solidFill>
            </a:endParaRPr>
          </a:p>
        </p:txBody>
      </p:sp>
      <p:sp>
        <p:nvSpPr>
          <p:cNvPr id="39" name="TextBox 38">
            <a:extLst>
              <a:ext uri="{FF2B5EF4-FFF2-40B4-BE49-F238E27FC236}">
                <a16:creationId xmlns:a16="http://schemas.microsoft.com/office/drawing/2014/main" id="{4388F4A3-0EFF-4E0B-952B-F4BDA1019BE0}"/>
              </a:ext>
            </a:extLst>
          </p:cNvPr>
          <p:cNvSpPr txBox="1"/>
          <p:nvPr/>
        </p:nvSpPr>
        <p:spPr>
          <a:xfrm>
            <a:off x="2625415" y="5197562"/>
            <a:ext cx="4107766" cy="830997"/>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00B050"/>
                </a:solidFill>
              </a:rPr>
              <a:t>S2 Science</a:t>
            </a:r>
          </a:p>
          <a:p>
            <a:pPr algn="ctr"/>
            <a:r>
              <a:rPr lang="en-GB" sz="2400" b="1" dirty="0" smtClean="0">
                <a:solidFill>
                  <a:srgbClr val="00B050"/>
                </a:solidFill>
              </a:rPr>
              <a:t>HABITATS Investigation</a:t>
            </a:r>
          </a:p>
        </p:txBody>
      </p:sp>
      <p:sp>
        <p:nvSpPr>
          <p:cNvPr id="8" name="Rectangle 7">
            <a:extLst>
              <a:ext uri="{FF2B5EF4-FFF2-40B4-BE49-F238E27FC236}">
                <a16:creationId xmlns:a16="http://schemas.microsoft.com/office/drawing/2014/main" id="{B89004D3-EB91-49D2-A732-0EF0F0FDBDD9}"/>
              </a:ext>
            </a:extLst>
          </p:cNvPr>
          <p:cNvSpPr/>
          <p:nvPr/>
        </p:nvSpPr>
        <p:spPr>
          <a:xfrm>
            <a:off x="2435265" y="164110"/>
            <a:ext cx="4356641" cy="646331"/>
          </a:xfrm>
          <a:prstGeom prst="rect">
            <a:avLst/>
          </a:prstGeom>
          <a:solidFill>
            <a:schemeClr val="bg1"/>
          </a:solidFill>
          <a:ln w="57150">
            <a:solidFill>
              <a:srgbClr val="0070C0"/>
            </a:solidFill>
          </a:ln>
        </p:spPr>
        <p:txBody>
          <a:bodyPr wrap="none" lIns="91440" tIns="45720" rIns="91440" bIns="45720">
            <a:spAutoFit/>
          </a:bodyPr>
          <a:lstStyle/>
          <a:p>
            <a:pPr algn="ctr"/>
            <a:r>
              <a:rPr lang="en-US" sz="3600" b="1" cap="none" spc="50" dirty="0" err="1">
                <a:ln w="9525" cmpd="sng">
                  <a:solidFill>
                    <a:schemeClr val="accent1"/>
                  </a:solidFill>
                  <a:prstDash val="solid"/>
                </a:ln>
                <a:solidFill>
                  <a:srgbClr val="002060"/>
                </a:solidFill>
                <a:effectLst>
                  <a:glow rad="38100">
                    <a:schemeClr val="accent1">
                      <a:alpha val="40000"/>
                    </a:schemeClr>
                  </a:glow>
                </a:effectLst>
              </a:rPr>
              <a:t>Largs</a:t>
            </a:r>
            <a:r>
              <a:rPr lang="en-US" sz="3600" b="1" cap="none" spc="50">
                <a:ln w="9525" cmpd="sng">
                  <a:solidFill>
                    <a:schemeClr val="accent1"/>
                  </a:solidFill>
                  <a:prstDash val="solid"/>
                </a:ln>
                <a:solidFill>
                  <a:srgbClr val="002060"/>
                </a:solidFill>
                <a:effectLst>
                  <a:glow rad="38100">
                    <a:schemeClr val="accent1">
                      <a:alpha val="40000"/>
                    </a:schemeClr>
                  </a:glow>
                </a:effectLst>
              </a:rPr>
              <a:t> Campus Library</a:t>
            </a:r>
          </a:p>
        </p:txBody>
      </p:sp>
      <p:sp>
        <p:nvSpPr>
          <p:cNvPr id="2" name="Slide Number Placeholder 1">
            <a:extLst>
              <a:ext uri="{FF2B5EF4-FFF2-40B4-BE49-F238E27FC236}">
                <a16:creationId xmlns:a16="http://schemas.microsoft.com/office/drawing/2014/main" id="{4F4FB267-A80F-41A2-B645-869496CAA2B7}"/>
              </a:ext>
            </a:extLst>
          </p:cNvPr>
          <p:cNvSpPr>
            <a:spLocks noGrp="1"/>
          </p:cNvSpPr>
          <p:nvPr>
            <p:ph type="sldNum" sz="quarter" idx="12"/>
          </p:nvPr>
        </p:nvSpPr>
        <p:spPr/>
        <p:txBody>
          <a:bodyPr/>
          <a:lstStyle/>
          <a:p>
            <a:fld id="{72442244-5910-4AE0-B89B-8A8D6F2C89E7}" type="slidenum">
              <a:rPr lang="en-GB" smtClean="0"/>
              <a:t>1</a:t>
            </a:fld>
            <a:endParaRPr lang="en-GB" dirty="0"/>
          </a:p>
        </p:txBody>
      </p:sp>
      <p:sp>
        <p:nvSpPr>
          <p:cNvPr id="9" name="TextBox 8">
            <a:extLst>
              <a:ext uri="{FF2B5EF4-FFF2-40B4-BE49-F238E27FC236}">
                <a16:creationId xmlns:a16="http://schemas.microsoft.com/office/drawing/2014/main" id="{4388F4A3-0EFF-4E0B-952B-F4BDA1019BE0}"/>
              </a:ext>
            </a:extLst>
          </p:cNvPr>
          <p:cNvSpPr txBox="1"/>
          <p:nvPr/>
        </p:nvSpPr>
        <p:spPr>
          <a:xfrm>
            <a:off x="124691" y="6409455"/>
            <a:ext cx="8753696" cy="307777"/>
          </a:xfrm>
          <a:prstGeom prst="rect">
            <a:avLst/>
          </a:prstGeom>
          <a:solidFill>
            <a:schemeClr val="bg1"/>
          </a:solidFill>
          <a:ln w="38100">
            <a:solidFill>
              <a:srgbClr val="0070C0"/>
            </a:solidFill>
          </a:ln>
        </p:spPr>
        <p:txBody>
          <a:bodyPr wrap="square" rtlCol="0">
            <a:spAutoFit/>
          </a:bodyPr>
          <a:lstStyle/>
          <a:p>
            <a:pPr algn="ctr"/>
            <a:r>
              <a:rPr lang="en-GB" sz="1400" b="1" dirty="0" smtClean="0">
                <a:solidFill>
                  <a:srgbClr val="004070"/>
                </a:solidFill>
              </a:rPr>
              <a:t>Resources and Information Literacy model devised by Ms T M Newbury, Largs Campus library manager </a:t>
            </a:r>
            <a:endParaRPr lang="en-GB" sz="1400" b="1" dirty="0">
              <a:solidFill>
                <a:srgbClr val="004070"/>
              </a:solidFill>
            </a:endParaRPr>
          </a:p>
        </p:txBody>
      </p:sp>
      <p:sp>
        <p:nvSpPr>
          <p:cNvPr id="10" name="TextBox 9">
            <a:extLst>
              <a:ext uri="{FF2B5EF4-FFF2-40B4-BE49-F238E27FC236}">
                <a16:creationId xmlns:a16="http://schemas.microsoft.com/office/drawing/2014/main" id="{0A0B3006-5E0F-4F96-950A-AD2CC38D7B2D}"/>
              </a:ext>
            </a:extLst>
          </p:cNvPr>
          <p:cNvSpPr txBox="1"/>
          <p:nvPr/>
        </p:nvSpPr>
        <p:spPr>
          <a:xfrm>
            <a:off x="2542875" y="1073961"/>
            <a:ext cx="4272847" cy="830997"/>
          </a:xfrm>
          <a:prstGeom prst="rect">
            <a:avLst/>
          </a:prstGeom>
          <a:solidFill>
            <a:schemeClr val="bg1"/>
          </a:solidFill>
          <a:ln w="38100">
            <a:solidFill>
              <a:srgbClr val="0070C0"/>
            </a:solidFill>
          </a:ln>
        </p:spPr>
        <p:txBody>
          <a:bodyPr wrap="square" rtlCol="0">
            <a:spAutoFit/>
          </a:bodyPr>
          <a:lstStyle/>
          <a:p>
            <a:pPr algn="ctr"/>
            <a:r>
              <a:rPr lang="en-GB" sz="2400" b="1" dirty="0">
                <a:solidFill>
                  <a:srgbClr val="004070"/>
                </a:solidFill>
              </a:rPr>
              <a:t>Information Literacy Skills - a whole school approach using</a:t>
            </a:r>
            <a:r>
              <a:rPr lang="en-GB" sz="2000" b="1" dirty="0">
                <a:solidFill>
                  <a:srgbClr val="004070"/>
                </a:solidFill>
              </a:rPr>
              <a:t>:</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67220"/>
          <a:stretch/>
        </p:blipFill>
        <p:spPr>
          <a:xfrm>
            <a:off x="2258292" y="2230561"/>
            <a:ext cx="5017370" cy="100508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43692" b="26180"/>
          <a:stretch/>
        </p:blipFill>
        <p:spPr>
          <a:xfrm>
            <a:off x="2258292" y="3498471"/>
            <a:ext cx="5276800" cy="971550"/>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33411" r="85574" b="59731"/>
          <a:stretch/>
        </p:blipFill>
        <p:spPr>
          <a:xfrm>
            <a:off x="1822565" y="4618491"/>
            <a:ext cx="1216778" cy="353488"/>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54341" t="34087" r="34325" b="60268"/>
          <a:stretch/>
        </p:blipFill>
        <p:spPr>
          <a:xfrm>
            <a:off x="5539910" y="4631928"/>
            <a:ext cx="955964" cy="290945"/>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6930" t="33817" r="55186" b="59194"/>
          <a:stretch/>
        </p:blipFill>
        <p:spPr>
          <a:xfrm>
            <a:off x="4515781" y="4633523"/>
            <a:ext cx="665019" cy="360220"/>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9846" t="33549" r="67999" b="60806"/>
          <a:stretch/>
        </p:blipFill>
        <p:spPr>
          <a:xfrm>
            <a:off x="3240158" y="4644953"/>
            <a:ext cx="1025236" cy="290946"/>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87040" t="34079" b="60323"/>
          <a:stretch/>
        </p:blipFill>
        <p:spPr>
          <a:xfrm>
            <a:off x="7486650" y="4616765"/>
            <a:ext cx="1093146" cy="288556"/>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71753" t="34625" r="20516" b="60009"/>
          <a:stretch/>
        </p:blipFill>
        <p:spPr>
          <a:xfrm>
            <a:off x="6681828" y="4628709"/>
            <a:ext cx="652058" cy="276612"/>
          </a:xfrm>
          <a:prstGeom prst="rect">
            <a:avLst/>
          </a:prstGeom>
        </p:spPr>
      </p:pic>
      <p:sp>
        <p:nvSpPr>
          <p:cNvPr id="19" name="Action Button: Forward or Next 18">
            <a:hlinkClick r:id="rId5" highlightClick="1"/>
          </p:cNvPr>
          <p:cNvSpPr/>
          <p:nvPr/>
        </p:nvSpPr>
        <p:spPr>
          <a:xfrm>
            <a:off x="7611363" y="5032872"/>
            <a:ext cx="771075" cy="803564"/>
          </a:xfrm>
          <a:prstGeom prst="actionButtonForwardNex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058873" y="5833525"/>
            <a:ext cx="1876057" cy="523220"/>
          </a:xfrm>
          <a:prstGeom prst="rect">
            <a:avLst/>
          </a:prstGeom>
          <a:noFill/>
        </p:spPr>
        <p:txBody>
          <a:bodyPr wrap="square" rtlCol="0">
            <a:spAutoFit/>
          </a:bodyPr>
          <a:lstStyle/>
          <a:p>
            <a:pPr algn="ctr"/>
            <a:r>
              <a:rPr lang="en-GB" sz="1400" b="1" dirty="0" smtClean="0"/>
              <a:t>Click for more </a:t>
            </a:r>
          </a:p>
          <a:p>
            <a:pPr algn="ctr"/>
            <a:r>
              <a:rPr lang="en-GB" sz="1400" b="1" dirty="0" smtClean="0"/>
              <a:t>PLUS+E resources</a:t>
            </a:r>
            <a:endParaRPr lang="en-GB" sz="1400" b="1" dirty="0"/>
          </a:p>
        </p:txBody>
      </p:sp>
    </p:spTree>
    <p:extLst>
      <p:ext uri="{BB962C8B-B14F-4D97-AF65-F5344CB8AC3E}">
        <p14:creationId xmlns:p14="http://schemas.microsoft.com/office/powerpoint/2010/main" val="1283500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2DC4D40-5122-4B76-85FE-06A4ADBF5579}"/>
              </a:ext>
            </a:extLst>
          </p:cNvPr>
          <p:cNvSpPr/>
          <p:nvPr/>
        </p:nvSpPr>
        <p:spPr>
          <a:xfrm>
            <a:off x="295739" y="106054"/>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13" name="Picture 12">
            <a:extLst>
              <a:ext uri="{FF2B5EF4-FFF2-40B4-BE49-F238E27FC236}">
                <a16:creationId xmlns:a16="http://schemas.microsoft.com/office/drawing/2014/main" id="{80C12308-E6F0-4ED8-9054-DEAC39B77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51919">
            <a:off x="7217500" y="469779"/>
            <a:ext cx="976078" cy="976078"/>
          </a:xfrm>
          <a:prstGeom prst="rect">
            <a:avLst/>
          </a:prstGeom>
        </p:spPr>
      </p:pic>
      <p:sp>
        <p:nvSpPr>
          <p:cNvPr id="28" name="TextBox 27">
            <a:hlinkClick r:id="" action="ppaction://noaction"/>
            <a:extLst>
              <a:ext uri="{FF2B5EF4-FFF2-40B4-BE49-F238E27FC236}">
                <a16:creationId xmlns:a16="http://schemas.microsoft.com/office/drawing/2014/main" id="{ACB1B772-BA69-4D1F-B707-11D5C2AEDE7D}"/>
              </a:ext>
            </a:extLst>
          </p:cNvPr>
          <p:cNvSpPr txBox="1"/>
          <p:nvPr/>
        </p:nvSpPr>
        <p:spPr>
          <a:xfrm>
            <a:off x="713672" y="5850285"/>
            <a:ext cx="327803" cy="369332"/>
          </a:xfrm>
          <a:prstGeom prst="rect">
            <a:avLst/>
          </a:prstGeom>
          <a:noFill/>
        </p:spPr>
        <p:txBody>
          <a:bodyPr wrap="square" rtlCol="0">
            <a:spAutoFit/>
          </a:bodyPr>
          <a:lstStyle/>
          <a:p>
            <a:r>
              <a:rPr lang="en-GB" b="1" dirty="0">
                <a:solidFill>
                  <a:schemeClr val="bg1"/>
                </a:solidFill>
              </a:rPr>
              <a:t>3</a:t>
            </a:r>
          </a:p>
        </p:txBody>
      </p:sp>
      <p:sp>
        <p:nvSpPr>
          <p:cNvPr id="21" name="TextBox 20">
            <a:extLst>
              <a:ext uri="{FF2B5EF4-FFF2-40B4-BE49-F238E27FC236}">
                <a16:creationId xmlns:a16="http://schemas.microsoft.com/office/drawing/2014/main" id="{120B6B1D-9F36-4160-A6F4-2BE0EC432E61}"/>
              </a:ext>
            </a:extLst>
          </p:cNvPr>
          <p:cNvSpPr txBox="1"/>
          <p:nvPr/>
        </p:nvSpPr>
        <p:spPr>
          <a:xfrm>
            <a:off x="502340" y="1311519"/>
            <a:ext cx="8323000" cy="461665"/>
          </a:xfrm>
          <a:prstGeom prst="rect">
            <a:avLst/>
          </a:prstGeom>
          <a:noFill/>
        </p:spPr>
        <p:txBody>
          <a:bodyPr wrap="square" rtlCol="0">
            <a:spAutoFit/>
          </a:bodyPr>
          <a:lstStyle/>
          <a:p>
            <a:r>
              <a:rPr lang="en-GB" sz="1200" dirty="0" smtClean="0">
                <a:solidFill>
                  <a:srgbClr val="002060"/>
                </a:solidFill>
              </a:rPr>
              <a:t>We will come back to look at the </a:t>
            </a:r>
            <a:r>
              <a:rPr lang="en-GB" sz="1200" b="1" dirty="0" smtClean="0">
                <a:solidFill>
                  <a:srgbClr val="002060"/>
                </a:solidFill>
              </a:rPr>
              <a:t>PARRC test </a:t>
            </a:r>
            <a:r>
              <a:rPr lang="en-GB" sz="1200" dirty="0" smtClean="0">
                <a:solidFill>
                  <a:srgbClr val="002060"/>
                </a:solidFill>
              </a:rPr>
              <a:t>later - for today, we will use it to look at books from the Campus Library to start our Investigation – we know that they are a trustworthy source and would score very highly in the PARRC test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40" y="143515"/>
            <a:ext cx="723775" cy="774566"/>
          </a:xfrm>
          <a:prstGeom prst="rect">
            <a:avLst/>
          </a:prstGeom>
        </p:spPr>
      </p:pic>
      <p:sp>
        <p:nvSpPr>
          <p:cNvPr id="10" name="Rectangle 9">
            <a:extLst>
              <a:ext uri="{FF2B5EF4-FFF2-40B4-BE49-F238E27FC236}">
                <a16:creationId xmlns:a16="http://schemas.microsoft.com/office/drawing/2014/main" id="{745D55DB-8796-4ACF-A030-289CE53B493E}"/>
              </a:ext>
            </a:extLst>
          </p:cNvPr>
          <p:cNvSpPr/>
          <p:nvPr/>
        </p:nvSpPr>
        <p:spPr>
          <a:xfrm>
            <a:off x="443280" y="1820724"/>
            <a:ext cx="1802510" cy="216965"/>
          </a:xfrm>
          <a:prstGeom prst="rect">
            <a:avLst/>
          </a:prstGeom>
          <a:solidFill>
            <a:srgbClr val="0A122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b="1" dirty="0"/>
              <a:t>Purpose</a:t>
            </a:r>
          </a:p>
        </p:txBody>
      </p:sp>
      <p:sp>
        <p:nvSpPr>
          <p:cNvPr id="12" name="TextBox 11">
            <a:extLst>
              <a:ext uri="{FF2B5EF4-FFF2-40B4-BE49-F238E27FC236}">
                <a16:creationId xmlns:a16="http://schemas.microsoft.com/office/drawing/2014/main" id="{07E60012-1F09-440C-9922-0D3AA2D4311D}"/>
              </a:ext>
            </a:extLst>
          </p:cNvPr>
          <p:cNvSpPr txBox="1"/>
          <p:nvPr/>
        </p:nvSpPr>
        <p:spPr>
          <a:xfrm>
            <a:off x="2252788" y="1823769"/>
            <a:ext cx="2763349" cy="246221"/>
          </a:xfrm>
          <a:prstGeom prst="rect">
            <a:avLst/>
          </a:prstGeom>
          <a:noFill/>
        </p:spPr>
        <p:txBody>
          <a:bodyPr wrap="square" rtlCol="0">
            <a:spAutoFit/>
          </a:bodyPr>
          <a:lstStyle/>
          <a:p>
            <a:r>
              <a:rPr lang="en-GB" sz="1000" b="1" dirty="0"/>
              <a:t>Why does this source of information exist? </a:t>
            </a:r>
          </a:p>
        </p:txBody>
      </p:sp>
      <p:sp>
        <p:nvSpPr>
          <p:cNvPr id="4" name="TextBox 3"/>
          <p:cNvSpPr txBox="1"/>
          <p:nvPr/>
        </p:nvSpPr>
        <p:spPr>
          <a:xfrm>
            <a:off x="455455" y="2093884"/>
            <a:ext cx="8078293" cy="677108"/>
          </a:xfrm>
          <a:prstGeom prst="rect">
            <a:avLst/>
          </a:prstGeom>
          <a:noFill/>
        </p:spPr>
        <p:txBody>
          <a:bodyPr wrap="square" rtlCol="0">
            <a:spAutoFit/>
          </a:bodyPr>
          <a:lstStyle/>
          <a:p>
            <a:r>
              <a:rPr lang="en-GB" sz="1200" dirty="0" smtClean="0"/>
              <a:t>Books in this Library have been chosen by the professional Librarian because they provide the type of information our learners need for investigations. Books are set out in a way that makes it </a:t>
            </a:r>
            <a:r>
              <a:rPr lang="en-GB" sz="1400" b="1" dirty="0" smtClean="0">
                <a:solidFill>
                  <a:srgbClr val="002060"/>
                </a:solidFill>
              </a:rPr>
              <a:t>easy to find the information required</a:t>
            </a:r>
            <a:r>
              <a:rPr lang="en-GB" sz="1200" dirty="0" smtClean="0"/>
              <a:t>, and look at topics in an impartial and balanced way</a:t>
            </a:r>
            <a:endParaRPr lang="en-GB" sz="1200" dirty="0"/>
          </a:p>
        </p:txBody>
      </p:sp>
      <p:sp>
        <p:nvSpPr>
          <p:cNvPr id="14" name="Rectangle 13">
            <a:extLst>
              <a:ext uri="{FF2B5EF4-FFF2-40B4-BE49-F238E27FC236}">
                <a16:creationId xmlns:a16="http://schemas.microsoft.com/office/drawing/2014/main" id="{A9B9B0F8-149A-4F57-9DB3-026665C17F6C}"/>
              </a:ext>
            </a:extLst>
          </p:cNvPr>
          <p:cNvSpPr/>
          <p:nvPr/>
        </p:nvSpPr>
        <p:spPr>
          <a:xfrm>
            <a:off x="455455" y="2768741"/>
            <a:ext cx="1797333" cy="213631"/>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800" b="1" dirty="0"/>
              <a:t>Accuracy</a:t>
            </a:r>
          </a:p>
        </p:txBody>
      </p:sp>
      <p:sp>
        <p:nvSpPr>
          <p:cNvPr id="15" name="TextBox 14">
            <a:extLst>
              <a:ext uri="{FF2B5EF4-FFF2-40B4-BE49-F238E27FC236}">
                <a16:creationId xmlns:a16="http://schemas.microsoft.com/office/drawing/2014/main" id="{69603A1A-4172-4EEF-AA6E-08631433F4C5}"/>
              </a:ext>
            </a:extLst>
          </p:cNvPr>
          <p:cNvSpPr txBox="1"/>
          <p:nvPr/>
        </p:nvSpPr>
        <p:spPr>
          <a:xfrm>
            <a:off x="2266661" y="2748978"/>
            <a:ext cx="3426361" cy="253916"/>
          </a:xfrm>
          <a:prstGeom prst="rect">
            <a:avLst/>
          </a:prstGeom>
          <a:noFill/>
        </p:spPr>
        <p:txBody>
          <a:bodyPr wrap="square" rtlCol="0">
            <a:spAutoFit/>
          </a:bodyPr>
          <a:lstStyle/>
          <a:p>
            <a:r>
              <a:rPr lang="en-GB" sz="1000" b="1" dirty="0"/>
              <a:t>To what extent can you trust this source of information</a:t>
            </a:r>
            <a:r>
              <a:rPr lang="en-GB" sz="1050" dirty="0"/>
              <a:t> </a:t>
            </a:r>
            <a:r>
              <a:rPr lang="en-GB" sz="900" dirty="0"/>
              <a:t>? </a:t>
            </a:r>
            <a:endParaRPr lang="en-GB" sz="800" dirty="0"/>
          </a:p>
        </p:txBody>
      </p:sp>
      <p:sp>
        <p:nvSpPr>
          <p:cNvPr id="17" name="TextBox 16"/>
          <p:cNvSpPr txBox="1"/>
          <p:nvPr/>
        </p:nvSpPr>
        <p:spPr>
          <a:xfrm>
            <a:off x="458549" y="3936612"/>
            <a:ext cx="7952513" cy="523220"/>
          </a:xfrm>
          <a:prstGeom prst="rect">
            <a:avLst/>
          </a:prstGeom>
          <a:noFill/>
        </p:spPr>
        <p:txBody>
          <a:bodyPr wrap="square" rtlCol="0">
            <a:spAutoFit/>
          </a:bodyPr>
          <a:lstStyle/>
          <a:p>
            <a:r>
              <a:rPr lang="en-GB" sz="1200" dirty="0" smtClean="0"/>
              <a:t>It’s generally very easy to check who is responsible. The author and publisher’s names can be found on the </a:t>
            </a:r>
            <a:r>
              <a:rPr lang="en-GB" sz="1400" b="1" dirty="0" smtClean="0">
                <a:solidFill>
                  <a:srgbClr val="002060"/>
                </a:solidFill>
              </a:rPr>
              <a:t>front cover</a:t>
            </a:r>
            <a:r>
              <a:rPr lang="en-GB" sz="1200" dirty="0" smtClean="0"/>
              <a:t>, or on the </a:t>
            </a:r>
            <a:r>
              <a:rPr lang="en-GB" sz="1400" b="1" dirty="0" smtClean="0">
                <a:solidFill>
                  <a:srgbClr val="002060"/>
                </a:solidFill>
              </a:rPr>
              <a:t>title page </a:t>
            </a:r>
            <a:r>
              <a:rPr lang="en-GB" sz="1200" dirty="0" smtClean="0"/>
              <a:t>inside. There is often a small </a:t>
            </a:r>
            <a:r>
              <a:rPr lang="en-GB" sz="1400" b="1" dirty="0" smtClean="0">
                <a:solidFill>
                  <a:srgbClr val="002060"/>
                </a:solidFill>
              </a:rPr>
              <a:t>biographical note </a:t>
            </a:r>
            <a:r>
              <a:rPr lang="en-GB" sz="1200" dirty="0" smtClean="0"/>
              <a:t>about the author</a:t>
            </a:r>
            <a:endParaRPr lang="en-GB" sz="1200" dirty="0"/>
          </a:p>
        </p:txBody>
      </p:sp>
      <p:sp>
        <p:nvSpPr>
          <p:cNvPr id="20" name="Rectangle 19">
            <a:extLst>
              <a:ext uri="{FF2B5EF4-FFF2-40B4-BE49-F238E27FC236}">
                <a16:creationId xmlns:a16="http://schemas.microsoft.com/office/drawing/2014/main" id="{CCC359C7-095A-4DF7-9184-264416BF41F3}"/>
              </a:ext>
            </a:extLst>
          </p:cNvPr>
          <p:cNvSpPr/>
          <p:nvPr/>
        </p:nvSpPr>
        <p:spPr>
          <a:xfrm>
            <a:off x="486847" y="3643172"/>
            <a:ext cx="1838259" cy="171670"/>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000" b="1" dirty="0"/>
              <a:t>Responsibility</a:t>
            </a:r>
          </a:p>
        </p:txBody>
      </p:sp>
      <p:sp>
        <p:nvSpPr>
          <p:cNvPr id="22" name="TextBox 21">
            <a:extLst>
              <a:ext uri="{FF2B5EF4-FFF2-40B4-BE49-F238E27FC236}">
                <a16:creationId xmlns:a16="http://schemas.microsoft.com/office/drawing/2014/main" id="{5BE86297-12F1-460D-BC71-81E509B20BE6}"/>
              </a:ext>
            </a:extLst>
          </p:cNvPr>
          <p:cNvSpPr txBox="1"/>
          <p:nvPr/>
        </p:nvSpPr>
        <p:spPr>
          <a:xfrm>
            <a:off x="2243148" y="3674264"/>
            <a:ext cx="2574492" cy="246221"/>
          </a:xfrm>
          <a:prstGeom prst="rect">
            <a:avLst/>
          </a:prstGeom>
          <a:noFill/>
        </p:spPr>
        <p:txBody>
          <a:bodyPr wrap="square" rtlCol="0">
            <a:spAutoFit/>
          </a:bodyPr>
          <a:lstStyle/>
          <a:p>
            <a:pPr algn="ctr"/>
            <a:r>
              <a:rPr lang="en-GB" sz="1000" b="1" dirty="0"/>
              <a:t>Who has produced this information</a:t>
            </a:r>
            <a:r>
              <a:rPr lang="en-GB" sz="1000" dirty="0"/>
              <a:t>? </a:t>
            </a:r>
          </a:p>
        </p:txBody>
      </p:sp>
      <p:sp>
        <p:nvSpPr>
          <p:cNvPr id="24" name="TextBox 23"/>
          <p:cNvSpPr txBox="1"/>
          <p:nvPr/>
        </p:nvSpPr>
        <p:spPr>
          <a:xfrm>
            <a:off x="465506" y="3106693"/>
            <a:ext cx="7952513" cy="523220"/>
          </a:xfrm>
          <a:prstGeom prst="rect">
            <a:avLst/>
          </a:prstGeom>
          <a:noFill/>
        </p:spPr>
        <p:txBody>
          <a:bodyPr wrap="square" rtlCol="0">
            <a:spAutoFit/>
          </a:bodyPr>
          <a:lstStyle/>
          <a:p>
            <a:r>
              <a:rPr lang="en-GB" sz="1200" dirty="0" smtClean="0"/>
              <a:t>Most books in school libraries are produced by large educational publishers who employ </a:t>
            </a:r>
            <a:r>
              <a:rPr lang="en-GB" sz="1400" b="1" dirty="0" smtClean="0">
                <a:solidFill>
                  <a:srgbClr val="002060"/>
                </a:solidFill>
              </a:rPr>
              <a:t>specialist authors </a:t>
            </a:r>
            <a:r>
              <a:rPr lang="en-GB" sz="1200" dirty="0" smtClean="0"/>
              <a:t>to write their books. Books are </a:t>
            </a:r>
            <a:r>
              <a:rPr lang="en-GB" sz="1400" b="1" dirty="0" smtClean="0">
                <a:solidFill>
                  <a:srgbClr val="002060"/>
                </a:solidFill>
              </a:rPr>
              <a:t>proof-read and checked for accuracy </a:t>
            </a:r>
            <a:r>
              <a:rPr lang="en-GB" sz="1200" dirty="0" smtClean="0"/>
              <a:t>before they are published</a:t>
            </a:r>
            <a:endParaRPr lang="en-GB" sz="1200" dirty="0"/>
          </a:p>
        </p:txBody>
      </p:sp>
      <p:sp>
        <p:nvSpPr>
          <p:cNvPr id="26" name="Rectangle 25">
            <a:extLst>
              <a:ext uri="{FF2B5EF4-FFF2-40B4-BE49-F238E27FC236}">
                <a16:creationId xmlns:a16="http://schemas.microsoft.com/office/drawing/2014/main" id="{6BE7BEB4-A33B-4DCC-8ADF-2CEFA2828CAE}"/>
              </a:ext>
            </a:extLst>
          </p:cNvPr>
          <p:cNvSpPr/>
          <p:nvPr/>
        </p:nvSpPr>
        <p:spPr>
          <a:xfrm>
            <a:off x="485923" y="4504770"/>
            <a:ext cx="2403346" cy="221419"/>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100" dirty="0"/>
              <a:t>Relevance</a:t>
            </a:r>
          </a:p>
        </p:txBody>
      </p:sp>
      <p:sp>
        <p:nvSpPr>
          <p:cNvPr id="27" name="TextBox 26"/>
          <p:cNvSpPr txBox="1"/>
          <p:nvPr/>
        </p:nvSpPr>
        <p:spPr>
          <a:xfrm>
            <a:off x="434568" y="4838339"/>
            <a:ext cx="7952513" cy="523220"/>
          </a:xfrm>
          <a:prstGeom prst="rect">
            <a:avLst/>
          </a:prstGeom>
          <a:noFill/>
        </p:spPr>
        <p:txBody>
          <a:bodyPr wrap="square" rtlCol="0">
            <a:spAutoFit/>
          </a:bodyPr>
          <a:lstStyle/>
          <a:p>
            <a:r>
              <a:rPr lang="en-GB" sz="1200" dirty="0" smtClean="0"/>
              <a:t>Books from good publishers are written with the needs of learners in mind. They are written in </a:t>
            </a:r>
            <a:r>
              <a:rPr lang="en-GB" sz="1400" b="1" dirty="0" smtClean="0">
                <a:solidFill>
                  <a:srgbClr val="002060"/>
                </a:solidFill>
              </a:rPr>
              <a:t>language which can be easily understood.</a:t>
            </a:r>
            <a:r>
              <a:rPr lang="en-GB" sz="1200" dirty="0" smtClean="0"/>
              <a:t> The information is </a:t>
            </a:r>
            <a:r>
              <a:rPr lang="en-GB" sz="1400" b="1" dirty="0" smtClean="0">
                <a:solidFill>
                  <a:srgbClr val="002060"/>
                </a:solidFill>
              </a:rPr>
              <a:t>well laid out, with a Contents Page and Index</a:t>
            </a:r>
            <a:endParaRPr lang="en-GB" sz="1200" b="1" dirty="0">
              <a:solidFill>
                <a:srgbClr val="002060"/>
              </a:solidFill>
            </a:endParaRPr>
          </a:p>
        </p:txBody>
      </p:sp>
      <p:sp>
        <p:nvSpPr>
          <p:cNvPr id="30" name="TextBox 29">
            <a:extLst>
              <a:ext uri="{FF2B5EF4-FFF2-40B4-BE49-F238E27FC236}">
                <a16:creationId xmlns:a16="http://schemas.microsoft.com/office/drawing/2014/main" id="{9B4BF9E8-60D2-4259-BA3E-231501D4FD00}"/>
              </a:ext>
            </a:extLst>
          </p:cNvPr>
          <p:cNvSpPr txBox="1"/>
          <p:nvPr/>
        </p:nvSpPr>
        <p:spPr>
          <a:xfrm>
            <a:off x="2863632" y="4530442"/>
            <a:ext cx="2993672" cy="246221"/>
          </a:xfrm>
          <a:prstGeom prst="rect">
            <a:avLst/>
          </a:prstGeom>
          <a:noFill/>
        </p:spPr>
        <p:txBody>
          <a:bodyPr wrap="square" rtlCol="0">
            <a:spAutoFit/>
          </a:bodyPr>
          <a:lstStyle/>
          <a:p>
            <a:pPr algn="r"/>
            <a:r>
              <a:rPr lang="en-GB" sz="1000" b="1" dirty="0"/>
              <a:t>Does this resource provide the information I need</a:t>
            </a:r>
            <a:r>
              <a:rPr lang="en-GB" sz="900" dirty="0"/>
              <a:t>? </a:t>
            </a:r>
          </a:p>
        </p:txBody>
      </p:sp>
      <p:sp>
        <p:nvSpPr>
          <p:cNvPr id="31" name="Rectangle 30">
            <a:extLst>
              <a:ext uri="{FF2B5EF4-FFF2-40B4-BE49-F238E27FC236}">
                <a16:creationId xmlns:a16="http://schemas.microsoft.com/office/drawing/2014/main" id="{40680007-D65B-4D57-AD92-BEDDFE40A2BC}"/>
              </a:ext>
            </a:extLst>
          </p:cNvPr>
          <p:cNvSpPr/>
          <p:nvPr/>
        </p:nvSpPr>
        <p:spPr>
          <a:xfrm>
            <a:off x="485923" y="5475130"/>
            <a:ext cx="2403346" cy="248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050" b="1" dirty="0"/>
              <a:t>Currency</a:t>
            </a:r>
          </a:p>
        </p:txBody>
      </p:sp>
      <p:sp>
        <p:nvSpPr>
          <p:cNvPr id="33" name="TextBox 32">
            <a:extLst>
              <a:ext uri="{FF2B5EF4-FFF2-40B4-BE49-F238E27FC236}">
                <a16:creationId xmlns:a16="http://schemas.microsoft.com/office/drawing/2014/main" id="{E7A72954-F538-44A6-93ED-80C67055CD1C}"/>
              </a:ext>
            </a:extLst>
          </p:cNvPr>
          <p:cNvSpPr txBox="1"/>
          <p:nvPr/>
        </p:nvSpPr>
        <p:spPr>
          <a:xfrm>
            <a:off x="2255113" y="5489687"/>
            <a:ext cx="2890333" cy="253916"/>
          </a:xfrm>
          <a:prstGeom prst="rect">
            <a:avLst/>
          </a:prstGeom>
          <a:noFill/>
        </p:spPr>
        <p:txBody>
          <a:bodyPr wrap="square" rtlCol="0">
            <a:spAutoFit/>
          </a:bodyPr>
          <a:lstStyle/>
          <a:p>
            <a:pPr algn="r"/>
            <a:r>
              <a:rPr lang="en-GB" sz="1000" b="1" dirty="0"/>
              <a:t>How up to date is the information? </a:t>
            </a:r>
          </a:p>
        </p:txBody>
      </p:sp>
      <p:sp>
        <p:nvSpPr>
          <p:cNvPr id="34" name="TextBox 33"/>
          <p:cNvSpPr txBox="1"/>
          <p:nvPr/>
        </p:nvSpPr>
        <p:spPr>
          <a:xfrm>
            <a:off x="485923" y="5839364"/>
            <a:ext cx="7952513" cy="492443"/>
          </a:xfrm>
          <a:prstGeom prst="rect">
            <a:avLst/>
          </a:prstGeom>
          <a:noFill/>
        </p:spPr>
        <p:txBody>
          <a:bodyPr wrap="square" rtlCol="0">
            <a:spAutoFit/>
          </a:bodyPr>
          <a:lstStyle/>
          <a:p>
            <a:r>
              <a:rPr lang="en-GB" sz="1200" dirty="0" smtClean="0"/>
              <a:t>It’s generally very easy to check when the information was produced. Look at the page after the Title Page, then check for the </a:t>
            </a:r>
            <a:r>
              <a:rPr lang="en-GB" sz="1400" b="1" dirty="0" smtClean="0">
                <a:solidFill>
                  <a:srgbClr val="002060"/>
                </a:solidFill>
              </a:rPr>
              <a:t>date of publication </a:t>
            </a:r>
            <a:endParaRPr lang="en-GB" sz="1400" b="1" dirty="0">
              <a:solidFill>
                <a:srgbClr val="002060"/>
              </a:solidFill>
            </a:endParaRPr>
          </a:p>
        </p:txBody>
      </p:sp>
      <p:sp>
        <p:nvSpPr>
          <p:cNvPr id="35" name="Title 1">
            <a:extLst>
              <a:ext uri="{FF2B5EF4-FFF2-40B4-BE49-F238E27FC236}">
                <a16:creationId xmlns:a16="http://schemas.microsoft.com/office/drawing/2014/main" id="{F8D7E799-E6FB-463C-A35D-69D340976BF8}"/>
              </a:ext>
            </a:extLst>
          </p:cNvPr>
          <p:cNvSpPr txBox="1">
            <a:spLocks/>
          </p:cNvSpPr>
          <p:nvPr/>
        </p:nvSpPr>
        <p:spPr>
          <a:xfrm>
            <a:off x="1472400" y="362484"/>
            <a:ext cx="6382879" cy="5448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solidFill>
                  <a:srgbClr val="7030A0"/>
                </a:solidFill>
              </a:rPr>
              <a:t>LOCATE: </a:t>
            </a:r>
            <a:r>
              <a:rPr lang="en-GB" sz="2800" b="1" dirty="0" smtClean="0">
                <a:solidFill>
                  <a:srgbClr val="002060"/>
                </a:solidFill>
              </a:rPr>
              <a:t>evaluate sources of information</a:t>
            </a:r>
            <a:endParaRPr lang="en-GB" sz="2800" b="1" dirty="0">
              <a:solidFill>
                <a:srgbClr val="002060"/>
              </a:solidFill>
            </a:endParaRPr>
          </a:p>
        </p:txBody>
      </p:sp>
      <p:sp>
        <p:nvSpPr>
          <p:cNvPr id="25" name="TextBox 24"/>
          <p:cNvSpPr txBox="1"/>
          <p:nvPr/>
        </p:nvSpPr>
        <p:spPr>
          <a:xfrm>
            <a:off x="2243148" y="903538"/>
            <a:ext cx="3321629" cy="369332"/>
          </a:xfrm>
          <a:prstGeom prst="rect">
            <a:avLst/>
          </a:prstGeom>
          <a:noFill/>
        </p:spPr>
        <p:txBody>
          <a:bodyPr wrap="square" rtlCol="0">
            <a:spAutoFit/>
          </a:bodyPr>
          <a:lstStyle/>
          <a:p>
            <a:r>
              <a:rPr lang="en-GB" b="1" dirty="0" smtClean="0">
                <a:solidFill>
                  <a:srgbClr val="7030A0"/>
                </a:solidFill>
              </a:rPr>
              <a:t>Books from the Campus Library</a:t>
            </a:r>
            <a:endParaRPr lang="en-GB" b="1" dirty="0">
              <a:solidFill>
                <a:srgbClr val="7030A0"/>
              </a:solidFill>
            </a:endParaRPr>
          </a:p>
        </p:txBody>
      </p:sp>
    </p:spTree>
    <p:extLst>
      <p:ext uri="{BB962C8B-B14F-4D97-AF65-F5344CB8AC3E}">
        <p14:creationId xmlns:p14="http://schemas.microsoft.com/office/powerpoint/2010/main" val="128880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 presetClass="entr" presetSubtype="2"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1+#ppt_w/2"/>
                                          </p:val>
                                        </p:tav>
                                        <p:tav tm="100000">
                                          <p:val>
                                            <p:strVal val="#ppt_x"/>
                                          </p:val>
                                        </p:tav>
                                      </p:tavLst>
                                    </p:anim>
                                    <p:anim calcmode="lin" valueType="num">
                                      <p:cBhvr additive="base">
                                        <p:cTn id="1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1+#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2" presetClass="entr" presetSubtype="2"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1+#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2" presetClass="entr" presetSubtype="2"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1+#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1+#ppt_w/2"/>
                                          </p:val>
                                        </p:tav>
                                        <p:tav tm="100000">
                                          <p:val>
                                            <p:strVal val="#ppt_x"/>
                                          </p:val>
                                        </p:tav>
                                      </p:tavLst>
                                    </p:anim>
                                    <p:anim calcmode="lin" valueType="num">
                                      <p:cBhvr additive="base">
                                        <p:cTn id="5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1+#ppt_w/2"/>
                                          </p:val>
                                        </p:tav>
                                        <p:tav tm="100000">
                                          <p:val>
                                            <p:strVal val="#ppt_x"/>
                                          </p:val>
                                        </p:tav>
                                      </p:tavLst>
                                    </p:anim>
                                    <p:anim calcmode="lin" valueType="num">
                                      <p:cBhvr additive="base">
                                        <p:cTn id="6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1+#ppt_w/2"/>
                                          </p:val>
                                        </p:tav>
                                        <p:tav tm="100000">
                                          <p:val>
                                            <p:strVal val="#ppt_x"/>
                                          </p:val>
                                        </p:tav>
                                      </p:tavLst>
                                    </p:anim>
                                    <p:anim calcmode="lin" valueType="num">
                                      <p:cBhvr additive="base">
                                        <p:cTn id="74"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4" grpId="0"/>
      <p:bldP spid="14" grpId="0" animBg="1"/>
      <p:bldP spid="15" grpId="0"/>
      <p:bldP spid="17" grpId="0"/>
      <p:bldP spid="20" grpId="0" animBg="1"/>
      <p:bldP spid="22" grpId="0"/>
      <p:bldP spid="24" grpId="0"/>
      <p:bldP spid="26" grpId="0" animBg="1"/>
      <p:bldP spid="27" grpId="0"/>
      <p:bldP spid="30" grpId="0"/>
      <p:bldP spid="31" grpId="0" animBg="1"/>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2DC4D40-5122-4B76-85FE-06A4ADBF5579}"/>
              </a:ext>
            </a:extLst>
          </p:cNvPr>
          <p:cNvSpPr/>
          <p:nvPr/>
        </p:nvSpPr>
        <p:spPr>
          <a:xfrm>
            <a:off x="253837" y="233471"/>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U</a:t>
            </a:r>
            <a:endParaRPr lang="en-GB" dirty="0"/>
          </a:p>
        </p:txBody>
      </p:sp>
      <p:sp>
        <p:nvSpPr>
          <p:cNvPr id="2" name="TextBox 1">
            <a:extLst>
              <a:ext uri="{FF2B5EF4-FFF2-40B4-BE49-F238E27FC236}">
                <a16:creationId xmlns:a16="http://schemas.microsoft.com/office/drawing/2014/main" id="{345248A4-E3C0-43B6-9750-5CA4FFBE6B19}"/>
              </a:ext>
            </a:extLst>
          </p:cNvPr>
          <p:cNvSpPr txBox="1"/>
          <p:nvPr/>
        </p:nvSpPr>
        <p:spPr>
          <a:xfrm>
            <a:off x="374073" y="959645"/>
            <a:ext cx="8160865" cy="1569660"/>
          </a:xfrm>
          <a:prstGeom prst="rect">
            <a:avLst/>
          </a:prstGeom>
          <a:noFill/>
        </p:spPr>
        <p:txBody>
          <a:bodyPr wrap="square" rtlCol="0">
            <a:spAutoFit/>
          </a:bodyPr>
          <a:lstStyle/>
          <a:p>
            <a:r>
              <a:rPr lang="en-GB" sz="1600" dirty="0" smtClean="0">
                <a:solidFill>
                  <a:srgbClr val="002060"/>
                </a:solidFill>
              </a:rPr>
              <a:t>How do I use the information I’ve found?</a:t>
            </a:r>
          </a:p>
          <a:p>
            <a:endParaRPr lang="en-GB" sz="1600" dirty="0">
              <a:solidFill>
                <a:srgbClr val="002060"/>
              </a:solidFill>
            </a:endParaRPr>
          </a:p>
          <a:p>
            <a:r>
              <a:rPr lang="en-GB" sz="1600" dirty="0" smtClean="0">
                <a:solidFill>
                  <a:srgbClr val="002060"/>
                </a:solidFill>
              </a:rPr>
              <a:t>To complete an Investigation, you need to provide a bibliography, a note of all the sources you used to find information.</a:t>
            </a:r>
          </a:p>
          <a:p>
            <a:endParaRPr lang="en-GB" sz="1600" dirty="0">
              <a:solidFill>
                <a:srgbClr val="002060"/>
              </a:solidFill>
            </a:endParaRPr>
          </a:p>
          <a:p>
            <a:r>
              <a:rPr lang="en-GB" sz="1600" dirty="0" smtClean="0">
                <a:solidFill>
                  <a:srgbClr val="002060"/>
                </a:solidFill>
              </a:rPr>
              <a:t>The grid below shows the information that you should include for books</a:t>
            </a:r>
          </a:p>
        </p:txBody>
      </p:sp>
      <p:sp>
        <p:nvSpPr>
          <p:cNvPr id="28" name="TextBox 27">
            <a:hlinkClick r:id="" action="ppaction://noaction"/>
            <a:extLst>
              <a:ext uri="{FF2B5EF4-FFF2-40B4-BE49-F238E27FC236}">
                <a16:creationId xmlns:a16="http://schemas.microsoft.com/office/drawing/2014/main" id="{ACB1B772-BA69-4D1F-B707-11D5C2AEDE7D}"/>
              </a:ext>
            </a:extLst>
          </p:cNvPr>
          <p:cNvSpPr txBox="1"/>
          <p:nvPr/>
        </p:nvSpPr>
        <p:spPr>
          <a:xfrm>
            <a:off x="713672" y="5850285"/>
            <a:ext cx="327803" cy="369332"/>
          </a:xfrm>
          <a:prstGeom prst="rect">
            <a:avLst/>
          </a:prstGeom>
          <a:noFill/>
        </p:spPr>
        <p:txBody>
          <a:bodyPr wrap="square" rtlCol="0">
            <a:spAutoFit/>
          </a:bodyPr>
          <a:lstStyle/>
          <a:p>
            <a:r>
              <a:rPr lang="en-GB" b="1" dirty="0">
                <a:solidFill>
                  <a:schemeClr val="bg1"/>
                </a:solidFill>
              </a:rPr>
              <a:t>3</a:t>
            </a:r>
          </a:p>
        </p:txBody>
      </p:sp>
      <p:sp>
        <p:nvSpPr>
          <p:cNvPr id="18" name="Title 1">
            <a:extLst>
              <a:ext uri="{FF2B5EF4-FFF2-40B4-BE49-F238E27FC236}">
                <a16:creationId xmlns:a16="http://schemas.microsoft.com/office/drawing/2014/main" id="{F8D7E799-E6FB-463C-A35D-69D340976BF8}"/>
              </a:ext>
            </a:extLst>
          </p:cNvPr>
          <p:cNvSpPr txBox="1">
            <a:spLocks/>
          </p:cNvSpPr>
          <p:nvPr/>
        </p:nvSpPr>
        <p:spPr>
          <a:xfrm>
            <a:off x="1420000" y="281111"/>
            <a:ext cx="3953682" cy="3960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smtClean="0">
                <a:solidFill>
                  <a:srgbClr val="0070C0"/>
                </a:solidFill>
              </a:rPr>
              <a:t>Use the information</a:t>
            </a:r>
            <a:endParaRPr lang="en-GB" sz="2000" b="1" dirty="0">
              <a:solidFill>
                <a:srgbClr val="0070C0"/>
              </a:solidFill>
            </a:endParaRPr>
          </a:p>
        </p:txBody>
      </p:sp>
      <p:pic>
        <p:nvPicPr>
          <p:cNvPr id="8" name="Picture 7" descr="A picture containing monitor&#10;&#10;Description automatically generated">
            <a:extLst>
              <a:ext uri="{FF2B5EF4-FFF2-40B4-BE49-F238E27FC236}">
                <a16:creationId xmlns:a16="http://schemas.microsoft.com/office/drawing/2014/main" id="{EF1E6A13-8F81-4B14-B5A1-8B298FED70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943" y="75896"/>
            <a:ext cx="852532" cy="900000"/>
          </a:xfrm>
          <a:prstGeom prst="rect">
            <a:avLst/>
          </a:prstGeom>
        </p:spPr>
      </p:pic>
      <p:graphicFrame>
        <p:nvGraphicFramePr>
          <p:cNvPr id="9" name="Group 640">
            <a:extLst>
              <a:ext uri="{FF2B5EF4-FFF2-40B4-BE49-F238E27FC236}">
                <a16:creationId xmlns:a16="http://schemas.microsoft.com/office/drawing/2014/main" id="{F77F9A45-81C1-4B4E-836C-6F27963A03F7}"/>
              </a:ext>
            </a:extLst>
          </p:cNvPr>
          <p:cNvGraphicFramePr>
            <a:graphicFrameLocks noGrp="1"/>
          </p:cNvGraphicFramePr>
          <p:nvPr>
            <p:extLst/>
          </p:nvPr>
        </p:nvGraphicFramePr>
        <p:xfrm>
          <a:off x="502337" y="3442715"/>
          <a:ext cx="8032599" cy="1880061"/>
        </p:xfrm>
        <a:graphic>
          <a:graphicData uri="http://schemas.openxmlformats.org/drawingml/2006/table">
            <a:tbl>
              <a:tblPr/>
              <a:tblGrid>
                <a:gridCol w="971545">
                  <a:extLst>
                    <a:ext uri="{9D8B030D-6E8A-4147-A177-3AD203B41FA5}">
                      <a16:colId xmlns:a16="http://schemas.microsoft.com/office/drawing/2014/main" val="1922414590"/>
                    </a:ext>
                  </a:extLst>
                </a:gridCol>
                <a:gridCol w="1295394">
                  <a:extLst>
                    <a:ext uri="{9D8B030D-6E8A-4147-A177-3AD203B41FA5}">
                      <a16:colId xmlns:a16="http://schemas.microsoft.com/office/drawing/2014/main" val="4094200106"/>
                    </a:ext>
                  </a:extLst>
                </a:gridCol>
                <a:gridCol w="453966">
                  <a:extLst>
                    <a:ext uri="{9D8B030D-6E8A-4147-A177-3AD203B41FA5}">
                      <a16:colId xmlns:a16="http://schemas.microsoft.com/office/drawing/2014/main" val="1812065623"/>
                    </a:ext>
                  </a:extLst>
                </a:gridCol>
                <a:gridCol w="1231781">
                  <a:extLst>
                    <a:ext uri="{9D8B030D-6E8A-4147-A177-3AD203B41FA5}">
                      <a16:colId xmlns:a16="http://schemas.microsoft.com/office/drawing/2014/main" val="3526135786"/>
                    </a:ext>
                  </a:extLst>
                </a:gridCol>
                <a:gridCol w="839982">
                  <a:extLst>
                    <a:ext uri="{9D8B030D-6E8A-4147-A177-3AD203B41FA5}">
                      <a16:colId xmlns:a16="http://schemas.microsoft.com/office/drawing/2014/main" val="619459816"/>
                    </a:ext>
                  </a:extLst>
                </a:gridCol>
                <a:gridCol w="829862">
                  <a:extLst>
                    <a:ext uri="{9D8B030D-6E8A-4147-A177-3AD203B41FA5}">
                      <a16:colId xmlns:a16="http://schemas.microsoft.com/office/drawing/2014/main" val="1917524937"/>
                    </a:ext>
                  </a:extLst>
                </a:gridCol>
                <a:gridCol w="725768">
                  <a:extLst>
                    <a:ext uri="{9D8B030D-6E8A-4147-A177-3AD203B41FA5}">
                      <a16:colId xmlns:a16="http://schemas.microsoft.com/office/drawing/2014/main" val="3629482799"/>
                    </a:ext>
                  </a:extLst>
                </a:gridCol>
                <a:gridCol w="1101663">
                  <a:extLst>
                    <a:ext uri="{9D8B030D-6E8A-4147-A177-3AD203B41FA5}">
                      <a16:colId xmlns:a16="http://schemas.microsoft.com/office/drawing/2014/main" val="3508712659"/>
                    </a:ext>
                  </a:extLst>
                </a:gridCol>
                <a:gridCol w="582638">
                  <a:extLst>
                    <a:ext uri="{9D8B030D-6E8A-4147-A177-3AD203B41FA5}">
                      <a16:colId xmlns:a16="http://schemas.microsoft.com/office/drawing/2014/main" val="250528965"/>
                    </a:ext>
                  </a:extLst>
                </a:gridCol>
              </a:tblGrid>
              <a:tr h="528780">
                <a:tc gridSpan="9">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a:ln>
                            <a:noFill/>
                          </a:ln>
                          <a:solidFill>
                            <a:srgbClr val="002060"/>
                          </a:solidFill>
                          <a:effectLst/>
                          <a:latin typeface="Calibri" panose="020F0502020204030204" pitchFamily="34" charset="0"/>
                          <a:cs typeface="Times New Roman" panose="02020603050405020304" pitchFamily="18" charset="0"/>
                        </a:rPr>
                        <a:t>For Books</a:t>
                      </a:r>
                      <a:r>
                        <a:rPr kumimoji="0" lang="en-GB" altLang="en-US" sz="1000" b="1" i="0" u="none" strike="noStrike" cap="none" normalizeH="0" baseline="0" dirty="0">
                          <a:ln>
                            <a:noFill/>
                          </a:ln>
                          <a:solidFill>
                            <a:srgbClr val="002060"/>
                          </a:solidFill>
                          <a:effectLst/>
                          <a:latin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Author’s surname (caps), then first name.  For date, place of publication and publisher - check page after title page; code number is useful if you need to find the book again, but shouldn’t be included in your final bibliography</a:t>
                      </a:r>
                      <a:endParaRPr kumimoji="0" lang="en-GB" altLang="en-US" sz="1000" b="1" i="0" u="none" strike="noStrike" cap="none" normalizeH="0" baseline="0" dirty="0">
                        <a:ln>
                          <a:noFill/>
                        </a:ln>
                        <a:solidFill>
                          <a:srgbClr val="002060"/>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11571481"/>
                  </a:ext>
                </a:extLst>
              </a:tr>
              <a:tr h="38202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SURNAME,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First Name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Date.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a:ln>
                            <a:noFill/>
                          </a:ln>
                          <a:solidFill>
                            <a:srgbClr val="010135"/>
                          </a:solidFill>
                          <a:effectLst/>
                          <a:latin typeface="Calibri" panose="020F0502020204030204" pitchFamily="34" charset="0"/>
                        </a:rPr>
                        <a:t>Title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(Series):</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Place of publication,</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Publisher</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Specific pages you looked at</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a:ln>
                            <a:noFill/>
                          </a:ln>
                          <a:solidFill>
                            <a:srgbClr val="010135"/>
                          </a:solidFill>
                          <a:effectLst/>
                          <a:latin typeface="Calibri" panose="020F0502020204030204" pitchFamily="34" charset="0"/>
                          <a:cs typeface="Times New Roman" panose="02020603050405020304" pitchFamily="18" charset="0"/>
                        </a:rPr>
                        <a:t>Code Number</a:t>
                      </a:r>
                      <a:endParaRPr kumimoji="0" lang="en-GB" altLang="en-US" sz="1000" b="1" i="0" u="none" strike="noStrike" cap="none" normalizeH="0" baseline="0" dirty="0">
                        <a:ln>
                          <a:noFill/>
                        </a:ln>
                        <a:solidFill>
                          <a:srgbClr val="010135"/>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0273245"/>
                  </a:ext>
                </a:extLst>
              </a:tr>
              <a:tr h="2163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7514115"/>
                  </a:ext>
                </a:extLst>
              </a:tr>
              <a:tr h="20660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976779"/>
                  </a:ext>
                </a:extLst>
              </a:tr>
              <a:tr h="26447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1208463"/>
                  </a:ext>
                </a:extLst>
              </a:tr>
            </a:tbl>
          </a:graphicData>
        </a:graphic>
      </p:graphicFrame>
      <p:sp>
        <p:nvSpPr>
          <p:cNvPr id="10" name="TextBox 9"/>
          <p:cNvSpPr txBox="1"/>
          <p:nvPr/>
        </p:nvSpPr>
        <p:spPr>
          <a:xfrm>
            <a:off x="374073" y="2825384"/>
            <a:ext cx="7772400" cy="276999"/>
          </a:xfrm>
          <a:prstGeom prst="rect">
            <a:avLst/>
          </a:prstGeom>
          <a:noFill/>
        </p:spPr>
        <p:txBody>
          <a:bodyPr wrap="square" rtlCol="0">
            <a:spAutoFit/>
          </a:bodyPr>
          <a:lstStyle/>
          <a:p>
            <a:r>
              <a:rPr lang="en-GB" sz="1200" dirty="0" smtClean="0"/>
              <a:t>Copy the punctuation in the heading: </a:t>
            </a:r>
            <a:r>
              <a:rPr lang="en-GB" sz="1200" dirty="0" err="1" smtClean="0"/>
              <a:t>eg</a:t>
            </a:r>
            <a:r>
              <a:rPr lang="en-GB" sz="1200" dirty="0" smtClean="0"/>
              <a:t>, capitals, lower case, inverted commas, </a:t>
            </a:r>
            <a:r>
              <a:rPr lang="en-GB" sz="1200" dirty="0" err="1" smtClean="0"/>
              <a:t>etc</a:t>
            </a:r>
            <a:endParaRPr lang="en-GB" sz="1200" dirty="0"/>
          </a:p>
        </p:txBody>
      </p:sp>
    </p:spTree>
    <p:extLst>
      <p:ext uri="{BB962C8B-B14F-4D97-AF65-F5344CB8AC3E}">
        <p14:creationId xmlns:p14="http://schemas.microsoft.com/office/powerpoint/2010/main" val="2203279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2DC4D40-5122-4B76-85FE-06A4ADBF5579}"/>
              </a:ext>
            </a:extLst>
          </p:cNvPr>
          <p:cNvSpPr/>
          <p:nvPr/>
        </p:nvSpPr>
        <p:spPr>
          <a:xfrm>
            <a:off x="348786" y="37996"/>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endParaRPr lang="en-GB">
              <a:solidFill>
                <a:schemeClr val="accent5">
                  <a:lumMod val="50000"/>
                </a:schemeClr>
              </a:solidFill>
            </a:endParaRPr>
          </a:p>
        </p:txBody>
      </p:sp>
      <p:sp>
        <p:nvSpPr>
          <p:cNvPr id="39" name="TextBox 38">
            <a:extLst>
              <a:ext uri="{FF2B5EF4-FFF2-40B4-BE49-F238E27FC236}">
                <a16:creationId xmlns:a16="http://schemas.microsoft.com/office/drawing/2014/main" id="{4388F4A3-0EFF-4E0B-952B-F4BDA1019BE0}"/>
              </a:ext>
            </a:extLst>
          </p:cNvPr>
          <p:cNvSpPr txBox="1"/>
          <p:nvPr/>
        </p:nvSpPr>
        <p:spPr>
          <a:xfrm>
            <a:off x="2684140" y="1050610"/>
            <a:ext cx="4107766" cy="830997"/>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00B050"/>
                </a:solidFill>
              </a:rPr>
              <a:t>S2 Science</a:t>
            </a:r>
          </a:p>
          <a:p>
            <a:pPr algn="ctr"/>
            <a:r>
              <a:rPr lang="en-GB" sz="2400" b="1" dirty="0" smtClean="0">
                <a:solidFill>
                  <a:srgbClr val="00B050"/>
                </a:solidFill>
              </a:rPr>
              <a:t>Habitats Investigation</a:t>
            </a:r>
            <a:endParaRPr lang="en-GB" sz="2400" b="1" dirty="0">
              <a:solidFill>
                <a:srgbClr val="00B050"/>
              </a:solidFill>
            </a:endParaRPr>
          </a:p>
        </p:txBody>
      </p:sp>
      <p:sp>
        <p:nvSpPr>
          <p:cNvPr id="8" name="Rectangle 7">
            <a:extLst>
              <a:ext uri="{FF2B5EF4-FFF2-40B4-BE49-F238E27FC236}">
                <a16:creationId xmlns:a16="http://schemas.microsoft.com/office/drawing/2014/main" id="{B89004D3-EB91-49D2-A732-0EF0F0FDBDD9}"/>
              </a:ext>
            </a:extLst>
          </p:cNvPr>
          <p:cNvSpPr/>
          <p:nvPr/>
        </p:nvSpPr>
        <p:spPr>
          <a:xfrm>
            <a:off x="2435265" y="164110"/>
            <a:ext cx="4356641" cy="646331"/>
          </a:xfrm>
          <a:prstGeom prst="rect">
            <a:avLst/>
          </a:prstGeom>
          <a:solidFill>
            <a:schemeClr val="bg1"/>
          </a:solidFill>
          <a:ln w="57150">
            <a:solidFill>
              <a:srgbClr val="0070C0"/>
            </a:solidFill>
          </a:ln>
        </p:spPr>
        <p:txBody>
          <a:bodyPr wrap="none" lIns="91440" tIns="45720" rIns="91440" bIns="45720">
            <a:spAutoFit/>
          </a:bodyPr>
          <a:lstStyle/>
          <a:p>
            <a:pPr algn="ctr"/>
            <a:r>
              <a:rPr lang="en-US" sz="3600" b="1" cap="none" spc="50" err="1">
                <a:ln w="9525" cmpd="sng">
                  <a:solidFill>
                    <a:schemeClr val="accent1"/>
                  </a:solidFill>
                  <a:prstDash val="solid"/>
                </a:ln>
                <a:solidFill>
                  <a:srgbClr val="002060"/>
                </a:solidFill>
                <a:effectLst>
                  <a:glow rad="38100">
                    <a:schemeClr val="accent1">
                      <a:alpha val="40000"/>
                    </a:schemeClr>
                  </a:glow>
                </a:effectLst>
              </a:rPr>
              <a:t>Largs</a:t>
            </a:r>
            <a:r>
              <a:rPr lang="en-US" sz="3600" b="1" cap="none" spc="50">
                <a:ln w="9525" cmpd="sng">
                  <a:solidFill>
                    <a:schemeClr val="accent1"/>
                  </a:solidFill>
                  <a:prstDash val="solid"/>
                </a:ln>
                <a:solidFill>
                  <a:srgbClr val="002060"/>
                </a:solidFill>
                <a:effectLst>
                  <a:glow rad="38100">
                    <a:schemeClr val="accent1">
                      <a:alpha val="40000"/>
                    </a:schemeClr>
                  </a:glow>
                </a:effectLst>
              </a:rPr>
              <a:t> Campus Library</a:t>
            </a:r>
          </a:p>
        </p:txBody>
      </p:sp>
      <p:sp>
        <p:nvSpPr>
          <p:cNvPr id="2" name="Slide Number Placeholder 1">
            <a:extLst>
              <a:ext uri="{FF2B5EF4-FFF2-40B4-BE49-F238E27FC236}">
                <a16:creationId xmlns:a16="http://schemas.microsoft.com/office/drawing/2014/main" id="{4F4FB267-A80F-41A2-B645-869496CAA2B7}"/>
              </a:ext>
            </a:extLst>
          </p:cNvPr>
          <p:cNvSpPr>
            <a:spLocks noGrp="1"/>
          </p:cNvSpPr>
          <p:nvPr>
            <p:ph type="sldNum" sz="quarter" idx="12"/>
          </p:nvPr>
        </p:nvSpPr>
        <p:spPr/>
        <p:txBody>
          <a:bodyPr/>
          <a:lstStyle/>
          <a:p>
            <a:fld id="{72442244-5910-4AE0-B89B-8A8D6F2C89E7}" type="slidenum">
              <a:rPr lang="en-GB" smtClean="0"/>
              <a:t>12</a:t>
            </a:fld>
            <a:endParaRPr lang="en-GB" dirty="0"/>
          </a:p>
        </p:txBody>
      </p:sp>
      <p:sp>
        <p:nvSpPr>
          <p:cNvPr id="9" name="TextBox 8">
            <a:extLst>
              <a:ext uri="{FF2B5EF4-FFF2-40B4-BE49-F238E27FC236}">
                <a16:creationId xmlns:a16="http://schemas.microsoft.com/office/drawing/2014/main" id="{4388F4A3-0EFF-4E0B-952B-F4BDA1019BE0}"/>
              </a:ext>
            </a:extLst>
          </p:cNvPr>
          <p:cNvSpPr txBox="1"/>
          <p:nvPr/>
        </p:nvSpPr>
        <p:spPr>
          <a:xfrm>
            <a:off x="124691" y="6409455"/>
            <a:ext cx="8753696" cy="307777"/>
          </a:xfrm>
          <a:prstGeom prst="rect">
            <a:avLst/>
          </a:prstGeom>
          <a:solidFill>
            <a:schemeClr val="bg1"/>
          </a:solidFill>
          <a:ln w="38100">
            <a:solidFill>
              <a:srgbClr val="0070C0"/>
            </a:solidFill>
          </a:ln>
        </p:spPr>
        <p:txBody>
          <a:bodyPr wrap="square" rtlCol="0">
            <a:spAutoFit/>
          </a:bodyPr>
          <a:lstStyle/>
          <a:p>
            <a:pPr algn="ctr"/>
            <a:r>
              <a:rPr lang="en-GB" sz="1400" b="1" dirty="0" smtClean="0">
                <a:solidFill>
                  <a:srgbClr val="004070"/>
                </a:solidFill>
              </a:rPr>
              <a:t>Resources and Information Literacy model devised by Ms T M Newbury, Largs Campus library manager </a:t>
            </a:r>
            <a:endParaRPr lang="en-GB" sz="1400" b="1" dirty="0">
              <a:solidFill>
                <a:srgbClr val="004070"/>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67220"/>
          <a:stretch/>
        </p:blipFill>
        <p:spPr>
          <a:xfrm>
            <a:off x="2867847" y="2039222"/>
            <a:ext cx="3761445" cy="75350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43692" b="26180"/>
          <a:stretch/>
        </p:blipFill>
        <p:spPr>
          <a:xfrm>
            <a:off x="2791782" y="2908658"/>
            <a:ext cx="3837510" cy="706551"/>
          </a:xfrm>
          <a:prstGeom prst="rect">
            <a:avLst/>
          </a:prstGeom>
        </p:spPr>
      </p:pic>
      <p:sp>
        <p:nvSpPr>
          <p:cNvPr id="19" name="TextBox 18">
            <a:extLst>
              <a:ext uri="{FF2B5EF4-FFF2-40B4-BE49-F238E27FC236}">
                <a16:creationId xmlns:a16="http://schemas.microsoft.com/office/drawing/2014/main" id="{4388F4A3-0EFF-4E0B-952B-F4BDA1019BE0}"/>
              </a:ext>
            </a:extLst>
          </p:cNvPr>
          <p:cNvSpPr txBox="1"/>
          <p:nvPr/>
        </p:nvSpPr>
        <p:spPr>
          <a:xfrm>
            <a:off x="755064" y="3887045"/>
            <a:ext cx="7910945" cy="830997"/>
          </a:xfrm>
          <a:prstGeom prst="rect">
            <a:avLst/>
          </a:prstGeom>
          <a:solidFill>
            <a:schemeClr val="bg1"/>
          </a:solidFill>
          <a:ln w="38100">
            <a:solidFill>
              <a:srgbClr val="0070C0"/>
            </a:solidFill>
          </a:ln>
        </p:spPr>
        <p:txBody>
          <a:bodyPr wrap="square" rtlCol="0">
            <a:spAutoFit/>
          </a:bodyPr>
          <a:lstStyle/>
          <a:p>
            <a:pPr algn="ctr"/>
            <a:r>
              <a:rPr lang="en-GB" sz="2400" b="1" dirty="0">
                <a:solidFill>
                  <a:srgbClr val="00B050"/>
                </a:solidFill>
              </a:rPr>
              <a:t>Lesson 2:</a:t>
            </a:r>
          </a:p>
          <a:p>
            <a:pPr algn="ctr"/>
            <a:r>
              <a:rPr lang="en-GB" sz="2400" b="1" dirty="0">
                <a:solidFill>
                  <a:srgbClr val="00B050"/>
                </a:solidFill>
              </a:rPr>
              <a:t>More on Evaluating sources of </a:t>
            </a:r>
            <a:r>
              <a:rPr lang="en-GB" sz="2400" b="1" dirty="0" smtClean="0">
                <a:solidFill>
                  <a:srgbClr val="00B050"/>
                </a:solidFill>
              </a:rPr>
              <a:t>information</a:t>
            </a:r>
            <a:endParaRPr lang="en-GB" sz="2400" b="1" dirty="0">
              <a:solidFill>
                <a:srgbClr val="00B050"/>
              </a:solidFill>
            </a:endParaRPr>
          </a:p>
        </p:txBody>
      </p:sp>
    </p:spTree>
    <p:extLst>
      <p:ext uri="{BB962C8B-B14F-4D97-AF65-F5344CB8AC3E}">
        <p14:creationId xmlns:p14="http://schemas.microsoft.com/office/powerpoint/2010/main" val="413332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FD6E2D4-92C7-44AE-AEE6-FC24F6190FA5}"/>
              </a:ext>
            </a:extLst>
          </p:cNvPr>
          <p:cNvSpPr/>
          <p:nvPr/>
        </p:nvSpPr>
        <p:spPr>
          <a:xfrm>
            <a:off x="1263082" y="5599135"/>
            <a:ext cx="4860628" cy="351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dirty="0"/>
          </a:p>
        </p:txBody>
      </p:sp>
      <p:sp>
        <p:nvSpPr>
          <p:cNvPr id="27" name="Rectangle 26">
            <a:extLst>
              <a:ext uri="{FF2B5EF4-FFF2-40B4-BE49-F238E27FC236}">
                <a16:creationId xmlns:a16="http://schemas.microsoft.com/office/drawing/2014/main" id="{079EDECE-08DF-4315-87D4-B3A6F06F0F26}"/>
              </a:ext>
            </a:extLst>
          </p:cNvPr>
          <p:cNvSpPr/>
          <p:nvPr/>
        </p:nvSpPr>
        <p:spPr>
          <a:xfrm>
            <a:off x="1203841" y="3318296"/>
            <a:ext cx="3839712" cy="2552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GB" sz="760" dirty="0"/>
          </a:p>
        </p:txBody>
      </p:sp>
      <p:sp>
        <p:nvSpPr>
          <p:cNvPr id="36" name="Rectangle 35">
            <a:extLst>
              <a:ext uri="{FF2B5EF4-FFF2-40B4-BE49-F238E27FC236}">
                <a16:creationId xmlns:a16="http://schemas.microsoft.com/office/drawing/2014/main" id="{079EDECE-08DF-4315-87D4-B3A6F06F0F26}"/>
              </a:ext>
            </a:extLst>
          </p:cNvPr>
          <p:cNvSpPr/>
          <p:nvPr/>
        </p:nvSpPr>
        <p:spPr>
          <a:xfrm>
            <a:off x="1203841" y="2112262"/>
            <a:ext cx="3839712" cy="2552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GB" sz="760" dirty="0"/>
          </a:p>
        </p:txBody>
      </p:sp>
      <p:graphicFrame>
        <p:nvGraphicFramePr>
          <p:cNvPr id="29" name="Table 28">
            <a:extLst>
              <a:ext uri="{FF2B5EF4-FFF2-40B4-BE49-F238E27FC236}">
                <a16:creationId xmlns:a16="http://schemas.microsoft.com/office/drawing/2014/main" id="{D47F2D3A-6C5D-4AA0-B662-A312E211155F}"/>
              </a:ext>
            </a:extLst>
          </p:cNvPr>
          <p:cNvGraphicFramePr>
            <a:graphicFrameLocks noGrp="1"/>
          </p:cNvGraphicFramePr>
          <p:nvPr>
            <p:extLst/>
          </p:nvPr>
        </p:nvGraphicFramePr>
        <p:xfrm>
          <a:off x="349060" y="3593459"/>
          <a:ext cx="8415661" cy="780010"/>
        </p:xfrm>
        <a:graphic>
          <a:graphicData uri="http://schemas.openxmlformats.org/drawingml/2006/table">
            <a:tbl>
              <a:tblPr firstRow="1" bandRow="1">
                <a:tableStyleId>{5C22544A-7EE6-4342-B048-85BDC9FD1C3A}</a:tableStyleId>
              </a:tblPr>
              <a:tblGrid>
                <a:gridCol w="6511454">
                  <a:extLst>
                    <a:ext uri="{9D8B030D-6E8A-4147-A177-3AD203B41FA5}">
                      <a16:colId xmlns:a16="http://schemas.microsoft.com/office/drawing/2014/main" val="1712764402"/>
                    </a:ext>
                  </a:extLst>
                </a:gridCol>
                <a:gridCol w="1904207">
                  <a:extLst>
                    <a:ext uri="{9D8B030D-6E8A-4147-A177-3AD203B41FA5}">
                      <a16:colId xmlns:a16="http://schemas.microsoft.com/office/drawing/2014/main" val="1872877272"/>
                    </a:ext>
                  </a:extLst>
                </a:gridCol>
              </a:tblGrid>
              <a:tr h="277090">
                <a:tc>
                  <a:txBody>
                    <a:bodyPr/>
                    <a:lstStyle/>
                    <a:p>
                      <a:r>
                        <a:rPr lang="en-GB" sz="900" b="1" dirty="0">
                          <a:solidFill>
                            <a:schemeClr val="tx1"/>
                          </a:solidFill>
                        </a:rPr>
                        <a:t>Who is the author/source/publisher/sponsor of this information?</a:t>
                      </a: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129280747"/>
                  </a:ext>
                </a:extLst>
              </a:tr>
              <a:tr h="202077">
                <a:tc>
                  <a:txBody>
                    <a:bodyPr/>
                    <a:lstStyle/>
                    <a:p>
                      <a:r>
                        <a:rPr lang="en-GB" sz="900" b="1" dirty="0"/>
                        <a:t>What do you know about the author – how qualified are they to write on this topic?</a:t>
                      </a: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768345949"/>
                  </a:ext>
                </a:extLst>
              </a:tr>
              <a:tr h="135093">
                <a:tc>
                  <a:txBody>
                    <a:bodyPr/>
                    <a:lstStyle/>
                    <a:p>
                      <a:r>
                        <a:rPr lang="en-GB" sz="900" b="1" dirty="0"/>
                        <a:t>Is</a:t>
                      </a:r>
                      <a:r>
                        <a:rPr lang="en-GB" sz="900" b="1" baseline="0" dirty="0"/>
                        <a:t> there contact information, such as a publisher or email address?</a:t>
                      </a:r>
                      <a:endParaRPr lang="en-GB" sz="900" b="1"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3739156959"/>
                  </a:ext>
                </a:extLst>
              </a:tr>
            </a:tbl>
          </a:graphicData>
        </a:graphic>
      </p:graphicFrame>
      <p:pic>
        <p:nvPicPr>
          <p:cNvPr id="14" name="Picture 13" descr="A close up of a flower&#10;&#10;Description automatically generated">
            <a:extLst>
              <a:ext uri="{FF2B5EF4-FFF2-40B4-BE49-F238E27FC236}">
                <a16:creationId xmlns:a16="http://schemas.microsoft.com/office/drawing/2014/main" id="{2076990C-7356-4C44-B86F-92A8DADF53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59402">
            <a:off x="2513179" y="88403"/>
            <a:ext cx="809615" cy="843209"/>
          </a:xfrm>
          <a:prstGeom prst="rect">
            <a:avLst/>
          </a:prstGeom>
        </p:spPr>
      </p:pic>
      <p:sp>
        <p:nvSpPr>
          <p:cNvPr id="15" name="WordArt 3">
            <a:extLst>
              <a:ext uri="{FF2B5EF4-FFF2-40B4-BE49-F238E27FC236}">
                <a16:creationId xmlns:a16="http://schemas.microsoft.com/office/drawing/2014/main" id="{C49E570C-7989-4467-BD87-6C84041AB269}"/>
              </a:ext>
            </a:extLst>
          </p:cNvPr>
          <p:cNvSpPr>
            <a:spLocks noChangeArrowheads="1" noChangeShapeType="1" noTextEdit="1"/>
          </p:cNvSpPr>
          <p:nvPr/>
        </p:nvSpPr>
        <p:spPr bwMode="ltGray">
          <a:xfrm>
            <a:off x="3393895" y="110928"/>
            <a:ext cx="1230120" cy="270449"/>
          </a:xfrm>
          <a:prstGeom prst="rect">
            <a:avLst/>
          </a:prstGeom>
        </p:spPr>
        <p:txBody>
          <a:bodyPr wrap="none" fromWordArt="1">
            <a:prstTxWarp prst="textPlain">
              <a:avLst>
                <a:gd name="adj" fmla="val 50000"/>
              </a:avLst>
            </a:prstTxWarp>
          </a:bodyPr>
          <a:lstStyle/>
          <a:p>
            <a:pPr algn="ctr"/>
            <a:r>
              <a:rPr lang="en-GB" sz="570" kern="10" dirty="0">
                <a:ln w="9525">
                  <a:solidFill>
                    <a:schemeClr val="tx1"/>
                  </a:solidFill>
                  <a:round/>
                  <a:headEnd/>
                  <a:tailEnd/>
                </a:ln>
                <a:solidFill>
                  <a:srgbClr val="7030A0"/>
                </a:solidFill>
                <a:latin typeface="Calibri" panose="020F0502020204030204" pitchFamily="34" charset="0"/>
                <a:cs typeface="Calibri" panose="020F0502020204030204" pitchFamily="34" charset="0"/>
              </a:rPr>
              <a:t>Largs Campus</a:t>
            </a:r>
          </a:p>
          <a:p>
            <a:pPr algn="ctr"/>
            <a:r>
              <a:rPr lang="en-GB" sz="570" kern="10" dirty="0" smtClean="0">
                <a:ln w="9525">
                  <a:solidFill>
                    <a:schemeClr val="tx1"/>
                  </a:solidFill>
                  <a:round/>
                  <a:headEnd/>
                  <a:tailEnd/>
                </a:ln>
                <a:solidFill>
                  <a:srgbClr val="7030A0"/>
                </a:solidFill>
                <a:latin typeface="Calibri" panose="020F0502020204030204" pitchFamily="34" charset="0"/>
                <a:cs typeface="Calibri" panose="020F0502020204030204" pitchFamily="34" charset="0"/>
              </a:rPr>
              <a:t> </a:t>
            </a:r>
            <a:r>
              <a:rPr lang="en-GB" sz="570" kern="10" dirty="0">
                <a:ln w="9525">
                  <a:solidFill>
                    <a:schemeClr val="tx1"/>
                  </a:solidFill>
                  <a:round/>
                  <a:headEnd/>
                  <a:tailEnd/>
                </a:ln>
                <a:solidFill>
                  <a:srgbClr val="7030A0"/>
                </a:solidFill>
                <a:latin typeface="Calibri" panose="020F0502020204030204" pitchFamily="34" charset="0"/>
                <a:cs typeface="Calibri" panose="020F0502020204030204" pitchFamily="34" charset="0"/>
              </a:rPr>
              <a:t>Library</a:t>
            </a:r>
          </a:p>
        </p:txBody>
      </p:sp>
      <p:sp>
        <p:nvSpPr>
          <p:cNvPr id="16" name="WordArt 5">
            <a:extLst>
              <a:ext uri="{FF2B5EF4-FFF2-40B4-BE49-F238E27FC236}">
                <a16:creationId xmlns:a16="http://schemas.microsoft.com/office/drawing/2014/main" id="{01E941A0-FED3-4035-B779-90615F81C650}"/>
              </a:ext>
            </a:extLst>
          </p:cNvPr>
          <p:cNvSpPr>
            <a:spLocks noChangeArrowheads="1" noChangeShapeType="1" noTextEdit="1"/>
          </p:cNvSpPr>
          <p:nvPr/>
        </p:nvSpPr>
        <p:spPr bwMode="auto">
          <a:xfrm>
            <a:off x="5403059" y="42902"/>
            <a:ext cx="1943670" cy="262725"/>
          </a:xfrm>
          <a:prstGeom prst="rect">
            <a:avLst/>
          </a:prstGeom>
        </p:spPr>
        <p:txBody>
          <a:bodyPr wrap="none" fromWordArt="1">
            <a:prstTxWarp prst="textPlain">
              <a:avLst>
                <a:gd name="adj" fmla="val 50000"/>
              </a:avLst>
            </a:prstTxWarp>
          </a:bodyPr>
          <a:lstStyle/>
          <a:p>
            <a:pPr algn="ctr"/>
            <a:r>
              <a:rPr lang="en-GB" sz="20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Locate: </a:t>
            </a:r>
          </a:p>
          <a:p>
            <a:pPr algn="ctr"/>
            <a:r>
              <a:rPr lang="en-GB" sz="20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e</a:t>
            </a:r>
            <a:r>
              <a:rPr lang="en-GB" sz="2000" kern="10" dirty="0" smtClean="0">
                <a:ln w="9525">
                  <a:solidFill>
                    <a:srgbClr val="000000"/>
                  </a:solidFill>
                  <a:round/>
                  <a:headEnd/>
                  <a:tailEnd/>
                </a:ln>
                <a:solidFill>
                  <a:srgbClr val="7030A0"/>
                </a:solidFill>
                <a:latin typeface="Calibri" panose="020F0502020204030204" pitchFamily="34" charset="0"/>
                <a:cs typeface="Calibri" panose="020F0502020204030204" pitchFamily="34" charset="0"/>
              </a:rPr>
              <a:t>valuating </a:t>
            </a:r>
            <a:r>
              <a:rPr lang="en-GB" sz="20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sources of informatio</a:t>
            </a:r>
            <a:r>
              <a:rPr lang="en-GB" sz="15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n</a:t>
            </a:r>
          </a:p>
        </p:txBody>
      </p:sp>
      <p:sp>
        <p:nvSpPr>
          <p:cNvPr id="17" name="TextBox 16">
            <a:extLst>
              <a:ext uri="{FF2B5EF4-FFF2-40B4-BE49-F238E27FC236}">
                <a16:creationId xmlns:a16="http://schemas.microsoft.com/office/drawing/2014/main" id="{3E9DB486-3C76-4593-BF94-63FCDD34C445}"/>
              </a:ext>
            </a:extLst>
          </p:cNvPr>
          <p:cNvSpPr txBox="1"/>
          <p:nvPr/>
        </p:nvSpPr>
        <p:spPr>
          <a:xfrm>
            <a:off x="3393895" y="417630"/>
            <a:ext cx="5135323" cy="507831"/>
          </a:xfrm>
          <a:prstGeom prst="rect">
            <a:avLst/>
          </a:prstGeom>
          <a:noFill/>
        </p:spPr>
        <p:txBody>
          <a:bodyPr wrap="square" rtlCol="0">
            <a:spAutoFit/>
          </a:bodyPr>
          <a:lstStyle/>
          <a:p>
            <a:r>
              <a:rPr lang="en-GB" sz="900" b="1" dirty="0"/>
              <a:t>Use this checklist to evaluate any sources of information you have found. Once you have answered  the questions in each section, give each a score out of ten. Add up the scores to give an overall usefulness rating. If you do this for each resource, it will be easy to decide which are the most useful!</a:t>
            </a:r>
          </a:p>
        </p:txBody>
      </p:sp>
      <p:sp>
        <p:nvSpPr>
          <p:cNvPr id="19" name="Rectangle 18">
            <a:extLst>
              <a:ext uri="{FF2B5EF4-FFF2-40B4-BE49-F238E27FC236}">
                <a16:creationId xmlns:a16="http://schemas.microsoft.com/office/drawing/2014/main" id="{DF2CA1CB-B289-4197-9A7D-C98BD5FDA54D}"/>
              </a:ext>
            </a:extLst>
          </p:cNvPr>
          <p:cNvSpPr/>
          <p:nvPr/>
        </p:nvSpPr>
        <p:spPr>
          <a:xfrm>
            <a:off x="892943" y="927359"/>
            <a:ext cx="3731072" cy="207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GB" sz="760" dirty="0"/>
          </a:p>
        </p:txBody>
      </p:sp>
      <p:sp>
        <p:nvSpPr>
          <p:cNvPr id="20" name="TextBox 19">
            <a:extLst>
              <a:ext uri="{FF2B5EF4-FFF2-40B4-BE49-F238E27FC236}">
                <a16:creationId xmlns:a16="http://schemas.microsoft.com/office/drawing/2014/main" id="{07E60012-1F09-440C-9922-0D3AA2D4311D}"/>
              </a:ext>
            </a:extLst>
          </p:cNvPr>
          <p:cNvSpPr txBox="1"/>
          <p:nvPr/>
        </p:nvSpPr>
        <p:spPr>
          <a:xfrm>
            <a:off x="2180148" y="894570"/>
            <a:ext cx="2312744" cy="230832"/>
          </a:xfrm>
          <a:prstGeom prst="rect">
            <a:avLst/>
          </a:prstGeom>
          <a:noFill/>
        </p:spPr>
        <p:txBody>
          <a:bodyPr wrap="square" rtlCol="0">
            <a:spAutoFit/>
          </a:bodyPr>
          <a:lstStyle/>
          <a:p>
            <a:pPr algn="r"/>
            <a:r>
              <a:rPr lang="en-GB" sz="900" b="1" dirty="0"/>
              <a:t>Why does this source of information exist? </a:t>
            </a:r>
          </a:p>
        </p:txBody>
      </p:sp>
      <p:graphicFrame>
        <p:nvGraphicFramePr>
          <p:cNvPr id="26" name="Table 25">
            <a:extLst>
              <a:ext uri="{FF2B5EF4-FFF2-40B4-BE49-F238E27FC236}">
                <a16:creationId xmlns:a16="http://schemas.microsoft.com/office/drawing/2014/main" id="{AF234CF6-A82C-4E0F-A62F-58118164EB1F}"/>
              </a:ext>
            </a:extLst>
          </p:cNvPr>
          <p:cNvGraphicFramePr>
            <a:graphicFrameLocks noGrp="1"/>
          </p:cNvGraphicFramePr>
          <p:nvPr>
            <p:extLst/>
          </p:nvPr>
        </p:nvGraphicFramePr>
        <p:xfrm>
          <a:off x="315599" y="2396837"/>
          <a:ext cx="8454453" cy="852747"/>
        </p:xfrm>
        <a:graphic>
          <a:graphicData uri="http://schemas.openxmlformats.org/drawingml/2006/table">
            <a:tbl>
              <a:tblPr firstRow="1" bandRow="1">
                <a:tableStyleId>{5C22544A-7EE6-4342-B048-85BDC9FD1C3A}</a:tableStyleId>
              </a:tblPr>
              <a:tblGrid>
                <a:gridCol w="6430190">
                  <a:extLst>
                    <a:ext uri="{9D8B030D-6E8A-4147-A177-3AD203B41FA5}">
                      <a16:colId xmlns:a16="http://schemas.microsoft.com/office/drawing/2014/main" val="3747579251"/>
                    </a:ext>
                  </a:extLst>
                </a:gridCol>
                <a:gridCol w="2024263">
                  <a:extLst>
                    <a:ext uri="{9D8B030D-6E8A-4147-A177-3AD203B41FA5}">
                      <a16:colId xmlns:a16="http://schemas.microsoft.com/office/drawing/2014/main" val="198796607"/>
                    </a:ext>
                  </a:extLst>
                </a:gridCol>
              </a:tblGrid>
              <a:tr h="235527">
                <a:tc>
                  <a:txBody>
                    <a:bodyPr/>
                    <a:lstStyle/>
                    <a:p>
                      <a:r>
                        <a:rPr lang="en-GB" sz="900" b="1" dirty="0">
                          <a:solidFill>
                            <a:schemeClr val="tx1"/>
                          </a:solidFill>
                        </a:rPr>
                        <a:t>Has the author cited sources where this information has come from so that they can be easily checked?</a:t>
                      </a:r>
                    </a:p>
                  </a:txBody>
                  <a:tcPr marL="68580" marR="68580" marT="34290" marB="34290">
                    <a:solidFill>
                      <a:schemeClr val="bg2"/>
                    </a:solidFill>
                  </a:tcPr>
                </a:tc>
                <a:tc>
                  <a:txBody>
                    <a:bodyPr/>
                    <a:lstStyle/>
                    <a:p>
                      <a:endParaRPr lang="en-GB" sz="800" dirty="0"/>
                    </a:p>
                  </a:txBody>
                  <a:tcPr marL="68580" marR="68580" marT="34290" marB="34290">
                    <a:solidFill>
                      <a:schemeClr val="bg2"/>
                    </a:solidFill>
                  </a:tcPr>
                </a:tc>
                <a:extLst>
                  <a:ext uri="{0D108BD9-81ED-4DB2-BD59-A6C34878D82A}">
                    <a16:rowId xmlns:a16="http://schemas.microsoft.com/office/drawing/2014/main" val="3888879690"/>
                  </a:ext>
                </a:extLst>
              </a:tr>
              <a:tr h="172181">
                <a:tc>
                  <a:txBody>
                    <a:bodyPr/>
                    <a:lstStyle/>
                    <a:p>
                      <a:r>
                        <a:rPr lang="en-GB" sz="900" b="1" dirty="0"/>
                        <a:t>Can the information be verified in other sources?</a:t>
                      </a:r>
                    </a:p>
                  </a:txBody>
                  <a:tcPr marL="68580" marR="68580" marT="34290" marB="34290">
                    <a:solidFill>
                      <a:schemeClr val="bg2"/>
                    </a:solidFill>
                  </a:tcPr>
                </a:tc>
                <a:tc>
                  <a:txBody>
                    <a:bodyPr/>
                    <a:lstStyle/>
                    <a:p>
                      <a:endParaRPr lang="en-GB" sz="800" dirty="0"/>
                    </a:p>
                  </a:txBody>
                  <a:tcPr marL="68580" marR="68580" marT="34290" marB="34290">
                    <a:solidFill>
                      <a:schemeClr val="bg2"/>
                    </a:solidFill>
                  </a:tcPr>
                </a:tc>
                <a:extLst>
                  <a:ext uri="{0D108BD9-81ED-4DB2-BD59-A6C34878D82A}">
                    <a16:rowId xmlns:a16="http://schemas.microsoft.com/office/drawing/2014/main" val="859699113"/>
                  </a:ext>
                </a:extLst>
              </a:tr>
              <a:tr h="172181">
                <a:tc>
                  <a:txBody>
                    <a:bodyPr/>
                    <a:lstStyle/>
                    <a:p>
                      <a:r>
                        <a:rPr lang="en-GB" sz="900" b="1" dirty="0"/>
                        <a:t>Does the language and tone seem balanced, unbiased and free from emotion?</a:t>
                      </a:r>
                    </a:p>
                  </a:txBody>
                  <a:tcPr marL="68580" marR="68580" marT="34290" marB="34290">
                    <a:solidFill>
                      <a:schemeClr val="bg2"/>
                    </a:solidFill>
                  </a:tcPr>
                </a:tc>
                <a:tc>
                  <a:txBody>
                    <a:bodyPr/>
                    <a:lstStyle/>
                    <a:p>
                      <a:endParaRPr lang="en-GB" sz="800" dirty="0"/>
                    </a:p>
                  </a:txBody>
                  <a:tcPr marL="68580" marR="68580" marT="34290" marB="34290">
                    <a:solidFill>
                      <a:schemeClr val="bg2"/>
                    </a:solidFill>
                  </a:tcPr>
                </a:tc>
                <a:extLst>
                  <a:ext uri="{0D108BD9-81ED-4DB2-BD59-A6C34878D82A}">
                    <a16:rowId xmlns:a16="http://schemas.microsoft.com/office/drawing/2014/main" val="223677998"/>
                  </a:ext>
                </a:extLst>
              </a:tr>
              <a:tr h="172181">
                <a:tc>
                  <a:txBody>
                    <a:bodyPr/>
                    <a:lstStyle/>
                    <a:p>
                      <a:r>
                        <a:rPr lang="en-GB" sz="900" b="1" dirty="0"/>
                        <a:t>Are there spelling and grammar errors, or mistakes in the typing?</a:t>
                      </a:r>
                    </a:p>
                  </a:txBody>
                  <a:tcPr marL="68580" marR="68580" marT="34290" marB="34290">
                    <a:solidFill>
                      <a:schemeClr val="bg2"/>
                    </a:solidFill>
                  </a:tcPr>
                </a:tc>
                <a:tc>
                  <a:txBody>
                    <a:bodyPr/>
                    <a:lstStyle/>
                    <a:p>
                      <a:endParaRPr lang="en-GB" sz="800" dirty="0"/>
                    </a:p>
                  </a:txBody>
                  <a:tcPr marL="68580" marR="68580" marT="34290" marB="34290">
                    <a:solidFill>
                      <a:schemeClr val="bg2"/>
                    </a:solidFill>
                  </a:tcPr>
                </a:tc>
                <a:extLst>
                  <a:ext uri="{0D108BD9-81ED-4DB2-BD59-A6C34878D82A}">
                    <a16:rowId xmlns:a16="http://schemas.microsoft.com/office/drawing/2014/main" val="768762288"/>
                  </a:ext>
                </a:extLst>
              </a:tr>
            </a:tbl>
          </a:graphicData>
        </a:graphic>
      </p:graphicFrame>
      <p:sp>
        <p:nvSpPr>
          <p:cNvPr id="34" name="Rectangle 33">
            <a:extLst>
              <a:ext uri="{FF2B5EF4-FFF2-40B4-BE49-F238E27FC236}">
                <a16:creationId xmlns:a16="http://schemas.microsoft.com/office/drawing/2014/main" id="{A9B9B0F8-149A-4F57-9DB3-026665C17F6C}"/>
              </a:ext>
            </a:extLst>
          </p:cNvPr>
          <p:cNvSpPr/>
          <p:nvPr/>
        </p:nvSpPr>
        <p:spPr>
          <a:xfrm>
            <a:off x="330097" y="2100180"/>
            <a:ext cx="1797333" cy="213631"/>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800" b="1" dirty="0"/>
              <a:t>Accuracy</a:t>
            </a:r>
          </a:p>
        </p:txBody>
      </p:sp>
      <p:sp>
        <p:nvSpPr>
          <p:cNvPr id="35" name="TextBox 34">
            <a:extLst>
              <a:ext uri="{FF2B5EF4-FFF2-40B4-BE49-F238E27FC236}">
                <a16:creationId xmlns:a16="http://schemas.microsoft.com/office/drawing/2014/main" id="{69603A1A-4172-4EEF-AA6E-08631433F4C5}"/>
              </a:ext>
            </a:extLst>
          </p:cNvPr>
          <p:cNvSpPr txBox="1"/>
          <p:nvPr/>
        </p:nvSpPr>
        <p:spPr>
          <a:xfrm>
            <a:off x="2136632" y="2081213"/>
            <a:ext cx="2927391" cy="246221"/>
          </a:xfrm>
          <a:prstGeom prst="rect">
            <a:avLst/>
          </a:prstGeom>
          <a:noFill/>
        </p:spPr>
        <p:txBody>
          <a:bodyPr wrap="square" rtlCol="0">
            <a:spAutoFit/>
          </a:bodyPr>
          <a:lstStyle/>
          <a:p>
            <a:r>
              <a:rPr lang="en-GB" sz="900" b="1" dirty="0"/>
              <a:t>To what extent can you trust this source of information</a:t>
            </a:r>
            <a:r>
              <a:rPr lang="en-GB" sz="1000" dirty="0"/>
              <a:t> </a:t>
            </a:r>
            <a:r>
              <a:rPr lang="en-GB" sz="800" dirty="0"/>
              <a:t>? </a:t>
            </a:r>
            <a:endParaRPr lang="en-GB" sz="675" dirty="0"/>
          </a:p>
        </p:txBody>
      </p:sp>
      <p:sp>
        <p:nvSpPr>
          <p:cNvPr id="38" name="Rectangle 37">
            <a:extLst>
              <a:ext uri="{FF2B5EF4-FFF2-40B4-BE49-F238E27FC236}">
                <a16:creationId xmlns:a16="http://schemas.microsoft.com/office/drawing/2014/main" id="{0D51154C-4B46-4C46-AD77-401986411F2E}"/>
              </a:ext>
            </a:extLst>
          </p:cNvPr>
          <p:cNvSpPr/>
          <p:nvPr/>
        </p:nvSpPr>
        <p:spPr>
          <a:xfrm rot="10800000" flipV="1">
            <a:off x="8127366" y="923162"/>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pic>
        <p:nvPicPr>
          <p:cNvPr id="39" name="Picture 8" descr="A picture containing gallery, photo&#10;&#10;Description generated with high confidence">
            <a:extLst>
              <a:ext uri="{FF2B5EF4-FFF2-40B4-BE49-F238E27FC236}">
                <a16:creationId xmlns:a16="http://schemas.microsoft.com/office/drawing/2014/main" id="{DF72F623-354C-4E32-8BAF-8DE33CE577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1055">
            <a:off x="8529993" y="143089"/>
            <a:ext cx="502295" cy="5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745D55DB-8796-4ACF-A030-289CE53B493E}"/>
              </a:ext>
            </a:extLst>
          </p:cNvPr>
          <p:cNvSpPr/>
          <p:nvPr/>
        </p:nvSpPr>
        <p:spPr>
          <a:xfrm>
            <a:off x="334122" y="891279"/>
            <a:ext cx="1802510" cy="216965"/>
          </a:xfrm>
          <a:prstGeom prst="rect">
            <a:avLst/>
          </a:prstGeom>
          <a:solidFill>
            <a:srgbClr val="0A122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b="1" dirty="0"/>
              <a:t>Purpose</a:t>
            </a:r>
          </a:p>
        </p:txBody>
      </p:sp>
      <p:sp>
        <p:nvSpPr>
          <p:cNvPr id="23" name="Rectangle 22">
            <a:extLst>
              <a:ext uri="{FF2B5EF4-FFF2-40B4-BE49-F238E27FC236}">
                <a16:creationId xmlns:a16="http://schemas.microsoft.com/office/drawing/2014/main" id="{CCC359C7-095A-4DF7-9184-264416BF41F3}"/>
              </a:ext>
            </a:extLst>
          </p:cNvPr>
          <p:cNvSpPr/>
          <p:nvPr/>
        </p:nvSpPr>
        <p:spPr>
          <a:xfrm>
            <a:off x="298373" y="3339318"/>
            <a:ext cx="1838259" cy="171670"/>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000" b="1" dirty="0"/>
              <a:t>Responsibility</a:t>
            </a:r>
          </a:p>
        </p:txBody>
      </p:sp>
      <p:sp>
        <p:nvSpPr>
          <p:cNvPr id="25" name="TextBox 24">
            <a:extLst>
              <a:ext uri="{FF2B5EF4-FFF2-40B4-BE49-F238E27FC236}">
                <a16:creationId xmlns:a16="http://schemas.microsoft.com/office/drawing/2014/main" id="{5BE86297-12F1-460D-BC71-81E509B20BE6}"/>
              </a:ext>
            </a:extLst>
          </p:cNvPr>
          <p:cNvSpPr txBox="1"/>
          <p:nvPr/>
        </p:nvSpPr>
        <p:spPr>
          <a:xfrm>
            <a:off x="2136632" y="3302730"/>
            <a:ext cx="2574492" cy="230832"/>
          </a:xfrm>
          <a:prstGeom prst="rect">
            <a:avLst/>
          </a:prstGeom>
          <a:noFill/>
        </p:spPr>
        <p:txBody>
          <a:bodyPr wrap="square" rtlCol="0">
            <a:spAutoFit/>
          </a:bodyPr>
          <a:lstStyle/>
          <a:p>
            <a:pPr algn="ctr"/>
            <a:r>
              <a:rPr lang="en-GB" sz="900" b="1" dirty="0"/>
              <a:t>Who has produced this information</a:t>
            </a:r>
            <a:r>
              <a:rPr lang="en-GB" sz="900" dirty="0"/>
              <a:t>? </a:t>
            </a:r>
          </a:p>
        </p:txBody>
      </p:sp>
      <p:sp>
        <p:nvSpPr>
          <p:cNvPr id="28" name="Rectangle 27">
            <a:extLst>
              <a:ext uri="{FF2B5EF4-FFF2-40B4-BE49-F238E27FC236}">
                <a16:creationId xmlns:a16="http://schemas.microsoft.com/office/drawing/2014/main" id="{0D51154C-4B46-4C46-AD77-401986411F2E}"/>
              </a:ext>
            </a:extLst>
          </p:cNvPr>
          <p:cNvSpPr/>
          <p:nvPr/>
        </p:nvSpPr>
        <p:spPr>
          <a:xfrm rot="10800000" flipV="1">
            <a:off x="8020903" y="3351483"/>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sp>
        <p:nvSpPr>
          <p:cNvPr id="30" name="Rectangle 29">
            <a:extLst>
              <a:ext uri="{FF2B5EF4-FFF2-40B4-BE49-F238E27FC236}">
                <a16:creationId xmlns:a16="http://schemas.microsoft.com/office/drawing/2014/main" id="{0D51154C-4B46-4C46-AD77-401986411F2E}"/>
              </a:ext>
            </a:extLst>
          </p:cNvPr>
          <p:cNvSpPr/>
          <p:nvPr/>
        </p:nvSpPr>
        <p:spPr>
          <a:xfrm rot="10800000" flipV="1">
            <a:off x="8105852" y="2148862"/>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sp>
        <p:nvSpPr>
          <p:cNvPr id="31" name="WordArt 3">
            <a:extLst>
              <a:ext uri="{FF2B5EF4-FFF2-40B4-BE49-F238E27FC236}">
                <a16:creationId xmlns:a16="http://schemas.microsoft.com/office/drawing/2014/main" id="{C49E570C-7989-4467-BD87-6C84041AB269}"/>
              </a:ext>
            </a:extLst>
          </p:cNvPr>
          <p:cNvSpPr>
            <a:spLocks noChangeArrowheads="1" noChangeShapeType="1" noTextEdit="1"/>
          </p:cNvSpPr>
          <p:nvPr/>
        </p:nvSpPr>
        <p:spPr bwMode="ltGray">
          <a:xfrm>
            <a:off x="338232" y="126977"/>
            <a:ext cx="1989911" cy="630050"/>
          </a:xfrm>
          <a:prstGeom prst="rect">
            <a:avLst/>
          </a:prstGeom>
        </p:spPr>
        <p:txBody>
          <a:bodyPr wrap="none" fromWordArt="1">
            <a:prstTxWarp prst="textPlain">
              <a:avLst>
                <a:gd name="adj" fmla="val 50000"/>
              </a:avLst>
            </a:prstTxWarp>
          </a:bodyPr>
          <a:lstStyle/>
          <a:p>
            <a:pPr algn="ctr"/>
            <a:r>
              <a:rPr lang="en-GB" sz="570" kern="10" dirty="0" smtClean="0">
                <a:ln w="9525">
                  <a:solidFill>
                    <a:schemeClr val="tx1"/>
                  </a:solidFill>
                  <a:round/>
                  <a:headEnd/>
                  <a:tailEnd/>
                </a:ln>
                <a:solidFill>
                  <a:srgbClr val="00B050"/>
                </a:solidFill>
                <a:latin typeface="Calibri" panose="020F0502020204030204" pitchFamily="34" charset="0"/>
                <a:cs typeface="Calibri" panose="020F0502020204030204" pitchFamily="34" charset="0"/>
              </a:rPr>
              <a:t>The PARRC test</a:t>
            </a:r>
            <a:endParaRPr lang="en-GB" sz="570" kern="10" dirty="0">
              <a:ln w="9525">
                <a:solidFill>
                  <a:schemeClr val="tx1"/>
                </a:solidFill>
                <a:round/>
                <a:headEnd/>
                <a:tailEnd/>
              </a:ln>
              <a:solidFill>
                <a:srgbClr val="00B050"/>
              </a:solidFill>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4FD6E2D4-92C7-44AE-AEE6-FC24F6190FA5}"/>
              </a:ext>
            </a:extLst>
          </p:cNvPr>
          <p:cNvSpPr/>
          <p:nvPr/>
        </p:nvSpPr>
        <p:spPr>
          <a:xfrm>
            <a:off x="975035" y="4419667"/>
            <a:ext cx="4897686" cy="3131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dirty="0"/>
          </a:p>
        </p:txBody>
      </p:sp>
      <p:sp>
        <p:nvSpPr>
          <p:cNvPr id="40" name="Rectangle 39">
            <a:extLst>
              <a:ext uri="{FF2B5EF4-FFF2-40B4-BE49-F238E27FC236}">
                <a16:creationId xmlns:a16="http://schemas.microsoft.com/office/drawing/2014/main" id="{6BE7BEB4-A33B-4DCC-8ADF-2CEFA2828CAE}"/>
              </a:ext>
            </a:extLst>
          </p:cNvPr>
          <p:cNvSpPr/>
          <p:nvPr/>
        </p:nvSpPr>
        <p:spPr>
          <a:xfrm>
            <a:off x="298373" y="4441859"/>
            <a:ext cx="2403346" cy="221419"/>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100" dirty="0"/>
              <a:t>Relevance</a:t>
            </a:r>
          </a:p>
        </p:txBody>
      </p:sp>
      <p:sp>
        <p:nvSpPr>
          <p:cNvPr id="42" name="TextBox 41">
            <a:extLst>
              <a:ext uri="{FF2B5EF4-FFF2-40B4-BE49-F238E27FC236}">
                <a16:creationId xmlns:a16="http://schemas.microsoft.com/office/drawing/2014/main" id="{9B4BF9E8-60D2-4259-BA3E-231501D4FD00}"/>
              </a:ext>
            </a:extLst>
          </p:cNvPr>
          <p:cNvSpPr txBox="1"/>
          <p:nvPr/>
        </p:nvSpPr>
        <p:spPr>
          <a:xfrm>
            <a:off x="2733443" y="4445144"/>
            <a:ext cx="2993672" cy="246221"/>
          </a:xfrm>
          <a:prstGeom prst="rect">
            <a:avLst/>
          </a:prstGeom>
          <a:noFill/>
        </p:spPr>
        <p:txBody>
          <a:bodyPr wrap="square" rtlCol="0">
            <a:spAutoFit/>
          </a:bodyPr>
          <a:lstStyle/>
          <a:p>
            <a:pPr algn="r"/>
            <a:r>
              <a:rPr lang="en-GB" sz="1000" b="1" dirty="0"/>
              <a:t>Does this resource provide the information I need</a:t>
            </a:r>
            <a:r>
              <a:rPr lang="en-GB" sz="900" dirty="0"/>
              <a:t>? </a:t>
            </a:r>
          </a:p>
        </p:txBody>
      </p:sp>
      <p:sp>
        <p:nvSpPr>
          <p:cNvPr id="43" name="Rectangle 42">
            <a:extLst>
              <a:ext uri="{FF2B5EF4-FFF2-40B4-BE49-F238E27FC236}">
                <a16:creationId xmlns:a16="http://schemas.microsoft.com/office/drawing/2014/main" id="{0D51154C-4B46-4C46-AD77-401986411F2E}"/>
              </a:ext>
            </a:extLst>
          </p:cNvPr>
          <p:cNvSpPr/>
          <p:nvPr/>
        </p:nvSpPr>
        <p:spPr>
          <a:xfrm rot="10800000" flipV="1">
            <a:off x="7980926" y="4549635"/>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graphicFrame>
        <p:nvGraphicFramePr>
          <p:cNvPr id="44" name="Table 43">
            <a:extLst>
              <a:ext uri="{FF2B5EF4-FFF2-40B4-BE49-F238E27FC236}">
                <a16:creationId xmlns:a16="http://schemas.microsoft.com/office/drawing/2014/main" id="{0E78324D-A270-47AD-8CB0-3FDEE82CA5BB}"/>
              </a:ext>
            </a:extLst>
          </p:cNvPr>
          <p:cNvGraphicFramePr>
            <a:graphicFrameLocks noGrp="1"/>
          </p:cNvGraphicFramePr>
          <p:nvPr>
            <p:extLst/>
          </p:nvPr>
        </p:nvGraphicFramePr>
        <p:xfrm>
          <a:off x="308540" y="4772584"/>
          <a:ext cx="8468570" cy="798942"/>
        </p:xfrm>
        <a:graphic>
          <a:graphicData uri="http://schemas.openxmlformats.org/drawingml/2006/table">
            <a:tbl>
              <a:tblPr firstRow="1" bandRow="1">
                <a:tableStyleId>{5C22544A-7EE6-4342-B048-85BDC9FD1C3A}</a:tableStyleId>
              </a:tblPr>
              <a:tblGrid>
                <a:gridCol w="6500173">
                  <a:extLst>
                    <a:ext uri="{9D8B030D-6E8A-4147-A177-3AD203B41FA5}">
                      <a16:colId xmlns:a16="http://schemas.microsoft.com/office/drawing/2014/main" val="1712764402"/>
                    </a:ext>
                  </a:extLst>
                </a:gridCol>
                <a:gridCol w="1968397">
                  <a:extLst>
                    <a:ext uri="{9D8B030D-6E8A-4147-A177-3AD203B41FA5}">
                      <a16:colId xmlns:a16="http://schemas.microsoft.com/office/drawing/2014/main" val="1872877272"/>
                    </a:ext>
                  </a:extLst>
                </a:gridCol>
              </a:tblGrid>
              <a:tr h="263236">
                <a:tc>
                  <a:txBody>
                    <a:bodyPr/>
                    <a:lstStyle/>
                    <a:p>
                      <a:r>
                        <a:rPr lang="en-GB" sz="1000" b="1" dirty="0">
                          <a:solidFill>
                            <a:schemeClr val="tx1"/>
                          </a:solidFill>
                        </a:rPr>
                        <a:t>Does the information relate to your topic or answer your question?</a:t>
                      </a:r>
                      <a:endParaRPr lang="en-GB" sz="900" b="1" dirty="0">
                        <a:solidFill>
                          <a:schemeClr val="tx1"/>
                        </a:solidFill>
                      </a:endParaRP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129280747"/>
                  </a:ext>
                </a:extLst>
              </a:tr>
              <a:tr h="223715">
                <a:tc>
                  <a:txBody>
                    <a:bodyPr/>
                    <a:lstStyle/>
                    <a:p>
                      <a:r>
                        <a:rPr lang="en-GB" sz="1000" b="1" dirty="0" smtClean="0"/>
                        <a:t>Is the information at an appropriate level (i.e.: not too simple, or aimed at an older audience)?</a:t>
                      </a:r>
                      <a:endParaRPr lang="en-GB" sz="1000" b="1"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768345949"/>
                  </a:ext>
                </a:extLst>
              </a:tr>
              <a:tr h="284246">
                <a:tc>
                  <a:txBody>
                    <a:bodyPr/>
                    <a:lstStyle/>
                    <a:p>
                      <a:r>
                        <a:rPr lang="en-GB" sz="1000" b="1" dirty="0"/>
                        <a:t>Have you looked at other resources before choosing this one?</a:t>
                      </a: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3739156959"/>
                  </a:ext>
                </a:extLst>
              </a:tr>
            </a:tbl>
          </a:graphicData>
        </a:graphic>
      </p:graphicFrame>
      <p:sp>
        <p:nvSpPr>
          <p:cNvPr id="45" name="Rectangle 44">
            <a:extLst>
              <a:ext uri="{FF2B5EF4-FFF2-40B4-BE49-F238E27FC236}">
                <a16:creationId xmlns:a16="http://schemas.microsoft.com/office/drawing/2014/main" id="{40680007-D65B-4D57-AD92-BEDDFE40A2BC}"/>
              </a:ext>
            </a:extLst>
          </p:cNvPr>
          <p:cNvSpPr/>
          <p:nvPr/>
        </p:nvSpPr>
        <p:spPr>
          <a:xfrm>
            <a:off x="298373" y="5601558"/>
            <a:ext cx="2403346" cy="248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050" b="1" dirty="0"/>
              <a:t>Currency</a:t>
            </a:r>
          </a:p>
        </p:txBody>
      </p:sp>
      <p:sp>
        <p:nvSpPr>
          <p:cNvPr id="46" name="TextBox 45">
            <a:extLst>
              <a:ext uri="{FF2B5EF4-FFF2-40B4-BE49-F238E27FC236}">
                <a16:creationId xmlns:a16="http://schemas.microsoft.com/office/drawing/2014/main" id="{E7A72954-F538-44A6-93ED-80C67055CD1C}"/>
              </a:ext>
            </a:extLst>
          </p:cNvPr>
          <p:cNvSpPr txBox="1"/>
          <p:nvPr/>
        </p:nvSpPr>
        <p:spPr>
          <a:xfrm>
            <a:off x="2127430" y="5688132"/>
            <a:ext cx="2890333" cy="253916"/>
          </a:xfrm>
          <a:prstGeom prst="rect">
            <a:avLst/>
          </a:prstGeom>
          <a:noFill/>
        </p:spPr>
        <p:txBody>
          <a:bodyPr wrap="square" rtlCol="0">
            <a:spAutoFit/>
          </a:bodyPr>
          <a:lstStyle/>
          <a:p>
            <a:pPr algn="r"/>
            <a:r>
              <a:rPr lang="en-GB" sz="1000" b="1" dirty="0"/>
              <a:t>How up to date is the information? </a:t>
            </a:r>
          </a:p>
        </p:txBody>
      </p:sp>
      <p:sp>
        <p:nvSpPr>
          <p:cNvPr id="48" name="Rectangle 47">
            <a:extLst>
              <a:ext uri="{FF2B5EF4-FFF2-40B4-BE49-F238E27FC236}">
                <a16:creationId xmlns:a16="http://schemas.microsoft.com/office/drawing/2014/main" id="{0D51154C-4B46-4C46-AD77-401986411F2E}"/>
              </a:ext>
            </a:extLst>
          </p:cNvPr>
          <p:cNvSpPr/>
          <p:nvPr/>
        </p:nvSpPr>
        <p:spPr>
          <a:xfrm rot="10800000" flipV="1">
            <a:off x="7980926" y="5762321"/>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graphicFrame>
        <p:nvGraphicFramePr>
          <p:cNvPr id="4" name="Table 3"/>
          <p:cNvGraphicFramePr>
            <a:graphicFrameLocks noGrp="1"/>
          </p:cNvGraphicFramePr>
          <p:nvPr>
            <p:extLst/>
          </p:nvPr>
        </p:nvGraphicFramePr>
        <p:xfrm>
          <a:off x="266214" y="6014156"/>
          <a:ext cx="8525352" cy="764364"/>
        </p:xfrm>
        <a:graphic>
          <a:graphicData uri="http://schemas.openxmlformats.org/drawingml/2006/table">
            <a:tbl>
              <a:tblPr firstRow="1" bandRow="1">
                <a:tableStyleId>{5C22544A-7EE6-4342-B048-85BDC9FD1C3A}</a:tableStyleId>
              </a:tblPr>
              <a:tblGrid>
                <a:gridCol w="6462722">
                  <a:extLst>
                    <a:ext uri="{9D8B030D-6E8A-4147-A177-3AD203B41FA5}">
                      <a16:colId xmlns:a16="http://schemas.microsoft.com/office/drawing/2014/main" val="1394424807"/>
                    </a:ext>
                  </a:extLst>
                </a:gridCol>
                <a:gridCol w="2062630">
                  <a:extLst>
                    <a:ext uri="{9D8B030D-6E8A-4147-A177-3AD203B41FA5}">
                      <a16:colId xmlns:a16="http://schemas.microsoft.com/office/drawing/2014/main" val="1729475661"/>
                    </a:ext>
                  </a:extLst>
                </a:gridCol>
              </a:tblGrid>
              <a:tr h="202275">
                <a:tc>
                  <a:txBody>
                    <a:bodyPr/>
                    <a:lstStyle/>
                    <a:p>
                      <a:r>
                        <a:rPr lang="en-GB" sz="1000" b="1" dirty="0">
                          <a:solidFill>
                            <a:schemeClr val="tx1"/>
                          </a:solidFill>
                        </a:rPr>
                        <a:t>When was the information made available? (published, uploaded or posted?)</a:t>
                      </a:r>
                    </a:p>
                  </a:txBody>
                  <a:tcPr>
                    <a:solidFill>
                      <a:schemeClr val="bg2"/>
                    </a:solidFill>
                  </a:tcPr>
                </a:tc>
                <a:tc>
                  <a:txBody>
                    <a:bodyPr/>
                    <a:lstStyle/>
                    <a:p>
                      <a:endParaRPr lang="en-GB" sz="900" dirty="0"/>
                    </a:p>
                  </a:txBody>
                  <a:tcPr>
                    <a:solidFill>
                      <a:schemeClr val="bg2"/>
                    </a:solidFill>
                  </a:tcPr>
                </a:tc>
                <a:extLst>
                  <a:ext uri="{0D108BD9-81ED-4DB2-BD59-A6C34878D82A}">
                    <a16:rowId xmlns:a16="http://schemas.microsoft.com/office/drawing/2014/main" val="1300105125"/>
                  </a:ext>
                </a:extLst>
              </a:tr>
              <a:tr h="269064">
                <a:tc>
                  <a:txBody>
                    <a:bodyPr/>
                    <a:lstStyle/>
                    <a:p>
                      <a:r>
                        <a:rPr lang="en-GB" sz="1000" b="1" dirty="0"/>
                        <a:t>Has the information been revised or updated since then?</a:t>
                      </a:r>
                    </a:p>
                  </a:txBody>
                  <a:tcPr>
                    <a:solidFill>
                      <a:schemeClr val="bg2"/>
                    </a:solidFill>
                  </a:tcPr>
                </a:tc>
                <a:tc>
                  <a:txBody>
                    <a:bodyPr/>
                    <a:lstStyle/>
                    <a:p>
                      <a:endParaRPr lang="en-GB" sz="700" dirty="0"/>
                    </a:p>
                  </a:txBody>
                  <a:tcPr>
                    <a:solidFill>
                      <a:schemeClr val="bg2"/>
                    </a:solidFill>
                  </a:tcPr>
                </a:tc>
                <a:extLst>
                  <a:ext uri="{0D108BD9-81ED-4DB2-BD59-A6C34878D82A}">
                    <a16:rowId xmlns:a16="http://schemas.microsoft.com/office/drawing/2014/main" val="416709984"/>
                  </a:ext>
                </a:extLst>
              </a:tr>
              <a:tr h="235021">
                <a:tc>
                  <a:txBody>
                    <a:bodyPr/>
                    <a:lstStyle/>
                    <a:p>
                      <a:r>
                        <a:rPr lang="en-GB" sz="1000" b="1" dirty="0"/>
                        <a:t>How important is it that you up-to-date is information for your topic?</a:t>
                      </a: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2428798509"/>
                  </a:ext>
                </a:extLst>
              </a:tr>
            </a:tbl>
          </a:graphicData>
        </a:graphic>
      </p:graphicFrame>
      <p:graphicFrame>
        <p:nvGraphicFramePr>
          <p:cNvPr id="49" name="Table 48">
            <a:extLst>
              <a:ext uri="{FF2B5EF4-FFF2-40B4-BE49-F238E27FC236}">
                <a16:creationId xmlns:a16="http://schemas.microsoft.com/office/drawing/2014/main" id="{622FBEA8-2A7E-4CBF-B419-FF5D8B485197}"/>
              </a:ext>
            </a:extLst>
          </p:cNvPr>
          <p:cNvGraphicFramePr>
            <a:graphicFrameLocks noGrp="1"/>
          </p:cNvGraphicFramePr>
          <p:nvPr>
            <p:extLst/>
          </p:nvPr>
        </p:nvGraphicFramePr>
        <p:xfrm>
          <a:off x="338232" y="1162436"/>
          <a:ext cx="8466890" cy="914400"/>
        </p:xfrm>
        <a:graphic>
          <a:graphicData uri="http://schemas.openxmlformats.org/drawingml/2006/table">
            <a:tbl>
              <a:tblPr firstRow="1" bandRow="1">
                <a:tableStyleId>{5C22544A-7EE6-4342-B048-85BDC9FD1C3A}</a:tableStyleId>
              </a:tblPr>
              <a:tblGrid>
                <a:gridCol w="6498883">
                  <a:extLst>
                    <a:ext uri="{9D8B030D-6E8A-4147-A177-3AD203B41FA5}">
                      <a16:colId xmlns:a16="http://schemas.microsoft.com/office/drawing/2014/main" val="1712764402"/>
                    </a:ext>
                  </a:extLst>
                </a:gridCol>
                <a:gridCol w="1968007">
                  <a:extLst>
                    <a:ext uri="{9D8B030D-6E8A-4147-A177-3AD203B41FA5}">
                      <a16:colId xmlns:a16="http://schemas.microsoft.com/office/drawing/2014/main" val="1872877272"/>
                    </a:ext>
                  </a:extLst>
                </a:gridCol>
              </a:tblGrid>
              <a:tr h="207424">
                <a:tc>
                  <a:txBody>
                    <a:bodyPr/>
                    <a:lstStyle/>
                    <a:p>
                      <a:r>
                        <a:rPr lang="en-GB" sz="900" b="1" dirty="0">
                          <a:solidFill>
                            <a:schemeClr val="tx1"/>
                          </a:solidFill>
                        </a:rPr>
                        <a:t>Is</a:t>
                      </a:r>
                      <a:r>
                        <a:rPr lang="en-GB" sz="900" b="1" baseline="0" dirty="0">
                          <a:solidFill>
                            <a:schemeClr val="tx1"/>
                          </a:solidFill>
                        </a:rPr>
                        <a:t> it easy to tell what the purpose of this information is?</a:t>
                      </a:r>
                      <a:endParaRPr lang="en-GB" sz="900" b="1" dirty="0">
                        <a:solidFill>
                          <a:schemeClr val="tx1"/>
                        </a:solidFill>
                      </a:endParaRPr>
                    </a:p>
                  </a:txBody>
                  <a:tcPr>
                    <a:solidFill>
                      <a:schemeClr val="bg2"/>
                    </a:solidFill>
                  </a:tcPr>
                </a:tc>
                <a:tc>
                  <a:txBody>
                    <a:bodyPr/>
                    <a:lstStyle/>
                    <a:p>
                      <a:endParaRPr lang="en-GB" sz="400" dirty="0"/>
                    </a:p>
                  </a:txBody>
                  <a:tcPr>
                    <a:solidFill>
                      <a:schemeClr val="bg2"/>
                    </a:solidFill>
                  </a:tcPr>
                </a:tc>
                <a:extLst>
                  <a:ext uri="{0D108BD9-81ED-4DB2-BD59-A6C34878D82A}">
                    <a16:rowId xmlns:a16="http://schemas.microsoft.com/office/drawing/2014/main" val="1129280747"/>
                  </a:ext>
                </a:extLst>
              </a:tr>
              <a:tr h="207424">
                <a:tc>
                  <a:txBody>
                    <a:bodyPr/>
                    <a:lstStyle/>
                    <a:p>
                      <a:r>
                        <a:rPr lang="en-GB" sz="900" b="1" baseline="0" dirty="0" smtClean="0"/>
                        <a:t> </a:t>
                      </a:r>
                      <a:r>
                        <a:rPr lang="en-GB" sz="900" b="1" baseline="0" dirty="0"/>
                        <a:t>Is it to inform, to teach, to sell, to entertain, to persuade?</a:t>
                      </a:r>
                      <a:endParaRPr lang="en-GB" sz="900" b="1" dirty="0"/>
                    </a:p>
                  </a:txBody>
                  <a:tcPr>
                    <a:solidFill>
                      <a:schemeClr val="bg2"/>
                    </a:solidFill>
                  </a:tcPr>
                </a:tc>
                <a:tc>
                  <a:txBody>
                    <a:bodyPr/>
                    <a:lstStyle/>
                    <a:p>
                      <a:endParaRPr lang="en-GB" sz="500" dirty="0"/>
                    </a:p>
                  </a:txBody>
                  <a:tcPr>
                    <a:solidFill>
                      <a:schemeClr val="bg2"/>
                    </a:solidFill>
                  </a:tcPr>
                </a:tc>
                <a:extLst>
                  <a:ext uri="{0D108BD9-81ED-4DB2-BD59-A6C34878D82A}">
                    <a16:rowId xmlns:a16="http://schemas.microsoft.com/office/drawing/2014/main" val="768345949"/>
                  </a:ext>
                </a:extLst>
              </a:tr>
              <a:tr h="207424">
                <a:tc>
                  <a:txBody>
                    <a:bodyPr/>
                    <a:lstStyle/>
                    <a:p>
                      <a:r>
                        <a:rPr lang="en-GB" sz="900" b="1" dirty="0"/>
                        <a:t>Does</a:t>
                      </a:r>
                      <a:r>
                        <a:rPr lang="en-GB" sz="900" b="1" baseline="0" dirty="0"/>
                        <a:t> this resource look at the topic from an unbiased point of view? Is it objective and impartial? </a:t>
                      </a:r>
                      <a:endParaRPr lang="en-GB" sz="900" b="1" dirty="0"/>
                    </a:p>
                  </a:txBody>
                  <a:tcPr>
                    <a:solidFill>
                      <a:schemeClr val="bg2"/>
                    </a:solidFill>
                  </a:tcPr>
                </a:tc>
                <a:tc>
                  <a:txBody>
                    <a:bodyPr/>
                    <a:lstStyle/>
                    <a:p>
                      <a:endParaRPr lang="en-GB" sz="500" dirty="0"/>
                    </a:p>
                  </a:txBody>
                  <a:tcPr>
                    <a:solidFill>
                      <a:schemeClr val="bg2"/>
                    </a:solidFill>
                  </a:tcPr>
                </a:tc>
                <a:extLst>
                  <a:ext uri="{0D108BD9-81ED-4DB2-BD59-A6C34878D82A}">
                    <a16:rowId xmlns:a16="http://schemas.microsoft.com/office/drawing/2014/main" val="3739156959"/>
                  </a:ext>
                </a:extLst>
              </a:tr>
              <a:tr h="207424">
                <a:tc>
                  <a:txBody>
                    <a:bodyPr/>
                    <a:lstStyle/>
                    <a:p>
                      <a:r>
                        <a:rPr lang="en-GB" sz="900" b="1" dirty="0"/>
                        <a:t>Is the information fact, opinion or propaganda?</a:t>
                      </a:r>
                    </a:p>
                  </a:txBody>
                  <a:tcPr>
                    <a:solidFill>
                      <a:schemeClr val="bg2"/>
                    </a:solidFill>
                  </a:tcPr>
                </a:tc>
                <a:tc>
                  <a:txBody>
                    <a:bodyPr/>
                    <a:lstStyle/>
                    <a:p>
                      <a:endParaRPr lang="en-GB" sz="500" dirty="0"/>
                    </a:p>
                  </a:txBody>
                  <a:tcPr>
                    <a:solidFill>
                      <a:schemeClr val="bg2"/>
                    </a:solidFill>
                  </a:tcPr>
                </a:tc>
                <a:extLst>
                  <a:ext uri="{0D108BD9-81ED-4DB2-BD59-A6C34878D82A}">
                    <a16:rowId xmlns:a16="http://schemas.microsoft.com/office/drawing/2014/main" val="4068816503"/>
                  </a:ext>
                </a:extLst>
              </a:tr>
            </a:tbl>
          </a:graphicData>
        </a:graphic>
      </p:graphicFrame>
    </p:spTree>
    <p:extLst>
      <p:ext uri="{BB962C8B-B14F-4D97-AF65-F5344CB8AC3E}">
        <p14:creationId xmlns:p14="http://schemas.microsoft.com/office/powerpoint/2010/main" val="43475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146" y="2802640"/>
            <a:ext cx="8861070" cy="430887"/>
          </a:xfrm>
          <a:prstGeom prst="rect">
            <a:avLst/>
          </a:prstGeom>
          <a:noFill/>
        </p:spPr>
        <p:txBody>
          <a:bodyPr wrap="square" rtlCol="0">
            <a:spAutoFit/>
          </a:bodyPr>
          <a:lstStyle/>
          <a:p>
            <a:r>
              <a:rPr lang="en-GB" sz="1100" b="1" dirty="0" smtClean="0"/>
              <a:t>Why do you think the authors created this source of information?  What will they gain from doing this? - </a:t>
            </a:r>
            <a:r>
              <a:rPr lang="en-GB" sz="1100" b="1" dirty="0" smtClean="0">
                <a:solidFill>
                  <a:srgbClr val="002060"/>
                </a:solidFill>
              </a:rPr>
              <a:t>remember – most information on the world wide web is available free</a:t>
            </a:r>
            <a:r>
              <a:rPr lang="en-GB" sz="1100" b="1" dirty="0" smtClean="0">
                <a:solidFill>
                  <a:srgbClr val="00C000"/>
                </a:solidFill>
              </a:rPr>
              <a:t>. </a:t>
            </a:r>
            <a:r>
              <a:rPr lang="en-GB" sz="1100" b="1" dirty="0" smtClean="0"/>
              <a:t>What are the creators trying to do – </a:t>
            </a:r>
            <a:r>
              <a:rPr lang="en-GB" sz="1100" b="1" dirty="0" smtClean="0">
                <a:solidFill>
                  <a:srgbClr val="002060"/>
                </a:solidFill>
              </a:rPr>
              <a:t>teach?  sell?  persuade</a:t>
            </a:r>
            <a:r>
              <a:rPr lang="en-GB" sz="1100" b="1" dirty="0">
                <a:solidFill>
                  <a:srgbClr val="002060"/>
                </a:solidFill>
              </a:rPr>
              <a:t>,</a:t>
            </a:r>
            <a:r>
              <a:rPr lang="en-GB" sz="1100" b="1" dirty="0" smtClean="0">
                <a:solidFill>
                  <a:srgbClr val="002060"/>
                </a:solidFill>
              </a:rPr>
              <a:t> entertain?</a:t>
            </a:r>
          </a:p>
        </p:txBody>
      </p:sp>
      <p:pic>
        <p:nvPicPr>
          <p:cNvPr id="14" name="Picture 13" descr="A close up of a flower&#10;&#10;Description automatically generated">
            <a:extLst>
              <a:ext uri="{FF2B5EF4-FFF2-40B4-BE49-F238E27FC236}">
                <a16:creationId xmlns:a16="http://schemas.microsoft.com/office/drawing/2014/main" id="{2076990C-7356-4C44-B86F-92A8DADF53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59402">
            <a:off x="5830997" y="-2652"/>
            <a:ext cx="809615" cy="843209"/>
          </a:xfrm>
          <a:prstGeom prst="rect">
            <a:avLst/>
          </a:prstGeom>
        </p:spPr>
      </p:pic>
      <p:sp>
        <p:nvSpPr>
          <p:cNvPr id="16" name="WordArt 5">
            <a:extLst>
              <a:ext uri="{FF2B5EF4-FFF2-40B4-BE49-F238E27FC236}">
                <a16:creationId xmlns:a16="http://schemas.microsoft.com/office/drawing/2014/main" id="{01E941A0-FED3-4035-B779-90615F81C650}"/>
              </a:ext>
            </a:extLst>
          </p:cNvPr>
          <p:cNvSpPr>
            <a:spLocks noChangeArrowheads="1" noChangeShapeType="1" noTextEdit="1"/>
          </p:cNvSpPr>
          <p:nvPr/>
        </p:nvSpPr>
        <p:spPr bwMode="auto">
          <a:xfrm rot="1903818">
            <a:off x="7366814" y="431862"/>
            <a:ext cx="1479150" cy="294862"/>
          </a:xfrm>
          <a:prstGeom prst="rect">
            <a:avLst/>
          </a:prstGeom>
        </p:spPr>
        <p:txBody>
          <a:bodyPr wrap="none" fromWordArt="1">
            <a:prstTxWarp prst="textPlain">
              <a:avLst>
                <a:gd name="adj" fmla="val 49903"/>
              </a:avLst>
            </a:prstTxWarp>
          </a:bodyPr>
          <a:lstStyle/>
          <a:p>
            <a:pPr algn="ctr"/>
            <a:r>
              <a:rPr lang="en-GB" sz="105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Locate: </a:t>
            </a:r>
          </a:p>
          <a:p>
            <a:pPr algn="ctr"/>
            <a:r>
              <a:rPr lang="en-GB" sz="105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e</a:t>
            </a:r>
            <a:r>
              <a:rPr lang="en-GB" sz="1050" kern="10" dirty="0" smtClean="0">
                <a:ln w="9525">
                  <a:solidFill>
                    <a:srgbClr val="000000"/>
                  </a:solidFill>
                  <a:round/>
                  <a:headEnd/>
                  <a:tailEnd/>
                </a:ln>
                <a:solidFill>
                  <a:srgbClr val="7030A0"/>
                </a:solidFill>
                <a:latin typeface="Calibri" panose="020F0502020204030204" pitchFamily="34" charset="0"/>
                <a:cs typeface="Calibri" panose="020F0502020204030204" pitchFamily="34" charset="0"/>
              </a:rPr>
              <a:t>valuating sources</a:t>
            </a:r>
          </a:p>
          <a:p>
            <a:pPr algn="ctr"/>
            <a:r>
              <a:rPr lang="en-GB" sz="1050" kern="10" dirty="0" smtClean="0">
                <a:ln w="9525">
                  <a:solidFill>
                    <a:srgbClr val="000000"/>
                  </a:solidFill>
                  <a:round/>
                  <a:headEnd/>
                  <a:tailEnd/>
                </a:ln>
                <a:solidFill>
                  <a:srgbClr val="7030A0"/>
                </a:solidFill>
                <a:latin typeface="Calibri" panose="020F0502020204030204" pitchFamily="34" charset="0"/>
                <a:cs typeface="Calibri" panose="020F0502020204030204" pitchFamily="34" charset="0"/>
              </a:rPr>
              <a:t>of informatio</a:t>
            </a:r>
            <a:r>
              <a:rPr lang="en-GB" sz="9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n</a:t>
            </a:r>
          </a:p>
        </p:txBody>
      </p:sp>
      <p:sp>
        <p:nvSpPr>
          <p:cNvPr id="17" name="TextBox 16">
            <a:extLst>
              <a:ext uri="{FF2B5EF4-FFF2-40B4-BE49-F238E27FC236}">
                <a16:creationId xmlns:a16="http://schemas.microsoft.com/office/drawing/2014/main" id="{3E9DB486-3C76-4593-BF94-63FCDD34C445}"/>
              </a:ext>
            </a:extLst>
          </p:cNvPr>
          <p:cNvSpPr txBox="1"/>
          <p:nvPr/>
        </p:nvSpPr>
        <p:spPr>
          <a:xfrm>
            <a:off x="1789611" y="1150390"/>
            <a:ext cx="7334719" cy="461665"/>
          </a:xfrm>
          <a:prstGeom prst="rect">
            <a:avLst/>
          </a:prstGeom>
          <a:noFill/>
        </p:spPr>
        <p:txBody>
          <a:bodyPr wrap="square" rtlCol="0">
            <a:spAutoFit/>
          </a:bodyPr>
          <a:lstStyle/>
          <a:p>
            <a:r>
              <a:rPr lang="en-GB" sz="1100" b="1" dirty="0" smtClean="0"/>
              <a:t>Use this page to </a:t>
            </a:r>
            <a:r>
              <a:rPr lang="en-GB" sz="1200" b="1" dirty="0" smtClean="0">
                <a:solidFill>
                  <a:srgbClr val="00C000"/>
                </a:solidFill>
              </a:rPr>
              <a:t>evaluate</a:t>
            </a:r>
            <a:r>
              <a:rPr lang="en-GB" sz="1100" b="1" dirty="0" smtClean="0"/>
              <a:t>  sources of online information. Remember that it is important to do this before deciding whether or not to </a:t>
            </a:r>
            <a:r>
              <a:rPr lang="en-GB" sz="1200" b="1" dirty="0" smtClean="0">
                <a:solidFill>
                  <a:srgbClr val="00C000"/>
                </a:solidFill>
              </a:rPr>
              <a:t>trust the information</a:t>
            </a:r>
            <a:r>
              <a:rPr lang="en-GB" sz="1100" b="1" dirty="0" smtClean="0"/>
              <a:t>. Remember that you can only use </a:t>
            </a:r>
            <a:r>
              <a:rPr lang="en-GB" sz="1200" b="1" dirty="0" smtClean="0">
                <a:solidFill>
                  <a:srgbClr val="00C000"/>
                </a:solidFill>
              </a:rPr>
              <a:t>reliable information </a:t>
            </a:r>
            <a:r>
              <a:rPr lang="en-GB" sz="1100" b="1" dirty="0" smtClean="0"/>
              <a:t>for your investigation</a:t>
            </a:r>
            <a:endParaRPr lang="en-GB" sz="1100" b="1" dirty="0"/>
          </a:p>
        </p:txBody>
      </p:sp>
      <p:sp>
        <p:nvSpPr>
          <p:cNvPr id="20" name="TextBox 19">
            <a:extLst>
              <a:ext uri="{FF2B5EF4-FFF2-40B4-BE49-F238E27FC236}">
                <a16:creationId xmlns:a16="http://schemas.microsoft.com/office/drawing/2014/main" id="{07E60012-1F09-440C-9922-0D3AA2D4311D}"/>
              </a:ext>
            </a:extLst>
          </p:cNvPr>
          <p:cNvSpPr txBox="1"/>
          <p:nvPr/>
        </p:nvSpPr>
        <p:spPr>
          <a:xfrm>
            <a:off x="2032841" y="2550079"/>
            <a:ext cx="4126445" cy="246221"/>
          </a:xfrm>
          <a:prstGeom prst="rect">
            <a:avLst/>
          </a:prstGeom>
          <a:noFill/>
        </p:spPr>
        <p:txBody>
          <a:bodyPr wrap="square" rtlCol="0">
            <a:spAutoFit/>
          </a:bodyPr>
          <a:lstStyle/>
          <a:p>
            <a:r>
              <a:rPr lang="en-GB" sz="1000" b="1" dirty="0">
                <a:solidFill>
                  <a:srgbClr val="002060"/>
                </a:solidFill>
              </a:rPr>
              <a:t>Why </a:t>
            </a:r>
            <a:r>
              <a:rPr lang="en-GB" sz="1000" b="1" dirty="0" smtClean="0">
                <a:solidFill>
                  <a:srgbClr val="002060"/>
                </a:solidFill>
              </a:rPr>
              <a:t>has </a:t>
            </a:r>
            <a:r>
              <a:rPr lang="en-GB" sz="1000" b="1" dirty="0">
                <a:solidFill>
                  <a:srgbClr val="002060"/>
                </a:solidFill>
              </a:rPr>
              <a:t>this source of information </a:t>
            </a:r>
            <a:r>
              <a:rPr lang="en-GB" sz="1000" b="1" dirty="0" smtClean="0">
                <a:solidFill>
                  <a:srgbClr val="002060"/>
                </a:solidFill>
              </a:rPr>
              <a:t>been created? </a:t>
            </a:r>
            <a:endParaRPr lang="en-GB" sz="1000" b="1" dirty="0">
              <a:solidFill>
                <a:srgbClr val="002060"/>
              </a:solidFill>
            </a:endParaRPr>
          </a:p>
        </p:txBody>
      </p:sp>
      <p:sp>
        <p:nvSpPr>
          <p:cNvPr id="34" name="Rectangle 33">
            <a:extLst>
              <a:ext uri="{FF2B5EF4-FFF2-40B4-BE49-F238E27FC236}">
                <a16:creationId xmlns:a16="http://schemas.microsoft.com/office/drawing/2014/main" id="{A9B9B0F8-149A-4F57-9DB3-026665C17F6C}"/>
              </a:ext>
            </a:extLst>
          </p:cNvPr>
          <p:cNvSpPr/>
          <p:nvPr/>
        </p:nvSpPr>
        <p:spPr>
          <a:xfrm>
            <a:off x="191530" y="3469738"/>
            <a:ext cx="1797333" cy="269054"/>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1000" b="1" dirty="0">
                <a:solidFill>
                  <a:schemeClr val="bg1"/>
                </a:solidFill>
              </a:rPr>
              <a:t>Accurac</a:t>
            </a:r>
            <a:r>
              <a:rPr lang="en-GB" sz="900" b="1" dirty="0">
                <a:solidFill>
                  <a:schemeClr val="bg1"/>
                </a:solidFill>
              </a:rPr>
              <a:t>y</a:t>
            </a:r>
          </a:p>
        </p:txBody>
      </p:sp>
      <p:sp>
        <p:nvSpPr>
          <p:cNvPr id="35" name="TextBox 34">
            <a:extLst>
              <a:ext uri="{FF2B5EF4-FFF2-40B4-BE49-F238E27FC236}">
                <a16:creationId xmlns:a16="http://schemas.microsoft.com/office/drawing/2014/main" id="{69603A1A-4172-4EEF-AA6E-08631433F4C5}"/>
              </a:ext>
            </a:extLst>
          </p:cNvPr>
          <p:cNvSpPr txBox="1"/>
          <p:nvPr/>
        </p:nvSpPr>
        <p:spPr>
          <a:xfrm>
            <a:off x="2061113" y="3476848"/>
            <a:ext cx="4662524" cy="253916"/>
          </a:xfrm>
          <a:prstGeom prst="rect">
            <a:avLst/>
          </a:prstGeom>
          <a:noFill/>
        </p:spPr>
        <p:txBody>
          <a:bodyPr wrap="square" rtlCol="0">
            <a:spAutoFit/>
          </a:bodyPr>
          <a:lstStyle/>
          <a:p>
            <a:r>
              <a:rPr lang="en-GB" sz="1000" b="1" dirty="0">
                <a:solidFill>
                  <a:srgbClr val="002060"/>
                </a:solidFill>
              </a:rPr>
              <a:t>To what extent can you trust this source of </a:t>
            </a:r>
            <a:r>
              <a:rPr lang="en-GB" sz="1000" b="1" dirty="0" smtClean="0">
                <a:solidFill>
                  <a:srgbClr val="002060"/>
                </a:solidFill>
              </a:rPr>
              <a:t>information</a:t>
            </a:r>
            <a:r>
              <a:rPr lang="en-GB" sz="1050" dirty="0">
                <a:solidFill>
                  <a:srgbClr val="002060"/>
                </a:solidFill>
              </a:rPr>
              <a:t>?</a:t>
            </a:r>
            <a:r>
              <a:rPr lang="en-GB" sz="900" dirty="0" smtClean="0">
                <a:solidFill>
                  <a:srgbClr val="002060"/>
                </a:solidFill>
              </a:rPr>
              <a:t> </a:t>
            </a:r>
            <a:endParaRPr lang="en-GB" sz="800" dirty="0">
              <a:solidFill>
                <a:srgbClr val="002060"/>
              </a:solidFill>
            </a:endParaRPr>
          </a:p>
        </p:txBody>
      </p:sp>
      <p:pic>
        <p:nvPicPr>
          <p:cNvPr id="39" name="Picture 8" descr="A picture containing gallery, photo&#10;&#10;Description generated with high confidence">
            <a:extLst>
              <a:ext uri="{FF2B5EF4-FFF2-40B4-BE49-F238E27FC236}">
                <a16:creationId xmlns:a16="http://schemas.microsoft.com/office/drawing/2014/main" id="{DF72F623-354C-4E32-8BAF-8DE33CE577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1055">
            <a:off x="8529993" y="143089"/>
            <a:ext cx="502295" cy="5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745D55DB-8796-4ACF-A030-289CE53B493E}"/>
              </a:ext>
            </a:extLst>
          </p:cNvPr>
          <p:cNvSpPr/>
          <p:nvPr/>
        </p:nvSpPr>
        <p:spPr>
          <a:xfrm>
            <a:off x="230331" y="2546647"/>
            <a:ext cx="1802510" cy="216965"/>
          </a:xfrm>
          <a:prstGeom prst="rect">
            <a:avLst/>
          </a:prstGeom>
          <a:solidFill>
            <a:srgbClr val="0A122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b="1" dirty="0">
                <a:solidFill>
                  <a:schemeClr val="bg1"/>
                </a:solidFill>
              </a:rPr>
              <a:t>Purpose</a:t>
            </a:r>
          </a:p>
        </p:txBody>
      </p:sp>
      <p:sp>
        <p:nvSpPr>
          <p:cNvPr id="45" name="Rectangle 44">
            <a:extLst>
              <a:ext uri="{FF2B5EF4-FFF2-40B4-BE49-F238E27FC236}">
                <a16:creationId xmlns:a16="http://schemas.microsoft.com/office/drawing/2014/main" id="{40680007-D65B-4D57-AD92-BEDDFE40A2BC}"/>
              </a:ext>
            </a:extLst>
          </p:cNvPr>
          <p:cNvSpPr/>
          <p:nvPr/>
        </p:nvSpPr>
        <p:spPr>
          <a:xfrm>
            <a:off x="159146" y="5411651"/>
            <a:ext cx="2403346" cy="248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050" b="1" dirty="0">
                <a:solidFill>
                  <a:schemeClr val="bg1"/>
                </a:solidFill>
              </a:rPr>
              <a:t>Currency</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38" y="192271"/>
            <a:ext cx="1621610" cy="1503295"/>
          </a:xfrm>
          <a:prstGeom prst="rect">
            <a:avLst/>
          </a:prstGeom>
        </p:spPr>
      </p:pic>
      <p:sp>
        <p:nvSpPr>
          <p:cNvPr id="50" name="Rectangle 49">
            <a:extLst>
              <a:ext uri="{FF2B5EF4-FFF2-40B4-BE49-F238E27FC236}">
                <a16:creationId xmlns:a16="http://schemas.microsoft.com/office/drawing/2014/main" id="{CCC359C7-095A-4DF7-9184-264416BF41F3}"/>
              </a:ext>
            </a:extLst>
          </p:cNvPr>
          <p:cNvSpPr/>
          <p:nvPr/>
        </p:nvSpPr>
        <p:spPr>
          <a:xfrm>
            <a:off x="171068" y="1765736"/>
            <a:ext cx="1838259" cy="171670"/>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000" b="1" dirty="0">
                <a:solidFill>
                  <a:schemeClr val="bg1"/>
                </a:solidFill>
              </a:rPr>
              <a:t>Responsibility</a:t>
            </a:r>
          </a:p>
        </p:txBody>
      </p:sp>
      <p:sp>
        <p:nvSpPr>
          <p:cNvPr id="51" name="TextBox 50">
            <a:extLst>
              <a:ext uri="{FF2B5EF4-FFF2-40B4-BE49-F238E27FC236}">
                <a16:creationId xmlns:a16="http://schemas.microsoft.com/office/drawing/2014/main" id="{5BE86297-12F1-460D-BC71-81E509B20BE6}"/>
              </a:ext>
            </a:extLst>
          </p:cNvPr>
          <p:cNvSpPr txBox="1"/>
          <p:nvPr/>
        </p:nvSpPr>
        <p:spPr>
          <a:xfrm>
            <a:off x="1789611" y="1723161"/>
            <a:ext cx="2574492" cy="246221"/>
          </a:xfrm>
          <a:prstGeom prst="rect">
            <a:avLst/>
          </a:prstGeom>
          <a:noFill/>
        </p:spPr>
        <p:txBody>
          <a:bodyPr wrap="square" rtlCol="0">
            <a:spAutoFit/>
          </a:bodyPr>
          <a:lstStyle/>
          <a:p>
            <a:pPr algn="ctr"/>
            <a:r>
              <a:rPr lang="en-GB" sz="1000" b="1" dirty="0">
                <a:solidFill>
                  <a:srgbClr val="002060"/>
                </a:solidFill>
              </a:rPr>
              <a:t>Who has produced this information</a:t>
            </a:r>
            <a:r>
              <a:rPr lang="en-GB" sz="1000" dirty="0">
                <a:solidFill>
                  <a:srgbClr val="002060"/>
                </a:solidFill>
              </a:rPr>
              <a:t>? </a:t>
            </a:r>
          </a:p>
        </p:txBody>
      </p:sp>
      <p:sp>
        <p:nvSpPr>
          <p:cNvPr id="52" name="TextBox 51"/>
          <p:cNvSpPr txBox="1"/>
          <p:nvPr/>
        </p:nvSpPr>
        <p:spPr>
          <a:xfrm>
            <a:off x="159146" y="1918502"/>
            <a:ext cx="8889013" cy="430887"/>
          </a:xfrm>
          <a:prstGeom prst="rect">
            <a:avLst/>
          </a:prstGeom>
          <a:noFill/>
        </p:spPr>
        <p:txBody>
          <a:bodyPr wrap="square" rtlCol="0">
            <a:spAutoFit/>
          </a:bodyPr>
          <a:lstStyle/>
          <a:p>
            <a:r>
              <a:rPr lang="en-GB" sz="1050" b="1" dirty="0" smtClean="0"/>
              <a:t>What can you find out about the creator of this website? Is it an individual person, or an organisation? Remember to look for </a:t>
            </a:r>
            <a:r>
              <a:rPr lang="en-GB" sz="1100" b="1" dirty="0" smtClean="0">
                <a:solidFill>
                  <a:srgbClr val="002060"/>
                </a:solidFill>
              </a:rPr>
              <a:t>About Us </a:t>
            </a:r>
            <a:r>
              <a:rPr lang="en-GB" sz="1050" b="1" dirty="0" smtClean="0"/>
              <a:t>or </a:t>
            </a:r>
            <a:r>
              <a:rPr lang="en-GB" sz="1050" b="1" dirty="0" smtClean="0">
                <a:solidFill>
                  <a:srgbClr val="002060"/>
                </a:solidFill>
              </a:rPr>
              <a:t>Contact Us</a:t>
            </a:r>
            <a:r>
              <a:rPr lang="en-GB" sz="1050" b="1" dirty="0" smtClean="0"/>
              <a:t>, usually at the bottom of the page. What can you find out about the person or people </a:t>
            </a:r>
            <a:r>
              <a:rPr lang="en-GB" sz="1100" b="1" dirty="0" smtClean="0">
                <a:solidFill>
                  <a:srgbClr val="002060"/>
                </a:solidFill>
              </a:rPr>
              <a:t>who wrote the actual  information</a:t>
            </a:r>
            <a:r>
              <a:rPr lang="en-GB" sz="1050" b="1" dirty="0" smtClean="0"/>
              <a:t>?</a:t>
            </a:r>
          </a:p>
        </p:txBody>
      </p:sp>
      <p:sp>
        <p:nvSpPr>
          <p:cNvPr id="2" name="TextBox 1"/>
          <p:cNvSpPr txBox="1"/>
          <p:nvPr/>
        </p:nvSpPr>
        <p:spPr>
          <a:xfrm>
            <a:off x="128643" y="3792848"/>
            <a:ext cx="8861070" cy="446276"/>
          </a:xfrm>
          <a:prstGeom prst="rect">
            <a:avLst/>
          </a:prstGeom>
          <a:noFill/>
        </p:spPr>
        <p:txBody>
          <a:bodyPr wrap="square" rtlCol="0">
            <a:spAutoFit/>
          </a:bodyPr>
          <a:lstStyle/>
          <a:p>
            <a:r>
              <a:rPr lang="en-GB" sz="1100" b="1" dirty="0"/>
              <a:t>How do you know you can </a:t>
            </a:r>
            <a:r>
              <a:rPr lang="en-GB" sz="1200" b="1" dirty="0">
                <a:solidFill>
                  <a:srgbClr val="002060"/>
                </a:solidFill>
              </a:rPr>
              <a:t>trust</a:t>
            </a:r>
            <a:r>
              <a:rPr lang="en-GB" sz="1100" b="1" dirty="0"/>
              <a:t> this </a:t>
            </a:r>
            <a:r>
              <a:rPr lang="en-GB" sz="1100" b="1" dirty="0" smtClean="0"/>
              <a:t>information? Can </a:t>
            </a:r>
            <a:r>
              <a:rPr lang="en-GB" sz="1100" b="1" dirty="0"/>
              <a:t>it be verified in other sources?  </a:t>
            </a:r>
            <a:r>
              <a:rPr lang="en-GB" sz="1100" b="1" dirty="0" smtClean="0"/>
              <a:t>Does </a:t>
            </a:r>
            <a:r>
              <a:rPr lang="en-GB" sz="1100" b="1" dirty="0"/>
              <a:t>the information seem balanced</a:t>
            </a:r>
            <a:r>
              <a:rPr lang="en-GB" sz="1100" b="1" dirty="0" smtClean="0"/>
              <a:t>? </a:t>
            </a:r>
            <a:r>
              <a:rPr lang="en-GB" sz="1100" b="1" dirty="0"/>
              <a:t>Have you found mistakes – spelling or grammatical errors, or information that you know is wrong?</a:t>
            </a:r>
            <a:endParaRPr lang="en-GB" sz="1050" b="1" dirty="0"/>
          </a:p>
        </p:txBody>
      </p:sp>
      <p:sp>
        <p:nvSpPr>
          <p:cNvPr id="53" name="Rectangle 52">
            <a:extLst>
              <a:ext uri="{FF2B5EF4-FFF2-40B4-BE49-F238E27FC236}">
                <a16:creationId xmlns:a16="http://schemas.microsoft.com/office/drawing/2014/main" id="{6BE7BEB4-A33B-4DCC-8ADF-2CEFA2828CAE}"/>
              </a:ext>
            </a:extLst>
          </p:cNvPr>
          <p:cNvSpPr/>
          <p:nvPr/>
        </p:nvSpPr>
        <p:spPr>
          <a:xfrm>
            <a:off x="171068" y="4383986"/>
            <a:ext cx="2403346" cy="221419"/>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100" dirty="0">
                <a:solidFill>
                  <a:schemeClr val="bg1"/>
                </a:solidFill>
              </a:rPr>
              <a:t>Relevance</a:t>
            </a:r>
          </a:p>
        </p:txBody>
      </p:sp>
      <p:sp>
        <p:nvSpPr>
          <p:cNvPr id="6" name="TextBox 5"/>
          <p:cNvSpPr txBox="1"/>
          <p:nvPr/>
        </p:nvSpPr>
        <p:spPr>
          <a:xfrm>
            <a:off x="101438" y="4776372"/>
            <a:ext cx="7906332" cy="446276"/>
          </a:xfrm>
          <a:prstGeom prst="rect">
            <a:avLst/>
          </a:prstGeom>
          <a:noFill/>
        </p:spPr>
        <p:txBody>
          <a:bodyPr wrap="none" rtlCol="0">
            <a:spAutoFit/>
          </a:bodyPr>
          <a:lstStyle/>
          <a:p>
            <a:pPr fontAlgn="t"/>
            <a:r>
              <a:rPr lang="en-GB" sz="1100" b="1" dirty="0"/>
              <a:t>Does this source provide </a:t>
            </a:r>
            <a:r>
              <a:rPr lang="en-GB" sz="1200" b="1" dirty="0">
                <a:solidFill>
                  <a:srgbClr val="002060"/>
                </a:solidFill>
              </a:rPr>
              <a:t>the specific information </a:t>
            </a:r>
            <a:r>
              <a:rPr lang="en-GB" sz="1100" b="1" dirty="0"/>
              <a:t>you need? Is it </a:t>
            </a:r>
            <a:r>
              <a:rPr lang="en-GB" sz="1200" b="1" dirty="0">
                <a:solidFill>
                  <a:srgbClr val="002060"/>
                </a:solidFill>
              </a:rPr>
              <a:t>easy to find</a:t>
            </a:r>
            <a:r>
              <a:rPr lang="en-GB" sz="1100" b="1" dirty="0"/>
              <a:t>?</a:t>
            </a:r>
            <a:endParaRPr lang="en-GB" sz="1100" dirty="0"/>
          </a:p>
          <a:p>
            <a:pPr fontAlgn="t"/>
            <a:r>
              <a:rPr lang="en-GB" sz="1100" b="1" dirty="0"/>
              <a:t>Can you understand the information you’ve found - Is it at an appropriate level (i.e</a:t>
            </a:r>
            <a:r>
              <a:rPr lang="en-GB" sz="1100" b="1" dirty="0" smtClean="0"/>
              <a:t>. </a:t>
            </a:r>
            <a:r>
              <a:rPr lang="en-GB" sz="1100" b="1" dirty="0"/>
              <a:t>not too simple, or aimed at an older audience)? </a:t>
            </a:r>
            <a:endParaRPr lang="en-GB" sz="1100" dirty="0"/>
          </a:p>
        </p:txBody>
      </p:sp>
      <p:sp>
        <p:nvSpPr>
          <p:cNvPr id="7" name="TextBox 6"/>
          <p:cNvSpPr txBox="1"/>
          <p:nvPr/>
        </p:nvSpPr>
        <p:spPr>
          <a:xfrm>
            <a:off x="128643" y="5682583"/>
            <a:ext cx="8800064" cy="461665"/>
          </a:xfrm>
          <a:prstGeom prst="rect">
            <a:avLst/>
          </a:prstGeom>
          <a:noFill/>
        </p:spPr>
        <p:txBody>
          <a:bodyPr wrap="square" rtlCol="0">
            <a:spAutoFit/>
          </a:bodyPr>
          <a:lstStyle/>
          <a:p>
            <a:r>
              <a:rPr lang="en-GB" sz="1100" b="1" dirty="0" smtClean="0"/>
              <a:t>Is </a:t>
            </a:r>
            <a:r>
              <a:rPr lang="en-GB" sz="1100" b="1" dirty="0"/>
              <a:t>it important that the information on your topic is </a:t>
            </a:r>
            <a:r>
              <a:rPr lang="en-GB" sz="1200" b="1" dirty="0">
                <a:solidFill>
                  <a:srgbClr val="002060"/>
                </a:solidFill>
              </a:rPr>
              <a:t>up </a:t>
            </a:r>
            <a:r>
              <a:rPr lang="en-GB" sz="1200" b="1" dirty="0" smtClean="0">
                <a:solidFill>
                  <a:srgbClr val="002060"/>
                </a:solidFill>
              </a:rPr>
              <a:t>to date</a:t>
            </a:r>
            <a:r>
              <a:rPr lang="en-GB" sz="1100" b="1" dirty="0" smtClean="0"/>
              <a:t>?</a:t>
            </a:r>
            <a:r>
              <a:rPr lang="en-GB" sz="1100" b="1" dirty="0"/>
              <a:t> When was the information made available? (published, uploaded or posted</a:t>
            </a:r>
            <a:r>
              <a:rPr lang="en-GB" sz="1100" b="1" dirty="0" smtClean="0"/>
              <a:t>?)</a:t>
            </a:r>
            <a:r>
              <a:rPr lang="en-GB" sz="1100" b="1" dirty="0"/>
              <a:t> Has the information been </a:t>
            </a:r>
            <a:r>
              <a:rPr lang="en-GB" sz="1200" b="1" dirty="0">
                <a:solidFill>
                  <a:srgbClr val="002060"/>
                </a:solidFill>
              </a:rPr>
              <a:t>revised or updated </a:t>
            </a:r>
            <a:r>
              <a:rPr lang="en-GB" sz="1100" b="1" dirty="0"/>
              <a:t>since then</a:t>
            </a:r>
            <a:r>
              <a:rPr lang="en-GB" sz="1100" b="1" dirty="0" smtClean="0"/>
              <a:t>?</a:t>
            </a:r>
            <a:endParaRPr lang="en-GB" sz="1100" b="1" dirty="0"/>
          </a:p>
        </p:txBody>
      </p:sp>
      <p:sp>
        <p:nvSpPr>
          <p:cNvPr id="8" name="TextBox 7"/>
          <p:cNvSpPr txBox="1"/>
          <p:nvPr/>
        </p:nvSpPr>
        <p:spPr>
          <a:xfrm>
            <a:off x="3546865" y="58183"/>
            <a:ext cx="2202526" cy="369332"/>
          </a:xfrm>
          <a:prstGeom prst="rect">
            <a:avLst/>
          </a:prstGeom>
          <a:noFill/>
        </p:spPr>
        <p:txBody>
          <a:bodyPr wrap="none" rtlCol="0">
            <a:spAutoFit/>
          </a:bodyPr>
          <a:lstStyle/>
          <a:p>
            <a:r>
              <a:rPr lang="en-GB" b="1" dirty="0" smtClean="0">
                <a:solidFill>
                  <a:srgbClr val="002060"/>
                </a:solidFill>
              </a:rPr>
              <a:t>Largs Campus Library</a:t>
            </a:r>
            <a:endParaRPr lang="en-GB" b="1" dirty="0">
              <a:solidFill>
                <a:srgbClr val="002060"/>
              </a:solidFill>
            </a:endParaRPr>
          </a:p>
        </p:txBody>
      </p:sp>
      <p:sp>
        <p:nvSpPr>
          <p:cNvPr id="56" name="TextBox 55"/>
          <p:cNvSpPr txBox="1"/>
          <p:nvPr/>
        </p:nvSpPr>
        <p:spPr>
          <a:xfrm>
            <a:off x="3652595" y="427515"/>
            <a:ext cx="2181751" cy="369332"/>
          </a:xfrm>
          <a:prstGeom prst="rect">
            <a:avLst/>
          </a:prstGeom>
          <a:noFill/>
        </p:spPr>
        <p:txBody>
          <a:bodyPr wrap="none" rtlCol="0">
            <a:spAutoFit/>
          </a:bodyPr>
          <a:lstStyle/>
          <a:p>
            <a:r>
              <a:rPr lang="en-GB" b="1" dirty="0" smtClean="0">
                <a:solidFill>
                  <a:srgbClr val="002060"/>
                </a:solidFill>
              </a:rPr>
              <a:t>Using the PARRC test</a:t>
            </a:r>
            <a:endParaRPr lang="en-GB" b="1" dirty="0">
              <a:solidFill>
                <a:srgbClr val="002060"/>
              </a:solidFill>
            </a:endParaRPr>
          </a:p>
        </p:txBody>
      </p:sp>
      <p:sp>
        <p:nvSpPr>
          <p:cNvPr id="57" name="TextBox 56"/>
          <p:cNvSpPr txBox="1"/>
          <p:nvPr/>
        </p:nvSpPr>
        <p:spPr>
          <a:xfrm>
            <a:off x="3166180" y="673370"/>
            <a:ext cx="3812839" cy="523220"/>
          </a:xfrm>
          <a:prstGeom prst="rect">
            <a:avLst/>
          </a:prstGeom>
          <a:noFill/>
        </p:spPr>
        <p:txBody>
          <a:bodyPr wrap="none" rtlCol="0">
            <a:spAutoFit/>
          </a:bodyPr>
          <a:lstStyle/>
          <a:p>
            <a:r>
              <a:rPr lang="en-GB" sz="2800" b="1" dirty="0" smtClean="0">
                <a:solidFill>
                  <a:srgbClr val="00C000"/>
                </a:solidFill>
              </a:rPr>
              <a:t>Be an Internet Detective</a:t>
            </a:r>
            <a:endParaRPr lang="en-GB" sz="2800" b="1" dirty="0">
              <a:solidFill>
                <a:srgbClr val="00C000"/>
              </a:solidFill>
            </a:endParaRPr>
          </a:p>
        </p:txBody>
      </p:sp>
      <p:sp>
        <p:nvSpPr>
          <p:cNvPr id="60" name="TextBox 59">
            <a:extLst>
              <a:ext uri="{FF2B5EF4-FFF2-40B4-BE49-F238E27FC236}">
                <a16:creationId xmlns:a16="http://schemas.microsoft.com/office/drawing/2014/main" id="{9B4BF9E8-60D2-4259-BA3E-231501D4FD00}"/>
              </a:ext>
            </a:extLst>
          </p:cNvPr>
          <p:cNvSpPr txBox="1"/>
          <p:nvPr/>
        </p:nvSpPr>
        <p:spPr>
          <a:xfrm>
            <a:off x="2217868" y="4383986"/>
            <a:ext cx="3416699" cy="246221"/>
          </a:xfrm>
          <a:prstGeom prst="rect">
            <a:avLst/>
          </a:prstGeom>
          <a:noFill/>
        </p:spPr>
        <p:txBody>
          <a:bodyPr wrap="square" rtlCol="0">
            <a:spAutoFit/>
          </a:bodyPr>
          <a:lstStyle/>
          <a:p>
            <a:pPr algn="r"/>
            <a:r>
              <a:rPr lang="en-GB" sz="1000" b="1" dirty="0">
                <a:solidFill>
                  <a:srgbClr val="002060"/>
                </a:solidFill>
              </a:rPr>
              <a:t>Does this resource provide the information </a:t>
            </a:r>
            <a:r>
              <a:rPr lang="en-GB" sz="1000" b="1" dirty="0" smtClean="0">
                <a:solidFill>
                  <a:srgbClr val="002060"/>
                </a:solidFill>
              </a:rPr>
              <a:t>you need</a:t>
            </a:r>
            <a:r>
              <a:rPr lang="en-GB" sz="900" dirty="0">
                <a:solidFill>
                  <a:srgbClr val="002060"/>
                </a:solidFill>
              </a:rPr>
              <a:t>? </a:t>
            </a:r>
          </a:p>
        </p:txBody>
      </p:sp>
    </p:spTree>
    <p:extLst>
      <p:ext uri="{BB962C8B-B14F-4D97-AF65-F5344CB8AC3E}">
        <p14:creationId xmlns:p14="http://schemas.microsoft.com/office/powerpoint/2010/main" val="300759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2DC4D40-5122-4B76-85FE-06A4ADBF5579}"/>
              </a:ext>
            </a:extLst>
          </p:cNvPr>
          <p:cNvSpPr/>
          <p:nvPr/>
        </p:nvSpPr>
        <p:spPr>
          <a:xfrm>
            <a:off x="348786" y="37996"/>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endParaRPr lang="en-GB">
              <a:solidFill>
                <a:schemeClr val="accent5">
                  <a:lumMod val="50000"/>
                </a:schemeClr>
              </a:solidFill>
            </a:endParaRPr>
          </a:p>
        </p:txBody>
      </p:sp>
      <p:sp>
        <p:nvSpPr>
          <p:cNvPr id="39" name="TextBox 38">
            <a:extLst>
              <a:ext uri="{FF2B5EF4-FFF2-40B4-BE49-F238E27FC236}">
                <a16:creationId xmlns:a16="http://schemas.microsoft.com/office/drawing/2014/main" id="{4388F4A3-0EFF-4E0B-952B-F4BDA1019BE0}"/>
              </a:ext>
            </a:extLst>
          </p:cNvPr>
          <p:cNvSpPr txBox="1"/>
          <p:nvPr/>
        </p:nvSpPr>
        <p:spPr>
          <a:xfrm>
            <a:off x="2684140" y="1050610"/>
            <a:ext cx="4107766" cy="830997"/>
          </a:xfrm>
          <a:prstGeom prst="rect">
            <a:avLst/>
          </a:prstGeom>
          <a:solidFill>
            <a:schemeClr val="bg1"/>
          </a:solidFill>
          <a:ln w="38100">
            <a:solidFill>
              <a:srgbClr val="0CB458"/>
            </a:solidFill>
          </a:ln>
        </p:spPr>
        <p:txBody>
          <a:bodyPr wrap="square" rtlCol="0">
            <a:spAutoFit/>
          </a:bodyPr>
          <a:lstStyle/>
          <a:p>
            <a:pPr algn="ctr"/>
            <a:r>
              <a:rPr lang="en-GB" sz="2400" b="1" dirty="0">
                <a:solidFill>
                  <a:srgbClr val="00B050"/>
                </a:solidFill>
              </a:rPr>
              <a:t>S2 Science</a:t>
            </a:r>
          </a:p>
          <a:p>
            <a:pPr algn="ctr"/>
            <a:r>
              <a:rPr lang="en-GB" sz="2400" b="1" dirty="0">
                <a:solidFill>
                  <a:srgbClr val="00B050"/>
                </a:solidFill>
              </a:rPr>
              <a:t>Habitats </a:t>
            </a:r>
            <a:r>
              <a:rPr lang="en-GB" sz="2400" b="1" dirty="0" smtClean="0">
                <a:solidFill>
                  <a:srgbClr val="00B050"/>
                </a:solidFill>
              </a:rPr>
              <a:t>Investigation</a:t>
            </a:r>
            <a:endParaRPr lang="en-GB" sz="2400" b="1" dirty="0">
              <a:solidFill>
                <a:srgbClr val="00B050"/>
              </a:solidFill>
            </a:endParaRPr>
          </a:p>
        </p:txBody>
      </p:sp>
      <p:sp>
        <p:nvSpPr>
          <p:cNvPr id="8" name="Rectangle 7">
            <a:extLst>
              <a:ext uri="{FF2B5EF4-FFF2-40B4-BE49-F238E27FC236}">
                <a16:creationId xmlns:a16="http://schemas.microsoft.com/office/drawing/2014/main" id="{B89004D3-EB91-49D2-A732-0EF0F0FDBDD9}"/>
              </a:ext>
            </a:extLst>
          </p:cNvPr>
          <p:cNvSpPr/>
          <p:nvPr/>
        </p:nvSpPr>
        <p:spPr>
          <a:xfrm>
            <a:off x="2435265" y="164110"/>
            <a:ext cx="4356641" cy="646331"/>
          </a:xfrm>
          <a:prstGeom prst="rect">
            <a:avLst/>
          </a:prstGeom>
          <a:solidFill>
            <a:schemeClr val="bg1"/>
          </a:solidFill>
          <a:ln w="57150">
            <a:solidFill>
              <a:srgbClr val="0070C0"/>
            </a:solidFill>
          </a:ln>
        </p:spPr>
        <p:txBody>
          <a:bodyPr wrap="none" lIns="91440" tIns="45720" rIns="91440" bIns="45720">
            <a:spAutoFit/>
          </a:bodyPr>
          <a:lstStyle/>
          <a:p>
            <a:pPr algn="ctr"/>
            <a:r>
              <a:rPr lang="en-US" sz="3600" b="1" cap="none" spc="50" err="1">
                <a:ln w="9525" cmpd="sng">
                  <a:solidFill>
                    <a:schemeClr val="accent1"/>
                  </a:solidFill>
                  <a:prstDash val="solid"/>
                </a:ln>
                <a:solidFill>
                  <a:srgbClr val="002060"/>
                </a:solidFill>
                <a:effectLst>
                  <a:glow rad="38100">
                    <a:schemeClr val="accent1">
                      <a:alpha val="40000"/>
                    </a:schemeClr>
                  </a:glow>
                </a:effectLst>
              </a:rPr>
              <a:t>Largs</a:t>
            </a:r>
            <a:r>
              <a:rPr lang="en-US" sz="3600" b="1" cap="none" spc="50">
                <a:ln w="9525" cmpd="sng">
                  <a:solidFill>
                    <a:schemeClr val="accent1"/>
                  </a:solidFill>
                  <a:prstDash val="solid"/>
                </a:ln>
                <a:solidFill>
                  <a:srgbClr val="002060"/>
                </a:solidFill>
                <a:effectLst>
                  <a:glow rad="38100">
                    <a:schemeClr val="accent1">
                      <a:alpha val="40000"/>
                    </a:schemeClr>
                  </a:glow>
                </a:effectLst>
              </a:rPr>
              <a:t> Campus Library</a:t>
            </a:r>
          </a:p>
        </p:txBody>
      </p:sp>
      <p:sp>
        <p:nvSpPr>
          <p:cNvPr id="2" name="Slide Number Placeholder 1">
            <a:extLst>
              <a:ext uri="{FF2B5EF4-FFF2-40B4-BE49-F238E27FC236}">
                <a16:creationId xmlns:a16="http://schemas.microsoft.com/office/drawing/2014/main" id="{4F4FB267-A80F-41A2-B645-869496CAA2B7}"/>
              </a:ext>
            </a:extLst>
          </p:cNvPr>
          <p:cNvSpPr>
            <a:spLocks noGrp="1"/>
          </p:cNvSpPr>
          <p:nvPr>
            <p:ph type="sldNum" sz="quarter" idx="12"/>
          </p:nvPr>
        </p:nvSpPr>
        <p:spPr/>
        <p:txBody>
          <a:bodyPr/>
          <a:lstStyle/>
          <a:p>
            <a:fld id="{72442244-5910-4AE0-B89B-8A8D6F2C89E7}" type="slidenum">
              <a:rPr lang="en-GB" smtClean="0"/>
              <a:t>15</a:t>
            </a:fld>
            <a:endParaRPr lang="en-GB" dirty="0"/>
          </a:p>
        </p:txBody>
      </p:sp>
      <p:sp>
        <p:nvSpPr>
          <p:cNvPr id="9" name="TextBox 8">
            <a:extLst>
              <a:ext uri="{FF2B5EF4-FFF2-40B4-BE49-F238E27FC236}">
                <a16:creationId xmlns:a16="http://schemas.microsoft.com/office/drawing/2014/main" id="{4388F4A3-0EFF-4E0B-952B-F4BDA1019BE0}"/>
              </a:ext>
            </a:extLst>
          </p:cNvPr>
          <p:cNvSpPr txBox="1"/>
          <p:nvPr/>
        </p:nvSpPr>
        <p:spPr>
          <a:xfrm>
            <a:off x="124691" y="6409455"/>
            <a:ext cx="8753696" cy="307777"/>
          </a:xfrm>
          <a:prstGeom prst="rect">
            <a:avLst/>
          </a:prstGeom>
          <a:solidFill>
            <a:schemeClr val="bg1"/>
          </a:solidFill>
          <a:ln w="38100">
            <a:solidFill>
              <a:srgbClr val="0070C0"/>
            </a:solidFill>
          </a:ln>
        </p:spPr>
        <p:txBody>
          <a:bodyPr wrap="square" rtlCol="0">
            <a:spAutoFit/>
          </a:bodyPr>
          <a:lstStyle/>
          <a:p>
            <a:pPr algn="ctr"/>
            <a:r>
              <a:rPr lang="en-GB" sz="1400" b="1" dirty="0" smtClean="0">
                <a:solidFill>
                  <a:srgbClr val="004070"/>
                </a:solidFill>
              </a:rPr>
              <a:t>Resources and Information Literacy model devised by Ms T M Newbury, Largs Campus library manager </a:t>
            </a:r>
            <a:endParaRPr lang="en-GB" sz="1400" b="1" dirty="0">
              <a:solidFill>
                <a:srgbClr val="004070"/>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67220"/>
          <a:stretch/>
        </p:blipFill>
        <p:spPr>
          <a:xfrm>
            <a:off x="2867847" y="2039222"/>
            <a:ext cx="3761445" cy="75350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43692" b="26180"/>
          <a:stretch/>
        </p:blipFill>
        <p:spPr>
          <a:xfrm>
            <a:off x="2791782" y="2908658"/>
            <a:ext cx="3837510" cy="706551"/>
          </a:xfrm>
          <a:prstGeom prst="rect">
            <a:avLst/>
          </a:prstGeom>
        </p:spPr>
      </p:pic>
      <p:sp>
        <p:nvSpPr>
          <p:cNvPr id="19" name="TextBox 18">
            <a:extLst>
              <a:ext uri="{FF2B5EF4-FFF2-40B4-BE49-F238E27FC236}">
                <a16:creationId xmlns:a16="http://schemas.microsoft.com/office/drawing/2014/main" id="{4388F4A3-0EFF-4E0B-952B-F4BDA1019BE0}"/>
              </a:ext>
            </a:extLst>
          </p:cNvPr>
          <p:cNvSpPr txBox="1"/>
          <p:nvPr/>
        </p:nvSpPr>
        <p:spPr>
          <a:xfrm>
            <a:off x="755064" y="3887045"/>
            <a:ext cx="7910945" cy="1200329"/>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002060"/>
                </a:solidFill>
              </a:rPr>
              <a:t>Lesson </a:t>
            </a:r>
            <a:r>
              <a:rPr lang="en-GB" sz="2400" b="1" dirty="0" smtClean="0">
                <a:solidFill>
                  <a:srgbClr val="002060"/>
                </a:solidFill>
              </a:rPr>
              <a:t>3:</a:t>
            </a:r>
            <a:endParaRPr lang="en-GB" sz="2400" b="1" dirty="0">
              <a:solidFill>
                <a:srgbClr val="002060"/>
              </a:solidFill>
            </a:endParaRPr>
          </a:p>
          <a:p>
            <a:pPr algn="ctr"/>
            <a:r>
              <a:rPr lang="en-GB" sz="2400" b="1" dirty="0" smtClean="0">
                <a:solidFill>
                  <a:srgbClr val="002060"/>
                </a:solidFill>
              </a:rPr>
              <a:t>USE: developing skills for effective</a:t>
            </a:r>
            <a:endParaRPr lang="en-GB" sz="2400" b="1" dirty="0">
              <a:solidFill>
                <a:srgbClr val="002060"/>
              </a:solidFill>
            </a:endParaRPr>
          </a:p>
          <a:p>
            <a:pPr algn="ctr"/>
            <a:r>
              <a:rPr lang="en-GB" sz="2400" b="1" dirty="0" smtClean="0">
                <a:solidFill>
                  <a:srgbClr val="002060"/>
                </a:solidFill>
              </a:rPr>
              <a:t>note making</a:t>
            </a:r>
            <a:endParaRPr lang="en-GB" sz="2400" b="1" dirty="0" smtClean="0">
              <a:solidFill>
                <a:srgbClr val="0070C0"/>
              </a:solidFill>
            </a:endParaRPr>
          </a:p>
        </p:txBody>
      </p:sp>
    </p:spTree>
    <p:extLst>
      <p:ext uri="{BB962C8B-B14F-4D97-AF65-F5344CB8AC3E}">
        <p14:creationId xmlns:p14="http://schemas.microsoft.com/office/powerpoint/2010/main" val="2837178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C19E1AE-B4B8-4BD6-BFA0-F4D1092668ED}"/>
              </a:ext>
            </a:extLst>
          </p:cNvPr>
          <p:cNvSpPr/>
          <p:nvPr/>
        </p:nvSpPr>
        <p:spPr>
          <a:xfrm>
            <a:off x="2124373" y="1262299"/>
            <a:ext cx="6897689" cy="4188144"/>
          </a:xfrm>
          <a:prstGeom prst="rect">
            <a:avLst/>
          </a:prstGeom>
          <a:solidFill>
            <a:srgbClr val="EC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084" name="Rectangle 1"/>
          <p:cNvSpPr>
            <a:spLocks noChangeArrowheads="1"/>
          </p:cNvSpPr>
          <p:nvPr/>
        </p:nvSpPr>
        <p:spPr bwMode="auto">
          <a:xfrm>
            <a:off x="2151655" y="1237424"/>
            <a:ext cx="7034758"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200" dirty="0" smtClean="0">
                <a:latin typeface="medium-content-serif-font"/>
              </a:rPr>
              <a:t>System based </a:t>
            </a:r>
            <a:r>
              <a:rPr lang="en-GB" altLang="en-US" sz="1200" dirty="0">
                <a:latin typeface="medium-content-serif-font"/>
              </a:rPr>
              <a:t>around </a:t>
            </a:r>
            <a:r>
              <a:rPr lang="en-GB" altLang="en-US" sz="1200" dirty="0" smtClean="0">
                <a:latin typeface="medium-content-serif-font"/>
              </a:rPr>
              <a:t>resource </a:t>
            </a:r>
            <a:r>
              <a:rPr lang="en-GB" altLang="en-US" sz="1200" b="1" dirty="0">
                <a:solidFill>
                  <a:srgbClr val="00B050"/>
                </a:solidFill>
                <a:latin typeface="medium-content-serif-font"/>
              </a:rPr>
              <a:t>with 4 different areas </a:t>
            </a:r>
          </a:p>
          <a:p>
            <a:pPr>
              <a:spcBef>
                <a:spcPct val="0"/>
              </a:spcBef>
              <a:buFontTx/>
              <a:buNone/>
            </a:pPr>
            <a:r>
              <a:rPr lang="en-GB" altLang="en-US" sz="1200" dirty="0">
                <a:latin typeface="medium-content-serif-font"/>
              </a:rPr>
              <a:t>each for different type of information</a:t>
            </a:r>
          </a:p>
          <a:p>
            <a:pPr>
              <a:spcBef>
                <a:spcPct val="0"/>
              </a:spcBef>
              <a:buFontTx/>
              <a:buNone/>
            </a:pPr>
            <a:r>
              <a:rPr lang="en-GB" altLang="en-US" sz="1200" dirty="0">
                <a:latin typeface="medium-content-serif-font"/>
              </a:rPr>
              <a:t>biggest section </a:t>
            </a:r>
            <a:r>
              <a:rPr lang="en-GB" altLang="en-US" sz="1200" dirty="0" smtClean="0">
                <a:latin typeface="medium-content-serif-font"/>
              </a:rPr>
              <a:t> </a:t>
            </a:r>
            <a:r>
              <a:rPr lang="en-GB" altLang="en-US" sz="1200" dirty="0">
                <a:latin typeface="medium-content-serif-font"/>
              </a:rPr>
              <a:t>for </a:t>
            </a:r>
            <a:r>
              <a:rPr lang="en-GB" altLang="en-US" sz="1200" b="1" dirty="0">
                <a:solidFill>
                  <a:srgbClr val="00B050"/>
                </a:solidFill>
                <a:latin typeface="medium-content-serif-font"/>
              </a:rPr>
              <a:t>your notes </a:t>
            </a:r>
            <a:r>
              <a:rPr lang="en-GB" altLang="en-US" sz="1200" dirty="0" smtClean="0">
                <a:latin typeface="medium-content-serif-font"/>
              </a:rPr>
              <a:t>on </a:t>
            </a:r>
            <a:r>
              <a:rPr lang="en-GB" altLang="en-US" sz="1200" dirty="0">
                <a:latin typeface="medium-content-serif-font"/>
              </a:rPr>
              <a:t>information you’ve </a:t>
            </a:r>
            <a:r>
              <a:rPr lang="en-GB" altLang="en-US" sz="1200" dirty="0" smtClean="0">
                <a:latin typeface="medium-content-serif-font"/>
              </a:rPr>
              <a:t>found- requires you to </a:t>
            </a:r>
            <a:r>
              <a:rPr lang="en-GB" altLang="en-US" sz="1200" b="1" dirty="0" smtClean="0">
                <a:solidFill>
                  <a:srgbClr val="00B050"/>
                </a:solidFill>
                <a:latin typeface="medium-content-serif-font"/>
              </a:rPr>
              <a:t>read carefully first </a:t>
            </a:r>
            <a:r>
              <a:rPr lang="en-GB" altLang="en-US" sz="1200" dirty="0" smtClean="0">
                <a:latin typeface="medium-content-serif-font"/>
              </a:rPr>
              <a:t>to decide on </a:t>
            </a:r>
            <a:r>
              <a:rPr lang="en-GB" altLang="en-US" sz="1200" b="1" dirty="0" smtClean="0">
                <a:solidFill>
                  <a:srgbClr val="00B050"/>
                </a:solidFill>
                <a:latin typeface="medium-content-serif-font"/>
              </a:rPr>
              <a:t>most relevant information </a:t>
            </a:r>
            <a:r>
              <a:rPr lang="en-GB" altLang="en-US" sz="1200" dirty="0" smtClean="0">
                <a:latin typeface="medium-content-serif-font"/>
              </a:rPr>
              <a:t>and </a:t>
            </a:r>
            <a:r>
              <a:rPr lang="en-GB" altLang="en-US" sz="1200" b="1" dirty="0" smtClean="0">
                <a:solidFill>
                  <a:srgbClr val="00B050"/>
                </a:solidFill>
                <a:latin typeface="medium-content-serif-font"/>
              </a:rPr>
              <a:t>most important points: key ideas, dates, people, places; any information underlined, stressed, repeated</a:t>
            </a:r>
          </a:p>
          <a:p>
            <a:pPr>
              <a:spcBef>
                <a:spcPct val="0"/>
              </a:spcBef>
              <a:buFontTx/>
              <a:buNone/>
            </a:pPr>
            <a:r>
              <a:rPr lang="en-GB" altLang="en-US" sz="1200" dirty="0" smtClean="0">
                <a:latin typeface="medium-content-serif-font"/>
              </a:rPr>
              <a:t>keep </a:t>
            </a:r>
            <a:r>
              <a:rPr lang="en-GB" altLang="en-US" sz="1200" dirty="0">
                <a:latin typeface="medium-content-serif-font"/>
              </a:rPr>
              <a:t>information </a:t>
            </a:r>
            <a:r>
              <a:rPr lang="en-GB" altLang="en-US" sz="1200" dirty="0" smtClean="0">
                <a:latin typeface="medium-content-serif-font"/>
              </a:rPr>
              <a:t>short – limited space</a:t>
            </a:r>
            <a:endParaRPr lang="en-GB" altLang="en-US" sz="1200" dirty="0">
              <a:latin typeface="medium-content-serif-font"/>
            </a:endParaRPr>
          </a:p>
          <a:p>
            <a:pPr>
              <a:spcBef>
                <a:spcPct val="0"/>
              </a:spcBef>
              <a:buFontTx/>
              <a:buNone/>
            </a:pPr>
            <a:r>
              <a:rPr lang="en-GB" altLang="en-US" sz="1200" dirty="0" smtClean="0">
                <a:latin typeface="medium-content-serif-font"/>
              </a:rPr>
              <a:t>Grammar &amp; punctuation not important </a:t>
            </a:r>
            <a:r>
              <a:rPr lang="en-GB" altLang="en-US" sz="1400" b="1" dirty="0" smtClean="0">
                <a:solidFill>
                  <a:srgbClr val="00B050"/>
                </a:solidFill>
                <a:latin typeface="medium-content-serif-font"/>
              </a:rPr>
              <a:t>at this point</a:t>
            </a:r>
          </a:p>
          <a:p>
            <a:pPr>
              <a:spcBef>
                <a:spcPct val="0"/>
              </a:spcBef>
              <a:buFontTx/>
              <a:buNone/>
            </a:pPr>
            <a:r>
              <a:rPr lang="en-GB" altLang="en-US" sz="1200" dirty="0" smtClean="0">
                <a:latin typeface="medium-content-serif-font"/>
              </a:rPr>
              <a:t>Use shortcuts if u can: abbreviations, symbols, </a:t>
            </a:r>
            <a:r>
              <a:rPr lang="en-GB" altLang="en-US" sz="1200" dirty="0" err="1" smtClean="0">
                <a:latin typeface="medium-content-serif-font"/>
              </a:rPr>
              <a:t>etc</a:t>
            </a:r>
            <a:r>
              <a:rPr lang="en-GB" altLang="en-US" sz="1200" dirty="0" smtClean="0">
                <a:latin typeface="medium-content-serif-font"/>
              </a:rPr>
              <a:t> – as long as u will understand them l8r!</a:t>
            </a:r>
            <a:endParaRPr lang="en-GB" altLang="en-US" sz="1200" dirty="0">
              <a:latin typeface="medium-content-serif-font"/>
            </a:endParaRPr>
          </a:p>
          <a:p>
            <a:pPr>
              <a:spcBef>
                <a:spcPct val="0"/>
              </a:spcBef>
              <a:buFontTx/>
              <a:buNone/>
            </a:pPr>
            <a:r>
              <a:rPr lang="en-GB" altLang="en-US" sz="1200" dirty="0" smtClean="0">
                <a:latin typeface="medium-content-serif-font"/>
              </a:rPr>
              <a:t>Left hand column is 2 </a:t>
            </a:r>
            <a:r>
              <a:rPr lang="en-GB" altLang="en-US" sz="1200" dirty="0">
                <a:latin typeface="medium-content-serif-font"/>
              </a:rPr>
              <a:t>sum up </a:t>
            </a:r>
            <a:r>
              <a:rPr lang="en-GB" altLang="en-US" sz="1200" dirty="0" err="1">
                <a:latin typeface="medium-content-serif-font"/>
              </a:rPr>
              <a:t>ur</a:t>
            </a:r>
            <a:r>
              <a:rPr lang="en-GB" altLang="en-US" sz="1200" dirty="0">
                <a:latin typeface="medium-content-serif-font"/>
              </a:rPr>
              <a:t> </a:t>
            </a:r>
            <a:r>
              <a:rPr lang="en-GB" altLang="en-US" sz="1200" dirty="0" smtClean="0">
                <a:latin typeface="medium-content-serif-font"/>
              </a:rPr>
              <a:t>learning </a:t>
            </a:r>
            <a:r>
              <a:rPr lang="en-GB" altLang="en-US" sz="1200" dirty="0">
                <a:latin typeface="medium-content-serif-font"/>
              </a:rPr>
              <a:t>– key points </a:t>
            </a:r>
            <a:r>
              <a:rPr lang="en-GB" altLang="en-US" sz="1200" dirty="0" smtClean="0">
                <a:latin typeface="medium-content-serif-font"/>
              </a:rPr>
              <a:t>only: </a:t>
            </a:r>
            <a:r>
              <a:rPr lang="en-GB" altLang="en-US" sz="1200" b="1" dirty="0" smtClean="0">
                <a:solidFill>
                  <a:srgbClr val="00B050"/>
                </a:solidFill>
                <a:latin typeface="medium-content-serif-font"/>
              </a:rPr>
              <a:t>What have I actually learned about this </a:t>
            </a:r>
            <a:r>
              <a:rPr lang="en-GB" altLang="en-US" sz="1200" b="1" dirty="0">
                <a:solidFill>
                  <a:srgbClr val="00B050"/>
                </a:solidFill>
                <a:latin typeface="medium-content-serif-font"/>
              </a:rPr>
              <a:t>t</a:t>
            </a:r>
            <a:r>
              <a:rPr lang="en-GB" altLang="en-US" sz="1200" b="1" dirty="0" smtClean="0">
                <a:solidFill>
                  <a:srgbClr val="00B050"/>
                </a:solidFill>
                <a:latin typeface="medium-content-serif-font"/>
              </a:rPr>
              <a:t>opic?</a:t>
            </a:r>
            <a:endParaRPr lang="en-GB" altLang="en-US" sz="1200" dirty="0" smtClean="0">
              <a:latin typeface="medium-content-serif-font"/>
            </a:endParaRPr>
          </a:p>
          <a:p>
            <a:pPr>
              <a:spcBef>
                <a:spcPct val="0"/>
              </a:spcBef>
              <a:buFontTx/>
              <a:buNone/>
            </a:pPr>
            <a:r>
              <a:rPr lang="en-GB" altLang="en-US" sz="1200" b="1" dirty="0" smtClean="0">
                <a:solidFill>
                  <a:srgbClr val="00B050"/>
                </a:solidFill>
                <a:latin typeface="medium-content-serif-font"/>
              </a:rPr>
              <a:t>BULLET POINTS ONLY</a:t>
            </a:r>
          </a:p>
          <a:p>
            <a:pPr>
              <a:spcBef>
                <a:spcPct val="0"/>
              </a:spcBef>
              <a:buFontTx/>
              <a:buNone/>
            </a:pPr>
            <a:r>
              <a:rPr lang="en-GB" altLang="en-US" sz="1200" dirty="0" smtClean="0">
                <a:latin typeface="medium-content-serif-font"/>
              </a:rPr>
              <a:t>Good preparation for </a:t>
            </a:r>
            <a:r>
              <a:rPr lang="en-GB" altLang="en-US" sz="1200" b="1" dirty="0" smtClean="0">
                <a:solidFill>
                  <a:srgbClr val="00B050"/>
                </a:solidFill>
                <a:latin typeface="medium-content-serif-font"/>
              </a:rPr>
              <a:t>presenting your information </a:t>
            </a:r>
            <a:r>
              <a:rPr lang="en-GB" altLang="en-US" sz="1200" dirty="0" smtClean="0">
                <a:latin typeface="medium-content-serif-font"/>
              </a:rPr>
              <a:t>– summary of your knowledge</a:t>
            </a:r>
            <a:endParaRPr lang="en-GB" altLang="en-US" sz="1200" dirty="0">
              <a:latin typeface="medium-content-serif-font"/>
            </a:endParaRPr>
          </a:p>
          <a:p>
            <a:pPr>
              <a:spcBef>
                <a:spcPct val="0"/>
              </a:spcBef>
              <a:buFontTx/>
              <a:buNone/>
            </a:pPr>
            <a:r>
              <a:rPr lang="en-GB" altLang="en-US" sz="1200" dirty="0"/>
              <a:t>now cover large section </a:t>
            </a:r>
            <a:r>
              <a:rPr lang="en-GB" altLang="en-US" sz="1200" dirty="0" smtClean="0"/>
              <a:t>–you don’t need this any more!</a:t>
            </a:r>
          </a:p>
          <a:p>
            <a:pPr>
              <a:spcBef>
                <a:spcPct val="0"/>
              </a:spcBef>
              <a:buFontTx/>
              <a:buNone/>
            </a:pPr>
            <a:r>
              <a:rPr lang="en-GB" altLang="en-US" sz="1200" dirty="0" smtClean="0"/>
              <a:t>using bullet points only expand on these in essay or presentation 2 explain what u know</a:t>
            </a:r>
          </a:p>
          <a:p>
            <a:pPr>
              <a:spcBef>
                <a:spcPct val="0"/>
              </a:spcBef>
              <a:buFontTx/>
              <a:buNone/>
            </a:pPr>
            <a:r>
              <a:rPr lang="en-GB" altLang="en-US" sz="1200" dirty="0" smtClean="0"/>
              <a:t>Use bottom section for this</a:t>
            </a:r>
            <a:endParaRPr lang="en-GB" altLang="en-US" sz="1200" dirty="0"/>
          </a:p>
          <a:p>
            <a:pPr>
              <a:spcBef>
                <a:spcPct val="0"/>
              </a:spcBef>
              <a:buFontTx/>
              <a:buNone/>
            </a:pPr>
            <a:r>
              <a:rPr lang="en-GB" altLang="en-US" sz="1200" b="1" dirty="0" smtClean="0">
                <a:solidFill>
                  <a:srgbClr val="00B050"/>
                </a:solidFill>
              </a:rPr>
              <a:t>Very important – this needs to be your own words -  </a:t>
            </a:r>
            <a:r>
              <a:rPr lang="en-GB" altLang="en-US" sz="1200" dirty="0" smtClean="0"/>
              <a:t>If you’re not able to understand what you’ve </a:t>
            </a:r>
            <a:r>
              <a:rPr lang="en-GB" altLang="en-US" sz="1200" dirty="0"/>
              <a:t>read, ask 4 </a:t>
            </a:r>
            <a:r>
              <a:rPr lang="en-GB" altLang="en-US" sz="1200" dirty="0" err="1"/>
              <a:t>hlp</a:t>
            </a:r>
            <a:r>
              <a:rPr lang="en-GB" altLang="en-US" sz="1200" dirty="0"/>
              <a:t>, or use other resource</a:t>
            </a:r>
          </a:p>
          <a:p>
            <a:pPr>
              <a:spcBef>
                <a:spcPct val="0"/>
              </a:spcBef>
              <a:buFontTx/>
              <a:buNone/>
            </a:pPr>
            <a:r>
              <a:rPr lang="en-GB" altLang="en-US" sz="1200" b="1" u="sng" dirty="0" smtClean="0">
                <a:solidFill>
                  <a:srgbClr val="00B050"/>
                </a:solidFill>
              </a:rPr>
              <a:t>Why </a:t>
            </a:r>
            <a:r>
              <a:rPr lang="en-GB" altLang="en-US" sz="1200" b="1" u="sng" dirty="0">
                <a:solidFill>
                  <a:srgbClr val="00B050"/>
                </a:solidFill>
              </a:rPr>
              <a:t>use this?</a:t>
            </a:r>
          </a:p>
          <a:p>
            <a:pPr>
              <a:spcBef>
                <a:spcPct val="0"/>
              </a:spcBef>
              <a:buFontTx/>
              <a:buNone/>
            </a:pPr>
            <a:r>
              <a:rPr lang="en-GB" altLang="en-US" sz="1200" dirty="0"/>
              <a:t>encourages u to </a:t>
            </a:r>
            <a:r>
              <a:rPr lang="en-GB" altLang="en-US" sz="1200" dirty="0" smtClean="0"/>
              <a:t>reflect </a:t>
            </a:r>
            <a:r>
              <a:rPr lang="en-GB" altLang="en-US" sz="1200" dirty="0"/>
              <a:t>on </a:t>
            </a:r>
            <a:r>
              <a:rPr lang="en-GB" altLang="en-US" sz="1200" dirty="0" smtClean="0"/>
              <a:t>what you’ve read</a:t>
            </a:r>
            <a:endParaRPr lang="en-GB" altLang="en-US" sz="1200" dirty="0"/>
          </a:p>
          <a:p>
            <a:pPr>
              <a:spcBef>
                <a:spcPct val="0"/>
              </a:spcBef>
              <a:buFontTx/>
              <a:buNone/>
            </a:pPr>
            <a:r>
              <a:rPr lang="en-GB" altLang="en-US" sz="1200" b="1" dirty="0" smtClean="0">
                <a:solidFill>
                  <a:srgbClr val="00B050"/>
                </a:solidFill>
              </a:rPr>
              <a:t>actively</a:t>
            </a:r>
            <a:r>
              <a:rPr lang="en-GB" altLang="en-US" sz="1200" dirty="0" smtClean="0"/>
              <a:t> </a:t>
            </a:r>
            <a:r>
              <a:rPr lang="en-GB" altLang="en-US" sz="1200" dirty="0"/>
              <a:t>engage with info</a:t>
            </a:r>
          </a:p>
          <a:p>
            <a:pPr>
              <a:spcBef>
                <a:spcPct val="0"/>
              </a:spcBef>
              <a:buFontTx/>
              <a:buNone/>
            </a:pPr>
            <a:r>
              <a:rPr lang="en-GB" altLang="en-US" sz="1200" dirty="0"/>
              <a:t>passive </a:t>
            </a:r>
            <a:r>
              <a:rPr lang="en-GB" altLang="en-US" sz="1200" dirty="0" smtClean="0"/>
              <a:t>note-making </a:t>
            </a:r>
            <a:r>
              <a:rPr lang="en-GB" altLang="en-US" sz="1200" dirty="0">
                <a:solidFill>
                  <a:srgbClr val="00B050"/>
                </a:solidFill>
              </a:rPr>
              <a:t>– </a:t>
            </a:r>
            <a:r>
              <a:rPr lang="en-GB" altLang="en-US" sz="1200" b="1" dirty="0">
                <a:solidFill>
                  <a:srgbClr val="00B050"/>
                </a:solidFill>
              </a:rPr>
              <a:t>just copying out  </a:t>
            </a:r>
            <a:r>
              <a:rPr lang="en-GB" altLang="en-US" sz="1200" b="1" dirty="0">
                <a:solidFill>
                  <a:srgbClr val="FF3300"/>
                </a:solidFill>
              </a:rPr>
              <a:t>- </a:t>
            </a:r>
            <a:r>
              <a:rPr lang="en-GB" altLang="en-US" sz="1200" b="1" dirty="0" smtClean="0"/>
              <a:t>you </a:t>
            </a:r>
            <a:r>
              <a:rPr lang="en-GB" altLang="en-US" sz="1200" dirty="0" smtClean="0"/>
              <a:t>don’t learn anything </a:t>
            </a:r>
            <a:r>
              <a:rPr lang="en-GB" altLang="en-US" sz="1200" dirty="0"/>
              <a:t>!  </a:t>
            </a:r>
          </a:p>
          <a:p>
            <a:pPr>
              <a:spcBef>
                <a:spcPct val="0"/>
              </a:spcBef>
              <a:buFontTx/>
              <a:buNone/>
            </a:pPr>
            <a:r>
              <a:rPr lang="en-GB" altLang="en-US" sz="1200" dirty="0" smtClean="0"/>
              <a:t>Highly recommended - used across </a:t>
            </a:r>
            <a:r>
              <a:rPr lang="en-GB" altLang="en-US" sz="1200" dirty="0"/>
              <a:t>world by </a:t>
            </a:r>
            <a:r>
              <a:rPr lang="en-GB" altLang="en-US" sz="1200" dirty="0" smtClean="0"/>
              <a:t>university </a:t>
            </a:r>
            <a:r>
              <a:rPr lang="en-GB" altLang="en-US" sz="1200" dirty="0"/>
              <a:t>&amp; </a:t>
            </a:r>
            <a:r>
              <a:rPr lang="en-GB" altLang="en-US" sz="1200" dirty="0" smtClean="0"/>
              <a:t>high school students</a:t>
            </a:r>
            <a:endParaRPr lang="en-GB" altLang="en-US" sz="1200" dirty="0"/>
          </a:p>
        </p:txBody>
      </p:sp>
      <p:sp>
        <p:nvSpPr>
          <p:cNvPr id="7" name="Rectangle 6"/>
          <p:cNvSpPr/>
          <p:nvPr/>
        </p:nvSpPr>
        <p:spPr>
          <a:xfrm>
            <a:off x="2136700" y="1275975"/>
            <a:ext cx="6967537" cy="4072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TextBox 15"/>
          <p:cNvSpPr txBox="1">
            <a:spLocks noChangeArrowheads="1"/>
          </p:cNvSpPr>
          <p:nvPr/>
        </p:nvSpPr>
        <p:spPr bwMode="auto">
          <a:xfrm>
            <a:off x="2636687" y="1715909"/>
            <a:ext cx="603977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6000" dirty="0">
                <a:solidFill>
                  <a:srgbClr val="00B050"/>
                </a:solidFill>
              </a:rPr>
              <a:t>notes on the information</a:t>
            </a:r>
          </a:p>
          <a:p>
            <a:pPr>
              <a:spcBef>
                <a:spcPct val="0"/>
              </a:spcBef>
              <a:buFontTx/>
              <a:buNone/>
            </a:pPr>
            <a:r>
              <a:rPr lang="en-GB" altLang="en-US" sz="6000" dirty="0" smtClean="0">
                <a:solidFill>
                  <a:srgbClr val="00B050"/>
                </a:solidFill>
              </a:rPr>
              <a:t>you’ve </a:t>
            </a:r>
            <a:r>
              <a:rPr lang="en-GB" altLang="en-US" sz="6000" dirty="0">
                <a:solidFill>
                  <a:srgbClr val="00B050"/>
                </a:solidFill>
              </a:rPr>
              <a:t>found</a:t>
            </a:r>
          </a:p>
        </p:txBody>
      </p:sp>
      <p:sp>
        <p:nvSpPr>
          <p:cNvPr id="3" name="Rectangle 2">
            <a:extLst>
              <a:ext uri="{FF2B5EF4-FFF2-40B4-BE49-F238E27FC236}">
                <a16:creationId xmlns:a16="http://schemas.microsoft.com/office/drawing/2014/main" id="{2C19E1AE-B4B8-4BD6-BFA0-F4D1092668ED}"/>
              </a:ext>
            </a:extLst>
          </p:cNvPr>
          <p:cNvSpPr/>
          <p:nvPr/>
        </p:nvSpPr>
        <p:spPr>
          <a:xfrm>
            <a:off x="2115345" y="51594"/>
            <a:ext cx="6947693" cy="1154413"/>
          </a:xfrm>
          <a:prstGeom prst="rect">
            <a:avLst/>
          </a:prstGeom>
          <a:solidFill>
            <a:srgbClr val="EC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a:extLst>
              <a:ext uri="{FF2B5EF4-FFF2-40B4-BE49-F238E27FC236}">
                <a16:creationId xmlns:a16="http://schemas.microsoft.com/office/drawing/2014/main" id="{800424F2-3469-41F7-9271-95C5F90E469B}"/>
              </a:ext>
            </a:extLst>
          </p:cNvPr>
          <p:cNvSpPr/>
          <p:nvPr/>
        </p:nvSpPr>
        <p:spPr>
          <a:xfrm>
            <a:off x="6350" y="-28575"/>
            <a:ext cx="2043113" cy="5487375"/>
          </a:xfrm>
          <a:prstGeom prst="rect">
            <a:avLst/>
          </a:prstGeom>
          <a:solidFill>
            <a:srgbClr val="F3EB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7" name="TextBox 5"/>
          <p:cNvSpPr txBox="1">
            <a:spLocks noChangeArrowheads="1"/>
          </p:cNvSpPr>
          <p:nvPr/>
        </p:nvSpPr>
        <p:spPr bwMode="auto">
          <a:xfrm>
            <a:off x="69850" y="51594"/>
            <a:ext cx="19716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b="1" dirty="0">
                <a:solidFill>
                  <a:srgbClr val="00B050"/>
                </a:solidFill>
                <a:latin typeface="Calibri" panose="020F0502020204030204" pitchFamily="34" charset="0"/>
                <a:cs typeface="Calibri" panose="020F0502020204030204" pitchFamily="34" charset="0"/>
              </a:rPr>
              <a:t>Sum up what you’ve learned </a:t>
            </a:r>
            <a:r>
              <a:rPr lang="en-GB" altLang="en-US" sz="1100" b="1" dirty="0" smtClean="0">
                <a:solidFill>
                  <a:srgbClr val="00B050"/>
                </a:solidFill>
                <a:latin typeface="Calibri" panose="020F0502020204030204" pitchFamily="34" charset="0"/>
                <a:cs typeface="Calibri" panose="020F0502020204030204" pitchFamily="34" charset="0"/>
              </a:rPr>
              <a:t>here (use </a:t>
            </a:r>
            <a:r>
              <a:rPr lang="en-GB" altLang="en-US" sz="1100" b="1" dirty="0">
                <a:solidFill>
                  <a:srgbClr val="00B050"/>
                </a:solidFill>
                <a:latin typeface="Calibri" panose="020F0502020204030204" pitchFamily="34" charset="0"/>
                <a:cs typeface="Calibri" panose="020F0502020204030204" pitchFamily="34" charset="0"/>
              </a:rPr>
              <a:t>bullet points)</a:t>
            </a:r>
          </a:p>
        </p:txBody>
      </p:sp>
      <p:sp>
        <p:nvSpPr>
          <p:cNvPr id="8" name="Rectangle 7">
            <a:extLst>
              <a:ext uri="{FF2B5EF4-FFF2-40B4-BE49-F238E27FC236}">
                <a16:creationId xmlns:a16="http://schemas.microsoft.com/office/drawing/2014/main" id="{7AAD272D-DC66-4DFE-895D-82BA292D6248}"/>
              </a:ext>
            </a:extLst>
          </p:cNvPr>
          <p:cNvSpPr/>
          <p:nvPr/>
        </p:nvSpPr>
        <p:spPr>
          <a:xfrm>
            <a:off x="0" y="5383213"/>
            <a:ext cx="9080500" cy="1449387"/>
          </a:xfrm>
          <a:prstGeom prst="rect">
            <a:avLst/>
          </a:prstGeom>
          <a:solidFill>
            <a:srgbClr val="F7F3F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9" name="TextBox 8"/>
          <p:cNvSpPr txBox="1">
            <a:spLocks noChangeArrowheads="1"/>
          </p:cNvSpPr>
          <p:nvPr/>
        </p:nvSpPr>
        <p:spPr bwMode="auto">
          <a:xfrm>
            <a:off x="1374775" y="5380038"/>
            <a:ext cx="633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200" b="1" dirty="0">
                <a:latin typeface="Calibri" panose="020F0502020204030204" pitchFamily="34" charset="0"/>
                <a:cs typeface="Calibri" panose="020F0502020204030204" pitchFamily="34" charset="0"/>
              </a:rPr>
              <a:t>Use this section to explain what you’ve learned </a:t>
            </a:r>
            <a:r>
              <a:rPr lang="en-GB" altLang="en-US" sz="1400" b="1" dirty="0">
                <a:solidFill>
                  <a:srgbClr val="00B050"/>
                </a:solidFill>
                <a:latin typeface="Calibri" panose="020F0502020204030204" pitchFamily="34" charset="0"/>
                <a:cs typeface="Calibri" panose="020F0502020204030204" pitchFamily="34" charset="0"/>
              </a:rPr>
              <a:t>in your own words</a:t>
            </a:r>
          </a:p>
        </p:txBody>
      </p:sp>
      <p:sp>
        <p:nvSpPr>
          <p:cNvPr id="3080" name="TextBox 9">
            <a:extLst>
              <a:ext uri="{FF2B5EF4-FFF2-40B4-BE49-F238E27FC236}">
                <a16:creationId xmlns:a16="http://schemas.microsoft.com/office/drawing/2014/main" id="{F89F471B-78EF-4AB0-97F3-2D34F5A01333}"/>
              </a:ext>
            </a:extLst>
          </p:cNvPr>
          <p:cNvSpPr txBox="1">
            <a:spLocks noChangeArrowheads="1"/>
          </p:cNvSpPr>
          <p:nvPr/>
        </p:nvSpPr>
        <p:spPr bwMode="auto">
          <a:xfrm>
            <a:off x="2234407" y="235366"/>
            <a:ext cx="6909593"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200" dirty="0">
                <a:latin typeface="Calibri" panose="020F0502020204030204" pitchFamily="34" charset="0"/>
                <a:cs typeface="Calibri" panose="020F0502020204030204" pitchFamily="34" charset="0"/>
              </a:rPr>
              <a:t>Your name</a:t>
            </a:r>
            <a:r>
              <a:rPr lang="en-GB" altLang="en-US" sz="1050" dirty="0">
                <a:latin typeface="+mj-lt"/>
                <a:cs typeface="Calibri" panose="020F0502020204030204" pitchFamily="34" charset="0"/>
              </a:rPr>
              <a:t>: </a:t>
            </a:r>
            <a:r>
              <a:rPr lang="en-GB" altLang="en-US" sz="1400" dirty="0" smtClean="0">
                <a:solidFill>
                  <a:srgbClr val="00B050"/>
                </a:solidFill>
                <a:latin typeface="+mj-lt"/>
                <a:cs typeface="Calibri" panose="020F0502020204030204" pitchFamily="34" charset="0"/>
              </a:rPr>
              <a:t>Ms Newbury, </a:t>
            </a:r>
            <a:r>
              <a:rPr lang="en-GB" altLang="en-US" sz="1400" b="1" dirty="0" smtClean="0">
                <a:solidFill>
                  <a:srgbClr val="00B050"/>
                </a:solidFill>
                <a:latin typeface="+mj-lt"/>
                <a:cs typeface="Calibri" panose="020F0502020204030204" pitchFamily="34" charset="0"/>
              </a:rPr>
              <a:t>Largs </a:t>
            </a:r>
            <a:r>
              <a:rPr lang="en-GB" altLang="en-US" sz="1400" b="1" dirty="0">
                <a:solidFill>
                  <a:srgbClr val="00B050"/>
                </a:solidFill>
                <a:latin typeface="+mj-lt"/>
                <a:cs typeface="Calibri" panose="020F0502020204030204" pitchFamily="34" charset="0"/>
              </a:rPr>
              <a:t>Campus Library</a:t>
            </a:r>
          </a:p>
          <a:p>
            <a:pPr>
              <a:spcBef>
                <a:spcPct val="0"/>
              </a:spcBef>
              <a:buFontTx/>
              <a:buNone/>
              <a:defRPr/>
            </a:pPr>
            <a:r>
              <a:rPr lang="en-GB" altLang="en-US" sz="1050" dirty="0">
                <a:latin typeface="+mj-lt"/>
                <a:cs typeface="Calibri" panose="020F0502020204030204" pitchFamily="34" charset="0"/>
              </a:rPr>
              <a:t>Date</a:t>
            </a:r>
            <a:r>
              <a:rPr lang="en-GB" altLang="en-US" sz="1100" dirty="0">
                <a:solidFill>
                  <a:srgbClr val="00B050"/>
                </a:solidFill>
                <a:latin typeface="+mj-lt"/>
                <a:cs typeface="Calibri" panose="020F0502020204030204" pitchFamily="34" charset="0"/>
              </a:rPr>
              <a:t>: </a:t>
            </a:r>
            <a:r>
              <a:rPr lang="en-GB" altLang="en-US" sz="1400" b="1" dirty="0">
                <a:solidFill>
                  <a:srgbClr val="00B050"/>
                </a:solidFill>
                <a:latin typeface="+mj-lt"/>
                <a:cs typeface="Calibri" panose="020F0502020204030204" pitchFamily="34" charset="0"/>
              </a:rPr>
              <a:t>7</a:t>
            </a:r>
            <a:r>
              <a:rPr lang="en-GB" altLang="en-US" sz="1400" b="1" baseline="30000" dirty="0">
                <a:solidFill>
                  <a:srgbClr val="00B050"/>
                </a:solidFill>
                <a:latin typeface="+mj-lt"/>
                <a:cs typeface="Calibri" panose="020F0502020204030204" pitchFamily="34" charset="0"/>
              </a:rPr>
              <a:t>th</a:t>
            </a:r>
            <a:r>
              <a:rPr lang="en-GB" altLang="en-US" sz="1400" b="1" dirty="0">
                <a:solidFill>
                  <a:srgbClr val="00B050"/>
                </a:solidFill>
                <a:latin typeface="+mj-lt"/>
                <a:cs typeface="Calibri" panose="020F0502020204030204" pitchFamily="34" charset="0"/>
              </a:rPr>
              <a:t> December 2018</a:t>
            </a:r>
          </a:p>
          <a:p>
            <a:pPr>
              <a:spcBef>
                <a:spcPct val="0"/>
              </a:spcBef>
              <a:buFontTx/>
              <a:buNone/>
              <a:defRPr/>
            </a:pPr>
            <a:r>
              <a:rPr lang="en-GB" altLang="en-US" sz="1050" dirty="0">
                <a:latin typeface="+mj-lt"/>
                <a:cs typeface="Calibri" panose="020F0502020204030204" pitchFamily="34" charset="0"/>
              </a:rPr>
              <a:t>Topic researched</a:t>
            </a:r>
            <a:r>
              <a:rPr lang="en-GB" altLang="en-US" sz="1050" dirty="0">
                <a:latin typeface="+mj-lt"/>
              </a:rPr>
              <a:t>: </a:t>
            </a:r>
            <a:r>
              <a:rPr lang="en-GB" altLang="en-US" sz="1400" b="1" dirty="0">
                <a:solidFill>
                  <a:srgbClr val="00B050"/>
                </a:solidFill>
                <a:latin typeface="+mj-lt"/>
              </a:rPr>
              <a:t>The Cornell </a:t>
            </a:r>
            <a:r>
              <a:rPr lang="en-GB" altLang="en-US" sz="1400" b="1" dirty="0" err="1">
                <a:solidFill>
                  <a:srgbClr val="00B050"/>
                </a:solidFill>
                <a:latin typeface="+mj-lt"/>
              </a:rPr>
              <a:t>Notemaking</a:t>
            </a:r>
            <a:r>
              <a:rPr lang="en-GB" altLang="en-US" sz="1400" b="1" dirty="0">
                <a:solidFill>
                  <a:srgbClr val="00B050"/>
                </a:solidFill>
                <a:latin typeface="+mj-lt"/>
              </a:rPr>
              <a:t> System</a:t>
            </a:r>
          </a:p>
          <a:p>
            <a:pPr>
              <a:spcBef>
                <a:spcPct val="0"/>
              </a:spcBef>
              <a:buFontTx/>
              <a:buNone/>
              <a:defRPr/>
            </a:pPr>
            <a:r>
              <a:rPr lang="en-GB" altLang="en-US" sz="1000" dirty="0">
                <a:latin typeface="+mj-lt"/>
              </a:rPr>
              <a:t>Resource used</a:t>
            </a:r>
            <a:r>
              <a:rPr lang="en-GB" altLang="en-US" sz="1050" dirty="0">
                <a:latin typeface="+mj-lt"/>
              </a:rPr>
              <a:t>: </a:t>
            </a:r>
            <a:r>
              <a:rPr lang="en-GB" altLang="en-US" sz="1050" dirty="0">
                <a:latin typeface="+mj-lt"/>
                <a:hlinkClick r:id="rId3"/>
              </a:rPr>
              <a:t>www.goodnotes.com</a:t>
            </a:r>
            <a:endParaRPr lang="en-GB" altLang="en-US" sz="1050" dirty="0">
              <a:latin typeface="+mj-lt"/>
            </a:endParaRPr>
          </a:p>
        </p:txBody>
      </p:sp>
      <p:sp>
        <p:nvSpPr>
          <p:cNvPr id="2" name="TextBox 1">
            <a:extLst>
              <a:ext uri="{FF2B5EF4-FFF2-40B4-BE49-F238E27FC236}">
                <a16:creationId xmlns:a16="http://schemas.microsoft.com/office/drawing/2014/main" id="{4E7B0536-21C3-47AA-B0C0-144DD686109A}"/>
              </a:ext>
            </a:extLst>
          </p:cNvPr>
          <p:cNvSpPr txBox="1"/>
          <p:nvPr/>
        </p:nvSpPr>
        <p:spPr>
          <a:xfrm>
            <a:off x="69850" y="484774"/>
            <a:ext cx="1934620" cy="5324535"/>
          </a:xfrm>
          <a:prstGeom prst="rect">
            <a:avLst/>
          </a:prstGeom>
          <a:noFill/>
        </p:spPr>
        <p:txBody>
          <a:bodyPr wrap="square">
            <a:spAutoFit/>
          </a:bodyPr>
          <a:lstStyle/>
          <a:p>
            <a:pPr marL="285750" indent="-285750">
              <a:buFont typeface="Arial" panose="020B0604020202020204" pitchFamily="34" charset="0"/>
              <a:buChar char="•"/>
              <a:defRPr/>
            </a:pPr>
            <a:r>
              <a:rPr lang="en-GB" sz="1100" dirty="0"/>
              <a:t>use right </a:t>
            </a:r>
            <a:r>
              <a:rPr lang="en-GB" sz="1100" dirty="0" smtClean="0"/>
              <a:t>hand section </a:t>
            </a:r>
            <a:r>
              <a:rPr lang="en-GB" sz="1100" dirty="0"/>
              <a:t>for brief notes – essential information only</a:t>
            </a:r>
          </a:p>
          <a:p>
            <a:pPr marL="285750" indent="-285750">
              <a:buFont typeface="Arial" panose="020B0604020202020204" pitchFamily="34" charset="0"/>
              <a:buChar char="•"/>
              <a:defRPr/>
            </a:pPr>
            <a:endParaRPr lang="en-GB" sz="100" dirty="0"/>
          </a:p>
          <a:p>
            <a:pPr marL="285750" indent="-285750">
              <a:buFont typeface="Arial" panose="020B0604020202020204" pitchFamily="34" charset="0"/>
              <a:buChar char="•"/>
              <a:defRPr/>
            </a:pPr>
            <a:r>
              <a:rPr lang="en-GB" sz="1100" dirty="0"/>
              <a:t>use shortcuts</a:t>
            </a:r>
          </a:p>
          <a:p>
            <a:pPr marL="285750" indent="-285750">
              <a:buFont typeface="Arial" panose="020B0604020202020204" pitchFamily="34" charset="0"/>
              <a:buChar char="•"/>
              <a:defRPr/>
            </a:pPr>
            <a:endParaRPr lang="en-GB" sz="100" dirty="0"/>
          </a:p>
          <a:p>
            <a:pPr marL="285750" indent="-285750">
              <a:buFont typeface="Arial" panose="020B0604020202020204" pitchFamily="34" charset="0"/>
              <a:buChar char="•"/>
              <a:defRPr/>
            </a:pPr>
            <a:r>
              <a:rPr lang="en-GB" sz="1100" dirty="0"/>
              <a:t>make sure you understand it</a:t>
            </a:r>
          </a:p>
          <a:p>
            <a:pPr marL="285750" indent="-285750">
              <a:buFont typeface="Arial" panose="020B0604020202020204" pitchFamily="34" charset="0"/>
              <a:buChar char="•"/>
              <a:defRPr/>
            </a:pPr>
            <a:r>
              <a:rPr lang="en-GB" sz="1100" dirty="0"/>
              <a:t>sum up what you’ve learned in left hand column</a:t>
            </a:r>
          </a:p>
          <a:p>
            <a:pPr marL="285750" indent="-285750">
              <a:buFont typeface="Arial" panose="020B0604020202020204" pitchFamily="34" charset="0"/>
              <a:buChar char="•"/>
              <a:defRPr/>
            </a:pPr>
            <a:endParaRPr lang="en-GB" sz="100" dirty="0"/>
          </a:p>
          <a:p>
            <a:pPr marL="285750" indent="-285750">
              <a:buFont typeface="Arial" panose="020B0604020202020204" pitchFamily="34" charset="0"/>
              <a:buChar char="•"/>
              <a:defRPr/>
            </a:pPr>
            <a:r>
              <a:rPr lang="en-GB" sz="1100" dirty="0" smtClean="0"/>
              <a:t>using </a:t>
            </a:r>
            <a:r>
              <a:rPr lang="en-GB" sz="1100" b="1" dirty="0" smtClean="0">
                <a:solidFill>
                  <a:srgbClr val="00B050"/>
                </a:solidFill>
              </a:rPr>
              <a:t>bullet points only, </a:t>
            </a:r>
            <a:r>
              <a:rPr lang="en-GB" sz="1100" dirty="0" smtClean="0">
                <a:solidFill>
                  <a:srgbClr val="00B050"/>
                </a:solidFill>
              </a:rPr>
              <a:t> </a:t>
            </a:r>
            <a:r>
              <a:rPr lang="en-GB" sz="1100" dirty="0"/>
              <a:t>explain what you’ve </a:t>
            </a:r>
            <a:r>
              <a:rPr lang="en-GB" sz="1100" dirty="0" smtClean="0"/>
              <a:t>learned</a:t>
            </a:r>
          </a:p>
          <a:p>
            <a:pPr marL="285750" indent="-285750">
              <a:buFont typeface="Arial" panose="020B0604020202020204" pitchFamily="34" charset="0"/>
              <a:buChar char="•"/>
              <a:defRPr/>
            </a:pPr>
            <a:r>
              <a:rPr lang="en-GB" sz="1100" dirty="0"/>
              <a:t>use bottom </a:t>
            </a:r>
            <a:r>
              <a:rPr lang="en-GB" sz="1100" dirty="0" smtClean="0"/>
              <a:t>section for this</a:t>
            </a:r>
            <a:endParaRPr lang="en-GB" sz="1100" dirty="0"/>
          </a:p>
          <a:p>
            <a:pPr marL="285750" indent="-285750">
              <a:buFont typeface="Arial" panose="020B0604020202020204" pitchFamily="34" charset="0"/>
              <a:buChar char="•"/>
              <a:defRPr/>
            </a:pPr>
            <a:endParaRPr lang="en-GB" sz="100" dirty="0"/>
          </a:p>
          <a:p>
            <a:pPr marL="285750" indent="-285750">
              <a:buFont typeface="Arial" panose="020B0604020202020204" pitchFamily="34" charset="0"/>
              <a:buChar char="•"/>
              <a:defRPr/>
            </a:pPr>
            <a:r>
              <a:rPr lang="en-GB" sz="1100" dirty="0" smtClean="0"/>
              <a:t>write </a:t>
            </a:r>
            <a:r>
              <a:rPr lang="en-GB" sz="1100" dirty="0"/>
              <a:t>in </a:t>
            </a:r>
            <a:r>
              <a:rPr lang="en-GB" sz="1100" dirty="0" smtClean="0"/>
              <a:t>sentences &amp; explain it in your own way</a:t>
            </a:r>
          </a:p>
          <a:p>
            <a:pPr marL="285750" indent="-285750">
              <a:buFont typeface="Arial" panose="020B0604020202020204" pitchFamily="34" charset="0"/>
              <a:buChar char="•"/>
              <a:defRPr/>
            </a:pPr>
            <a:r>
              <a:rPr lang="en-GB" sz="1100" dirty="0" smtClean="0"/>
              <a:t>If you can’t, ask for help or use another resource</a:t>
            </a:r>
          </a:p>
          <a:p>
            <a:pPr marL="285750" indent="-285750">
              <a:buFont typeface="Arial" panose="020B0604020202020204" pitchFamily="34" charset="0"/>
              <a:buChar char="•"/>
              <a:defRPr/>
            </a:pPr>
            <a:r>
              <a:rPr lang="en-GB" sz="1100" dirty="0"/>
              <a:t>e</a:t>
            </a:r>
            <a:r>
              <a:rPr lang="en-GB" sz="1100" dirty="0" smtClean="0"/>
              <a:t>xcellent technique: </a:t>
            </a:r>
            <a:endParaRPr lang="en-GB" sz="1100" dirty="0"/>
          </a:p>
          <a:p>
            <a:pPr marL="285750" indent="-285750">
              <a:buFont typeface="Arial" panose="020B0604020202020204" pitchFamily="34" charset="0"/>
              <a:buChar char="•"/>
              <a:defRPr/>
            </a:pPr>
            <a:r>
              <a:rPr lang="en-GB" sz="100" dirty="0" smtClean="0"/>
              <a:t>   </a:t>
            </a:r>
            <a:r>
              <a:rPr lang="en-GB" sz="1100" dirty="0" smtClean="0"/>
              <a:t>encourages </a:t>
            </a:r>
            <a:r>
              <a:rPr lang="en-GB" sz="1100" dirty="0"/>
              <a:t>you to engage with information – </a:t>
            </a:r>
            <a:r>
              <a:rPr lang="en-GB" sz="1100" b="1" dirty="0">
                <a:solidFill>
                  <a:srgbClr val="00B050"/>
                </a:solidFill>
              </a:rPr>
              <a:t>think, not just copy out</a:t>
            </a:r>
          </a:p>
          <a:p>
            <a:pPr marL="285750" indent="-285750">
              <a:buFont typeface="Arial" panose="020B0604020202020204" pitchFamily="34" charset="0"/>
              <a:buChar char="•"/>
              <a:defRPr/>
            </a:pPr>
            <a:endParaRPr lang="en-GB" sz="100" b="1" dirty="0">
              <a:solidFill>
                <a:srgbClr val="FF3300"/>
              </a:solidFill>
            </a:endParaRPr>
          </a:p>
          <a:p>
            <a:pPr marL="285750" indent="-285750">
              <a:buFont typeface="Arial" panose="020B0604020202020204" pitchFamily="34" charset="0"/>
              <a:buChar char="•"/>
              <a:defRPr/>
            </a:pPr>
            <a:endParaRPr lang="en-GB" sz="100" b="1" dirty="0">
              <a:solidFill>
                <a:srgbClr val="FF3300"/>
              </a:solidFill>
            </a:endParaRPr>
          </a:p>
          <a:p>
            <a:pPr marL="285750" indent="-285750">
              <a:buFont typeface="Arial" panose="020B0604020202020204" pitchFamily="34" charset="0"/>
              <a:buChar char="•"/>
              <a:defRPr/>
            </a:pPr>
            <a:r>
              <a:rPr lang="en-GB" sz="1100" dirty="0" smtClean="0"/>
              <a:t>widely </a:t>
            </a:r>
            <a:r>
              <a:rPr lang="en-GB" sz="1100" dirty="0"/>
              <a:t>used in universities and schools</a:t>
            </a:r>
          </a:p>
          <a:p>
            <a:pPr marL="285750" indent="-285750">
              <a:buFont typeface="Arial" panose="020B0604020202020204" pitchFamily="34" charset="0"/>
              <a:buChar char="•"/>
              <a:defRPr/>
            </a:pPr>
            <a:endParaRPr lang="en-GB" sz="100" dirty="0"/>
          </a:p>
          <a:p>
            <a:pPr marL="285750" indent="-285750">
              <a:buFont typeface="Arial" panose="020B0604020202020204" pitchFamily="34" charset="0"/>
              <a:buChar char="•"/>
              <a:defRPr/>
            </a:pPr>
            <a:endParaRPr lang="en-GB" sz="100" dirty="0"/>
          </a:p>
          <a:p>
            <a:pPr>
              <a:defRPr/>
            </a:pPr>
            <a:endParaRPr lang="en-GB" sz="1200" dirty="0"/>
          </a:p>
        </p:txBody>
      </p:sp>
      <p:sp>
        <p:nvSpPr>
          <p:cNvPr id="3085" name="TextBox 8">
            <a:extLst>
              <a:ext uri="{FF2B5EF4-FFF2-40B4-BE49-F238E27FC236}">
                <a16:creationId xmlns:a16="http://schemas.microsoft.com/office/drawing/2014/main" id="{69426F7D-1050-4739-98B0-AB19DE9D4063}"/>
              </a:ext>
            </a:extLst>
          </p:cNvPr>
          <p:cNvSpPr txBox="1">
            <a:spLocks noChangeArrowheads="1"/>
          </p:cNvSpPr>
          <p:nvPr/>
        </p:nvSpPr>
        <p:spPr bwMode="auto">
          <a:xfrm>
            <a:off x="57150" y="5564188"/>
            <a:ext cx="9086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200" dirty="0">
                <a:solidFill>
                  <a:schemeClr val="accent5">
                    <a:lumMod val="10000"/>
                  </a:schemeClr>
                </a:solidFill>
                <a:latin typeface="Calibri" panose="020F0502020204030204" pitchFamily="34" charset="0"/>
                <a:cs typeface="Calibri" panose="020F0502020204030204" pitchFamily="34" charset="0"/>
              </a:rPr>
              <a:t>The Cornell note making system has been used in schools and universities across the world for many </a:t>
            </a:r>
            <a:r>
              <a:rPr lang="en-GB" altLang="en-US" sz="1200" dirty="0" smtClean="0">
                <a:solidFill>
                  <a:schemeClr val="accent5">
                    <a:lumMod val="10000"/>
                  </a:schemeClr>
                </a:solidFill>
                <a:latin typeface="Calibri" panose="020F0502020204030204" pitchFamily="34" charset="0"/>
                <a:cs typeface="Calibri" panose="020F0502020204030204" pitchFamily="34" charset="0"/>
              </a:rPr>
              <a:t>years. It </a:t>
            </a:r>
            <a:r>
              <a:rPr lang="en-GB" altLang="en-US" sz="1200" dirty="0">
                <a:solidFill>
                  <a:schemeClr val="accent5">
                    <a:lumMod val="10000"/>
                  </a:schemeClr>
                </a:solidFill>
                <a:latin typeface="Calibri" panose="020F0502020204030204" pitchFamily="34" charset="0"/>
                <a:cs typeface="Calibri" panose="020F0502020204030204" pitchFamily="34" charset="0"/>
              </a:rPr>
              <a:t>is a recommended  approach, because it  encourages students to engage actively with information they need for research. It is based around a resource (paper, or online) divided into 4 sections. The largest section is used to note down relevant information. You need to keep your notes brief, because there’s not much space. </a:t>
            </a:r>
            <a:r>
              <a:rPr lang="en-GB" altLang="en-US" sz="1200" dirty="0" smtClean="0">
                <a:solidFill>
                  <a:schemeClr val="accent5">
                    <a:lumMod val="10000"/>
                  </a:schemeClr>
                </a:solidFill>
                <a:latin typeface="Calibri" panose="020F0502020204030204" pitchFamily="34" charset="0"/>
                <a:cs typeface="Calibri" panose="020F0502020204030204" pitchFamily="34" charset="0"/>
              </a:rPr>
              <a:t>You </a:t>
            </a:r>
            <a:r>
              <a:rPr lang="en-GB" altLang="en-US" sz="1200" dirty="0">
                <a:solidFill>
                  <a:schemeClr val="accent5">
                    <a:lumMod val="10000"/>
                  </a:schemeClr>
                </a:solidFill>
                <a:latin typeface="Calibri" panose="020F0502020204030204" pitchFamily="34" charset="0"/>
                <a:cs typeface="Calibri" panose="020F0502020204030204" pitchFamily="34" charset="0"/>
              </a:rPr>
              <a:t>use the left hand to sum up the </a:t>
            </a:r>
            <a:r>
              <a:rPr lang="en-GB" altLang="en-US" sz="1200" dirty="0" smtClean="0">
                <a:solidFill>
                  <a:schemeClr val="accent5">
                    <a:lumMod val="10000"/>
                  </a:schemeClr>
                </a:solidFill>
                <a:latin typeface="Calibri" panose="020F0502020204030204" pitchFamily="34" charset="0"/>
                <a:cs typeface="Calibri" panose="020F0502020204030204" pitchFamily="34" charset="0"/>
              </a:rPr>
              <a:t>information using bullet points;  it’s </a:t>
            </a:r>
            <a:r>
              <a:rPr lang="en-GB" altLang="en-US" sz="1200" dirty="0">
                <a:solidFill>
                  <a:schemeClr val="accent5">
                    <a:lumMod val="10000"/>
                  </a:schemeClr>
                </a:solidFill>
                <a:latin typeface="Calibri" panose="020F0502020204030204" pitchFamily="34" charset="0"/>
                <a:cs typeface="Calibri" panose="020F0502020204030204" pitchFamily="34" charset="0"/>
              </a:rPr>
              <a:t>an even smaller section to encourage you to note down only what is essential. The section at the bottom is where </a:t>
            </a:r>
            <a:r>
              <a:rPr lang="en-GB" altLang="en-US" sz="1200" dirty="0" smtClean="0">
                <a:solidFill>
                  <a:schemeClr val="accent5">
                    <a:lumMod val="10000"/>
                  </a:schemeClr>
                </a:solidFill>
                <a:latin typeface="Calibri" panose="020F0502020204030204" pitchFamily="34" charset="0"/>
                <a:cs typeface="Calibri" panose="020F0502020204030204" pitchFamily="34" charset="0"/>
              </a:rPr>
              <a:t>you </a:t>
            </a:r>
            <a:r>
              <a:rPr lang="en-GB" altLang="en-US" sz="1200" dirty="0">
                <a:solidFill>
                  <a:schemeClr val="accent5">
                    <a:lumMod val="10000"/>
                  </a:schemeClr>
                </a:solidFill>
                <a:latin typeface="Calibri" panose="020F0502020204030204" pitchFamily="34" charset="0"/>
                <a:cs typeface="Calibri" panose="020F0502020204030204" pitchFamily="34" charset="0"/>
              </a:rPr>
              <a:t>explain the topic in your own way, using only the bullet points on the left hand column to remind you. It’s very important </a:t>
            </a:r>
            <a:r>
              <a:rPr lang="en-GB" altLang="en-US" sz="1200" dirty="0" smtClean="0">
                <a:solidFill>
                  <a:schemeClr val="accent5">
                    <a:lumMod val="10000"/>
                  </a:schemeClr>
                </a:solidFill>
                <a:latin typeface="Calibri" panose="020F0502020204030204" pitchFamily="34" charset="0"/>
                <a:cs typeface="Calibri" panose="020F0502020204030204" pitchFamily="34" charset="0"/>
              </a:rPr>
              <a:t>to </a:t>
            </a:r>
            <a:r>
              <a:rPr lang="en-GB" altLang="en-US" sz="1200" dirty="0">
                <a:solidFill>
                  <a:schemeClr val="accent5">
                    <a:lumMod val="10000"/>
                  </a:schemeClr>
                </a:solidFill>
                <a:latin typeface="Calibri" panose="020F0502020204030204" pitchFamily="34" charset="0"/>
                <a:cs typeface="Calibri" panose="020F0502020204030204" pitchFamily="34" charset="0"/>
              </a:rPr>
              <a:t>use your own words, </a:t>
            </a:r>
            <a:r>
              <a:rPr lang="en-GB" altLang="en-US" sz="1200" dirty="0" smtClean="0">
                <a:solidFill>
                  <a:schemeClr val="accent5">
                    <a:lumMod val="10000"/>
                  </a:schemeClr>
                </a:solidFill>
                <a:latin typeface="Calibri" panose="020F0502020204030204" pitchFamily="34" charset="0"/>
                <a:cs typeface="Calibri" panose="020F0502020204030204" pitchFamily="34" charset="0"/>
              </a:rPr>
              <a:t>to show how much </a:t>
            </a:r>
            <a:r>
              <a:rPr lang="en-GB" altLang="en-US" sz="1200" dirty="0">
                <a:solidFill>
                  <a:schemeClr val="accent5">
                    <a:lumMod val="10000"/>
                  </a:schemeClr>
                </a:solidFill>
                <a:latin typeface="Calibri" panose="020F0502020204030204" pitchFamily="34" charset="0"/>
                <a:cs typeface="Calibri" panose="020F0502020204030204" pitchFamily="34" charset="0"/>
              </a:rPr>
              <a:t>you’ve </a:t>
            </a:r>
            <a:r>
              <a:rPr lang="en-GB" altLang="en-US" sz="1200" dirty="0" smtClean="0">
                <a:solidFill>
                  <a:schemeClr val="accent5">
                    <a:lumMod val="10000"/>
                  </a:schemeClr>
                </a:solidFill>
                <a:latin typeface="Calibri" panose="020F0502020204030204" pitchFamily="34" charset="0"/>
                <a:cs typeface="Calibri" panose="020F0502020204030204" pitchFamily="34" charset="0"/>
              </a:rPr>
              <a:t>understood the topic.  </a:t>
            </a:r>
            <a:endParaRPr lang="en-GB" altLang="en-US" sz="1200" dirty="0">
              <a:solidFill>
                <a:schemeClr val="accent5">
                  <a:lumMod val="10000"/>
                </a:schemeClr>
              </a:solidFill>
              <a:latin typeface="Calibri" panose="020F0502020204030204" pitchFamily="34" charset="0"/>
              <a:cs typeface="Calibri" panose="020F0502020204030204" pitchFamily="34" charset="0"/>
            </a:endParaRPr>
          </a:p>
        </p:txBody>
      </p:sp>
      <p:sp>
        <p:nvSpPr>
          <p:cNvPr id="6" name="TextBox 5"/>
          <p:cNvSpPr txBox="1">
            <a:spLocks noChangeArrowheads="1"/>
          </p:cNvSpPr>
          <p:nvPr/>
        </p:nvSpPr>
        <p:spPr bwMode="auto">
          <a:xfrm>
            <a:off x="4067446" y="160276"/>
            <a:ext cx="302418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6000" dirty="0">
                <a:solidFill>
                  <a:srgbClr val="00B050"/>
                </a:solidFill>
              </a:rPr>
              <a:t>header</a:t>
            </a:r>
          </a:p>
        </p:txBody>
      </p:sp>
      <p:sp>
        <p:nvSpPr>
          <p:cNvPr id="17" name="TextBox 16"/>
          <p:cNvSpPr txBox="1">
            <a:spLocks noChangeArrowheads="1"/>
          </p:cNvSpPr>
          <p:nvPr/>
        </p:nvSpPr>
        <p:spPr bwMode="auto">
          <a:xfrm>
            <a:off x="116182" y="835386"/>
            <a:ext cx="19605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dirty="0">
                <a:solidFill>
                  <a:srgbClr val="00B050"/>
                </a:solidFill>
              </a:rPr>
              <a:t>summing up </a:t>
            </a:r>
            <a:r>
              <a:rPr lang="en-GB" altLang="en-US" sz="2800" dirty="0" smtClean="0">
                <a:solidFill>
                  <a:srgbClr val="00B050"/>
                </a:solidFill>
              </a:rPr>
              <a:t>your information</a:t>
            </a:r>
            <a:endParaRPr lang="en-GB" altLang="en-US" sz="2800" dirty="0">
              <a:solidFill>
                <a:srgbClr val="00B050"/>
              </a:solidFill>
            </a:endParaRPr>
          </a:p>
        </p:txBody>
      </p:sp>
      <p:sp>
        <p:nvSpPr>
          <p:cNvPr id="18" name="TextBox 17"/>
          <p:cNvSpPr txBox="1">
            <a:spLocks noChangeArrowheads="1"/>
          </p:cNvSpPr>
          <p:nvPr/>
        </p:nvSpPr>
        <p:spPr bwMode="auto">
          <a:xfrm>
            <a:off x="1954930" y="5381757"/>
            <a:ext cx="7331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dirty="0" smtClean="0">
                <a:solidFill>
                  <a:srgbClr val="00B050"/>
                </a:solidFill>
              </a:rPr>
              <a:t>showing how much you now know</a:t>
            </a:r>
            <a:endParaRPr lang="en-GB" altLang="en-US" dirty="0">
              <a:solidFill>
                <a:srgbClr val="00B050"/>
              </a:solidFill>
            </a:endParaRPr>
          </a:p>
        </p:txBody>
      </p:sp>
    </p:spTree>
    <p:extLst>
      <p:ext uri="{BB962C8B-B14F-4D97-AF65-F5344CB8AC3E}">
        <p14:creationId xmlns:p14="http://schemas.microsoft.com/office/powerpoint/2010/main" val="3902243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1"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1" nodeType="clickEffect">
                                  <p:stCondLst>
                                    <p:cond delay="0"/>
                                  </p:stCondLst>
                                  <p:childTnLst>
                                    <p:anim calcmode="lin" valueType="num">
                                      <p:cBhvr additive="base">
                                        <p:cTn id="30" dur="500"/>
                                        <p:tgtEl>
                                          <p:spTgt spid="6"/>
                                        </p:tgtEl>
                                        <p:attrNameLst>
                                          <p:attrName>ppt_x</p:attrName>
                                        </p:attrNameLst>
                                      </p:cBhvr>
                                      <p:tavLst>
                                        <p:tav tm="0">
                                          <p:val>
                                            <p:strVal val="ppt_x"/>
                                          </p:val>
                                        </p:tav>
                                        <p:tav tm="100000">
                                          <p:val>
                                            <p:strVal val="ppt_x"/>
                                          </p:val>
                                        </p:tav>
                                      </p:tavLst>
                                    </p:anim>
                                    <p:anim calcmode="lin" valueType="num">
                                      <p:cBhvr additive="base">
                                        <p:cTn id="31" dur="500"/>
                                        <p:tgtEl>
                                          <p:spTgt spid="6"/>
                                        </p:tgtEl>
                                        <p:attrNameLst>
                                          <p:attrName>ppt_y</p:attrName>
                                        </p:attrNameLst>
                                      </p:cBhvr>
                                      <p:tavLst>
                                        <p:tav tm="0">
                                          <p:val>
                                            <p:strVal val="ppt_y"/>
                                          </p:val>
                                        </p:tav>
                                        <p:tav tm="100000">
                                          <p:val>
                                            <p:strVal val="1+ppt_h/2"/>
                                          </p:val>
                                        </p:tav>
                                      </p:tavLst>
                                    </p:anim>
                                    <p:set>
                                      <p:cBhvr>
                                        <p:cTn id="32" dur="1" fill="hold">
                                          <p:stCondLst>
                                            <p:cond delay="499"/>
                                          </p:stCondLst>
                                        </p:cTn>
                                        <p:tgtEl>
                                          <p:spTgt spid="6"/>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16"/>
                                        </p:tgtEl>
                                        <p:attrNameLst>
                                          <p:attrName>ppt_x</p:attrName>
                                        </p:attrNameLst>
                                      </p:cBhvr>
                                      <p:tavLst>
                                        <p:tav tm="0">
                                          <p:val>
                                            <p:strVal val="ppt_x"/>
                                          </p:val>
                                        </p:tav>
                                        <p:tav tm="100000">
                                          <p:val>
                                            <p:strVal val="ppt_x"/>
                                          </p:val>
                                        </p:tav>
                                      </p:tavLst>
                                    </p:anim>
                                    <p:anim calcmode="lin" valueType="num">
                                      <p:cBhvr additive="base">
                                        <p:cTn id="35" dur="500"/>
                                        <p:tgtEl>
                                          <p:spTgt spid="16"/>
                                        </p:tgtEl>
                                        <p:attrNameLst>
                                          <p:attrName>ppt_y</p:attrName>
                                        </p:attrNameLst>
                                      </p:cBhvr>
                                      <p:tavLst>
                                        <p:tav tm="0">
                                          <p:val>
                                            <p:strVal val="ppt_y"/>
                                          </p:val>
                                        </p:tav>
                                        <p:tav tm="100000">
                                          <p:val>
                                            <p:strVal val="1+ppt_h/2"/>
                                          </p:val>
                                        </p:tav>
                                      </p:tavLst>
                                    </p:anim>
                                    <p:set>
                                      <p:cBhvr>
                                        <p:cTn id="36" dur="1" fill="hold">
                                          <p:stCondLst>
                                            <p:cond delay="499"/>
                                          </p:stCondLst>
                                        </p:cTn>
                                        <p:tgtEl>
                                          <p:spTgt spid="16"/>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17"/>
                                        </p:tgtEl>
                                        <p:attrNameLst>
                                          <p:attrName>ppt_x</p:attrName>
                                        </p:attrNameLst>
                                      </p:cBhvr>
                                      <p:tavLst>
                                        <p:tav tm="0">
                                          <p:val>
                                            <p:strVal val="ppt_x"/>
                                          </p:val>
                                        </p:tav>
                                        <p:tav tm="100000">
                                          <p:val>
                                            <p:strVal val="ppt_x"/>
                                          </p:val>
                                        </p:tav>
                                      </p:tavLst>
                                    </p:anim>
                                    <p:anim calcmode="lin" valueType="num">
                                      <p:cBhvr additive="base">
                                        <p:cTn id="39" dur="500"/>
                                        <p:tgtEl>
                                          <p:spTgt spid="17"/>
                                        </p:tgtEl>
                                        <p:attrNameLst>
                                          <p:attrName>ppt_y</p:attrName>
                                        </p:attrNameLst>
                                      </p:cBhvr>
                                      <p:tavLst>
                                        <p:tav tm="0">
                                          <p:val>
                                            <p:strVal val="ppt_y"/>
                                          </p:val>
                                        </p:tav>
                                        <p:tav tm="100000">
                                          <p:val>
                                            <p:strVal val="1+ppt_h/2"/>
                                          </p:val>
                                        </p:tav>
                                      </p:tavLst>
                                    </p:anim>
                                    <p:set>
                                      <p:cBhvr>
                                        <p:cTn id="40" dur="1" fill="hold">
                                          <p:stCondLst>
                                            <p:cond delay="499"/>
                                          </p:stCondLst>
                                        </p:cTn>
                                        <p:tgtEl>
                                          <p:spTgt spid="17"/>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080"/>
                                        </p:tgtEl>
                                        <p:attrNameLst>
                                          <p:attrName>style.visibility</p:attrName>
                                        </p:attrNameLst>
                                      </p:cBhvr>
                                      <p:to>
                                        <p:strVal val="visible"/>
                                      </p:to>
                                    </p:set>
                                    <p:anim calcmode="lin" valueType="num">
                                      <p:cBhvr additive="base">
                                        <p:cTn id="49" dur="500" fill="hold"/>
                                        <p:tgtEl>
                                          <p:spTgt spid="3080"/>
                                        </p:tgtEl>
                                        <p:attrNameLst>
                                          <p:attrName>ppt_x</p:attrName>
                                        </p:attrNameLst>
                                      </p:cBhvr>
                                      <p:tavLst>
                                        <p:tav tm="0">
                                          <p:val>
                                            <p:strVal val="1+#ppt_w/2"/>
                                          </p:val>
                                        </p:tav>
                                        <p:tav tm="100000">
                                          <p:val>
                                            <p:strVal val="#ppt_x"/>
                                          </p:val>
                                        </p:tav>
                                      </p:tavLst>
                                    </p:anim>
                                    <p:anim calcmode="lin" valueType="num">
                                      <p:cBhvr additive="base">
                                        <p:cTn id="50"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3084">
                                            <p:txEl>
                                              <p:pRg st="0" end="0"/>
                                            </p:txEl>
                                          </p:spTgt>
                                        </p:tgtEl>
                                        <p:attrNameLst>
                                          <p:attrName>style.visibility</p:attrName>
                                        </p:attrNameLst>
                                      </p:cBhvr>
                                      <p:to>
                                        <p:strVal val="visible"/>
                                      </p:to>
                                    </p:set>
                                    <p:anim calcmode="lin" valueType="num">
                                      <p:cBhvr additive="base">
                                        <p:cTn id="55" dur="500" fill="hold"/>
                                        <p:tgtEl>
                                          <p:spTgt spid="3084">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0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3084">
                                            <p:txEl>
                                              <p:pRg st="1" end="1"/>
                                            </p:txEl>
                                          </p:spTgt>
                                        </p:tgtEl>
                                        <p:attrNameLst>
                                          <p:attrName>style.visibility</p:attrName>
                                        </p:attrNameLst>
                                      </p:cBhvr>
                                      <p:to>
                                        <p:strVal val="visible"/>
                                      </p:to>
                                    </p:set>
                                    <p:anim calcmode="lin" valueType="num">
                                      <p:cBhvr additive="base">
                                        <p:cTn id="61" dur="500" fill="hold"/>
                                        <p:tgtEl>
                                          <p:spTgt spid="3084">
                                            <p:txEl>
                                              <p:pRg st="1" end="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0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nodeType="clickEffect">
                                  <p:stCondLst>
                                    <p:cond delay="0"/>
                                  </p:stCondLst>
                                  <p:childTnLst>
                                    <p:set>
                                      <p:cBhvr>
                                        <p:cTn id="66" dur="1" fill="hold">
                                          <p:stCondLst>
                                            <p:cond delay="0"/>
                                          </p:stCondLst>
                                        </p:cTn>
                                        <p:tgtEl>
                                          <p:spTgt spid="3084">
                                            <p:txEl>
                                              <p:pRg st="2" end="2"/>
                                            </p:txEl>
                                          </p:spTgt>
                                        </p:tgtEl>
                                        <p:attrNameLst>
                                          <p:attrName>style.visibility</p:attrName>
                                        </p:attrNameLst>
                                      </p:cBhvr>
                                      <p:to>
                                        <p:strVal val="visible"/>
                                      </p:to>
                                    </p:set>
                                    <p:anim calcmode="lin" valueType="num">
                                      <p:cBhvr additive="base">
                                        <p:cTn id="67" dur="500" fill="hold"/>
                                        <p:tgtEl>
                                          <p:spTgt spid="3084">
                                            <p:txEl>
                                              <p:pRg st="2" end="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0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nodeType="clickEffect">
                                  <p:stCondLst>
                                    <p:cond delay="0"/>
                                  </p:stCondLst>
                                  <p:childTnLst>
                                    <p:set>
                                      <p:cBhvr>
                                        <p:cTn id="72" dur="1" fill="hold">
                                          <p:stCondLst>
                                            <p:cond delay="0"/>
                                          </p:stCondLst>
                                        </p:cTn>
                                        <p:tgtEl>
                                          <p:spTgt spid="3084">
                                            <p:txEl>
                                              <p:pRg st="3" end="3"/>
                                            </p:txEl>
                                          </p:spTgt>
                                        </p:tgtEl>
                                        <p:attrNameLst>
                                          <p:attrName>style.visibility</p:attrName>
                                        </p:attrNameLst>
                                      </p:cBhvr>
                                      <p:to>
                                        <p:strVal val="visible"/>
                                      </p:to>
                                    </p:set>
                                    <p:anim calcmode="lin" valueType="num">
                                      <p:cBhvr additive="base">
                                        <p:cTn id="73" dur="500" fill="hold"/>
                                        <p:tgtEl>
                                          <p:spTgt spid="3084">
                                            <p:txEl>
                                              <p:pRg st="3" end="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08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3084">
                                            <p:txEl>
                                              <p:pRg st="4" end="4"/>
                                            </p:txEl>
                                          </p:spTgt>
                                        </p:tgtEl>
                                        <p:attrNameLst>
                                          <p:attrName>style.visibility</p:attrName>
                                        </p:attrNameLst>
                                      </p:cBhvr>
                                      <p:to>
                                        <p:strVal val="visible"/>
                                      </p:to>
                                    </p:set>
                                    <p:anim calcmode="lin" valueType="num">
                                      <p:cBhvr additive="base">
                                        <p:cTn id="79" dur="500" fill="hold"/>
                                        <p:tgtEl>
                                          <p:spTgt spid="3084">
                                            <p:txEl>
                                              <p:pRg st="4" end="4"/>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08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3084">
                                            <p:txEl>
                                              <p:pRg st="5" end="5"/>
                                            </p:txEl>
                                          </p:spTgt>
                                        </p:tgtEl>
                                        <p:attrNameLst>
                                          <p:attrName>style.visibility</p:attrName>
                                        </p:attrNameLst>
                                      </p:cBhvr>
                                      <p:to>
                                        <p:strVal val="visible"/>
                                      </p:to>
                                    </p:set>
                                    <p:anim calcmode="lin" valueType="num">
                                      <p:cBhvr additive="base">
                                        <p:cTn id="85" dur="500" fill="hold"/>
                                        <p:tgtEl>
                                          <p:spTgt spid="3084">
                                            <p:txEl>
                                              <p:pRg st="5" end="5"/>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08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nodeType="clickEffect">
                                  <p:stCondLst>
                                    <p:cond delay="0"/>
                                  </p:stCondLst>
                                  <p:childTnLst>
                                    <p:set>
                                      <p:cBhvr>
                                        <p:cTn id="90" dur="1" fill="hold">
                                          <p:stCondLst>
                                            <p:cond delay="0"/>
                                          </p:stCondLst>
                                        </p:cTn>
                                        <p:tgtEl>
                                          <p:spTgt spid="3084">
                                            <p:txEl>
                                              <p:pRg st="6" end="6"/>
                                            </p:txEl>
                                          </p:spTgt>
                                        </p:tgtEl>
                                        <p:attrNameLst>
                                          <p:attrName>style.visibility</p:attrName>
                                        </p:attrNameLst>
                                      </p:cBhvr>
                                      <p:to>
                                        <p:strVal val="visible"/>
                                      </p:to>
                                    </p:set>
                                    <p:anim calcmode="lin" valueType="num">
                                      <p:cBhvr additive="base">
                                        <p:cTn id="91" dur="500" fill="hold"/>
                                        <p:tgtEl>
                                          <p:spTgt spid="3084">
                                            <p:txEl>
                                              <p:pRg st="6" end="6"/>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08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nodeType="clickEffect">
                                  <p:stCondLst>
                                    <p:cond delay="0"/>
                                  </p:stCondLst>
                                  <p:childTnLst>
                                    <p:set>
                                      <p:cBhvr>
                                        <p:cTn id="96" dur="1" fill="hold">
                                          <p:stCondLst>
                                            <p:cond delay="0"/>
                                          </p:stCondLst>
                                        </p:cTn>
                                        <p:tgtEl>
                                          <p:spTgt spid="3084">
                                            <p:txEl>
                                              <p:pRg st="7" end="7"/>
                                            </p:txEl>
                                          </p:spTgt>
                                        </p:tgtEl>
                                        <p:attrNameLst>
                                          <p:attrName>style.visibility</p:attrName>
                                        </p:attrNameLst>
                                      </p:cBhvr>
                                      <p:to>
                                        <p:strVal val="visible"/>
                                      </p:to>
                                    </p:set>
                                    <p:anim calcmode="lin" valueType="num">
                                      <p:cBhvr additive="base">
                                        <p:cTn id="97" dur="500" fill="hold"/>
                                        <p:tgtEl>
                                          <p:spTgt spid="3084">
                                            <p:txEl>
                                              <p:pRg st="7" end="7"/>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308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nodeType="clickEffect">
                                  <p:stCondLst>
                                    <p:cond delay="0"/>
                                  </p:stCondLst>
                                  <p:childTnLst>
                                    <p:set>
                                      <p:cBhvr>
                                        <p:cTn id="102" dur="1" fill="hold">
                                          <p:stCondLst>
                                            <p:cond delay="0"/>
                                          </p:stCondLst>
                                        </p:cTn>
                                        <p:tgtEl>
                                          <p:spTgt spid="3084">
                                            <p:txEl>
                                              <p:pRg st="8" end="8"/>
                                            </p:txEl>
                                          </p:spTgt>
                                        </p:tgtEl>
                                        <p:attrNameLst>
                                          <p:attrName>style.visibility</p:attrName>
                                        </p:attrNameLst>
                                      </p:cBhvr>
                                      <p:to>
                                        <p:strVal val="visible"/>
                                      </p:to>
                                    </p:set>
                                    <p:anim calcmode="lin" valueType="num">
                                      <p:cBhvr additive="base">
                                        <p:cTn id="103" dur="500" fill="hold"/>
                                        <p:tgtEl>
                                          <p:spTgt spid="3084">
                                            <p:txEl>
                                              <p:pRg st="8" end="8"/>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08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2" fill="hold" nodeType="clickEffect">
                                  <p:stCondLst>
                                    <p:cond delay="0"/>
                                  </p:stCondLst>
                                  <p:childTnLst>
                                    <p:set>
                                      <p:cBhvr>
                                        <p:cTn id="108" dur="1" fill="hold">
                                          <p:stCondLst>
                                            <p:cond delay="0"/>
                                          </p:stCondLst>
                                        </p:cTn>
                                        <p:tgtEl>
                                          <p:spTgt spid="3084">
                                            <p:txEl>
                                              <p:pRg st="9" end="9"/>
                                            </p:txEl>
                                          </p:spTgt>
                                        </p:tgtEl>
                                        <p:attrNameLst>
                                          <p:attrName>style.visibility</p:attrName>
                                        </p:attrNameLst>
                                      </p:cBhvr>
                                      <p:to>
                                        <p:strVal val="visible"/>
                                      </p:to>
                                    </p:set>
                                    <p:anim calcmode="lin" valueType="num">
                                      <p:cBhvr additive="base">
                                        <p:cTn id="109" dur="500" fill="hold"/>
                                        <p:tgtEl>
                                          <p:spTgt spid="3084">
                                            <p:txEl>
                                              <p:pRg st="9" end="9"/>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08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nodeType="clickEffect">
                                  <p:stCondLst>
                                    <p:cond delay="0"/>
                                  </p:stCondLst>
                                  <p:childTnLst>
                                    <p:set>
                                      <p:cBhvr>
                                        <p:cTn id="114" dur="1" fill="hold">
                                          <p:stCondLst>
                                            <p:cond delay="0"/>
                                          </p:stCondLst>
                                        </p:cTn>
                                        <p:tgtEl>
                                          <p:spTgt spid="3084">
                                            <p:txEl>
                                              <p:pRg st="10" end="10"/>
                                            </p:txEl>
                                          </p:spTgt>
                                        </p:tgtEl>
                                        <p:attrNameLst>
                                          <p:attrName>style.visibility</p:attrName>
                                        </p:attrNameLst>
                                      </p:cBhvr>
                                      <p:to>
                                        <p:strVal val="visible"/>
                                      </p:to>
                                    </p:set>
                                    <p:anim calcmode="lin" valueType="num">
                                      <p:cBhvr additive="base">
                                        <p:cTn id="115" dur="500" fill="hold"/>
                                        <p:tgtEl>
                                          <p:spTgt spid="3084">
                                            <p:txEl>
                                              <p:pRg st="10" end="10"/>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308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nodeType="clickEffect">
                                  <p:stCondLst>
                                    <p:cond delay="0"/>
                                  </p:stCondLst>
                                  <p:childTnLst>
                                    <p:set>
                                      <p:cBhvr>
                                        <p:cTn id="120" dur="1" fill="hold">
                                          <p:stCondLst>
                                            <p:cond delay="0"/>
                                          </p:stCondLst>
                                        </p:cTn>
                                        <p:tgtEl>
                                          <p:spTgt spid="3084">
                                            <p:txEl>
                                              <p:pRg st="11" end="11"/>
                                            </p:txEl>
                                          </p:spTgt>
                                        </p:tgtEl>
                                        <p:attrNameLst>
                                          <p:attrName>style.visibility</p:attrName>
                                        </p:attrNameLst>
                                      </p:cBhvr>
                                      <p:to>
                                        <p:strVal val="visible"/>
                                      </p:to>
                                    </p:set>
                                    <p:anim calcmode="lin" valueType="num">
                                      <p:cBhvr additive="base">
                                        <p:cTn id="121" dur="500" fill="hold"/>
                                        <p:tgtEl>
                                          <p:spTgt spid="3084">
                                            <p:txEl>
                                              <p:pRg st="11" end="11"/>
                                            </p:txEl>
                                          </p:spTgt>
                                        </p:tgtEl>
                                        <p:attrNameLst>
                                          <p:attrName>ppt_x</p:attrName>
                                        </p:attrNameLst>
                                      </p:cBhvr>
                                      <p:tavLst>
                                        <p:tav tm="0">
                                          <p:val>
                                            <p:strVal val="1+#ppt_w/2"/>
                                          </p:val>
                                        </p:tav>
                                        <p:tav tm="100000">
                                          <p:val>
                                            <p:strVal val="#ppt_x"/>
                                          </p:val>
                                        </p:tav>
                                      </p:tavLst>
                                    </p:anim>
                                    <p:anim calcmode="lin" valueType="num">
                                      <p:cBhvr additive="base">
                                        <p:cTn id="122" dur="500" fill="hold"/>
                                        <p:tgtEl>
                                          <p:spTgt spid="3084">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2" fill="hold" nodeType="clickEffect">
                                  <p:stCondLst>
                                    <p:cond delay="0"/>
                                  </p:stCondLst>
                                  <p:childTnLst>
                                    <p:set>
                                      <p:cBhvr>
                                        <p:cTn id="126" dur="1" fill="hold">
                                          <p:stCondLst>
                                            <p:cond delay="0"/>
                                          </p:stCondLst>
                                        </p:cTn>
                                        <p:tgtEl>
                                          <p:spTgt spid="3084">
                                            <p:txEl>
                                              <p:pRg st="12" end="12"/>
                                            </p:txEl>
                                          </p:spTgt>
                                        </p:tgtEl>
                                        <p:attrNameLst>
                                          <p:attrName>style.visibility</p:attrName>
                                        </p:attrNameLst>
                                      </p:cBhvr>
                                      <p:to>
                                        <p:strVal val="visible"/>
                                      </p:to>
                                    </p:set>
                                    <p:anim calcmode="lin" valueType="num">
                                      <p:cBhvr additive="base">
                                        <p:cTn id="127" dur="500" fill="hold"/>
                                        <p:tgtEl>
                                          <p:spTgt spid="3084">
                                            <p:txEl>
                                              <p:pRg st="12" end="12"/>
                                            </p:tx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3084">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2" fill="hold" nodeType="clickEffect">
                                  <p:stCondLst>
                                    <p:cond delay="0"/>
                                  </p:stCondLst>
                                  <p:childTnLst>
                                    <p:set>
                                      <p:cBhvr>
                                        <p:cTn id="132" dur="1" fill="hold">
                                          <p:stCondLst>
                                            <p:cond delay="0"/>
                                          </p:stCondLst>
                                        </p:cTn>
                                        <p:tgtEl>
                                          <p:spTgt spid="3084">
                                            <p:txEl>
                                              <p:pRg st="13" end="13"/>
                                            </p:txEl>
                                          </p:spTgt>
                                        </p:tgtEl>
                                        <p:attrNameLst>
                                          <p:attrName>style.visibility</p:attrName>
                                        </p:attrNameLst>
                                      </p:cBhvr>
                                      <p:to>
                                        <p:strVal val="visible"/>
                                      </p:to>
                                    </p:set>
                                    <p:anim calcmode="lin" valueType="num">
                                      <p:cBhvr additive="base">
                                        <p:cTn id="133" dur="500" fill="hold"/>
                                        <p:tgtEl>
                                          <p:spTgt spid="3084">
                                            <p:txEl>
                                              <p:pRg st="13" end="13"/>
                                            </p:txEl>
                                          </p:spTgt>
                                        </p:tgtEl>
                                        <p:attrNameLst>
                                          <p:attrName>ppt_x</p:attrName>
                                        </p:attrNameLst>
                                      </p:cBhvr>
                                      <p:tavLst>
                                        <p:tav tm="0">
                                          <p:val>
                                            <p:strVal val="1+#ppt_w/2"/>
                                          </p:val>
                                        </p:tav>
                                        <p:tav tm="100000">
                                          <p:val>
                                            <p:strVal val="#ppt_x"/>
                                          </p:val>
                                        </p:tav>
                                      </p:tavLst>
                                    </p:anim>
                                    <p:anim calcmode="lin" valueType="num">
                                      <p:cBhvr additive="base">
                                        <p:cTn id="134" dur="500" fill="hold"/>
                                        <p:tgtEl>
                                          <p:spTgt spid="3084">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2" fill="hold" nodeType="clickEffect">
                                  <p:stCondLst>
                                    <p:cond delay="0"/>
                                  </p:stCondLst>
                                  <p:childTnLst>
                                    <p:set>
                                      <p:cBhvr>
                                        <p:cTn id="138" dur="1" fill="hold">
                                          <p:stCondLst>
                                            <p:cond delay="0"/>
                                          </p:stCondLst>
                                        </p:cTn>
                                        <p:tgtEl>
                                          <p:spTgt spid="3084">
                                            <p:txEl>
                                              <p:pRg st="14" end="14"/>
                                            </p:txEl>
                                          </p:spTgt>
                                        </p:tgtEl>
                                        <p:attrNameLst>
                                          <p:attrName>style.visibility</p:attrName>
                                        </p:attrNameLst>
                                      </p:cBhvr>
                                      <p:to>
                                        <p:strVal val="visible"/>
                                      </p:to>
                                    </p:set>
                                    <p:anim calcmode="lin" valueType="num">
                                      <p:cBhvr additive="base">
                                        <p:cTn id="139" dur="500" fill="hold"/>
                                        <p:tgtEl>
                                          <p:spTgt spid="3084">
                                            <p:txEl>
                                              <p:pRg st="14" end="14"/>
                                            </p:txEl>
                                          </p:spTgt>
                                        </p:tgtEl>
                                        <p:attrNameLst>
                                          <p:attrName>ppt_x</p:attrName>
                                        </p:attrNameLst>
                                      </p:cBhvr>
                                      <p:tavLst>
                                        <p:tav tm="0">
                                          <p:val>
                                            <p:strVal val="1+#ppt_w/2"/>
                                          </p:val>
                                        </p:tav>
                                        <p:tav tm="100000">
                                          <p:val>
                                            <p:strVal val="#ppt_x"/>
                                          </p:val>
                                        </p:tav>
                                      </p:tavLst>
                                    </p:anim>
                                    <p:anim calcmode="lin" valueType="num">
                                      <p:cBhvr additive="base">
                                        <p:cTn id="140" dur="500" fill="hold"/>
                                        <p:tgtEl>
                                          <p:spTgt spid="3084">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2" fill="hold" nodeType="clickEffect">
                                  <p:stCondLst>
                                    <p:cond delay="0"/>
                                  </p:stCondLst>
                                  <p:childTnLst>
                                    <p:set>
                                      <p:cBhvr>
                                        <p:cTn id="144" dur="1" fill="hold">
                                          <p:stCondLst>
                                            <p:cond delay="0"/>
                                          </p:stCondLst>
                                        </p:cTn>
                                        <p:tgtEl>
                                          <p:spTgt spid="3084">
                                            <p:txEl>
                                              <p:pRg st="15" end="15"/>
                                            </p:txEl>
                                          </p:spTgt>
                                        </p:tgtEl>
                                        <p:attrNameLst>
                                          <p:attrName>style.visibility</p:attrName>
                                        </p:attrNameLst>
                                      </p:cBhvr>
                                      <p:to>
                                        <p:strVal val="visible"/>
                                      </p:to>
                                    </p:set>
                                    <p:anim calcmode="lin" valueType="num">
                                      <p:cBhvr additive="base">
                                        <p:cTn id="145" dur="500" fill="hold"/>
                                        <p:tgtEl>
                                          <p:spTgt spid="3084">
                                            <p:txEl>
                                              <p:pRg st="15" end="15"/>
                                            </p:txEl>
                                          </p:spTgt>
                                        </p:tgtEl>
                                        <p:attrNameLst>
                                          <p:attrName>ppt_x</p:attrName>
                                        </p:attrNameLst>
                                      </p:cBhvr>
                                      <p:tavLst>
                                        <p:tav tm="0">
                                          <p:val>
                                            <p:strVal val="1+#ppt_w/2"/>
                                          </p:val>
                                        </p:tav>
                                        <p:tav tm="100000">
                                          <p:val>
                                            <p:strVal val="#ppt_x"/>
                                          </p:val>
                                        </p:tav>
                                      </p:tavLst>
                                    </p:anim>
                                    <p:anim calcmode="lin" valueType="num">
                                      <p:cBhvr additive="base">
                                        <p:cTn id="146" dur="500" fill="hold"/>
                                        <p:tgtEl>
                                          <p:spTgt spid="3084">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2" fill="hold" nodeType="clickEffect">
                                  <p:stCondLst>
                                    <p:cond delay="0"/>
                                  </p:stCondLst>
                                  <p:childTnLst>
                                    <p:set>
                                      <p:cBhvr>
                                        <p:cTn id="150" dur="1" fill="hold">
                                          <p:stCondLst>
                                            <p:cond delay="0"/>
                                          </p:stCondLst>
                                        </p:cTn>
                                        <p:tgtEl>
                                          <p:spTgt spid="3084">
                                            <p:txEl>
                                              <p:pRg st="16" end="16"/>
                                            </p:txEl>
                                          </p:spTgt>
                                        </p:tgtEl>
                                        <p:attrNameLst>
                                          <p:attrName>style.visibility</p:attrName>
                                        </p:attrNameLst>
                                      </p:cBhvr>
                                      <p:to>
                                        <p:strVal val="visible"/>
                                      </p:to>
                                    </p:set>
                                    <p:anim calcmode="lin" valueType="num">
                                      <p:cBhvr additive="base">
                                        <p:cTn id="151" dur="500" fill="hold"/>
                                        <p:tgtEl>
                                          <p:spTgt spid="3084">
                                            <p:txEl>
                                              <p:pRg st="16" end="16"/>
                                            </p:txEl>
                                          </p:spTgt>
                                        </p:tgtEl>
                                        <p:attrNameLst>
                                          <p:attrName>ppt_x</p:attrName>
                                        </p:attrNameLst>
                                      </p:cBhvr>
                                      <p:tavLst>
                                        <p:tav tm="0">
                                          <p:val>
                                            <p:strVal val="1+#ppt_w/2"/>
                                          </p:val>
                                        </p:tav>
                                        <p:tav tm="100000">
                                          <p:val>
                                            <p:strVal val="#ppt_x"/>
                                          </p:val>
                                        </p:tav>
                                      </p:tavLst>
                                    </p:anim>
                                    <p:anim calcmode="lin" valueType="num">
                                      <p:cBhvr additive="base">
                                        <p:cTn id="152" dur="500" fill="hold"/>
                                        <p:tgtEl>
                                          <p:spTgt spid="3084">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2" fill="hold" nodeType="clickEffect">
                                  <p:stCondLst>
                                    <p:cond delay="0"/>
                                  </p:stCondLst>
                                  <p:childTnLst>
                                    <p:set>
                                      <p:cBhvr>
                                        <p:cTn id="156" dur="1" fill="hold">
                                          <p:stCondLst>
                                            <p:cond delay="0"/>
                                          </p:stCondLst>
                                        </p:cTn>
                                        <p:tgtEl>
                                          <p:spTgt spid="3084">
                                            <p:txEl>
                                              <p:pRg st="17" end="17"/>
                                            </p:txEl>
                                          </p:spTgt>
                                        </p:tgtEl>
                                        <p:attrNameLst>
                                          <p:attrName>style.visibility</p:attrName>
                                        </p:attrNameLst>
                                      </p:cBhvr>
                                      <p:to>
                                        <p:strVal val="visible"/>
                                      </p:to>
                                    </p:set>
                                    <p:anim calcmode="lin" valueType="num">
                                      <p:cBhvr additive="base">
                                        <p:cTn id="157" dur="500" fill="hold"/>
                                        <p:tgtEl>
                                          <p:spTgt spid="3084">
                                            <p:txEl>
                                              <p:pRg st="17" end="17"/>
                                            </p:txEl>
                                          </p:spTgt>
                                        </p:tgtEl>
                                        <p:attrNameLst>
                                          <p:attrName>ppt_x</p:attrName>
                                        </p:attrNameLst>
                                      </p:cBhvr>
                                      <p:tavLst>
                                        <p:tav tm="0">
                                          <p:val>
                                            <p:strVal val="1+#ppt_w/2"/>
                                          </p:val>
                                        </p:tav>
                                        <p:tav tm="100000">
                                          <p:val>
                                            <p:strVal val="#ppt_x"/>
                                          </p:val>
                                        </p:tav>
                                      </p:tavLst>
                                    </p:anim>
                                    <p:anim calcmode="lin" valueType="num">
                                      <p:cBhvr additive="base">
                                        <p:cTn id="158" dur="500" fill="hold"/>
                                        <p:tgtEl>
                                          <p:spTgt spid="3084">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2" fill="hold" grpId="0" nodeType="clickEffect">
                                  <p:stCondLst>
                                    <p:cond delay="0"/>
                                  </p:stCondLst>
                                  <p:childTnLst>
                                    <p:set>
                                      <p:cBhvr>
                                        <p:cTn id="162" dur="1" fill="hold">
                                          <p:stCondLst>
                                            <p:cond delay="0"/>
                                          </p:stCondLst>
                                        </p:cTn>
                                        <p:tgtEl>
                                          <p:spTgt spid="3077"/>
                                        </p:tgtEl>
                                        <p:attrNameLst>
                                          <p:attrName>style.visibility</p:attrName>
                                        </p:attrNameLst>
                                      </p:cBhvr>
                                      <p:to>
                                        <p:strVal val="visible"/>
                                      </p:to>
                                    </p:set>
                                    <p:anim calcmode="lin" valueType="num">
                                      <p:cBhvr additive="base">
                                        <p:cTn id="163" dur="500" fill="hold"/>
                                        <p:tgtEl>
                                          <p:spTgt spid="3077"/>
                                        </p:tgtEl>
                                        <p:attrNameLst>
                                          <p:attrName>ppt_x</p:attrName>
                                        </p:attrNameLst>
                                      </p:cBhvr>
                                      <p:tavLst>
                                        <p:tav tm="0">
                                          <p:val>
                                            <p:strVal val="1+#ppt_w/2"/>
                                          </p:val>
                                        </p:tav>
                                        <p:tav tm="100000">
                                          <p:val>
                                            <p:strVal val="#ppt_x"/>
                                          </p:val>
                                        </p:tav>
                                      </p:tavLst>
                                    </p:anim>
                                    <p:anim calcmode="lin" valueType="num">
                                      <p:cBhvr additive="base">
                                        <p:cTn id="164"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2" fill="hold" nodeType="clickEffect">
                                  <p:stCondLst>
                                    <p:cond delay="0"/>
                                  </p:stCondLst>
                                  <p:childTnLst>
                                    <p:set>
                                      <p:cBhvr>
                                        <p:cTn id="168" dur="1" fill="hold">
                                          <p:stCondLst>
                                            <p:cond delay="0"/>
                                          </p:stCondLst>
                                        </p:cTn>
                                        <p:tgtEl>
                                          <p:spTgt spid="2">
                                            <p:txEl>
                                              <p:pRg st="0" end="0"/>
                                            </p:txEl>
                                          </p:spTgt>
                                        </p:tgtEl>
                                        <p:attrNameLst>
                                          <p:attrName>style.visibility</p:attrName>
                                        </p:attrNameLst>
                                      </p:cBhvr>
                                      <p:to>
                                        <p:strVal val="visible"/>
                                      </p:to>
                                    </p:set>
                                    <p:anim calcmode="lin" valueType="num">
                                      <p:cBhvr additive="base">
                                        <p:cTn id="169"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70"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2" fill="hold" nodeType="clickEffect">
                                  <p:stCondLst>
                                    <p:cond delay="0"/>
                                  </p:stCondLst>
                                  <p:childTnLst>
                                    <p:set>
                                      <p:cBhvr>
                                        <p:cTn id="174" dur="1" fill="hold">
                                          <p:stCondLst>
                                            <p:cond delay="0"/>
                                          </p:stCondLst>
                                        </p:cTn>
                                        <p:tgtEl>
                                          <p:spTgt spid="2">
                                            <p:txEl>
                                              <p:pRg st="2" end="2"/>
                                            </p:txEl>
                                          </p:spTgt>
                                        </p:tgtEl>
                                        <p:attrNameLst>
                                          <p:attrName>style.visibility</p:attrName>
                                        </p:attrNameLst>
                                      </p:cBhvr>
                                      <p:to>
                                        <p:strVal val="visible"/>
                                      </p:to>
                                    </p:set>
                                    <p:anim calcmode="lin" valueType="num">
                                      <p:cBhvr additive="base">
                                        <p:cTn id="17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7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2" fill="hold" nodeType="clickEffect">
                                  <p:stCondLst>
                                    <p:cond delay="0"/>
                                  </p:stCondLst>
                                  <p:childTnLst>
                                    <p:set>
                                      <p:cBhvr>
                                        <p:cTn id="180" dur="1" fill="hold">
                                          <p:stCondLst>
                                            <p:cond delay="0"/>
                                          </p:stCondLst>
                                        </p:cTn>
                                        <p:tgtEl>
                                          <p:spTgt spid="2">
                                            <p:txEl>
                                              <p:pRg st="4" end="4"/>
                                            </p:txEl>
                                          </p:spTgt>
                                        </p:tgtEl>
                                        <p:attrNameLst>
                                          <p:attrName>style.visibility</p:attrName>
                                        </p:attrNameLst>
                                      </p:cBhvr>
                                      <p:to>
                                        <p:strVal val="visible"/>
                                      </p:to>
                                    </p:set>
                                    <p:anim calcmode="lin" valueType="num">
                                      <p:cBhvr additive="base">
                                        <p:cTn id="18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18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2" fill="hold" nodeType="clickEffect">
                                  <p:stCondLst>
                                    <p:cond delay="0"/>
                                  </p:stCondLst>
                                  <p:childTnLst>
                                    <p:set>
                                      <p:cBhvr>
                                        <p:cTn id="186" dur="1" fill="hold">
                                          <p:stCondLst>
                                            <p:cond delay="0"/>
                                          </p:stCondLst>
                                        </p:cTn>
                                        <p:tgtEl>
                                          <p:spTgt spid="2">
                                            <p:txEl>
                                              <p:pRg st="5" end="5"/>
                                            </p:txEl>
                                          </p:spTgt>
                                        </p:tgtEl>
                                        <p:attrNameLst>
                                          <p:attrName>style.visibility</p:attrName>
                                        </p:attrNameLst>
                                      </p:cBhvr>
                                      <p:to>
                                        <p:strVal val="visible"/>
                                      </p:to>
                                    </p:set>
                                    <p:anim calcmode="lin" valueType="num">
                                      <p:cBhvr additive="base">
                                        <p:cTn id="187"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18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2" fill="hold" nodeType="clickEffect">
                                  <p:stCondLst>
                                    <p:cond delay="0"/>
                                  </p:stCondLst>
                                  <p:childTnLst>
                                    <p:set>
                                      <p:cBhvr>
                                        <p:cTn id="192" dur="1" fill="hold">
                                          <p:stCondLst>
                                            <p:cond delay="0"/>
                                          </p:stCondLst>
                                        </p:cTn>
                                        <p:tgtEl>
                                          <p:spTgt spid="2">
                                            <p:txEl>
                                              <p:pRg st="7" end="7"/>
                                            </p:txEl>
                                          </p:spTgt>
                                        </p:tgtEl>
                                        <p:attrNameLst>
                                          <p:attrName>style.visibility</p:attrName>
                                        </p:attrNameLst>
                                      </p:cBhvr>
                                      <p:to>
                                        <p:strVal val="visible"/>
                                      </p:to>
                                    </p:set>
                                    <p:anim calcmode="lin" valueType="num">
                                      <p:cBhvr additive="base">
                                        <p:cTn id="193"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194"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2" fill="hold" nodeType="clickEffect">
                                  <p:stCondLst>
                                    <p:cond delay="0"/>
                                  </p:stCondLst>
                                  <p:childTnLst>
                                    <p:set>
                                      <p:cBhvr>
                                        <p:cTn id="198" dur="1" fill="hold">
                                          <p:stCondLst>
                                            <p:cond delay="0"/>
                                          </p:stCondLst>
                                        </p:cTn>
                                        <p:tgtEl>
                                          <p:spTgt spid="2">
                                            <p:txEl>
                                              <p:pRg st="8" end="8"/>
                                            </p:txEl>
                                          </p:spTgt>
                                        </p:tgtEl>
                                        <p:attrNameLst>
                                          <p:attrName>style.visibility</p:attrName>
                                        </p:attrNameLst>
                                      </p:cBhvr>
                                      <p:to>
                                        <p:strVal val="visible"/>
                                      </p:to>
                                    </p:set>
                                    <p:anim calcmode="lin" valueType="num">
                                      <p:cBhvr additive="base">
                                        <p:cTn id="199"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200"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2" fill="hold" nodeType="clickEffect">
                                  <p:stCondLst>
                                    <p:cond delay="0"/>
                                  </p:stCondLst>
                                  <p:childTnLst>
                                    <p:set>
                                      <p:cBhvr>
                                        <p:cTn id="204" dur="1" fill="hold">
                                          <p:stCondLst>
                                            <p:cond delay="0"/>
                                          </p:stCondLst>
                                        </p:cTn>
                                        <p:tgtEl>
                                          <p:spTgt spid="2">
                                            <p:txEl>
                                              <p:pRg st="10" end="10"/>
                                            </p:txEl>
                                          </p:spTgt>
                                        </p:tgtEl>
                                        <p:attrNameLst>
                                          <p:attrName>style.visibility</p:attrName>
                                        </p:attrNameLst>
                                      </p:cBhvr>
                                      <p:to>
                                        <p:strVal val="visible"/>
                                      </p:to>
                                    </p:set>
                                    <p:anim calcmode="lin" valueType="num">
                                      <p:cBhvr additive="base">
                                        <p:cTn id="205"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206"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2" fill="hold" nodeType="clickEffect">
                                  <p:stCondLst>
                                    <p:cond delay="0"/>
                                  </p:stCondLst>
                                  <p:childTnLst>
                                    <p:set>
                                      <p:cBhvr>
                                        <p:cTn id="210" dur="1" fill="hold">
                                          <p:stCondLst>
                                            <p:cond delay="0"/>
                                          </p:stCondLst>
                                        </p:cTn>
                                        <p:tgtEl>
                                          <p:spTgt spid="2">
                                            <p:txEl>
                                              <p:pRg st="11" end="11"/>
                                            </p:txEl>
                                          </p:spTgt>
                                        </p:tgtEl>
                                        <p:attrNameLst>
                                          <p:attrName>style.visibility</p:attrName>
                                        </p:attrNameLst>
                                      </p:cBhvr>
                                      <p:to>
                                        <p:strVal val="visible"/>
                                      </p:to>
                                    </p:set>
                                    <p:anim calcmode="lin" valueType="num">
                                      <p:cBhvr additive="base">
                                        <p:cTn id="211" dur="500" fill="hold"/>
                                        <p:tgtEl>
                                          <p:spTgt spid="2">
                                            <p:txEl>
                                              <p:pRg st="11" end="11"/>
                                            </p:txEl>
                                          </p:spTgt>
                                        </p:tgtEl>
                                        <p:attrNameLst>
                                          <p:attrName>ppt_x</p:attrName>
                                        </p:attrNameLst>
                                      </p:cBhvr>
                                      <p:tavLst>
                                        <p:tav tm="0">
                                          <p:val>
                                            <p:strVal val="1+#ppt_w/2"/>
                                          </p:val>
                                        </p:tav>
                                        <p:tav tm="100000">
                                          <p:val>
                                            <p:strVal val="#ppt_x"/>
                                          </p:val>
                                        </p:tav>
                                      </p:tavLst>
                                    </p:anim>
                                    <p:anim calcmode="lin" valueType="num">
                                      <p:cBhvr additive="base">
                                        <p:cTn id="212"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2" fill="hold" nodeType="clickEffect">
                                  <p:stCondLst>
                                    <p:cond delay="0"/>
                                  </p:stCondLst>
                                  <p:childTnLst>
                                    <p:set>
                                      <p:cBhvr>
                                        <p:cTn id="216" dur="1" fill="hold">
                                          <p:stCondLst>
                                            <p:cond delay="0"/>
                                          </p:stCondLst>
                                        </p:cTn>
                                        <p:tgtEl>
                                          <p:spTgt spid="2">
                                            <p:txEl>
                                              <p:pRg st="12" end="12"/>
                                            </p:txEl>
                                          </p:spTgt>
                                        </p:tgtEl>
                                        <p:attrNameLst>
                                          <p:attrName>style.visibility</p:attrName>
                                        </p:attrNameLst>
                                      </p:cBhvr>
                                      <p:to>
                                        <p:strVal val="visible"/>
                                      </p:to>
                                    </p:set>
                                    <p:anim calcmode="lin" valueType="num">
                                      <p:cBhvr additive="base">
                                        <p:cTn id="217" dur="500" fill="hold"/>
                                        <p:tgtEl>
                                          <p:spTgt spid="2">
                                            <p:txEl>
                                              <p:pRg st="12" end="12"/>
                                            </p:txEl>
                                          </p:spTgt>
                                        </p:tgtEl>
                                        <p:attrNameLst>
                                          <p:attrName>ppt_x</p:attrName>
                                        </p:attrNameLst>
                                      </p:cBhvr>
                                      <p:tavLst>
                                        <p:tav tm="0">
                                          <p:val>
                                            <p:strVal val="1+#ppt_w/2"/>
                                          </p:val>
                                        </p:tav>
                                        <p:tav tm="100000">
                                          <p:val>
                                            <p:strVal val="#ppt_x"/>
                                          </p:val>
                                        </p:tav>
                                      </p:tavLst>
                                    </p:anim>
                                    <p:anim calcmode="lin" valueType="num">
                                      <p:cBhvr additive="base">
                                        <p:cTn id="218"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2" fill="hold" nodeType="clickEffect">
                                  <p:stCondLst>
                                    <p:cond delay="0"/>
                                  </p:stCondLst>
                                  <p:childTnLst>
                                    <p:set>
                                      <p:cBhvr>
                                        <p:cTn id="222" dur="1" fill="hold">
                                          <p:stCondLst>
                                            <p:cond delay="0"/>
                                          </p:stCondLst>
                                        </p:cTn>
                                        <p:tgtEl>
                                          <p:spTgt spid="2">
                                            <p:txEl>
                                              <p:pRg st="13" end="13"/>
                                            </p:txEl>
                                          </p:spTgt>
                                        </p:tgtEl>
                                        <p:attrNameLst>
                                          <p:attrName>style.visibility</p:attrName>
                                        </p:attrNameLst>
                                      </p:cBhvr>
                                      <p:to>
                                        <p:strVal val="visible"/>
                                      </p:to>
                                    </p:set>
                                    <p:anim calcmode="lin" valueType="num">
                                      <p:cBhvr additive="base">
                                        <p:cTn id="223" dur="500" fill="hold"/>
                                        <p:tgtEl>
                                          <p:spTgt spid="2">
                                            <p:txEl>
                                              <p:pRg st="13" end="13"/>
                                            </p:txEl>
                                          </p:spTgt>
                                        </p:tgtEl>
                                        <p:attrNameLst>
                                          <p:attrName>ppt_x</p:attrName>
                                        </p:attrNameLst>
                                      </p:cBhvr>
                                      <p:tavLst>
                                        <p:tav tm="0">
                                          <p:val>
                                            <p:strVal val="1+#ppt_w/2"/>
                                          </p:val>
                                        </p:tav>
                                        <p:tav tm="100000">
                                          <p:val>
                                            <p:strVal val="#ppt_x"/>
                                          </p:val>
                                        </p:tav>
                                      </p:tavLst>
                                    </p:anim>
                                    <p:anim calcmode="lin" valueType="num">
                                      <p:cBhvr additive="base">
                                        <p:cTn id="224" dur="500" fill="hold"/>
                                        <p:tgtEl>
                                          <p:spTgt spid="2">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 presetClass="entr" presetSubtype="2" fill="hold" nodeType="clickEffect">
                                  <p:stCondLst>
                                    <p:cond delay="0"/>
                                  </p:stCondLst>
                                  <p:childTnLst>
                                    <p:set>
                                      <p:cBhvr>
                                        <p:cTn id="228" dur="1" fill="hold">
                                          <p:stCondLst>
                                            <p:cond delay="0"/>
                                          </p:stCondLst>
                                        </p:cTn>
                                        <p:tgtEl>
                                          <p:spTgt spid="2">
                                            <p:txEl>
                                              <p:pRg st="16" end="16"/>
                                            </p:txEl>
                                          </p:spTgt>
                                        </p:tgtEl>
                                        <p:attrNameLst>
                                          <p:attrName>style.visibility</p:attrName>
                                        </p:attrNameLst>
                                      </p:cBhvr>
                                      <p:to>
                                        <p:strVal val="visible"/>
                                      </p:to>
                                    </p:set>
                                    <p:anim calcmode="lin" valueType="num">
                                      <p:cBhvr additive="base">
                                        <p:cTn id="229" dur="500" fill="hold"/>
                                        <p:tgtEl>
                                          <p:spTgt spid="2">
                                            <p:txEl>
                                              <p:pRg st="16" end="16"/>
                                            </p:txEl>
                                          </p:spTgt>
                                        </p:tgtEl>
                                        <p:attrNameLst>
                                          <p:attrName>ppt_x</p:attrName>
                                        </p:attrNameLst>
                                      </p:cBhvr>
                                      <p:tavLst>
                                        <p:tav tm="0">
                                          <p:val>
                                            <p:strVal val="1+#ppt_w/2"/>
                                          </p:val>
                                        </p:tav>
                                        <p:tav tm="100000">
                                          <p:val>
                                            <p:strVal val="#ppt_x"/>
                                          </p:val>
                                        </p:tav>
                                      </p:tavLst>
                                    </p:anim>
                                    <p:anim calcmode="lin" valueType="num">
                                      <p:cBhvr additive="base">
                                        <p:cTn id="230" dur="500" fill="hold"/>
                                        <p:tgtEl>
                                          <p:spTgt spid="2">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9" presetClass="entr" presetSubtype="0" fill="hold" grpId="0" nodeType="clickEffect">
                                  <p:stCondLst>
                                    <p:cond delay="0"/>
                                  </p:stCondLst>
                                  <p:childTnLst>
                                    <p:set>
                                      <p:cBhvr>
                                        <p:cTn id="234" dur="1" fill="hold">
                                          <p:stCondLst>
                                            <p:cond delay="0"/>
                                          </p:stCondLst>
                                        </p:cTn>
                                        <p:tgtEl>
                                          <p:spTgt spid="7"/>
                                        </p:tgtEl>
                                        <p:attrNameLst>
                                          <p:attrName>style.visibility</p:attrName>
                                        </p:attrNameLst>
                                      </p:cBhvr>
                                      <p:to>
                                        <p:strVal val="visible"/>
                                      </p:to>
                                    </p:set>
                                    <p:animEffect transition="in" filter="dissolve">
                                      <p:cBhvr>
                                        <p:cTn id="235" dur="500"/>
                                        <p:tgtEl>
                                          <p:spTgt spid="7"/>
                                        </p:tgtEl>
                                      </p:cBhvr>
                                    </p:animEffec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2" presetClass="entr" presetSubtype="2" fill="hold" grpId="0" nodeType="clickEffect">
                                  <p:stCondLst>
                                    <p:cond delay="0"/>
                                  </p:stCondLst>
                                  <p:childTnLst>
                                    <p:set>
                                      <p:cBhvr>
                                        <p:cTn id="239" dur="1" fill="hold">
                                          <p:stCondLst>
                                            <p:cond delay="0"/>
                                          </p:stCondLst>
                                        </p:cTn>
                                        <p:tgtEl>
                                          <p:spTgt spid="3079"/>
                                        </p:tgtEl>
                                        <p:attrNameLst>
                                          <p:attrName>style.visibility</p:attrName>
                                        </p:attrNameLst>
                                      </p:cBhvr>
                                      <p:to>
                                        <p:strVal val="visible"/>
                                      </p:to>
                                    </p:set>
                                    <p:anim calcmode="lin" valueType="num">
                                      <p:cBhvr additive="base">
                                        <p:cTn id="240" dur="500" fill="hold"/>
                                        <p:tgtEl>
                                          <p:spTgt spid="3079"/>
                                        </p:tgtEl>
                                        <p:attrNameLst>
                                          <p:attrName>ppt_x</p:attrName>
                                        </p:attrNameLst>
                                      </p:cBhvr>
                                      <p:tavLst>
                                        <p:tav tm="0">
                                          <p:val>
                                            <p:strVal val="1+#ppt_w/2"/>
                                          </p:val>
                                        </p:tav>
                                        <p:tav tm="100000">
                                          <p:val>
                                            <p:strVal val="#ppt_x"/>
                                          </p:val>
                                        </p:tav>
                                      </p:tavLst>
                                    </p:anim>
                                    <p:anim calcmode="lin" valueType="num">
                                      <p:cBhvr additive="base">
                                        <p:cTn id="241"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par>
                    <p:cTn id="242" fill="hold" nodeType="clickPar">
                      <p:stCondLst>
                        <p:cond delay="indefinite"/>
                      </p:stCondLst>
                      <p:childTnLst>
                        <p:par>
                          <p:cTn id="243" fill="hold" nodeType="withGroup">
                            <p:stCondLst>
                              <p:cond delay="0"/>
                            </p:stCondLst>
                            <p:childTnLst>
                              <p:par>
                                <p:cTn id="244" presetID="2" presetClass="entr" presetSubtype="2" fill="hold" nodeType="clickEffect">
                                  <p:stCondLst>
                                    <p:cond delay="0"/>
                                  </p:stCondLst>
                                  <p:childTnLst>
                                    <p:set>
                                      <p:cBhvr>
                                        <p:cTn id="245" dur="1" fill="hold">
                                          <p:stCondLst>
                                            <p:cond delay="0"/>
                                          </p:stCondLst>
                                        </p:cTn>
                                        <p:tgtEl>
                                          <p:spTgt spid="3085">
                                            <p:txEl>
                                              <p:pRg st="0" end="0"/>
                                            </p:txEl>
                                          </p:spTgt>
                                        </p:tgtEl>
                                        <p:attrNameLst>
                                          <p:attrName>style.visibility</p:attrName>
                                        </p:attrNameLst>
                                      </p:cBhvr>
                                      <p:to>
                                        <p:strVal val="visible"/>
                                      </p:to>
                                    </p:set>
                                    <p:anim calcmode="lin" valueType="num">
                                      <p:cBhvr additive="base">
                                        <p:cTn id="246" dur="500" fill="hold"/>
                                        <p:tgtEl>
                                          <p:spTgt spid="3085">
                                            <p:txEl>
                                              <p:pRg st="0" end="0"/>
                                            </p:txEl>
                                          </p:spTgt>
                                        </p:tgtEl>
                                        <p:attrNameLst>
                                          <p:attrName>ppt_x</p:attrName>
                                        </p:attrNameLst>
                                      </p:cBhvr>
                                      <p:tavLst>
                                        <p:tav tm="0">
                                          <p:val>
                                            <p:strVal val="1+#ppt_w/2"/>
                                          </p:val>
                                        </p:tav>
                                        <p:tav tm="100000">
                                          <p:val>
                                            <p:strVal val="#ppt_x"/>
                                          </p:val>
                                        </p:tav>
                                      </p:tavLst>
                                    </p:anim>
                                    <p:anim calcmode="lin" valueType="num">
                                      <p:cBhvr additive="base">
                                        <p:cTn id="247" dur="500" fill="hold"/>
                                        <p:tgtEl>
                                          <p:spTgt spid="308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P spid="16" grpId="1"/>
      <p:bldP spid="3077" grpId="0"/>
      <p:bldP spid="3079" grpId="0"/>
      <p:bldP spid="3080" grpId="0"/>
      <p:bldP spid="6" grpId="0"/>
      <p:bldP spid="6" grpId="1"/>
      <p:bldP spid="17" grpId="0"/>
      <p:bldP spid="17" grpId="1"/>
      <p:bldP spid="18" grpId="0"/>
      <p:bldP spid="1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19E1AE-B4B8-4BD6-BFA0-F4D1092668ED}"/>
              </a:ext>
            </a:extLst>
          </p:cNvPr>
          <p:cNvSpPr/>
          <p:nvPr/>
        </p:nvSpPr>
        <p:spPr>
          <a:xfrm>
            <a:off x="1908175" y="596248"/>
            <a:ext cx="7160419" cy="1509713"/>
          </a:xfrm>
          <a:prstGeom prst="rect">
            <a:avLst/>
          </a:prstGeom>
          <a:solidFill>
            <a:srgbClr val="EC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a16="http://schemas.microsoft.com/office/drawing/2014/main" id="{2C19E1AE-B4B8-4BD6-BFA0-F4D1092668ED}"/>
              </a:ext>
            </a:extLst>
          </p:cNvPr>
          <p:cNvSpPr/>
          <p:nvPr/>
        </p:nvSpPr>
        <p:spPr>
          <a:xfrm>
            <a:off x="1908175" y="2202873"/>
            <a:ext cx="7172325" cy="3186690"/>
          </a:xfrm>
          <a:prstGeom prst="rect">
            <a:avLst/>
          </a:prstGeom>
          <a:solidFill>
            <a:srgbClr val="EC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TextBox 10">
            <a:extLst>
              <a:ext uri="{FF2B5EF4-FFF2-40B4-BE49-F238E27FC236}">
                <a16:creationId xmlns:a16="http://schemas.microsoft.com/office/drawing/2014/main" id="{0A93BD3B-D10D-4C4F-A4FB-7C40C418A4A6}"/>
              </a:ext>
            </a:extLst>
          </p:cNvPr>
          <p:cNvSpPr txBox="1"/>
          <p:nvPr/>
        </p:nvSpPr>
        <p:spPr>
          <a:xfrm>
            <a:off x="1986756" y="2389994"/>
            <a:ext cx="7015162" cy="2862322"/>
          </a:xfrm>
          <a:prstGeom prst="rect">
            <a:avLst/>
          </a:prstGeom>
          <a:noFill/>
        </p:spPr>
        <p:txBody>
          <a:bodyPr>
            <a:spAutoFit/>
          </a:bodyPr>
          <a:lstStyle/>
          <a:p>
            <a:pPr>
              <a:defRPr/>
            </a:pPr>
            <a:r>
              <a:rPr lang="en-GB" dirty="0" smtClean="0">
                <a:solidFill>
                  <a:schemeClr val="bg1">
                    <a:lumMod val="75000"/>
                  </a:schemeClr>
                </a:solidFill>
                <a:latin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dirty="0">
              <a:solidFill>
                <a:schemeClr val="bg1">
                  <a:lumMod val="75000"/>
                </a:schemeClr>
              </a:solidFill>
              <a:latin typeface="Calibri" panose="020F0502020204030204" pitchFamily="34" charset="0"/>
              <a:cs typeface="Calibri" panose="020F0502020204030204" pitchFamily="34" charset="0"/>
            </a:endParaRPr>
          </a:p>
        </p:txBody>
      </p:sp>
      <p:sp>
        <p:nvSpPr>
          <p:cNvPr id="3075" name="TextBox 3">
            <a:extLst>
              <a:ext uri="{FF2B5EF4-FFF2-40B4-BE49-F238E27FC236}">
                <a16:creationId xmlns:a16="http://schemas.microsoft.com/office/drawing/2014/main" id="{82A7CC65-0821-4200-8974-D8DD165B110F}"/>
              </a:ext>
            </a:extLst>
          </p:cNvPr>
          <p:cNvSpPr txBox="1">
            <a:spLocks noChangeArrowheads="1"/>
          </p:cNvSpPr>
          <p:nvPr/>
        </p:nvSpPr>
        <p:spPr bwMode="auto">
          <a:xfrm>
            <a:off x="2046288" y="684862"/>
            <a:ext cx="3311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200" b="1" dirty="0">
                <a:solidFill>
                  <a:schemeClr val="bg1">
                    <a:lumMod val="65000"/>
                  </a:schemeClr>
                </a:solidFill>
                <a:latin typeface="Calibri" panose="020F0502020204030204" pitchFamily="34" charset="0"/>
                <a:cs typeface="Calibri" panose="020F0502020204030204" pitchFamily="34" charset="0"/>
              </a:rPr>
              <a:t>Make your notes in the large section below:</a:t>
            </a:r>
          </a:p>
        </p:txBody>
      </p:sp>
      <p:sp>
        <p:nvSpPr>
          <p:cNvPr id="5" name="Rectangle 4">
            <a:extLst>
              <a:ext uri="{FF2B5EF4-FFF2-40B4-BE49-F238E27FC236}">
                <a16:creationId xmlns:a16="http://schemas.microsoft.com/office/drawing/2014/main" id="{800424F2-3469-41F7-9271-95C5F90E469B}"/>
              </a:ext>
            </a:extLst>
          </p:cNvPr>
          <p:cNvSpPr/>
          <p:nvPr/>
        </p:nvSpPr>
        <p:spPr>
          <a:xfrm>
            <a:off x="6350" y="596248"/>
            <a:ext cx="1901825" cy="4758390"/>
          </a:xfrm>
          <a:prstGeom prst="rect">
            <a:avLst/>
          </a:prstGeom>
          <a:solidFill>
            <a:srgbClr val="F3EB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7" name="TextBox 5">
            <a:extLst>
              <a:ext uri="{FF2B5EF4-FFF2-40B4-BE49-F238E27FC236}">
                <a16:creationId xmlns:a16="http://schemas.microsoft.com/office/drawing/2014/main" id="{F80136ED-43B9-4BAD-9FF1-46858615BE8D}"/>
              </a:ext>
            </a:extLst>
          </p:cNvPr>
          <p:cNvSpPr txBox="1">
            <a:spLocks noChangeArrowheads="1"/>
          </p:cNvSpPr>
          <p:nvPr/>
        </p:nvSpPr>
        <p:spPr bwMode="auto">
          <a:xfrm>
            <a:off x="190104" y="687022"/>
            <a:ext cx="1743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b="1">
                <a:latin typeface="Calibri" panose="020F0502020204030204" pitchFamily="34" charset="0"/>
                <a:cs typeface="Calibri" panose="020F0502020204030204" pitchFamily="34" charset="0"/>
              </a:rPr>
              <a:t>Sum up what you’ve learned here</a:t>
            </a:r>
          </a:p>
          <a:p>
            <a:pPr>
              <a:spcBef>
                <a:spcPct val="0"/>
              </a:spcBef>
              <a:buFontTx/>
              <a:buNone/>
            </a:pPr>
            <a:r>
              <a:rPr lang="en-GB" altLang="en-US" sz="1100" b="1">
                <a:latin typeface="Calibri" panose="020F0502020204030204" pitchFamily="34" charset="0"/>
                <a:cs typeface="Calibri" panose="020F0502020204030204" pitchFamily="34" charset="0"/>
              </a:rPr>
              <a:t>(use bullet points)</a:t>
            </a:r>
          </a:p>
        </p:txBody>
      </p:sp>
      <p:sp>
        <p:nvSpPr>
          <p:cNvPr id="8" name="Rectangle 7">
            <a:extLst>
              <a:ext uri="{FF2B5EF4-FFF2-40B4-BE49-F238E27FC236}">
                <a16:creationId xmlns:a16="http://schemas.microsoft.com/office/drawing/2014/main" id="{7AAD272D-DC66-4DFE-895D-82BA292D6248}"/>
              </a:ext>
            </a:extLst>
          </p:cNvPr>
          <p:cNvSpPr/>
          <p:nvPr/>
        </p:nvSpPr>
        <p:spPr>
          <a:xfrm>
            <a:off x="0" y="5383213"/>
            <a:ext cx="9080500" cy="1449387"/>
          </a:xfrm>
          <a:prstGeom prst="rect">
            <a:avLst/>
          </a:prstGeom>
          <a:solidFill>
            <a:srgbClr val="F7F3F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9" name="TextBox 8">
            <a:extLst>
              <a:ext uri="{FF2B5EF4-FFF2-40B4-BE49-F238E27FC236}">
                <a16:creationId xmlns:a16="http://schemas.microsoft.com/office/drawing/2014/main" id="{C0300DED-19BC-4853-A77B-92CDAD3F057A}"/>
              </a:ext>
            </a:extLst>
          </p:cNvPr>
          <p:cNvSpPr txBox="1">
            <a:spLocks noChangeArrowheads="1"/>
          </p:cNvSpPr>
          <p:nvPr/>
        </p:nvSpPr>
        <p:spPr bwMode="auto">
          <a:xfrm>
            <a:off x="1374775" y="5380038"/>
            <a:ext cx="6337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200" b="1" dirty="0">
                <a:latin typeface="Calibri" panose="020F0502020204030204" pitchFamily="34" charset="0"/>
                <a:cs typeface="Calibri" panose="020F0502020204030204" pitchFamily="34" charset="0"/>
              </a:rPr>
              <a:t>Use this section to explain what you’ve learned in your </a:t>
            </a:r>
            <a:r>
              <a:rPr lang="en-GB" altLang="en-US" sz="1200" b="1" dirty="0" smtClean="0">
                <a:latin typeface="Calibri" panose="020F0502020204030204" pitchFamily="34" charset="0"/>
                <a:cs typeface="Calibri" panose="020F0502020204030204" pitchFamily="34" charset="0"/>
              </a:rPr>
              <a:t>own </a:t>
            </a:r>
            <a:r>
              <a:rPr lang="en-GB" altLang="en-US" sz="1200" b="1" dirty="0">
                <a:latin typeface="Calibri" panose="020F0502020204030204" pitchFamily="34" charset="0"/>
                <a:cs typeface="Calibri" panose="020F0502020204030204" pitchFamily="34" charset="0"/>
              </a:rPr>
              <a:t>words</a:t>
            </a:r>
          </a:p>
        </p:txBody>
      </p:sp>
      <p:sp>
        <p:nvSpPr>
          <p:cNvPr id="3080" name="TextBox 9">
            <a:extLst>
              <a:ext uri="{FF2B5EF4-FFF2-40B4-BE49-F238E27FC236}">
                <a16:creationId xmlns:a16="http://schemas.microsoft.com/office/drawing/2014/main" id="{F2A08CD7-B699-422B-AC08-274F828058A2}"/>
              </a:ext>
            </a:extLst>
          </p:cNvPr>
          <p:cNvSpPr txBox="1">
            <a:spLocks noChangeArrowheads="1"/>
          </p:cNvSpPr>
          <p:nvPr/>
        </p:nvSpPr>
        <p:spPr bwMode="auto">
          <a:xfrm>
            <a:off x="5507037" y="794972"/>
            <a:ext cx="35464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400" b="1" dirty="0">
                <a:solidFill>
                  <a:schemeClr val="bg1">
                    <a:lumMod val="65000"/>
                  </a:schemeClr>
                </a:solidFill>
                <a:latin typeface="Calibri" panose="020F0502020204030204" pitchFamily="34" charset="0"/>
                <a:cs typeface="Calibri" panose="020F0502020204030204" pitchFamily="34" charset="0"/>
              </a:rPr>
              <a:t>Your name:</a:t>
            </a:r>
            <a:endParaRPr lang="en-GB" altLang="en-US" sz="1400" b="1" dirty="0">
              <a:solidFill>
                <a:schemeClr val="bg1">
                  <a:lumMod val="65000"/>
                </a:schemeClr>
              </a:solidFill>
              <a:latin typeface="+mj-lt"/>
              <a:cs typeface="Calibri" panose="020F0502020204030204" pitchFamily="34" charset="0"/>
            </a:endParaRPr>
          </a:p>
          <a:p>
            <a:pPr>
              <a:spcBef>
                <a:spcPct val="0"/>
              </a:spcBef>
              <a:buFontTx/>
              <a:buNone/>
              <a:defRPr/>
            </a:pPr>
            <a:r>
              <a:rPr lang="en-GB" altLang="en-US" sz="1400" b="1" dirty="0">
                <a:solidFill>
                  <a:schemeClr val="bg1">
                    <a:lumMod val="65000"/>
                  </a:schemeClr>
                </a:solidFill>
                <a:latin typeface="+mj-lt"/>
                <a:cs typeface="Calibri" panose="020F0502020204030204" pitchFamily="34" charset="0"/>
              </a:rPr>
              <a:t>Date</a:t>
            </a:r>
            <a:r>
              <a:rPr lang="en-GB" altLang="en-US" sz="1600" b="1" dirty="0">
                <a:solidFill>
                  <a:schemeClr val="bg1">
                    <a:lumMod val="65000"/>
                  </a:schemeClr>
                </a:solidFill>
                <a:latin typeface="+mj-lt"/>
                <a:cs typeface="Calibri" panose="020F0502020204030204" pitchFamily="34" charset="0"/>
              </a:rPr>
              <a:t>: </a:t>
            </a:r>
          </a:p>
          <a:p>
            <a:pPr>
              <a:spcBef>
                <a:spcPct val="0"/>
              </a:spcBef>
              <a:buFontTx/>
              <a:buNone/>
              <a:defRPr/>
            </a:pPr>
            <a:r>
              <a:rPr lang="en-GB" altLang="en-US" sz="1400" b="1" dirty="0">
                <a:solidFill>
                  <a:schemeClr val="bg1">
                    <a:lumMod val="65000"/>
                  </a:schemeClr>
                </a:solidFill>
                <a:latin typeface="+mj-lt"/>
                <a:cs typeface="Calibri" panose="020F0502020204030204" pitchFamily="34" charset="0"/>
              </a:rPr>
              <a:t>Topic researched</a:t>
            </a:r>
            <a:r>
              <a:rPr lang="en-GB" altLang="en-US" sz="1400" b="1" dirty="0">
                <a:solidFill>
                  <a:schemeClr val="bg1">
                    <a:lumMod val="65000"/>
                  </a:schemeClr>
                </a:solidFill>
                <a:latin typeface="+mj-lt"/>
              </a:rPr>
              <a:t>: </a:t>
            </a:r>
          </a:p>
          <a:p>
            <a:pPr>
              <a:spcBef>
                <a:spcPct val="0"/>
              </a:spcBef>
              <a:buFontTx/>
              <a:buNone/>
              <a:defRPr/>
            </a:pPr>
            <a:r>
              <a:rPr lang="en-GB" altLang="en-US" sz="1200" b="1" dirty="0">
                <a:solidFill>
                  <a:schemeClr val="bg1">
                    <a:lumMod val="65000"/>
                  </a:schemeClr>
                </a:solidFill>
                <a:latin typeface="+mj-lt"/>
              </a:rPr>
              <a:t>Resource used</a:t>
            </a:r>
            <a:r>
              <a:rPr lang="en-GB" altLang="en-US" sz="1400" b="1" dirty="0">
                <a:solidFill>
                  <a:schemeClr val="bg1">
                    <a:lumMod val="65000"/>
                  </a:schemeClr>
                </a:solidFill>
                <a:latin typeface="+mj-lt"/>
              </a:rPr>
              <a:t>:</a:t>
            </a:r>
          </a:p>
        </p:txBody>
      </p:sp>
      <p:sp>
        <p:nvSpPr>
          <p:cNvPr id="4" name="TextBox 3">
            <a:extLst>
              <a:ext uri="{FF2B5EF4-FFF2-40B4-BE49-F238E27FC236}">
                <a16:creationId xmlns:a16="http://schemas.microsoft.com/office/drawing/2014/main" id="{12EB8084-66ED-43AA-A299-EDCFD54B110F}"/>
              </a:ext>
            </a:extLst>
          </p:cNvPr>
          <p:cNvSpPr txBox="1">
            <a:spLocks noChangeArrowheads="1"/>
          </p:cNvSpPr>
          <p:nvPr/>
        </p:nvSpPr>
        <p:spPr bwMode="auto">
          <a:xfrm>
            <a:off x="1986756" y="1049701"/>
            <a:ext cx="38623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en-US" sz="1200" dirty="0">
                <a:solidFill>
                  <a:srgbClr val="A6A6A6"/>
                </a:solidFill>
              </a:rPr>
              <a:t>key ideas (main points in the text)</a:t>
            </a:r>
          </a:p>
          <a:p>
            <a:pPr>
              <a:spcBef>
                <a:spcPct val="0"/>
              </a:spcBef>
            </a:pPr>
            <a:r>
              <a:rPr lang="en-GB" altLang="en-US" sz="1200" dirty="0">
                <a:solidFill>
                  <a:srgbClr val="A6A6A6"/>
                </a:solidFill>
              </a:rPr>
              <a:t>Any important dates, people places mentioned</a:t>
            </a:r>
          </a:p>
          <a:p>
            <a:pPr>
              <a:spcBef>
                <a:spcPct val="0"/>
              </a:spcBef>
            </a:pPr>
            <a:r>
              <a:rPr lang="en-GB" altLang="en-US" sz="1200" dirty="0">
                <a:solidFill>
                  <a:srgbClr val="A6A6A6"/>
                </a:solidFill>
              </a:rPr>
              <a:t>Any information underlined, stressed, repeated</a:t>
            </a:r>
          </a:p>
          <a:p>
            <a:pPr>
              <a:spcBef>
                <a:spcPct val="0"/>
              </a:spcBef>
            </a:pPr>
            <a:r>
              <a:rPr lang="en-GB" altLang="en-US" sz="1200" dirty="0">
                <a:solidFill>
                  <a:srgbClr val="A6A6A6"/>
                </a:solidFill>
              </a:rPr>
              <a:t>Any statistical information, charts, graphs</a:t>
            </a:r>
          </a:p>
          <a:p>
            <a:pPr>
              <a:spcBef>
                <a:spcPct val="0"/>
              </a:spcBef>
            </a:pPr>
            <a:r>
              <a:rPr lang="en-GB" altLang="en-US" sz="1200" dirty="0">
                <a:solidFill>
                  <a:srgbClr val="A6A6A6"/>
                </a:solidFill>
              </a:rPr>
              <a:t>Diagrams and pictures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35798">
            <a:off x="8529682" y="99764"/>
            <a:ext cx="553041" cy="583834"/>
          </a:xfrm>
          <a:prstGeom prst="rect">
            <a:avLst/>
          </a:prstGeom>
        </p:spPr>
      </p:pic>
      <p:sp>
        <p:nvSpPr>
          <p:cNvPr id="13" name="TextBox 12">
            <a:extLst>
              <a:ext uri="{FF2B5EF4-FFF2-40B4-BE49-F238E27FC236}">
                <a16:creationId xmlns:a16="http://schemas.microsoft.com/office/drawing/2014/main" id="{2ED791FB-13B2-4C89-BDF5-511BD83F2209}"/>
              </a:ext>
            </a:extLst>
          </p:cNvPr>
          <p:cNvSpPr txBox="1"/>
          <p:nvPr/>
        </p:nvSpPr>
        <p:spPr>
          <a:xfrm>
            <a:off x="180177" y="5426"/>
            <a:ext cx="8175913" cy="646331"/>
          </a:xfrm>
          <a:prstGeom prst="rect">
            <a:avLst/>
          </a:prstGeom>
          <a:noFill/>
        </p:spPr>
        <p:txBody>
          <a:bodyPr wrap="square" rtlCol="0" anchor="t">
            <a:spAutoFit/>
          </a:bodyPr>
          <a:lstStyle/>
          <a:p>
            <a:r>
              <a:rPr lang="en-GB" sz="2000" b="1" dirty="0" smtClean="0">
                <a:solidFill>
                  <a:srgbClr val="002060"/>
                </a:solidFill>
              </a:rPr>
              <a:t>Use </a:t>
            </a:r>
            <a:r>
              <a:rPr lang="en-GB" sz="1600" b="1" dirty="0" smtClean="0">
                <a:solidFill>
                  <a:srgbClr val="002060"/>
                </a:solidFill>
              </a:rPr>
              <a:t>: </a:t>
            </a:r>
            <a:r>
              <a:rPr lang="en-GB" sz="2000" dirty="0" smtClean="0">
                <a:solidFill>
                  <a:srgbClr val="002060"/>
                </a:solidFill>
              </a:rPr>
              <a:t>the information you’ve found</a:t>
            </a:r>
          </a:p>
          <a:p>
            <a:r>
              <a:rPr lang="en-GB" sz="1600" dirty="0" smtClean="0">
                <a:solidFill>
                  <a:srgbClr val="002060"/>
                </a:solidFill>
              </a:rPr>
              <a:t>Making good notes using the Cornell method</a:t>
            </a:r>
            <a:endParaRPr lang="en-GB" sz="1600" dirty="0">
              <a:solidFill>
                <a:srgbClr val="0070C0"/>
              </a:solidFill>
            </a:endParaRPr>
          </a:p>
        </p:txBody>
      </p:sp>
    </p:spTree>
    <p:extLst>
      <p:ext uri="{BB962C8B-B14F-4D97-AF65-F5344CB8AC3E}">
        <p14:creationId xmlns:p14="http://schemas.microsoft.com/office/powerpoint/2010/main" val="140056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fill="hold"/>
                                        <p:tgtEl>
                                          <p:spTgt spid="3080"/>
                                        </p:tgtEl>
                                        <p:attrNameLst>
                                          <p:attrName>ppt_x</p:attrName>
                                        </p:attrNameLst>
                                      </p:cBhvr>
                                      <p:tavLst>
                                        <p:tav tm="0">
                                          <p:val>
                                            <p:strVal val="1+#ppt_w/2"/>
                                          </p:val>
                                        </p:tav>
                                        <p:tav tm="100000">
                                          <p:val>
                                            <p:strVal val="#ppt_x"/>
                                          </p:val>
                                        </p:tav>
                                      </p:tavLst>
                                    </p:anim>
                                    <p:anim calcmode="lin" valueType="num">
                                      <p:cBhvr additive="base">
                                        <p:cTn id="8"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1+#ppt_w/2"/>
                                          </p:val>
                                        </p:tav>
                                        <p:tav tm="100000">
                                          <p:val>
                                            <p:strVal val="#ppt_x"/>
                                          </p:val>
                                        </p:tav>
                                      </p:tavLst>
                                    </p:anim>
                                    <p:anim calcmode="lin" valueType="num">
                                      <p:cBhvr additive="base">
                                        <p:cTn id="1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2"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000"/>
                            </p:stCondLst>
                            <p:childTnLst>
                              <p:par>
                                <p:cTn id="27" presetID="2" presetClass="entr" presetSubtype="2" fill="hold"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500"/>
                            </p:stCondLst>
                            <p:childTnLst>
                              <p:par>
                                <p:cTn id="32" presetID="2" presetClass="entr" presetSubtype="2" fill="hold" nodeType="after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000"/>
                            </p:stCondLst>
                            <p:childTnLst>
                              <p:par>
                                <p:cTn id="37" presetID="2" presetClass="entr" presetSubtype="2" fill="hold" nodeType="after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2500"/>
                            </p:stCondLst>
                            <p:childTnLst>
                              <p:par>
                                <p:cTn id="42" presetID="2" presetClass="entr" presetSubtype="2" fill="hold" nodeType="after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077"/>
                                        </p:tgtEl>
                                        <p:attrNameLst>
                                          <p:attrName>style.visibility</p:attrName>
                                        </p:attrNameLst>
                                      </p:cBhvr>
                                      <p:to>
                                        <p:strVal val="visible"/>
                                      </p:to>
                                    </p:set>
                                    <p:anim calcmode="lin" valueType="num">
                                      <p:cBhvr additive="base">
                                        <p:cTn id="50" dur="500" fill="hold"/>
                                        <p:tgtEl>
                                          <p:spTgt spid="3077"/>
                                        </p:tgtEl>
                                        <p:attrNameLst>
                                          <p:attrName>ppt_x</p:attrName>
                                        </p:attrNameLst>
                                      </p:cBhvr>
                                      <p:tavLst>
                                        <p:tav tm="0">
                                          <p:val>
                                            <p:strVal val="1+#ppt_w/2"/>
                                          </p:val>
                                        </p:tav>
                                        <p:tav tm="100000">
                                          <p:val>
                                            <p:strVal val="#ppt_x"/>
                                          </p:val>
                                        </p:tav>
                                      </p:tavLst>
                                    </p:anim>
                                    <p:anim calcmode="lin" valueType="num">
                                      <p:cBhvr additive="base">
                                        <p:cTn id="51"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079"/>
                                        </p:tgtEl>
                                        <p:attrNameLst>
                                          <p:attrName>style.visibility</p:attrName>
                                        </p:attrNameLst>
                                      </p:cBhvr>
                                      <p:to>
                                        <p:strVal val="visible"/>
                                      </p:to>
                                    </p:set>
                                    <p:anim calcmode="lin" valueType="num">
                                      <p:cBhvr additive="base">
                                        <p:cTn id="56" dur="500" fill="hold"/>
                                        <p:tgtEl>
                                          <p:spTgt spid="3079"/>
                                        </p:tgtEl>
                                        <p:attrNameLst>
                                          <p:attrName>ppt_x</p:attrName>
                                        </p:attrNameLst>
                                      </p:cBhvr>
                                      <p:tavLst>
                                        <p:tav tm="0">
                                          <p:val>
                                            <p:strVal val="1+#ppt_w/2"/>
                                          </p:val>
                                        </p:tav>
                                        <p:tav tm="100000">
                                          <p:val>
                                            <p:strVal val="#ppt_x"/>
                                          </p:val>
                                        </p:tav>
                                      </p:tavLst>
                                    </p:anim>
                                    <p:anim calcmode="lin" valueType="num">
                                      <p:cBhvr additive="base">
                                        <p:cTn id="57"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7" grpId="0"/>
      <p:bldP spid="3079" grpId="0"/>
      <p:bldP spid="3080"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a:extLst>
              <a:ext uri="{FF2B5EF4-FFF2-40B4-BE49-F238E27FC236}">
                <a16:creationId xmlns:a16="http://schemas.microsoft.com/office/drawing/2014/main" id="{AE11955F-7977-44B8-B8DF-A34813ED5070}"/>
              </a:ext>
            </a:extLst>
          </p:cNvPr>
          <p:cNvSpPr>
            <a:spLocks noChangeArrowheads="1" noChangeShapeType="1" noTextEdit="1"/>
          </p:cNvSpPr>
          <p:nvPr/>
        </p:nvSpPr>
        <p:spPr bwMode="ltGray">
          <a:xfrm>
            <a:off x="6804025" y="6092825"/>
            <a:ext cx="2165350" cy="630238"/>
          </a:xfrm>
          <a:prstGeom prst="rect">
            <a:avLst/>
          </a:prstGeom>
        </p:spPr>
        <p:txBody>
          <a:bodyPr wrap="none" fromWordArt="1">
            <a:prstTxWarp prst="textPlain">
              <a:avLst>
                <a:gd name="adj" fmla="val 50000"/>
              </a:avLst>
            </a:prstTxWarp>
          </a:bodyPr>
          <a:lstStyle/>
          <a:p>
            <a:pPr algn="ctr"/>
            <a:r>
              <a:rPr lang="en-GB" b="1" kern="10" dirty="0">
                <a:ln w="9525">
                  <a:solidFill>
                    <a:srgbClr val="C0C0C0"/>
                  </a:solidFill>
                  <a:prstDash val="sysDot"/>
                  <a:round/>
                  <a:headEnd/>
                  <a:tailEnd/>
                </a:ln>
                <a:solidFill>
                  <a:srgbClr val="C0C0C0">
                    <a:alpha val="0"/>
                  </a:srgbClr>
                </a:solidFill>
                <a:latin typeface="Tempus Sans ITC" panose="04020404030D07020202" pitchFamily="82" charset="0"/>
              </a:rPr>
              <a:t>Largs Academy</a:t>
            </a:r>
          </a:p>
          <a:p>
            <a:pPr algn="ctr"/>
            <a:r>
              <a:rPr lang="en-GB" b="1" kern="10" dirty="0">
                <a:ln w="9525">
                  <a:solidFill>
                    <a:srgbClr val="C0C0C0"/>
                  </a:solidFill>
                  <a:prstDash val="sysDot"/>
                  <a:round/>
                  <a:headEnd/>
                  <a:tailEnd/>
                </a:ln>
                <a:solidFill>
                  <a:srgbClr val="C0C0C0">
                    <a:alpha val="0"/>
                  </a:srgbClr>
                </a:solidFill>
                <a:latin typeface="Tempus Sans ITC" panose="04020404030D07020202" pitchFamily="82" charset="0"/>
              </a:rPr>
              <a:t>Virtual School Library</a:t>
            </a:r>
          </a:p>
        </p:txBody>
      </p:sp>
      <p:sp>
        <p:nvSpPr>
          <p:cNvPr id="2051" name="WordArt 3">
            <a:extLst>
              <a:ext uri="{FF2B5EF4-FFF2-40B4-BE49-F238E27FC236}">
                <a16:creationId xmlns:a16="http://schemas.microsoft.com/office/drawing/2014/main" id="{1DE307F9-79A6-4480-A669-3000851A47FD}"/>
              </a:ext>
            </a:extLst>
          </p:cNvPr>
          <p:cNvSpPr>
            <a:spLocks noChangeArrowheads="1" noChangeShapeType="1" noTextEdit="1"/>
          </p:cNvSpPr>
          <p:nvPr/>
        </p:nvSpPr>
        <p:spPr bwMode="auto">
          <a:xfrm>
            <a:off x="142875" y="174627"/>
            <a:ext cx="1908175" cy="333375"/>
          </a:xfrm>
          <a:prstGeom prst="rect">
            <a:avLst/>
          </a:prstGeom>
        </p:spPr>
        <p:txBody>
          <a:bodyPr wrap="none" fromWordArt="1">
            <a:prstTxWarp prst="textPlain">
              <a:avLst>
                <a:gd name="adj" fmla="val 50000"/>
              </a:avLst>
            </a:prstTxWarp>
          </a:bodyPr>
          <a:lstStyle/>
          <a:p>
            <a:pPr algn="ctr"/>
            <a:endParaRPr lang="en-GB" sz="3600" kern="10" dirty="0">
              <a:ln w="9525">
                <a:solidFill>
                  <a:srgbClr val="000000"/>
                </a:solidFill>
                <a:round/>
                <a:headEnd/>
                <a:tailEnd/>
              </a:ln>
              <a:solidFill>
                <a:schemeClr val="accent2"/>
              </a:solidFill>
              <a:latin typeface="Tempus Sans ITC" panose="04020404030D07020202" pitchFamily="82" charset="0"/>
            </a:endParaRPr>
          </a:p>
        </p:txBody>
      </p:sp>
      <p:graphicFrame>
        <p:nvGraphicFramePr>
          <p:cNvPr id="3712" name="Group 640">
            <a:extLst>
              <a:ext uri="{FF2B5EF4-FFF2-40B4-BE49-F238E27FC236}">
                <a16:creationId xmlns:a16="http://schemas.microsoft.com/office/drawing/2014/main" id="{F77F9A45-81C1-4B4E-836C-6F27963A03F7}"/>
              </a:ext>
            </a:extLst>
          </p:cNvPr>
          <p:cNvGraphicFramePr>
            <a:graphicFrameLocks noGrp="1"/>
          </p:cNvGraphicFramePr>
          <p:nvPr>
            <p:extLst/>
          </p:nvPr>
        </p:nvGraphicFramePr>
        <p:xfrm>
          <a:off x="221703" y="861472"/>
          <a:ext cx="8820150" cy="1727661"/>
        </p:xfrm>
        <a:graphic>
          <a:graphicData uri="http://schemas.openxmlformats.org/drawingml/2006/table">
            <a:tbl>
              <a:tblPr/>
              <a:tblGrid>
                <a:gridCol w="1066800">
                  <a:extLst>
                    <a:ext uri="{9D8B030D-6E8A-4147-A177-3AD203B41FA5}">
                      <a16:colId xmlns:a16="http://schemas.microsoft.com/office/drawing/2014/main" val="1922414590"/>
                    </a:ext>
                  </a:extLst>
                </a:gridCol>
                <a:gridCol w="1422400">
                  <a:extLst>
                    <a:ext uri="{9D8B030D-6E8A-4147-A177-3AD203B41FA5}">
                      <a16:colId xmlns:a16="http://schemas.microsoft.com/office/drawing/2014/main" val="4094200106"/>
                    </a:ext>
                  </a:extLst>
                </a:gridCol>
                <a:gridCol w="498475">
                  <a:extLst>
                    <a:ext uri="{9D8B030D-6E8A-4147-A177-3AD203B41FA5}">
                      <a16:colId xmlns:a16="http://schemas.microsoft.com/office/drawing/2014/main" val="1812065623"/>
                    </a:ext>
                  </a:extLst>
                </a:gridCol>
                <a:gridCol w="1352550">
                  <a:extLst>
                    <a:ext uri="{9D8B030D-6E8A-4147-A177-3AD203B41FA5}">
                      <a16:colId xmlns:a16="http://schemas.microsoft.com/office/drawing/2014/main" val="3526135786"/>
                    </a:ext>
                  </a:extLst>
                </a:gridCol>
                <a:gridCol w="922338">
                  <a:extLst>
                    <a:ext uri="{9D8B030D-6E8A-4147-A177-3AD203B41FA5}">
                      <a16:colId xmlns:a16="http://schemas.microsoft.com/office/drawing/2014/main" val="619459816"/>
                    </a:ext>
                  </a:extLst>
                </a:gridCol>
                <a:gridCol w="911225">
                  <a:extLst>
                    <a:ext uri="{9D8B030D-6E8A-4147-A177-3AD203B41FA5}">
                      <a16:colId xmlns:a16="http://schemas.microsoft.com/office/drawing/2014/main" val="1917524937"/>
                    </a:ext>
                  </a:extLst>
                </a:gridCol>
                <a:gridCol w="796925">
                  <a:extLst>
                    <a:ext uri="{9D8B030D-6E8A-4147-A177-3AD203B41FA5}">
                      <a16:colId xmlns:a16="http://schemas.microsoft.com/office/drawing/2014/main" val="3629482799"/>
                    </a:ext>
                  </a:extLst>
                </a:gridCol>
                <a:gridCol w="1209675">
                  <a:extLst>
                    <a:ext uri="{9D8B030D-6E8A-4147-A177-3AD203B41FA5}">
                      <a16:colId xmlns:a16="http://schemas.microsoft.com/office/drawing/2014/main" val="3508712659"/>
                    </a:ext>
                  </a:extLst>
                </a:gridCol>
                <a:gridCol w="639762">
                  <a:extLst>
                    <a:ext uri="{9D8B030D-6E8A-4147-A177-3AD203B41FA5}">
                      <a16:colId xmlns:a16="http://schemas.microsoft.com/office/drawing/2014/main" val="250528965"/>
                    </a:ext>
                  </a:extLst>
                </a:gridCol>
              </a:tblGrid>
              <a:tr h="528780">
                <a:tc gridSpan="9">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a:ln>
                            <a:noFill/>
                          </a:ln>
                          <a:solidFill>
                            <a:srgbClr val="002060"/>
                          </a:solidFill>
                          <a:effectLst/>
                          <a:latin typeface="Calibri" panose="020F0502020204030204" pitchFamily="34" charset="0"/>
                          <a:cs typeface="Times New Roman" panose="02020603050405020304" pitchFamily="18" charset="0"/>
                        </a:rPr>
                        <a:t>For Books</a:t>
                      </a:r>
                      <a:r>
                        <a:rPr kumimoji="0" lang="en-GB" altLang="en-US" sz="1000" b="1" i="0" u="none" strike="noStrike" cap="none" normalizeH="0" baseline="0" dirty="0">
                          <a:ln>
                            <a:noFill/>
                          </a:ln>
                          <a:solidFill>
                            <a:srgbClr val="002060"/>
                          </a:solidFill>
                          <a:effectLst/>
                          <a:latin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Author’s surname (caps), then first name.  For date, place of publication and publisher - check page after title page; code number is useful if you need to find the book again, but shouldn’t be included in your final bibliography</a:t>
                      </a:r>
                      <a:endParaRPr kumimoji="0" lang="en-GB" altLang="en-US" sz="1000" b="1" i="0" u="none" strike="noStrike" cap="none" normalizeH="0" baseline="0" dirty="0">
                        <a:ln>
                          <a:noFill/>
                        </a:ln>
                        <a:solidFill>
                          <a:srgbClr val="002060"/>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11571481"/>
                  </a:ext>
                </a:extLst>
              </a:tr>
              <a:tr h="38202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SURNAME,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First Name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Date.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a:ln>
                            <a:noFill/>
                          </a:ln>
                          <a:solidFill>
                            <a:srgbClr val="010135"/>
                          </a:solidFill>
                          <a:effectLst/>
                          <a:latin typeface="Calibri" panose="020F0502020204030204" pitchFamily="34" charset="0"/>
                        </a:rPr>
                        <a:t>Title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(Series):</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Place of publication,</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Publisher</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Specific pages you looked at</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a:ln>
                            <a:noFill/>
                          </a:ln>
                          <a:solidFill>
                            <a:srgbClr val="010135"/>
                          </a:solidFill>
                          <a:effectLst/>
                          <a:latin typeface="Calibri" panose="020F0502020204030204" pitchFamily="34" charset="0"/>
                          <a:cs typeface="Times New Roman" panose="02020603050405020304" pitchFamily="18" charset="0"/>
                        </a:rPr>
                        <a:t>Code Number</a:t>
                      </a:r>
                      <a:endParaRPr kumimoji="0" lang="en-GB" altLang="en-US" sz="1000" b="1" i="0" u="none" strike="noStrike" cap="none" normalizeH="0" baseline="0" dirty="0">
                        <a:ln>
                          <a:noFill/>
                        </a:ln>
                        <a:solidFill>
                          <a:srgbClr val="010135"/>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0273245"/>
                  </a:ext>
                </a:extLst>
              </a:tr>
              <a:tr h="2163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7514115"/>
                  </a:ext>
                </a:extLst>
              </a:tr>
              <a:tr h="20660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976779"/>
                  </a:ext>
                </a:extLst>
              </a:tr>
              <a:tr h="26447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1208463"/>
                  </a:ext>
                </a:extLst>
              </a:tr>
            </a:tbl>
          </a:graphicData>
        </a:graphic>
      </p:graphicFrame>
      <p:graphicFrame>
        <p:nvGraphicFramePr>
          <p:cNvPr id="3752" name="Group 680">
            <a:extLst>
              <a:ext uri="{FF2B5EF4-FFF2-40B4-BE49-F238E27FC236}">
                <a16:creationId xmlns:a16="http://schemas.microsoft.com/office/drawing/2014/main" id="{60C4A0F7-4290-442F-9544-6D470BCC50AC}"/>
              </a:ext>
            </a:extLst>
          </p:cNvPr>
          <p:cNvGraphicFramePr>
            <a:graphicFrameLocks noGrp="1"/>
          </p:cNvGraphicFramePr>
          <p:nvPr>
            <p:extLst/>
          </p:nvPr>
        </p:nvGraphicFramePr>
        <p:xfrm>
          <a:off x="221703" y="5670634"/>
          <a:ext cx="8785225" cy="1188996"/>
        </p:xfrm>
        <a:graphic>
          <a:graphicData uri="http://schemas.openxmlformats.org/drawingml/2006/table">
            <a:tbl>
              <a:tblPr/>
              <a:tblGrid>
                <a:gridCol w="1062038">
                  <a:extLst>
                    <a:ext uri="{9D8B030D-6E8A-4147-A177-3AD203B41FA5}">
                      <a16:colId xmlns:a16="http://schemas.microsoft.com/office/drawing/2014/main" val="3510837555"/>
                    </a:ext>
                  </a:extLst>
                </a:gridCol>
                <a:gridCol w="1036607">
                  <a:extLst>
                    <a:ext uri="{9D8B030D-6E8A-4147-A177-3AD203B41FA5}">
                      <a16:colId xmlns:a16="http://schemas.microsoft.com/office/drawing/2014/main" val="308161494"/>
                    </a:ext>
                  </a:extLst>
                </a:gridCol>
                <a:gridCol w="877918">
                  <a:extLst>
                    <a:ext uri="{9D8B030D-6E8A-4147-A177-3AD203B41FA5}">
                      <a16:colId xmlns:a16="http://schemas.microsoft.com/office/drawing/2014/main" val="3768275749"/>
                    </a:ext>
                  </a:extLst>
                </a:gridCol>
                <a:gridCol w="1346200">
                  <a:extLst>
                    <a:ext uri="{9D8B030D-6E8A-4147-A177-3AD203B41FA5}">
                      <a16:colId xmlns:a16="http://schemas.microsoft.com/office/drawing/2014/main" val="1044732877"/>
                    </a:ext>
                  </a:extLst>
                </a:gridCol>
                <a:gridCol w="1751012">
                  <a:extLst>
                    <a:ext uri="{9D8B030D-6E8A-4147-A177-3AD203B41FA5}">
                      <a16:colId xmlns:a16="http://schemas.microsoft.com/office/drawing/2014/main" val="29997631"/>
                    </a:ext>
                  </a:extLst>
                </a:gridCol>
                <a:gridCol w="1590675">
                  <a:extLst>
                    <a:ext uri="{9D8B030D-6E8A-4147-A177-3AD203B41FA5}">
                      <a16:colId xmlns:a16="http://schemas.microsoft.com/office/drawing/2014/main" val="2639170678"/>
                    </a:ext>
                  </a:extLst>
                </a:gridCol>
                <a:gridCol w="1120775">
                  <a:extLst>
                    <a:ext uri="{9D8B030D-6E8A-4147-A177-3AD203B41FA5}">
                      <a16:colId xmlns:a16="http://schemas.microsoft.com/office/drawing/2014/main" val="3990086042"/>
                    </a:ext>
                  </a:extLst>
                </a:gridCol>
              </a:tblGrid>
              <a:tr h="210712">
                <a:tc gridSpan="7">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a:ln>
                            <a:noFill/>
                          </a:ln>
                          <a:solidFill>
                            <a:srgbClr val="010135"/>
                          </a:solidFill>
                          <a:effectLst/>
                          <a:latin typeface="Calibri" panose="020F0502020204030204" pitchFamily="34" charset="0"/>
                          <a:cs typeface="Times New Roman" panose="02020603050405020304" pitchFamily="18" charset="0"/>
                        </a:rPr>
                        <a:t>Magazines, journals, newspapers</a:t>
                      </a:r>
                      <a:r>
                        <a:rPr kumimoji="0" lang="en-GB" altLang="en-US" sz="1000" b="1" i="0" u="none" strike="noStrike" cap="none" normalizeH="0" baseline="0" dirty="0">
                          <a:ln>
                            <a:noFill/>
                          </a:ln>
                          <a:solidFill>
                            <a:srgbClr val="010135"/>
                          </a:solidFill>
                          <a:effectLst/>
                          <a:latin typeface="Calibri" panose="020F0502020204030204" pitchFamily="34" charset="0"/>
                          <a:cs typeface="Times New Roman" panose="02020603050405020304" pitchFamily="18" charset="0"/>
                        </a:rPr>
                        <a:t>        </a:t>
                      </a:r>
                      <a:endParaRPr kumimoji="0" lang="en-GB" altLang="en-US" sz="1000" b="1" i="0" u="none" strike="noStrike" cap="none" normalizeH="0" baseline="0" dirty="0">
                        <a:ln>
                          <a:noFill/>
                        </a:ln>
                        <a:solidFill>
                          <a:srgbClr val="010135"/>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68912369"/>
                  </a:ext>
                </a:extLst>
              </a:tr>
              <a:tr h="3963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chemeClr val="tx1"/>
                          </a:solidFill>
                          <a:effectLst/>
                          <a:latin typeface="Calibri" panose="020F0502020204030204" pitchFamily="34" charset="0"/>
                        </a:rPr>
                        <a:t>SURNAME,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chemeClr val="tx1"/>
                          </a:solidFill>
                          <a:effectLst/>
                          <a:latin typeface="Calibri" panose="020F0502020204030204" pitchFamily="34" charset="0"/>
                        </a:rPr>
                        <a:t>First Name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chemeClr val="tx1"/>
                          </a:solidFill>
                          <a:effectLst/>
                          <a:latin typeface="Calibri" panose="020F0502020204030204" pitchFamily="34" charset="0"/>
                        </a:rPr>
                        <a:t>Date.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chemeClr val="tx1"/>
                          </a:solidFill>
                          <a:effectLst/>
                          <a:latin typeface="Calibri" panose="020F0502020204030204" pitchFamily="34" charset="0"/>
                        </a:rPr>
                        <a:t>Title of the article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1" u="none" strike="noStrike" cap="none" normalizeH="0" baseline="0">
                          <a:ln>
                            <a:noFill/>
                          </a:ln>
                          <a:solidFill>
                            <a:schemeClr val="tx1"/>
                          </a:solidFill>
                          <a:effectLst/>
                          <a:latin typeface="Calibri" panose="020F0502020204030204" pitchFamily="34" charset="0"/>
                        </a:rPr>
                        <a:t>Name of the periodical (italics)</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chemeClr val="tx1"/>
                          </a:solidFill>
                          <a:effectLst/>
                          <a:latin typeface="Calibri" panose="020F0502020204030204" pitchFamily="34" charset="0"/>
                        </a:rPr>
                        <a:t>Issue information  (could be the volume number)</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chemeClr val="tx1"/>
                          </a:solidFill>
                          <a:effectLst/>
                          <a:latin typeface="Calibri" panose="020F0502020204030204" pitchFamily="34" charset="0"/>
                        </a:rPr>
                        <a:t>Specific pages you referred to</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7566637"/>
                  </a:ext>
                </a:extLst>
              </a:tr>
              <a:tr h="2743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399941"/>
                  </a:ext>
                </a:extLst>
              </a:tr>
              <a:tr h="2743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7578938"/>
                  </a:ext>
                </a:extLst>
              </a:tr>
            </a:tbl>
          </a:graphicData>
        </a:graphic>
      </p:graphicFrame>
      <p:graphicFrame>
        <p:nvGraphicFramePr>
          <p:cNvPr id="4160" name="Group 1088">
            <a:extLst>
              <a:ext uri="{FF2B5EF4-FFF2-40B4-BE49-F238E27FC236}">
                <a16:creationId xmlns:a16="http://schemas.microsoft.com/office/drawing/2014/main" id="{8BCFB5B8-5D67-45B4-A5E5-6673510FFA56}"/>
              </a:ext>
            </a:extLst>
          </p:cNvPr>
          <p:cNvGraphicFramePr>
            <a:graphicFrameLocks noGrp="1"/>
          </p:cNvGraphicFramePr>
          <p:nvPr>
            <p:extLst/>
          </p:nvPr>
        </p:nvGraphicFramePr>
        <p:xfrm>
          <a:off x="221703" y="2676190"/>
          <a:ext cx="8785225" cy="1558973"/>
        </p:xfrm>
        <a:graphic>
          <a:graphicData uri="http://schemas.openxmlformats.org/drawingml/2006/table">
            <a:tbl>
              <a:tblPr/>
              <a:tblGrid>
                <a:gridCol w="2478088">
                  <a:extLst>
                    <a:ext uri="{9D8B030D-6E8A-4147-A177-3AD203B41FA5}">
                      <a16:colId xmlns:a16="http://schemas.microsoft.com/office/drawing/2014/main" val="776715999"/>
                    </a:ext>
                  </a:extLst>
                </a:gridCol>
                <a:gridCol w="498475">
                  <a:extLst>
                    <a:ext uri="{9D8B030D-6E8A-4147-A177-3AD203B41FA5}">
                      <a16:colId xmlns:a16="http://schemas.microsoft.com/office/drawing/2014/main" val="2319067576"/>
                    </a:ext>
                  </a:extLst>
                </a:gridCol>
                <a:gridCol w="4008437">
                  <a:extLst>
                    <a:ext uri="{9D8B030D-6E8A-4147-A177-3AD203B41FA5}">
                      <a16:colId xmlns:a16="http://schemas.microsoft.com/office/drawing/2014/main" val="1047082334"/>
                    </a:ext>
                  </a:extLst>
                </a:gridCol>
                <a:gridCol w="1800225">
                  <a:extLst>
                    <a:ext uri="{9D8B030D-6E8A-4147-A177-3AD203B41FA5}">
                      <a16:colId xmlns:a16="http://schemas.microsoft.com/office/drawing/2014/main" val="1292921726"/>
                    </a:ext>
                  </a:extLst>
                </a:gridCol>
              </a:tblGrid>
              <a:tr h="339909">
                <a:tc grid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a:ln>
                            <a:noFill/>
                          </a:ln>
                          <a:solidFill>
                            <a:srgbClr val="002060"/>
                          </a:solidFill>
                          <a:effectLst/>
                          <a:latin typeface="Calibri" panose="020F0502020204030204" pitchFamily="34" charset="0"/>
                          <a:cs typeface="Times New Roman" panose="02020603050405020304" pitchFamily="18" charset="0"/>
                        </a:rPr>
                        <a:t>Websites</a:t>
                      </a:r>
                      <a:r>
                        <a:rPr kumimoji="0" lang="en-GB" altLang="en-US" sz="1000" b="1" i="0" u="none" strike="noStrike" cap="none" normalizeH="0" baseline="0" dirty="0">
                          <a:ln>
                            <a:noFill/>
                          </a:ln>
                          <a:solidFill>
                            <a:srgbClr val="FF0000"/>
                          </a:solidFill>
                          <a:effectLst/>
                          <a:latin typeface="Calibri" panose="020F0502020204030204" pitchFamily="34" charset="0"/>
                          <a:cs typeface="Times New Roman" panose="02020603050405020304" pitchFamily="18" charset="0"/>
                        </a:rPr>
                        <a:t>  </a:t>
                      </a:r>
                      <a:r>
                        <a:rPr kumimoji="0" lang="en-GB" altLang="en-US" sz="1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Information about those responsible is often found in the ‘</a:t>
                      </a:r>
                      <a:r>
                        <a:rPr kumimoji="0" lang="en-GB" altLang="en-US" sz="1000" b="1" i="1"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About Us</a:t>
                      </a: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 or </a:t>
                      </a:r>
                      <a:r>
                        <a:rPr kumimoji="0" lang="en-GB" altLang="en-US" sz="1000" b="1" i="1"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‘Contact Us</a:t>
                      </a: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 link, usually at the bottom of the webpage      </a:t>
                      </a:r>
                      <a:endParaRPr kumimoji="0" lang="en-GB" altLang="en-US" sz="1000" b="1" i="0" u="none" strike="noStrike" cap="none" normalizeH="0" baseline="0" dirty="0">
                        <a:ln>
                          <a:noFill/>
                        </a:ln>
                        <a:solidFill>
                          <a:srgbClr val="002060"/>
                        </a:solidFill>
                        <a:effectLst/>
                        <a:latin typeface="Calibri" panose="020F0502020204030204" pitchFamily="34" charset="0"/>
                        <a:cs typeface="Times New Roman" panose="02020603050405020304" pitchFamily="18" charset="0"/>
                      </a:endParaRPr>
                    </a:p>
                  </a:txBody>
                  <a:tcPr marT="45703" marB="45703"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18403174"/>
                  </a:ext>
                </a:extLst>
              </a:tr>
              <a:tr h="39609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SURNAME, First Name (or give name of group or organisation responsible)</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Date.</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URL (exact address of the page you used)</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a:ln>
                            <a:noFill/>
                          </a:ln>
                          <a:solidFill>
                            <a:srgbClr val="010135"/>
                          </a:solidFill>
                          <a:effectLst/>
                          <a:latin typeface="Calibri" panose="020F0502020204030204" pitchFamily="34" charset="0"/>
                        </a:rPr>
                        <a:t>Date accessed (date you looked at the information)</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47192408"/>
                  </a:ext>
                </a:extLst>
              </a:tr>
              <a:tr h="2742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0834395"/>
                  </a:ext>
                </a:extLst>
              </a:tr>
              <a:tr h="2742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2059810"/>
                  </a:ext>
                </a:extLst>
              </a:tr>
              <a:tr h="2742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9685911"/>
                  </a:ext>
                </a:extLst>
              </a:tr>
            </a:tbl>
          </a:graphicData>
        </a:graphic>
      </p:graphicFrame>
      <p:graphicFrame>
        <p:nvGraphicFramePr>
          <p:cNvPr id="4149" name="Group 1077">
            <a:extLst>
              <a:ext uri="{FF2B5EF4-FFF2-40B4-BE49-F238E27FC236}">
                <a16:creationId xmlns:a16="http://schemas.microsoft.com/office/drawing/2014/main" id="{9ED73931-4E67-4AE6-A00B-1F3522C737E1}"/>
              </a:ext>
            </a:extLst>
          </p:cNvPr>
          <p:cNvGraphicFramePr>
            <a:graphicFrameLocks noGrp="1"/>
          </p:cNvGraphicFramePr>
          <p:nvPr>
            <p:extLst/>
          </p:nvPr>
        </p:nvGraphicFramePr>
        <p:xfrm>
          <a:off x="221703" y="4308764"/>
          <a:ext cx="8785225" cy="1310322"/>
        </p:xfrm>
        <a:graphic>
          <a:graphicData uri="http://schemas.openxmlformats.org/drawingml/2006/table">
            <a:tbl>
              <a:tblPr/>
              <a:tblGrid>
                <a:gridCol w="1355725">
                  <a:extLst>
                    <a:ext uri="{9D8B030D-6E8A-4147-A177-3AD203B41FA5}">
                      <a16:colId xmlns:a16="http://schemas.microsoft.com/office/drawing/2014/main" val="3915855933"/>
                    </a:ext>
                  </a:extLst>
                </a:gridCol>
                <a:gridCol w="1042988">
                  <a:extLst>
                    <a:ext uri="{9D8B030D-6E8A-4147-A177-3AD203B41FA5}">
                      <a16:colId xmlns:a16="http://schemas.microsoft.com/office/drawing/2014/main" val="3667217674"/>
                    </a:ext>
                  </a:extLst>
                </a:gridCol>
                <a:gridCol w="1316037">
                  <a:extLst>
                    <a:ext uri="{9D8B030D-6E8A-4147-A177-3AD203B41FA5}">
                      <a16:colId xmlns:a16="http://schemas.microsoft.com/office/drawing/2014/main" val="921591074"/>
                    </a:ext>
                  </a:extLst>
                </a:gridCol>
                <a:gridCol w="1284288">
                  <a:extLst>
                    <a:ext uri="{9D8B030D-6E8A-4147-A177-3AD203B41FA5}">
                      <a16:colId xmlns:a16="http://schemas.microsoft.com/office/drawing/2014/main" val="1847667421"/>
                    </a:ext>
                  </a:extLst>
                </a:gridCol>
                <a:gridCol w="1214437">
                  <a:extLst>
                    <a:ext uri="{9D8B030D-6E8A-4147-A177-3AD203B41FA5}">
                      <a16:colId xmlns:a16="http://schemas.microsoft.com/office/drawing/2014/main" val="2957829026"/>
                    </a:ext>
                  </a:extLst>
                </a:gridCol>
                <a:gridCol w="1571625">
                  <a:extLst>
                    <a:ext uri="{9D8B030D-6E8A-4147-A177-3AD203B41FA5}">
                      <a16:colId xmlns:a16="http://schemas.microsoft.com/office/drawing/2014/main" val="920301757"/>
                    </a:ext>
                  </a:extLst>
                </a:gridCol>
                <a:gridCol w="1000125">
                  <a:extLst>
                    <a:ext uri="{9D8B030D-6E8A-4147-A177-3AD203B41FA5}">
                      <a16:colId xmlns:a16="http://schemas.microsoft.com/office/drawing/2014/main" val="3325783837"/>
                    </a:ext>
                  </a:extLst>
                </a:gridCol>
              </a:tblGrid>
              <a:tr h="426480">
                <a:tc gridSpan="7">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Reprinted Articles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An example of a reprinted article might be a newspaper article reproduced on a website</a:t>
                      </a:r>
                      <a:endParaRPr kumimoji="0" lang="en-GB" altLang="en-US" sz="1800" b="1" i="0" u="none" strike="noStrike" cap="none" normalizeH="0" baseline="0" dirty="0">
                        <a:ln>
                          <a:noFill/>
                        </a:ln>
                        <a:solidFill>
                          <a:srgbClr val="002060"/>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82411322"/>
                  </a:ext>
                </a:extLst>
              </a:tr>
              <a:tr h="3583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4070"/>
                          </a:solidFill>
                          <a:effectLst/>
                          <a:latin typeface="Calibri" panose="020F0502020204030204" pitchFamily="34" charset="0"/>
                          <a:cs typeface="Times New Roman" panose="02020603050405020304" pitchFamily="18" charset="0"/>
                        </a:rPr>
                        <a:t>SURNAME, First Name</a:t>
                      </a:r>
                      <a:endParaRPr kumimoji="0" lang="en-GB" altLang="en-US" sz="1000" b="1" i="0" u="none" strike="noStrike" cap="none" normalizeH="0" baseline="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4070"/>
                          </a:solidFill>
                          <a:effectLst/>
                          <a:latin typeface="Calibri" panose="020F0502020204030204" pitchFamily="34" charset="0"/>
                          <a:cs typeface="Times New Roman" panose="02020603050405020304" pitchFamily="18" charset="0"/>
                        </a:rPr>
                        <a:t>Date</a:t>
                      </a:r>
                      <a:endParaRPr kumimoji="0" lang="en-GB" altLang="en-US" sz="1000" b="1" i="0" u="none" strike="noStrike" cap="none" normalizeH="0" baseline="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4070"/>
                          </a:solidFill>
                          <a:effectLst/>
                          <a:latin typeface="Calibri" panose="020F0502020204030204" pitchFamily="34" charset="0"/>
                          <a:cs typeface="Times New Roman" panose="02020603050405020304" pitchFamily="18" charset="0"/>
                        </a:rPr>
                        <a:t>‘Title of the article’</a:t>
                      </a:r>
                      <a:endParaRPr kumimoji="0" lang="en-GB" altLang="en-US" sz="1000" b="1" i="0" u="none" strike="noStrike" cap="none" normalizeH="0" baseline="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4070"/>
                          </a:solidFill>
                          <a:effectLst/>
                          <a:latin typeface="Calibri" panose="020F0502020204030204" pitchFamily="34" charset="0"/>
                          <a:cs typeface="Times New Roman" panose="02020603050405020304" pitchFamily="18" charset="0"/>
                        </a:rPr>
                        <a:t>Original Source,</a:t>
                      </a:r>
                      <a:endParaRPr kumimoji="0" lang="en-GB" altLang="en-US" sz="1000" b="1" i="0" u="none" strike="noStrike" cap="none" normalizeH="0" baseline="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smtClean="0">
                          <a:ln>
                            <a:noFill/>
                          </a:ln>
                          <a:solidFill>
                            <a:srgbClr val="004070"/>
                          </a:solidFill>
                          <a:effectLst/>
                          <a:latin typeface="Calibri" panose="020F0502020204030204" pitchFamily="34" charset="0"/>
                          <a:cs typeface="Times New Roman" panose="02020603050405020304" pitchFamily="18" charset="0"/>
                        </a:rPr>
                        <a:t> </a:t>
                      </a:r>
                      <a:r>
                        <a:rPr kumimoji="0" lang="en-GB" altLang="en-US" sz="1000" b="1" i="0" u="none" strike="noStrike" cap="none" normalizeH="0" baseline="0" dirty="0">
                          <a:ln>
                            <a:noFill/>
                          </a:ln>
                          <a:solidFill>
                            <a:srgbClr val="004070"/>
                          </a:solidFill>
                          <a:effectLst/>
                          <a:latin typeface="Calibri" panose="020F0502020204030204" pitchFamily="34" charset="0"/>
                          <a:cs typeface="Times New Roman" panose="02020603050405020304" pitchFamily="18" charset="0"/>
                        </a:rPr>
                        <a:t>Source you found the article in</a:t>
                      </a:r>
                      <a:endParaRPr kumimoji="0" lang="en-GB" altLang="en-US" sz="1000" b="1" i="0" u="none" strike="noStrike" cap="none" normalizeH="0" baseline="0" dirty="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4070"/>
                          </a:solidFill>
                          <a:effectLst/>
                          <a:latin typeface="Calibri" panose="020F0502020204030204" pitchFamily="34" charset="0"/>
                          <a:cs typeface="Times New Roman" panose="02020603050405020304" pitchFamily="18" charset="0"/>
                        </a:rPr>
                        <a:t>Source information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4070"/>
                          </a:solidFill>
                          <a:effectLst/>
                          <a:latin typeface="Calibri" panose="020F0502020204030204" pitchFamily="34" charset="0"/>
                          <a:cs typeface="Times New Roman" panose="02020603050405020304" pitchFamily="18" charset="0"/>
                        </a:rPr>
                        <a:t>publisher, series, (date)</a:t>
                      </a:r>
                      <a:endParaRPr kumimoji="0" lang="en-GB" altLang="en-US" sz="1000" b="1" i="0" u="none" strike="noStrike" cap="none" normalizeH="0" baseline="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rgbClr val="004070"/>
                          </a:solidFill>
                          <a:effectLst/>
                          <a:latin typeface="Calibri" panose="020F0502020204030204" pitchFamily="34" charset="0"/>
                          <a:cs typeface="Times New Roman" panose="02020603050405020304" pitchFamily="18" charset="0"/>
                        </a:rPr>
                        <a:t>pp (pages)</a:t>
                      </a:r>
                      <a:endParaRPr kumimoji="0" lang="en-GB" altLang="en-US" sz="1000" b="1" i="0" u="none" strike="noStrike" cap="none" normalizeH="0" baseline="0" dirty="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0718735"/>
                  </a:ext>
                </a:extLst>
              </a:tr>
              <a:tr h="22022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9148440"/>
                  </a:ext>
                </a:extLst>
              </a:tr>
              <a:tr h="22022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0671949"/>
                  </a:ext>
                </a:extLst>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35798">
            <a:off x="8529682" y="99764"/>
            <a:ext cx="553041" cy="583834"/>
          </a:xfrm>
          <a:prstGeom prst="rect">
            <a:avLst/>
          </a:prstGeom>
        </p:spPr>
      </p:pic>
      <p:sp>
        <p:nvSpPr>
          <p:cNvPr id="10" name="TextBox 9">
            <a:extLst>
              <a:ext uri="{FF2B5EF4-FFF2-40B4-BE49-F238E27FC236}">
                <a16:creationId xmlns:a16="http://schemas.microsoft.com/office/drawing/2014/main" id="{2ED791FB-13B2-4C89-BDF5-511BD83F2209}"/>
              </a:ext>
            </a:extLst>
          </p:cNvPr>
          <p:cNvSpPr txBox="1"/>
          <p:nvPr/>
        </p:nvSpPr>
        <p:spPr>
          <a:xfrm>
            <a:off x="109136" y="18148"/>
            <a:ext cx="8175913" cy="646331"/>
          </a:xfrm>
          <a:prstGeom prst="rect">
            <a:avLst/>
          </a:prstGeom>
          <a:noFill/>
        </p:spPr>
        <p:txBody>
          <a:bodyPr wrap="square" rtlCol="0" anchor="t">
            <a:spAutoFit/>
          </a:bodyPr>
          <a:lstStyle/>
          <a:p>
            <a:r>
              <a:rPr lang="en-GB" sz="2000" b="1" dirty="0" smtClean="0">
                <a:solidFill>
                  <a:srgbClr val="002060"/>
                </a:solidFill>
              </a:rPr>
              <a:t>Use </a:t>
            </a:r>
            <a:r>
              <a:rPr lang="en-GB" sz="1600" b="1" dirty="0" smtClean="0">
                <a:solidFill>
                  <a:srgbClr val="002060"/>
                </a:solidFill>
              </a:rPr>
              <a:t>: </a:t>
            </a:r>
            <a:r>
              <a:rPr lang="en-GB" sz="2000" dirty="0" smtClean="0">
                <a:solidFill>
                  <a:srgbClr val="002060"/>
                </a:solidFill>
              </a:rPr>
              <a:t>the information you’ve found</a:t>
            </a:r>
          </a:p>
          <a:p>
            <a:r>
              <a:rPr lang="en-GB" sz="1600" dirty="0" smtClean="0">
                <a:solidFill>
                  <a:srgbClr val="002060"/>
                </a:solidFill>
              </a:rPr>
              <a:t>Noting all your sources in your </a:t>
            </a:r>
            <a:r>
              <a:rPr lang="en-GB" sz="1600" b="1" dirty="0" smtClean="0">
                <a:solidFill>
                  <a:srgbClr val="002060"/>
                </a:solidFill>
              </a:rPr>
              <a:t>Bibliography</a:t>
            </a:r>
            <a:endParaRPr lang="en-GB" sz="1600" b="1" dirty="0">
              <a:solidFill>
                <a:srgbClr val="002060"/>
              </a:solidFill>
            </a:endParaRPr>
          </a:p>
        </p:txBody>
      </p:sp>
      <p:sp>
        <p:nvSpPr>
          <p:cNvPr id="2" name="TextBox 1"/>
          <p:cNvSpPr txBox="1"/>
          <p:nvPr/>
        </p:nvSpPr>
        <p:spPr>
          <a:xfrm>
            <a:off x="109136" y="604507"/>
            <a:ext cx="7772400" cy="276999"/>
          </a:xfrm>
          <a:prstGeom prst="rect">
            <a:avLst/>
          </a:prstGeom>
          <a:noFill/>
        </p:spPr>
        <p:txBody>
          <a:bodyPr wrap="square" rtlCol="0">
            <a:spAutoFit/>
          </a:bodyPr>
          <a:lstStyle/>
          <a:p>
            <a:r>
              <a:rPr lang="en-GB" sz="1200" dirty="0" smtClean="0"/>
              <a:t>Copy the punctuation in the heading: </a:t>
            </a:r>
            <a:r>
              <a:rPr lang="en-GB" sz="1200" dirty="0" err="1" smtClean="0"/>
              <a:t>eg</a:t>
            </a:r>
            <a:r>
              <a:rPr lang="en-GB" sz="1200" dirty="0" smtClean="0"/>
              <a:t>, capitals, lower case, inverted commas, </a:t>
            </a:r>
            <a:r>
              <a:rPr lang="en-GB" sz="1200" dirty="0" err="1" smtClean="0"/>
              <a:t>etc</a:t>
            </a:r>
            <a:endParaRPr lang="en-GB" sz="1200" dirty="0"/>
          </a:p>
        </p:txBody>
      </p:sp>
    </p:spTree>
    <p:extLst>
      <p:ext uri="{BB962C8B-B14F-4D97-AF65-F5344CB8AC3E}">
        <p14:creationId xmlns:p14="http://schemas.microsoft.com/office/powerpoint/2010/main" val="1342942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2DC4D40-5122-4B76-85FE-06A4ADBF5579}"/>
              </a:ext>
            </a:extLst>
          </p:cNvPr>
          <p:cNvSpPr/>
          <p:nvPr/>
        </p:nvSpPr>
        <p:spPr>
          <a:xfrm>
            <a:off x="348786" y="37996"/>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endParaRPr lang="en-GB">
              <a:solidFill>
                <a:schemeClr val="accent5">
                  <a:lumMod val="50000"/>
                </a:schemeClr>
              </a:solidFill>
            </a:endParaRPr>
          </a:p>
        </p:txBody>
      </p:sp>
      <p:sp>
        <p:nvSpPr>
          <p:cNvPr id="39" name="TextBox 38">
            <a:extLst>
              <a:ext uri="{FF2B5EF4-FFF2-40B4-BE49-F238E27FC236}">
                <a16:creationId xmlns:a16="http://schemas.microsoft.com/office/drawing/2014/main" id="{4388F4A3-0EFF-4E0B-952B-F4BDA1019BE0}"/>
              </a:ext>
            </a:extLst>
          </p:cNvPr>
          <p:cNvSpPr txBox="1"/>
          <p:nvPr/>
        </p:nvSpPr>
        <p:spPr>
          <a:xfrm>
            <a:off x="2684140" y="1050610"/>
            <a:ext cx="4107766" cy="830997"/>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00B050"/>
                </a:solidFill>
              </a:rPr>
              <a:t>S2 Science</a:t>
            </a:r>
          </a:p>
          <a:p>
            <a:pPr algn="ctr"/>
            <a:r>
              <a:rPr lang="en-GB" sz="2400" b="1" dirty="0" smtClean="0">
                <a:solidFill>
                  <a:srgbClr val="00B050"/>
                </a:solidFill>
              </a:rPr>
              <a:t>Habitats Investigation</a:t>
            </a:r>
            <a:endParaRPr lang="en-GB" sz="2400" b="1" dirty="0">
              <a:solidFill>
                <a:srgbClr val="00B050"/>
              </a:solidFill>
            </a:endParaRPr>
          </a:p>
        </p:txBody>
      </p:sp>
      <p:sp>
        <p:nvSpPr>
          <p:cNvPr id="8" name="Rectangle 7">
            <a:extLst>
              <a:ext uri="{FF2B5EF4-FFF2-40B4-BE49-F238E27FC236}">
                <a16:creationId xmlns:a16="http://schemas.microsoft.com/office/drawing/2014/main" id="{B89004D3-EB91-49D2-A732-0EF0F0FDBDD9}"/>
              </a:ext>
            </a:extLst>
          </p:cNvPr>
          <p:cNvSpPr/>
          <p:nvPr/>
        </p:nvSpPr>
        <p:spPr>
          <a:xfrm>
            <a:off x="2435265" y="164110"/>
            <a:ext cx="4356641" cy="646331"/>
          </a:xfrm>
          <a:prstGeom prst="rect">
            <a:avLst/>
          </a:prstGeom>
          <a:solidFill>
            <a:schemeClr val="bg1"/>
          </a:solidFill>
          <a:ln w="57150">
            <a:solidFill>
              <a:srgbClr val="0070C0"/>
            </a:solidFill>
          </a:ln>
        </p:spPr>
        <p:txBody>
          <a:bodyPr wrap="none" lIns="91440" tIns="45720" rIns="91440" bIns="45720">
            <a:spAutoFit/>
          </a:bodyPr>
          <a:lstStyle/>
          <a:p>
            <a:pPr algn="ctr"/>
            <a:r>
              <a:rPr lang="en-US" sz="3600" b="1" cap="none" spc="50" err="1">
                <a:ln w="9525" cmpd="sng">
                  <a:solidFill>
                    <a:schemeClr val="accent1"/>
                  </a:solidFill>
                  <a:prstDash val="solid"/>
                </a:ln>
                <a:solidFill>
                  <a:srgbClr val="002060"/>
                </a:solidFill>
                <a:effectLst>
                  <a:glow rad="38100">
                    <a:schemeClr val="accent1">
                      <a:alpha val="40000"/>
                    </a:schemeClr>
                  </a:glow>
                </a:effectLst>
              </a:rPr>
              <a:t>Largs</a:t>
            </a:r>
            <a:r>
              <a:rPr lang="en-US" sz="3600" b="1" cap="none" spc="50">
                <a:ln w="9525" cmpd="sng">
                  <a:solidFill>
                    <a:schemeClr val="accent1"/>
                  </a:solidFill>
                  <a:prstDash val="solid"/>
                </a:ln>
                <a:solidFill>
                  <a:srgbClr val="002060"/>
                </a:solidFill>
                <a:effectLst>
                  <a:glow rad="38100">
                    <a:schemeClr val="accent1">
                      <a:alpha val="40000"/>
                    </a:schemeClr>
                  </a:glow>
                </a:effectLst>
              </a:rPr>
              <a:t> Campus Library</a:t>
            </a:r>
          </a:p>
        </p:txBody>
      </p:sp>
      <p:sp>
        <p:nvSpPr>
          <p:cNvPr id="2" name="Slide Number Placeholder 1">
            <a:extLst>
              <a:ext uri="{FF2B5EF4-FFF2-40B4-BE49-F238E27FC236}">
                <a16:creationId xmlns:a16="http://schemas.microsoft.com/office/drawing/2014/main" id="{4F4FB267-A80F-41A2-B645-869496CAA2B7}"/>
              </a:ext>
            </a:extLst>
          </p:cNvPr>
          <p:cNvSpPr>
            <a:spLocks noGrp="1"/>
          </p:cNvSpPr>
          <p:nvPr>
            <p:ph type="sldNum" sz="quarter" idx="12"/>
          </p:nvPr>
        </p:nvSpPr>
        <p:spPr/>
        <p:txBody>
          <a:bodyPr/>
          <a:lstStyle/>
          <a:p>
            <a:fld id="{72442244-5910-4AE0-B89B-8A8D6F2C89E7}" type="slidenum">
              <a:rPr lang="en-GB" smtClean="0"/>
              <a:t>2</a:t>
            </a:fld>
            <a:endParaRPr lang="en-GB" dirty="0"/>
          </a:p>
        </p:txBody>
      </p:sp>
      <p:sp>
        <p:nvSpPr>
          <p:cNvPr id="9" name="TextBox 8">
            <a:extLst>
              <a:ext uri="{FF2B5EF4-FFF2-40B4-BE49-F238E27FC236}">
                <a16:creationId xmlns:a16="http://schemas.microsoft.com/office/drawing/2014/main" id="{4388F4A3-0EFF-4E0B-952B-F4BDA1019BE0}"/>
              </a:ext>
            </a:extLst>
          </p:cNvPr>
          <p:cNvSpPr txBox="1"/>
          <p:nvPr/>
        </p:nvSpPr>
        <p:spPr>
          <a:xfrm>
            <a:off x="124691" y="6409455"/>
            <a:ext cx="8753696" cy="307777"/>
          </a:xfrm>
          <a:prstGeom prst="rect">
            <a:avLst/>
          </a:prstGeom>
          <a:solidFill>
            <a:schemeClr val="bg1"/>
          </a:solidFill>
          <a:ln w="38100">
            <a:solidFill>
              <a:srgbClr val="0070C0"/>
            </a:solidFill>
          </a:ln>
        </p:spPr>
        <p:txBody>
          <a:bodyPr wrap="square" rtlCol="0">
            <a:spAutoFit/>
          </a:bodyPr>
          <a:lstStyle/>
          <a:p>
            <a:pPr algn="ctr"/>
            <a:r>
              <a:rPr lang="en-GB" sz="1400" b="1" dirty="0" smtClean="0">
                <a:solidFill>
                  <a:srgbClr val="004070"/>
                </a:solidFill>
              </a:rPr>
              <a:t>Resources and Information Literacy model devised by Ms T M Newbury, Largs Campus library manager </a:t>
            </a:r>
            <a:endParaRPr lang="en-GB" sz="1400" b="1" dirty="0">
              <a:solidFill>
                <a:srgbClr val="004070"/>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67220"/>
          <a:stretch/>
        </p:blipFill>
        <p:spPr>
          <a:xfrm>
            <a:off x="2867847" y="2039222"/>
            <a:ext cx="3761445" cy="75350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43692" b="26180"/>
          <a:stretch/>
        </p:blipFill>
        <p:spPr>
          <a:xfrm>
            <a:off x="2791782" y="2908658"/>
            <a:ext cx="3837510" cy="706551"/>
          </a:xfrm>
          <a:prstGeom prst="rect">
            <a:avLst/>
          </a:prstGeom>
        </p:spPr>
      </p:pic>
      <p:sp>
        <p:nvSpPr>
          <p:cNvPr id="19" name="TextBox 18">
            <a:extLst>
              <a:ext uri="{FF2B5EF4-FFF2-40B4-BE49-F238E27FC236}">
                <a16:creationId xmlns:a16="http://schemas.microsoft.com/office/drawing/2014/main" id="{4388F4A3-0EFF-4E0B-952B-F4BDA1019BE0}"/>
              </a:ext>
            </a:extLst>
          </p:cNvPr>
          <p:cNvSpPr txBox="1"/>
          <p:nvPr/>
        </p:nvSpPr>
        <p:spPr>
          <a:xfrm>
            <a:off x="755064" y="3887045"/>
            <a:ext cx="7910945" cy="1938992"/>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904496"/>
                </a:solidFill>
              </a:rPr>
              <a:t>Lesson 1:</a:t>
            </a:r>
          </a:p>
          <a:p>
            <a:r>
              <a:rPr lang="en-GB" sz="2400" b="1" dirty="0" smtClean="0">
                <a:solidFill>
                  <a:srgbClr val="00B050"/>
                </a:solidFill>
              </a:rPr>
              <a:t>PLAN your Investigation </a:t>
            </a:r>
          </a:p>
          <a:p>
            <a:r>
              <a:rPr lang="en-GB" sz="2400" b="1" dirty="0" smtClean="0">
                <a:solidFill>
                  <a:srgbClr val="00B050"/>
                </a:solidFill>
              </a:rPr>
              <a:t>LOCATE the best resources for your Investigation; </a:t>
            </a:r>
            <a:r>
              <a:rPr lang="en-GB" sz="2400" b="1" dirty="0">
                <a:solidFill>
                  <a:srgbClr val="00B050"/>
                </a:solidFill>
              </a:rPr>
              <a:t>e</a:t>
            </a:r>
            <a:r>
              <a:rPr lang="en-GB" sz="2400" b="1" dirty="0" smtClean="0">
                <a:solidFill>
                  <a:srgbClr val="00B050"/>
                </a:solidFill>
              </a:rPr>
              <a:t>valuating sources of information using the PARRC test</a:t>
            </a:r>
          </a:p>
          <a:p>
            <a:r>
              <a:rPr lang="en-GB" sz="2400" b="1" dirty="0" smtClean="0">
                <a:solidFill>
                  <a:srgbClr val="00B050"/>
                </a:solidFill>
              </a:rPr>
              <a:t>USE: compiling your bibliography</a:t>
            </a:r>
            <a:endParaRPr lang="en-GB" sz="2400" b="1" dirty="0">
              <a:solidFill>
                <a:srgbClr val="00B050"/>
              </a:solidFill>
            </a:endParaRPr>
          </a:p>
        </p:txBody>
      </p:sp>
    </p:spTree>
    <p:extLst>
      <p:ext uri="{BB962C8B-B14F-4D97-AF65-F5344CB8AC3E}">
        <p14:creationId xmlns:p14="http://schemas.microsoft.com/office/powerpoint/2010/main" val="411685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 calcmode="lin" valueType="num">
                                      <p:cBhvr additive="base">
                                        <p:cTn id="12" dur="500" fill="hold"/>
                                        <p:tgtEl>
                                          <p:spTgt spid="19">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 calcmode="lin" valueType="num">
                                      <p:cBhvr additive="base">
                                        <p:cTn id="17" dur="500" fill="hold"/>
                                        <p:tgtEl>
                                          <p:spTgt spid="1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 calcmode="lin" valueType="num">
                                      <p:cBhvr additive="base">
                                        <p:cTn id="22" dur="500" fill="hold"/>
                                        <p:tgtEl>
                                          <p:spTgt spid="19">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2DC4D40-5122-4B76-85FE-06A4ADBF5579}"/>
              </a:ext>
            </a:extLst>
          </p:cNvPr>
          <p:cNvSpPr/>
          <p:nvPr/>
        </p:nvSpPr>
        <p:spPr>
          <a:xfrm>
            <a:off x="320691" y="225026"/>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6" name="TextBox 5"/>
          <p:cNvSpPr txBox="1"/>
          <p:nvPr/>
        </p:nvSpPr>
        <p:spPr>
          <a:xfrm>
            <a:off x="713672" y="1369659"/>
            <a:ext cx="7270140" cy="923330"/>
          </a:xfrm>
          <a:prstGeom prst="rect">
            <a:avLst/>
          </a:prstGeom>
          <a:noFill/>
        </p:spPr>
        <p:txBody>
          <a:bodyPr wrap="square" rtlCol="0">
            <a:spAutoFit/>
          </a:bodyPr>
          <a:lstStyle/>
          <a:p>
            <a:r>
              <a:rPr lang="en-GB" b="1" dirty="0">
                <a:solidFill>
                  <a:srgbClr val="002060"/>
                </a:solidFill>
              </a:rPr>
              <a:t>Plan: </a:t>
            </a:r>
            <a:r>
              <a:rPr lang="en-GB" dirty="0">
                <a:solidFill>
                  <a:srgbClr val="002060"/>
                </a:solidFill>
              </a:rPr>
              <a:t>understanding the task</a:t>
            </a:r>
          </a:p>
          <a:p>
            <a:endParaRPr lang="en-GB" b="1" dirty="0" smtClean="0">
              <a:solidFill>
                <a:srgbClr val="7030A0"/>
              </a:solidFill>
            </a:endParaRPr>
          </a:p>
          <a:p>
            <a:r>
              <a:rPr lang="en-GB" dirty="0" smtClean="0">
                <a:solidFill>
                  <a:srgbClr val="002060"/>
                </a:solidFill>
              </a:rPr>
              <a:t>“What am I being asked to do?”   - explaining your research task</a:t>
            </a:r>
          </a:p>
        </p:txBody>
      </p:sp>
      <p:pic>
        <p:nvPicPr>
          <p:cNvPr id="13" name="Picture 12">
            <a:extLst>
              <a:ext uri="{FF2B5EF4-FFF2-40B4-BE49-F238E27FC236}">
                <a16:creationId xmlns:a16="http://schemas.microsoft.com/office/drawing/2014/main" id="{80C12308-E6F0-4ED8-9054-DEAC39B77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51919">
            <a:off x="3338543" y="362372"/>
            <a:ext cx="976078" cy="976078"/>
          </a:xfrm>
          <a:prstGeom prst="rect">
            <a:avLst/>
          </a:prstGeom>
        </p:spPr>
      </p:pic>
      <p:sp>
        <p:nvSpPr>
          <p:cNvPr id="25" name="TextBox 24">
            <a:hlinkClick r:id="" action="ppaction://noaction"/>
            <a:extLst>
              <a:ext uri="{FF2B5EF4-FFF2-40B4-BE49-F238E27FC236}">
                <a16:creationId xmlns:a16="http://schemas.microsoft.com/office/drawing/2014/main" id="{0BE46427-8DCD-4AC1-81F9-C6F279AF4883}"/>
              </a:ext>
            </a:extLst>
          </p:cNvPr>
          <p:cNvSpPr txBox="1"/>
          <p:nvPr/>
        </p:nvSpPr>
        <p:spPr>
          <a:xfrm>
            <a:off x="706578" y="5322473"/>
            <a:ext cx="327803" cy="369332"/>
          </a:xfrm>
          <a:prstGeom prst="rect">
            <a:avLst/>
          </a:prstGeom>
          <a:noFill/>
        </p:spPr>
        <p:txBody>
          <a:bodyPr wrap="square" rtlCol="0">
            <a:spAutoFit/>
          </a:bodyPr>
          <a:lstStyle/>
          <a:p>
            <a:r>
              <a:rPr lang="en-GB" b="1" dirty="0">
                <a:solidFill>
                  <a:schemeClr val="bg1"/>
                </a:solidFill>
              </a:rPr>
              <a:t>2</a:t>
            </a:r>
          </a:p>
        </p:txBody>
      </p:sp>
      <p:sp>
        <p:nvSpPr>
          <p:cNvPr id="28" name="TextBox 27">
            <a:hlinkClick r:id="" action="ppaction://noaction"/>
            <a:extLst>
              <a:ext uri="{FF2B5EF4-FFF2-40B4-BE49-F238E27FC236}">
                <a16:creationId xmlns:a16="http://schemas.microsoft.com/office/drawing/2014/main" id="{ACB1B772-BA69-4D1F-B707-11D5C2AEDE7D}"/>
              </a:ext>
            </a:extLst>
          </p:cNvPr>
          <p:cNvSpPr txBox="1"/>
          <p:nvPr/>
        </p:nvSpPr>
        <p:spPr>
          <a:xfrm>
            <a:off x="713672" y="5850285"/>
            <a:ext cx="327803" cy="369332"/>
          </a:xfrm>
          <a:prstGeom prst="rect">
            <a:avLst/>
          </a:prstGeom>
          <a:noFill/>
        </p:spPr>
        <p:txBody>
          <a:bodyPr wrap="square" rtlCol="0">
            <a:spAutoFit/>
          </a:bodyPr>
          <a:lstStyle/>
          <a:p>
            <a:r>
              <a:rPr lang="en-GB" b="1" dirty="0">
                <a:solidFill>
                  <a:schemeClr val="bg1"/>
                </a:solidFill>
              </a:rPr>
              <a:t>3</a:t>
            </a:r>
          </a:p>
        </p:txBody>
      </p:sp>
      <p:sp>
        <p:nvSpPr>
          <p:cNvPr id="20" name="TextBox 19">
            <a:extLst>
              <a:ext uri="{FF2B5EF4-FFF2-40B4-BE49-F238E27FC236}">
                <a16:creationId xmlns:a16="http://schemas.microsoft.com/office/drawing/2014/main" id="{2ED791FB-13B2-4C89-BDF5-511BD83F2209}"/>
              </a:ext>
            </a:extLst>
          </p:cNvPr>
          <p:cNvSpPr txBox="1"/>
          <p:nvPr/>
        </p:nvSpPr>
        <p:spPr>
          <a:xfrm>
            <a:off x="676128" y="3200099"/>
            <a:ext cx="8175913" cy="923330"/>
          </a:xfrm>
          <a:prstGeom prst="rect">
            <a:avLst/>
          </a:prstGeom>
          <a:noFill/>
        </p:spPr>
        <p:txBody>
          <a:bodyPr wrap="square" rtlCol="0" anchor="t">
            <a:spAutoFit/>
          </a:bodyPr>
          <a:lstStyle/>
          <a:p>
            <a:r>
              <a:rPr lang="en-GB" b="1" dirty="0">
                <a:solidFill>
                  <a:srgbClr val="002060"/>
                </a:solidFill>
              </a:rPr>
              <a:t>Plan: </a:t>
            </a:r>
            <a:r>
              <a:rPr lang="en-GB" dirty="0">
                <a:solidFill>
                  <a:srgbClr val="002060"/>
                </a:solidFill>
              </a:rPr>
              <a:t>time management skills</a:t>
            </a:r>
          </a:p>
          <a:p>
            <a:endParaRPr lang="en-GB" sz="1600" b="1" dirty="0">
              <a:solidFill>
                <a:srgbClr val="7030A0"/>
              </a:solidFill>
            </a:endParaRPr>
          </a:p>
          <a:p>
            <a:r>
              <a:rPr lang="en-GB" dirty="0">
                <a:solidFill>
                  <a:srgbClr val="002060"/>
                </a:solidFill>
              </a:rPr>
              <a:t>“How much time do I have to complete the task?” </a:t>
            </a:r>
            <a:endParaRPr lang="en-GB" sz="2000" dirty="0">
              <a:solidFill>
                <a:srgbClr val="0070C0"/>
              </a:solidFill>
            </a:endParaRPr>
          </a:p>
        </p:txBody>
      </p:sp>
      <p:sp>
        <p:nvSpPr>
          <p:cNvPr id="22" name="TextBox 21"/>
          <p:cNvSpPr txBox="1"/>
          <p:nvPr/>
        </p:nvSpPr>
        <p:spPr>
          <a:xfrm>
            <a:off x="700245" y="4291875"/>
            <a:ext cx="7770491" cy="923330"/>
          </a:xfrm>
          <a:prstGeom prst="rect">
            <a:avLst/>
          </a:prstGeom>
          <a:noFill/>
        </p:spPr>
        <p:txBody>
          <a:bodyPr wrap="square" rtlCol="0">
            <a:spAutoFit/>
          </a:bodyPr>
          <a:lstStyle/>
          <a:p>
            <a:r>
              <a:rPr lang="en-GB" b="1" dirty="0" smtClean="0">
                <a:solidFill>
                  <a:srgbClr val="002060"/>
                </a:solidFill>
              </a:rPr>
              <a:t>Plan: </a:t>
            </a:r>
            <a:r>
              <a:rPr lang="en-GB" dirty="0" smtClean="0">
                <a:solidFill>
                  <a:srgbClr val="004070"/>
                </a:solidFill>
              </a:rPr>
              <a:t>prior knowledge</a:t>
            </a:r>
          </a:p>
          <a:p>
            <a:endParaRPr lang="en-GB" dirty="0" smtClean="0">
              <a:solidFill>
                <a:srgbClr val="004070"/>
              </a:solidFill>
            </a:endParaRPr>
          </a:p>
          <a:p>
            <a:r>
              <a:rPr lang="en-GB" dirty="0" smtClean="0">
                <a:solidFill>
                  <a:srgbClr val="004070"/>
                </a:solidFill>
              </a:rPr>
              <a:t>“what </a:t>
            </a:r>
            <a:r>
              <a:rPr lang="en-GB" dirty="0">
                <a:solidFill>
                  <a:srgbClr val="004070"/>
                </a:solidFill>
              </a:rPr>
              <a:t>do I</a:t>
            </a:r>
            <a:r>
              <a:rPr lang="en-GB" dirty="0" smtClean="0">
                <a:solidFill>
                  <a:srgbClr val="004070"/>
                </a:solidFill>
              </a:rPr>
              <a:t> </a:t>
            </a:r>
            <a:r>
              <a:rPr lang="en-GB" dirty="0">
                <a:solidFill>
                  <a:srgbClr val="004070"/>
                </a:solidFill>
              </a:rPr>
              <a:t>already know about this topic</a:t>
            </a:r>
            <a:r>
              <a:rPr lang="en-GB" dirty="0" smtClean="0">
                <a:solidFill>
                  <a:srgbClr val="004070"/>
                </a:solidFill>
              </a:rPr>
              <a:t>?”</a:t>
            </a:r>
            <a:endParaRPr lang="en-GB" dirty="0">
              <a:solidFill>
                <a:srgbClr val="004070"/>
              </a:solidFill>
            </a:endParaRPr>
          </a:p>
        </p:txBody>
      </p:sp>
      <p:sp>
        <p:nvSpPr>
          <p:cNvPr id="23" name="TextBox 22">
            <a:extLst>
              <a:ext uri="{FF2B5EF4-FFF2-40B4-BE49-F238E27FC236}">
                <a16:creationId xmlns:a16="http://schemas.microsoft.com/office/drawing/2014/main" id="{23C27C93-E665-465A-8316-B53146B7D438}"/>
              </a:ext>
            </a:extLst>
          </p:cNvPr>
          <p:cNvSpPr txBox="1"/>
          <p:nvPr/>
        </p:nvSpPr>
        <p:spPr>
          <a:xfrm>
            <a:off x="716442" y="5398586"/>
            <a:ext cx="7315200" cy="923330"/>
          </a:xfrm>
          <a:prstGeom prst="rect">
            <a:avLst/>
          </a:prstGeom>
          <a:noFill/>
        </p:spPr>
        <p:txBody>
          <a:bodyPr wrap="square" rtlCol="0" anchor="t">
            <a:spAutoFit/>
          </a:bodyPr>
          <a:lstStyle/>
          <a:p>
            <a:r>
              <a:rPr lang="en-GB" b="1" dirty="0">
                <a:solidFill>
                  <a:srgbClr val="002060"/>
                </a:solidFill>
              </a:rPr>
              <a:t>Plan: </a:t>
            </a:r>
            <a:r>
              <a:rPr lang="en-GB" dirty="0">
                <a:solidFill>
                  <a:srgbClr val="002060"/>
                </a:solidFill>
              </a:rPr>
              <a:t>deciding on keywords or subtopics</a:t>
            </a:r>
          </a:p>
          <a:p>
            <a:endParaRPr lang="en-GB" b="1" dirty="0">
              <a:solidFill>
                <a:srgbClr val="7030A0"/>
              </a:solidFill>
            </a:endParaRPr>
          </a:p>
          <a:p>
            <a:r>
              <a:rPr lang="en-GB" dirty="0">
                <a:solidFill>
                  <a:srgbClr val="002060"/>
                </a:solidFill>
              </a:rPr>
              <a:t>“What information do I still need to find?”</a:t>
            </a:r>
          </a:p>
        </p:txBody>
      </p:sp>
      <p:pic>
        <p:nvPicPr>
          <p:cNvPr id="39" name="Picture 38">
            <a:extLst>
              <a:ext uri="{FF2B5EF4-FFF2-40B4-BE49-F238E27FC236}">
                <a16:creationId xmlns:a16="http://schemas.microsoft.com/office/drawing/2014/main" id="{48AAD93F-27F9-47A4-A38D-712DB035D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653" y="469458"/>
            <a:ext cx="735403" cy="887461"/>
          </a:xfrm>
          <a:prstGeom prst="rect">
            <a:avLst/>
          </a:prstGeom>
        </p:spPr>
      </p:pic>
      <p:sp>
        <p:nvSpPr>
          <p:cNvPr id="40" name="Title 1">
            <a:extLst>
              <a:ext uri="{FF2B5EF4-FFF2-40B4-BE49-F238E27FC236}">
                <a16:creationId xmlns:a16="http://schemas.microsoft.com/office/drawing/2014/main" id="{F8D7E799-E6FB-463C-A35D-69D340976BF8}"/>
              </a:ext>
            </a:extLst>
          </p:cNvPr>
          <p:cNvSpPr txBox="1">
            <a:spLocks/>
          </p:cNvSpPr>
          <p:nvPr/>
        </p:nvSpPr>
        <p:spPr>
          <a:xfrm>
            <a:off x="1441908" y="596383"/>
            <a:ext cx="2112326" cy="3000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smtClean="0">
                <a:solidFill>
                  <a:srgbClr val="002060"/>
                </a:solidFill>
              </a:rPr>
              <a:t>PLAN </a:t>
            </a:r>
            <a:r>
              <a:rPr lang="en-GB" sz="2000" b="1" dirty="0">
                <a:solidFill>
                  <a:srgbClr val="002060"/>
                </a:solidFill>
              </a:rPr>
              <a:t>my </a:t>
            </a:r>
            <a:r>
              <a:rPr lang="en-GB" sz="2000" b="1" dirty="0" smtClean="0">
                <a:solidFill>
                  <a:srgbClr val="002060"/>
                </a:solidFill>
              </a:rPr>
              <a:t>research</a:t>
            </a:r>
            <a:endParaRPr lang="en-GB" sz="2000" b="1" dirty="0">
              <a:solidFill>
                <a:srgbClr val="002060"/>
              </a:solidFill>
            </a:endParaRPr>
          </a:p>
        </p:txBody>
      </p:sp>
      <p:sp>
        <p:nvSpPr>
          <p:cNvPr id="12" name="TextBox 11"/>
          <p:cNvSpPr txBox="1"/>
          <p:nvPr/>
        </p:nvSpPr>
        <p:spPr>
          <a:xfrm>
            <a:off x="761502" y="2238713"/>
            <a:ext cx="7270140" cy="923330"/>
          </a:xfrm>
          <a:prstGeom prst="rect">
            <a:avLst/>
          </a:prstGeom>
          <a:noFill/>
        </p:spPr>
        <p:txBody>
          <a:bodyPr wrap="square" rtlCol="0">
            <a:spAutoFit/>
          </a:bodyPr>
          <a:lstStyle/>
          <a:p>
            <a:r>
              <a:rPr lang="en-GB" b="1" dirty="0">
                <a:solidFill>
                  <a:srgbClr val="002060"/>
                </a:solidFill>
              </a:rPr>
              <a:t>Plan: </a:t>
            </a:r>
            <a:r>
              <a:rPr lang="en-GB" dirty="0" smtClean="0">
                <a:solidFill>
                  <a:srgbClr val="002060"/>
                </a:solidFill>
              </a:rPr>
              <a:t>considering choices</a:t>
            </a:r>
            <a:endParaRPr lang="en-GB" dirty="0">
              <a:solidFill>
                <a:srgbClr val="002060"/>
              </a:solidFill>
            </a:endParaRPr>
          </a:p>
          <a:p>
            <a:endParaRPr lang="en-GB" b="1" dirty="0" smtClean="0">
              <a:solidFill>
                <a:srgbClr val="7030A0"/>
              </a:solidFill>
            </a:endParaRPr>
          </a:p>
          <a:p>
            <a:r>
              <a:rPr lang="en-GB" dirty="0" smtClean="0">
                <a:solidFill>
                  <a:srgbClr val="002060"/>
                </a:solidFill>
              </a:rPr>
              <a:t>“Can I choose my own topic ?”  </a:t>
            </a:r>
          </a:p>
        </p:txBody>
      </p:sp>
    </p:spTree>
    <p:extLst>
      <p:ext uri="{BB962C8B-B14F-4D97-AF65-F5344CB8AC3E}">
        <p14:creationId xmlns:p14="http://schemas.microsoft.com/office/powerpoint/2010/main" val="85619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2" grpId="0"/>
      <p:bldP spid="23"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35"/>
          <p:cNvGrpSpPr>
            <a:grpSpLocks/>
          </p:cNvGrpSpPr>
          <p:nvPr/>
        </p:nvGrpSpPr>
        <p:grpSpPr bwMode="auto">
          <a:xfrm>
            <a:off x="250825" y="813361"/>
            <a:ext cx="8713788" cy="5928752"/>
            <a:chOff x="-516" y="975"/>
            <a:chExt cx="5353" cy="3932"/>
          </a:xfrm>
        </p:grpSpPr>
        <p:sp>
          <p:nvSpPr>
            <p:cNvPr id="9" name="AutoShape 4">
              <a:extLst>
                <a:ext uri="{FF2B5EF4-FFF2-40B4-BE49-F238E27FC236}">
                  <a16:creationId xmlns:a16="http://schemas.microsoft.com/office/drawing/2014/main" id="{54692D33-8D93-4122-8B30-305BBB8AA872}"/>
                </a:ext>
              </a:extLst>
            </p:cNvPr>
            <p:cNvSpPr>
              <a:spLocks noChangeArrowheads="1"/>
            </p:cNvSpPr>
            <p:nvPr/>
          </p:nvSpPr>
          <p:spPr bwMode="auto">
            <a:xfrm>
              <a:off x="3116" y="975"/>
              <a:ext cx="1448" cy="1743"/>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GB" altLang="en-US" sz="1350">
                <a:latin typeface="Calibri" panose="020F0502020204030204" pitchFamily="34" charset="0"/>
              </a:endParaRPr>
            </a:p>
          </p:txBody>
        </p:sp>
        <p:sp>
          <p:nvSpPr>
            <p:cNvPr id="10" name="AutoShape 7">
              <a:extLst>
                <a:ext uri="{FF2B5EF4-FFF2-40B4-BE49-F238E27FC236}">
                  <a16:creationId xmlns:a16="http://schemas.microsoft.com/office/drawing/2014/main" id="{F112FBF4-754B-4D62-9901-1C18337F0004}"/>
                </a:ext>
              </a:extLst>
            </p:cNvPr>
            <p:cNvSpPr>
              <a:spLocks noChangeArrowheads="1"/>
            </p:cNvSpPr>
            <p:nvPr/>
          </p:nvSpPr>
          <p:spPr bwMode="auto">
            <a:xfrm>
              <a:off x="1591" y="2993"/>
              <a:ext cx="1580" cy="369"/>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GB" altLang="en-US" sz="1350">
                <a:latin typeface="Calibri" panose="020F0502020204030204" pitchFamily="34" charset="0"/>
              </a:endParaRPr>
            </a:p>
          </p:txBody>
        </p:sp>
        <p:sp>
          <p:nvSpPr>
            <p:cNvPr id="11" name="AutoShape 8">
              <a:extLst>
                <a:ext uri="{FF2B5EF4-FFF2-40B4-BE49-F238E27FC236}">
                  <a16:creationId xmlns:a16="http://schemas.microsoft.com/office/drawing/2014/main" id="{E17AC3FA-8AC6-45F5-9919-0784065DD72B}"/>
                </a:ext>
              </a:extLst>
            </p:cNvPr>
            <p:cNvSpPr>
              <a:spLocks noChangeArrowheads="1"/>
            </p:cNvSpPr>
            <p:nvPr/>
          </p:nvSpPr>
          <p:spPr bwMode="auto">
            <a:xfrm>
              <a:off x="1460" y="3488"/>
              <a:ext cx="1712" cy="1385"/>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GB" altLang="en-US" sz="1350">
                <a:latin typeface="Calibri" panose="020F0502020204030204" pitchFamily="34" charset="0"/>
              </a:endParaRPr>
            </a:p>
          </p:txBody>
        </p:sp>
        <p:sp>
          <p:nvSpPr>
            <p:cNvPr id="12" name="AutoShape 9">
              <a:extLst>
                <a:ext uri="{FF2B5EF4-FFF2-40B4-BE49-F238E27FC236}">
                  <a16:creationId xmlns:a16="http://schemas.microsoft.com/office/drawing/2014/main" id="{1562A67C-8A43-4949-B2A3-D94B04F95CBE}"/>
                </a:ext>
              </a:extLst>
            </p:cNvPr>
            <p:cNvSpPr>
              <a:spLocks noChangeArrowheads="1"/>
            </p:cNvSpPr>
            <p:nvPr/>
          </p:nvSpPr>
          <p:spPr bwMode="auto">
            <a:xfrm>
              <a:off x="-516" y="3424"/>
              <a:ext cx="1755" cy="1483"/>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GB" altLang="en-US" sz="1350">
                <a:latin typeface="Calibri" panose="020F0502020204030204" pitchFamily="34" charset="0"/>
              </a:endParaRPr>
            </a:p>
          </p:txBody>
        </p:sp>
        <p:sp>
          <p:nvSpPr>
            <p:cNvPr id="13" name="AutoShape 10">
              <a:extLst>
                <a:ext uri="{FF2B5EF4-FFF2-40B4-BE49-F238E27FC236}">
                  <a16:creationId xmlns:a16="http://schemas.microsoft.com/office/drawing/2014/main" id="{9279AEBF-B5A3-481E-A190-C2C29699FE07}"/>
                </a:ext>
              </a:extLst>
            </p:cNvPr>
            <p:cNvSpPr>
              <a:spLocks noChangeArrowheads="1"/>
            </p:cNvSpPr>
            <p:nvPr/>
          </p:nvSpPr>
          <p:spPr bwMode="auto">
            <a:xfrm>
              <a:off x="3346" y="2844"/>
              <a:ext cx="1491" cy="1583"/>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GB" altLang="en-US" sz="1350">
                <a:latin typeface="Calibri" panose="020F0502020204030204" pitchFamily="34" charset="0"/>
              </a:endParaRPr>
            </a:p>
          </p:txBody>
        </p:sp>
        <p:sp>
          <p:nvSpPr>
            <p:cNvPr id="14" name="AutoShape 11">
              <a:extLst>
                <a:ext uri="{FF2B5EF4-FFF2-40B4-BE49-F238E27FC236}">
                  <a16:creationId xmlns:a16="http://schemas.microsoft.com/office/drawing/2014/main" id="{43F8C1BD-7487-40E1-BF3A-84A0D4EC48EF}"/>
                </a:ext>
              </a:extLst>
            </p:cNvPr>
            <p:cNvSpPr>
              <a:spLocks noChangeArrowheads="1"/>
            </p:cNvSpPr>
            <p:nvPr/>
          </p:nvSpPr>
          <p:spPr bwMode="auto">
            <a:xfrm>
              <a:off x="-516" y="1625"/>
              <a:ext cx="1624" cy="1593"/>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GB" altLang="en-US" sz="1350">
                <a:latin typeface="Calibri" panose="020F0502020204030204" pitchFamily="34" charset="0"/>
              </a:endParaRPr>
            </a:p>
          </p:txBody>
        </p:sp>
        <p:sp>
          <p:nvSpPr>
            <p:cNvPr id="15" name="AutoShape 12">
              <a:extLst>
                <a:ext uri="{FF2B5EF4-FFF2-40B4-BE49-F238E27FC236}">
                  <a16:creationId xmlns:a16="http://schemas.microsoft.com/office/drawing/2014/main" id="{0A4F9A78-089B-478D-8855-D3A252B6DA6E}"/>
                </a:ext>
              </a:extLst>
            </p:cNvPr>
            <p:cNvSpPr>
              <a:spLocks noChangeArrowheads="1"/>
            </p:cNvSpPr>
            <p:nvPr/>
          </p:nvSpPr>
          <p:spPr bwMode="auto">
            <a:xfrm>
              <a:off x="1284" y="1115"/>
              <a:ext cx="1578" cy="1717"/>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GB" altLang="en-US" sz="1350">
                <a:latin typeface="Calibri" panose="020F0502020204030204" pitchFamily="34" charset="0"/>
              </a:endParaRPr>
            </a:p>
          </p:txBody>
        </p:sp>
        <p:sp>
          <p:nvSpPr>
            <p:cNvPr id="7180" name="Line 13"/>
            <p:cNvSpPr>
              <a:spLocks noChangeShapeType="1"/>
            </p:cNvSpPr>
            <p:nvPr/>
          </p:nvSpPr>
          <p:spPr bwMode="auto">
            <a:xfrm flipV="1">
              <a:off x="3083" y="2746"/>
              <a:ext cx="175" cy="1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1" name="Line 14"/>
            <p:cNvSpPr>
              <a:spLocks noChangeShapeType="1"/>
            </p:cNvSpPr>
            <p:nvPr/>
          </p:nvSpPr>
          <p:spPr bwMode="auto">
            <a:xfrm flipV="1">
              <a:off x="2117" y="2845"/>
              <a:ext cx="0" cy="1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2" name="Line 15"/>
            <p:cNvSpPr>
              <a:spLocks noChangeShapeType="1"/>
            </p:cNvSpPr>
            <p:nvPr/>
          </p:nvSpPr>
          <p:spPr bwMode="auto">
            <a:xfrm flipH="1" flipV="1">
              <a:off x="1148" y="2941"/>
              <a:ext cx="443" cy="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3" name="Line 16"/>
            <p:cNvSpPr>
              <a:spLocks noChangeShapeType="1"/>
            </p:cNvSpPr>
            <p:nvPr/>
          </p:nvSpPr>
          <p:spPr bwMode="auto">
            <a:xfrm>
              <a:off x="3171" y="3340"/>
              <a:ext cx="175" cy="1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Text Box 17">
              <a:extLst>
                <a:ext uri="{FF2B5EF4-FFF2-40B4-BE49-F238E27FC236}">
                  <a16:creationId xmlns:a16="http://schemas.microsoft.com/office/drawing/2014/main" id="{481E2F3F-31C6-4B57-838F-7FF5B01D1E67}"/>
                </a:ext>
              </a:extLst>
            </p:cNvPr>
            <p:cNvSpPr txBox="1">
              <a:spLocks noChangeArrowheads="1"/>
            </p:cNvSpPr>
            <p:nvPr/>
          </p:nvSpPr>
          <p:spPr bwMode="auto">
            <a:xfrm>
              <a:off x="1551" y="3035"/>
              <a:ext cx="1518"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GB" altLang="en-US" sz="750"/>
                <a:t>Topic for Investigation:</a:t>
              </a:r>
            </a:p>
          </p:txBody>
        </p:sp>
        <p:sp>
          <p:nvSpPr>
            <p:cNvPr id="7185" name="Line 23"/>
            <p:cNvSpPr>
              <a:spLocks noChangeShapeType="1"/>
            </p:cNvSpPr>
            <p:nvPr/>
          </p:nvSpPr>
          <p:spPr bwMode="auto">
            <a:xfrm flipH="1">
              <a:off x="1109" y="3191"/>
              <a:ext cx="482" cy="2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6" name="Line 25"/>
            <p:cNvSpPr>
              <a:spLocks noChangeShapeType="1"/>
            </p:cNvSpPr>
            <p:nvPr/>
          </p:nvSpPr>
          <p:spPr bwMode="auto">
            <a:xfrm flipV="1">
              <a:off x="2249" y="3389"/>
              <a:ext cx="0"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Text Box 28">
              <a:extLst>
                <a:ext uri="{FF2B5EF4-FFF2-40B4-BE49-F238E27FC236}">
                  <a16:creationId xmlns:a16="http://schemas.microsoft.com/office/drawing/2014/main" id="{4A40D170-4619-4F98-8183-4673DDD536D2}"/>
                </a:ext>
              </a:extLst>
            </p:cNvPr>
            <p:cNvSpPr txBox="1">
              <a:spLocks noChangeArrowheads="1"/>
            </p:cNvSpPr>
            <p:nvPr/>
          </p:nvSpPr>
          <p:spPr bwMode="auto">
            <a:xfrm>
              <a:off x="-308" y="1711"/>
              <a:ext cx="1180"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GB" altLang="en-US" sz="750" dirty="0"/>
                <a:t>Subtopic One:</a:t>
              </a:r>
            </a:p>
          </p:txBody>
        </p:sp>
        <p:sp>
          <p:nvSpPr>
            <p:cNvPr id="24" name="Text Box 29">
              <a:extLst>
                <a:ext uri="{FF2B5EF4-FFF2-40B4-BE49-F238E27FC236}">
                  <a16:creationId xmlns:a16="http://schemas.microsoft.com/office/drawing/2014/main" id="{4D40AA31-0826-4CAC-AA4F-479D122B36B8}"/>
                </a:ext>
              </a:extLst>
            </p:cNvPr>
            <p:cNvSpPr txBox="1">
              <a:spLocks noChangeArrowheads="1"/>
            </p:cNvSpPr>
            <p:nvPr/>
          </p:nvSpPr>
          <p:spPr bwMode="auto">
            <a:xfrm>
              <a:off x="1572" y="1145"/>
              <a:ext cx="1088"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GB" altLang="en-US" sz="750" dirty="0"/>
                <a:t>Subtopic Two:</a:t>
              </a:r>
            </a:p>
            <a:p>
              <a:pPr algn="ctr" eaLnBrk="1" hangingPunct="1">
                <a:spcBef>
                  <a:spcPct val="50000"/>
                </a:spcBef>
                <a:buFontTx/>
                <a:buNone/>
                <a:defRPr/>
              </a:pPr>
              <a:endParaRPr lang="en-GB" altLang="en-US" sz="750" dirty="0"/>
            </a:p>
          </p:txBody>
        </p:sp>
        <p:sp>
          <p:nvSpPr>
            <p:cNvPr id="25" name="Text Box 30">
              <a:extLst>
                <a:ext uri="{FF2B5EF4-FFF2-40B4-BE49-F238E27FC236}">
                  <a16:creationId xmlns:a16="http://schemas.microsoft.com/office/drawing/2014/main" id="{C32135E7-2912-4F84-A4B0-78D19CD6C721}"/>
                </a:ext>
              </a:extLst>
            </p:cNvPr>
            <p:cNvSpPr txBox="1">
              <a:spLocks noChangeArrowheads="1"/>
            </p:cNvSpPr>
            <p:nvPr/>
          </p:nvSpPr>
          <p:spPr bwMode="auto">
            <a:xfrm>
              <a:off x="3341" y="1054"/>
              <a:ext cx="1091"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GB" altLang="en-US" sz="750" dirty="0"/>
                <a:t>Subtopic Three:</a:t>
              </a:r>
            </a:p>
            <a:p>
              <a:pPr algn="ctr" eaLnBrk="1" hangingPunct="1">
                <a:spcBef>
                  <a:spcPct val="50000"/>
                </a:spcBef>
                <a:buFontTx/>
                <a:buNone/>
                <a:defRPr/>
              </a:pPr>
              <a:endParaRPr lang="en-GB" altLang="en-US" sz="750" dirty="0"/>
            </a:p>
          </p:txBody>
        </p:sp>
        <p:sp>
          <p:nvSpPr>
            <p:cNvPr id="26" name="Text Box 31">
              <a:extLst>
                <a:ext uri="{FF2B5EF4-FFF2-40B4-BE49-F238E27FC236}">
                  <a16:creationId xmlns:a16="http://schemas.microsoft.com/office/drawing/2014/main" id="{A54D9FC1-FF32-4D72-BEDD-944A1672C791}"/>
                </a:ext>
              </a:extLst>
            </p:cNvPr>
            <p:cNvSpPr txBox="1">
              <a:spLocks noChangeArrowheads="1"/>
            </p:cNvSpPr>
            <p:nvPr/>
          </p:nvSpPr>
          <p:spPr bwMode="auto">
            <a:xfrm>
              <a:off x="-290" y="3503"/>
              <a:ext cx="1086"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GB" altLang="en-US" sz="750" dirty="0"/>
                <a:t>Subtopic Six:</a:t>
              </a:r>
            </a:p>
            <a:p>
              <a:pPr algn="ctr" eaLnBrk="1" hangingPunct="1">
                <a:spcBef>
                  <a:spcPct val="50000"/>
                </a:spcBef>
                <a:buFontTx/>
                <a:buNone/>
                <a:defRPr/>
              </a:pPr>
              <a:endParaRPr lang="en-GB" altLang="en-US" sz="750" dirty="0"/>
            </a:p>
          </p:txBody>
        </p:sp>
        <p:sp>
          <p:nvSpPr>
            <p:cNvPr id="27" name="Text Box 33">
              <a:extLst>
                <a:ext uri="{FF2B5EF4-FFF2-40B4-BE49-F238E27FC236}">
                  <a16:creationId xmlns:a16="http://schemas.microsoft.com/office/drawing/2014/main" id="{895A843C-9568-45C7-A639-FDBB5FBBBA6F}"/>
                </a:ext>
              </a:extLst>
            </p:cNvPr>
            <p:cNvSpPr txBox="1">
              <a:spLocks noChangeArrowheads="1"/>
            </p:cNvSpPr>
            <p:nvPr/>
          </p:nvSpPr>
          <p:spPr bwMode="auto">
            <a:xfrm>
              <a:off x="1754" y="3549"/>
              <a:ext cx="1087"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GB" altLang="en-US" sz="750" dirty="0"/>
                <a:t>Subtopic Five:</a:t>
              </a:r>
            </a:p>
            <a:p>
              <a:pPr algn="ctr" eaLnBrk="1" hangingPunct="1">
                <a:spcBef>
                  <a:spcPct val="50000"/>
                </a:spcBef>
                <a:buFontTx/>
                <a:buNone/>
                <a:defRPr/>
              </a:pPr>
              <a:endParaRPr lang="en-GB" altLang="en-US" sz="750" dirty="0"/>
            </a:p>
          </p:txBody>
        </p:sp>
        <p:sp>
          <p:nvSpPr>
            <p:cNvPr id="28" name="Text Box 34">
              <a:extLst>
                <a:ext uri="{FF2B5EF4-FFF2-40B4-BE49-F238E27FC236}">
                  <a16:creationId xmlns:a16="http://schemas.microsoft.com/office/drawing/2014/main" id="{CCE626BB-B41E-432C-93BA-401582C66AA0}"/>
                </a:ext>
              </a:extLst>
            </p:cNvPr>
            <p:cNvSpPr txBox="1">
              <a:spLocks noChangeArrowheads="1"/>
            </p:cNvSpPr>
            <p:nvPr/>
          </p:nvSpPr>
          <p:spPr bwMode="auto">
            <a:xfrm>
              <a:off x="3522" y="2960"/>
              <a:ext cx="1087"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GB" altLang="en-US" sz="750" dirty="0"/>
                <a:t>Subtopic Four:</a:t>
              </a:r>
            </a:p>
            <a:p>
              <a:pPr algn="ctr" eaLnBrk="1" hangingPunct="1">
                <a:spcBef>
                  <a:spcPct val="50000"/>
                </a:spcBef>
                <a:buFontTx/>
                <a:buNone/>
                <a:defRPr/>
              </a:pPr>
              <a:endParaRPr lang="en-GB" altLang="en-US" sz="750" dirty="0"/>
            </a:p>
          </p:txBody>
        </p:sp>
      </p:grpSp>
      <p:pic>
        <p:nvPicPr>
          <p:cNvPr id="7172" name="Picture 4" descr="A picture containing picture frame, object, gallery&#10;&#10;Description generated with high confide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26363"/>
            <a:ext cx="113347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23C27C93-E665-465A-8316-B53146B7D438}"/>
              </a:ext>
            </a:extLst>
          </p:cNvPr>
          <p:cNvSpPr txBox="1"/>
          <p:nvPr/>
        </p:nvSpPr>
        <p:spPr>
          <a:xfrm>
            <a:off x="1502628" y="151641"/>
            <a:ext cx="7315200" cy="661720"/>
          </a:xfrm>
          <a:prstGeom prst="rect">
            <a:avLst/>
          </a:prstGeom>
          <a:noFill/>
        </p:spPr>
        <p:txBody>
          <a:bodyPr wrap="square" rtlCol="0" anchor="t">
            <a:spAutoFit/>
          </a:bodyPr>
          <a:lstStyle/>
          <a:p>
            <a:r>
              <a:rPr lang="en-GB" sz="1400" b="1" dirty="0">
                <a:solidFill>
                  <a:srgbClr val="002060"/>
                </a:solidFill>
              </a:rPr>
              <a:t>Plan</a:t>
            </a:r>
            <a:r>
              <a:rPr lang="en-GB" sz="1100" b="1" dirty="0">
                <a:solidFill>
                  <a:srgbClr val="002060"/>
                </a:solidFill>
              </a:rPr>
              <a:t>: </a:t>
            </a:r>
            <a:r>
              <a:rPr lang="en-GB" sz="1400" dirty="0">
                <a:solidFill>
                  <a:srgbClr val="002060"/>
                </a:solidFill>
              </a:rPr>
              <a:t>deciding on keywords or subtopics</a:t>
            </a:r>
            <a:endParaRPr lang="en-GB" sz="1600" dirty="0">
              <a:solidFill>
                <a:srgbClr val="002060"/>
              </a:solidFill>
            </a:endParaRPr>
          </a:p>
          <a:p>
            <a:endParaRPr lang="en-GB" sz="1100" b="1" dirty="0">
              <a:solidFill>
                <a:srgbClr val="7030A0"/>
              </a:solidFill>
            </a:endParaRPr>
          </a:p>
          <a:p>
            <a:r>
              <a:rPr lang="en-GB" sz="1200" dirty="0">
                <a:solidFill>
                  <a:srgbClr val="002060"/>
                </a:solidFill>
              </a:rPr>
              <a:t>“What information do I still need to find?”</a:t>
            </a:r>
          </a:p>
        </p:txBody>
      </p:sp>
    </p:spTree>
    <p:extLst>
      <p:ext uri="{BB962C8B-B14F-4D97-AF65-F5344CB8AC3E}">
        <p14:creationId xmlns:p14="http://schemas.microsoft.com/office/powerpoint/2010/main" val="3001118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8"/>
          <p:cNvSpPr>
            <a:spLocks noChangeArrowheads="1"/>
          </p:cNvSpPr>
          <p:nvPr/>
        </p:nvSpPr>
        <p:spPr bwMode="auto">
          <a:xfrm>
            <a:off x="196079" y="3300012"/>
            <a:ext cx="3056973" cy="1295400"/>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dirty="0"/>
              <a:t>7. </a:t>
            </a:r>
            <a:r>
              <a:rPr lang="en-GB" altLang="en-US" sz="2000" dirty="0" smtClean="0"/>
              <a:t>Bibliography: list </a:t>
            </a:r>
            <a:r>
              <a:rPr lang="en-GB" altLang="en-US" sz="2000" dirty="0"/>
              <a:t>of </a:t>
            </a:r>
            <a:endParaRPr lang="en-GB" altLang="en-US" sz="2000" dirty="0" smtClean="0"/>
          </a:p>
          <a:p>
            <a:pPr eaLnBrk="1" hangingPunct="1">
              <a:spcBef>
                <a:spcPct val="0"/>
              </a:spcBef>
              <a:buFontTx/>
              <a:buNone/>
            </a:pPr>
            <a:r>
              <a:rPr lang="en-GB" altLang="en-US" sz="2000" dirty="0" smtClean="0"/>
              <a:t>references: books </a:t>
            </a:r>
            <a:r>
              <a:rPr lang="en-GB" altLang="en-US" sz="2000" dirty="0"/>
              <a:t>and </a:t>
            </a:r>
            <a:endParaRPr lang="en-GB" altLang="en-US" sz="2000" dirty="0" smtClean="0"/>
          </a:p>
          <a:p>
            <a:pPr eaLnBrk="1" hangingPunct="1">
              <a:spcBef>
                <a:spcPct val="0"/>
              </a:spcBef>
              <a:buFontTx/>
              <a:buNone/>
            </a:pPr>
            <a:r>
              <a:rPr lang="en-GB" altLang="en-US" sz="2000" dirty="0" smtClean="0"/>
              <a:t>Websites you </a:t>
            </a:r>
            <a:r>
              <a:rPr lang="en-GB" altLang="en-US" sz="2000" dirty="0"/>
              <a:t>have used</a:t>
            </a:r>
          </a:p>
          <a:p>
            <a:pPr eaLnBrk="1" hangingPunct="1">
              <a:spcBef>
                <a:spcPct val="0"/>
              </a:spcBef>
              <a:buFontTx/>
              <a:buNone/>
            </a:pPr>
            <a:r>
              <a:rPr lang="en-GB" altLang="en-US" sz="2000" dirty="0"/>
              <a:t>for your project</a:t>
            </a:r>
          </a:p>
        </p:txBody>
      </p:sp>
      <p:sp>
        <p:nvSpPr>
          <p:cNvPr id="5123" name="AutoShape 9"/>
          <p:cNvSpPr>
            <a:spLocks noChangeArrowheads="1"/>
          </p:cNvSpPr>
          <p:nvPr/>
        </p:nvSpPr>
        <p:spPr bwMode="auto">
          <a:xfrm>
            <a:off x="410976" y="5151439"/>
            <a:ext cx="2540000" cy="1208221"/>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dirty="0"/>
              <a:t>6.Any other </a:t>
            </a:r>
            <a:r>
              <a:rPr lang="en-GB" altLang="en-US" sz="2000" u="sng" dirty="0"/>
              <a:t>relevant</a:t>
            </a:r>
          </a:p>
          <a:p>
            <a:pPr eaLnBrk="1" hangingPunct="1">
              <a:spcBef>
                <a:spcPct val="0"/>
              </a:spcBef>
              <a:buFontTx/>
              <a:buNone/>
            </a:pPr>
            <a:r>
              <a:rPr lang="en-GB" altLang="en-US" sz="2000" dirty="0"/>
              <a:t>information</a:t>
            </a:r>
          </a:p>
        </p:txBody>
      </p:sp>
      <p:sp>
        <p:nvSpPr>
          <p:cNvPr id="5124" name="AutoShape 10"/>
          <p:cNvSpPr>
            <a:spLocks noChangeArrowheads="1"/>
          </p:cNvSpPr>
          <p:nvPr/>
        </p:nvSpPr>
        <p:spPr bwMode="auto">
          <a:xfrm>
            <a:off x="4584147" y="5006023"/>
            <a:ext cx="3496953" cy="1499054"/>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dirty="0"/>
              <a:t>5.How the adaptations </a:t>
            </a:r>
            <a:r>
              <a:rPr lang="en-GB" altLang="en-US" sz="2000" dirty="0" smtClean="0"/>
              <a:t>help</a:t>
            </a:r>
          </a:p>
          <a:p>
            <a:pPr eaLnBrk="1" hangingPunct="1">
              <a:spcBef>
                <a:spcPct val="0"/>
              </a:spcBef>
              <a:buFontTx/>
              <a:buNone/>
            </a:pPr>
            <a:r>
              <a:rPr lang="en-GB" altLang="en-US" sz="2000" dirty="0" smtClean="0"/>
              <a:t> </a:t>
            </a:r>
            <a:r>
              <a:rPr lang="en-GB" altLang="en-US" sz="2000" dirty="0"/>
              <a:t>the </a:t>
            </a:r>
            <a:r>
              <a:rPr lang="en-GB" altLang="en-US" sz="2000" dirty="0" smtClean="0"/>
              <a:t>plants </a:t>
            </a:r>
            <a:r>
              <a:rPr lang="en-GB" altLang="en-US" sz="2000" dirty="0"/>
              <a:t>and/or animals </a:t>
            </a:r>
            <a:endParaRPr lang="en-GB" altLang="en-US" sz="2000" dirty="0" smtClean="0"/>
          </a:p>
          <a:p>
            <a:pPr eaLnBrk="1" hangingPunct="1">
              <a:spcBef>
                <a:spcPct val="0"/>
              </a:spcBef>
              <a:buFontTx/>
              <a:buNone/>
            </a:pPr>
            <a:r>
              <a:rPr lang="en-GB" altLang="en-US" sz="2000" dirty="0" smtClean="0"/>
              <a:t>to </a:t>
            </a:r>
            <a:r>
              <a:rPr lang="en-GB" altLang="en-US" sz="2000" dirty="0"/>
              <a:t>survive</a:t>
            </a:r>
          </a:p>
        </p:txBody>
      </p:sp>
      <p:sp>
        <p:nvSpPr>
          <p:cNvPr id="5125" name="AutoShape 11"/>
          <p:cNvSpPr>
            <a:spLocks noChangeArrowheads="1"/>
          </p:cNvSpPr>
          <p:nvPr/>
        </p:nvSpPr>
        <p:spPr bwMode="auto">
          <a:xfrm>
            <a:off x="5757332" y="3306609"/>
            <a:ext cx="3203443" cy="1344413"/>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dirty="0"/>
              <a:t>4.Physical adaptations of </a:t>
            </a:r>
          </a:p>
          <a:p>
            <a:pPr eaLnBrk="1" hangingPunct="1">
              <a:spcBef>
                <a:spcPct val="0"/>
              </a:spcBef>
              <a:buFontTx/>
              <a:buNone/>
            </a:pPr>
            <a:r>
              <a:rPr lang="en-GB" altLang="en-US" sz="2000" dirty="0"/>
              <a:t>plants and/or animals</a:t>
            </a:r>
          </a:p>
          <a:p>
            <a:pPr eaLnBrk="1" hangingPunct="1">
              <a:spcBef>
                <a:spcPct val="0"/>
              </a:spcBef>
              <a:buFontTx/>
              <a:buNone/>
            </a:pPr>
            <a:r>
              <a:rPr lang="en-GB" altLang="en-US" sz="2000" dirty="0"/>
              <a:t>which live in this habitat</a:t>
            </a:r>
          </a:p>
        </p:txBody>
      </p:sp>
      <p:sp>
        <p:nvSpPr>
          <p:cNvPr id="5126" name="AutoShape 12"/>
          <p:cNvSpPr>
            <a:spLocks noChangeArrowheads="1"/>
          </p:cNvSpPr>
          <p:nvPr/>
        </p:nvSpPr>
        <p:spPr bwMode="auto">
          <a:xfrm>
            <a:off x="6186311" y="1343379"/>
            <a:ext cx="2774465" cy="1610597"/>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350" dirty="0"/>
          </a:p>
          <a:p>
            <a:pPr eaLnBrk="1" hangingPunct="1">
              <a:spcBef>
                <a:spcPct val="0"/>
              </a:spcBef>
              <a:buFontTx/>
              <a:buNone/>
            </a:pPr>
            <a:r>
              <a:rPr lang="en-GB" altLang="en-US" sz="2000" dirty="0"/>
              <a:t>3.Challenges facing </a:t>
            </a:r>
            <a:endParaRPr lang="en-GB" altLang="en-US" sz="2000" dirty="0" smtClean="0"/>
          </a:p>
          <a:p>
            <a:pPr eaLnBrk="1" hangingPunct="1">
              <a:spcBef>
                <a:spcPct val="0"/>
              </a:spcBef>
              <a:buFontTx/>
              <a:buNone/>
            </a:pPr>
            <a:r>
              <a:rPr lang="en-GB" altLang="en-US" sz="2000" dirty="0" smtClean="0"/>
              <a:t>plants and animals</a:t>
            </a:r>
          </a:p>
          <a:p>
            <a:pPr eaLnBrk="1" hangingPunct="1">
              <a:spcBef>
                <a:spcPct val="0"/>
              </a:spcBef>
              <a:buFontTx/>
              <a:buNone/>
            </a:pPr>
            <a:r>
              <a:rPr lang="en-GB" altLang="en-US" sz="2000" dirty="0" smtClean="0"/>
              <a:t> </a:t>
            </a:r>
            <a:r>
              <a:rPr lang="en-GB" altLang="en-US" sz="2000" dirty="0"/>
              <a:t>that live in this </a:t>
            </a:r>
          </a:p>
          <a:p>
            <a:pPr eaLnBrk="1" hangingPunct="1">
              <a:spcBef>
                <a:spcPct val="0"/>
              </a:spcBef>
              <a:buFontTx/>
              <a:buNone/>
            </a:pPr>
            <a:r>
              <a:rPr lang="en-GB" altLang="en-US" sz="2000" dirty="0"/>
              <a:t>habitat</a:t>
            </a:r>
          </a:p>
          <a:p>
            <a:pPr eaLnBrk="1" hangingPunct="1">
              <a:spcBef>
                <a:spcPct val="0"/>
              </a:spcBef>
              <a:buFontTx/>
              <a:buNone/>
            </a:pPr>
            <a:endParaRPr lang="en-GB" altLang="en-US" sz="1350" dirty="0"/>
          </a:p>
        </p:txBody>
      </p:sp>
      <p:sp>
        <p:nvSpPr>
          <p:cNvPr id="5127" name="AutoShape 13"/>
          <p:cNvSpPr>
            <a:spLocks noChangeArrowheads="1"/>
          </p:cNvSpPr>
          <p:nvPr/>
        </p:nvSpPr>
        <p:spPr bwMode="auto">
          <a:xfrm>
            <a:off x="148189" y="1331989"/>
            <a:ext cx="2878952" cy="1212846"/>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dirty="0"/>
              <a:t>1.Description of habitat:</a:t>
            </a:r>
          </a:p>
          <a:p>
            <a:pPr eaLnBrk="1" hangingPunct="1">
              <a:spcBef>
                <a:spcPct val="0"/>
              </a:spcBef>
              <a:buFontTx/>
              <a:buNone/>
            </a:pPr>
            <a:r>
              <a:rPr lang="en-GB" altLang="en-US" sz="2000" dirty="0"/>
              <a:t>Where it is, what the</a:t>
            </a:r>
          </a:p>
          <a:p>
            <a:pPr eaLnBrk="1" hangingPunct="1">
              <a:spcBef>
                <a:spcPct val="0"/>
              </a:spcBef>
              <a:buFontTx/>
              <a:buNone/>
            </a:pPr>
            <a:r>
              <a:rPr lang="en-GB" altLang="en-US" sz="2000" dirty="0"/>
              <a:t>climate is like etc.</a:t>
            </a:r>
          </a:p>
        </p:txBody>
      </p:sp>
      <p:sp>
        <p:nvSpPr>
          <p:cNvPr id="5128" name="AutoShape 14"/>
          <p:cNvSpPr>
            <a:spLocks noChangeArrowheads="1"/>
          </p:cNvSpPr>
          <p:nvPr/>
        </p:nvSpPr>
        <p:spPr bwMode="auto">
          <a:xfrm>
            <a:off x="3208646" y="1420908"/>
            <a:ext cx="2796160" cy="1265876"/>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dirty="0"/>
              <a:t>2.Examples of plants</a:t>
            </a:r>
          </a:p>
          <a:p>
            <a:pPr eaLnBrk="1" hangingPunct="1">
              <a:spcBef>
                <a:spcPct val="0"/>
              </a:spcBef>
              <a:buFontTx/>
              <a:buNone/>
            </a:pPr>
            <a:r>
              <a:rPr lang="en-GB" altLang="en-US" sz="2000" dirty="0"/>
              <a:t>and/or animals which</a:t>
            </a:r>
          </a:p>
          <a:p>
            <a:pPr eaLnBrk="1" hangingPunct="1">
              <a:spcBef>
                <a:spcPct val="0"/>
              </a:spcBef>
              <a:buFontTx/>
              <a:buNone/>
            </a:pPr>
            <a:r>
              <a:rPr lang="en-GB" altLang="en-US" sz="2000" dirty="0"/>
              <a:t>live in this habitat</a:t>
            </a:r>
          </a:p>
        </p:txBody>
      </p:sp>
      <p:sp>
        <p:nvSpPr>
          <p:cNvPr id="5136" name="AutoShape 7"/>
          <p:cNvSpPr>
            <a:spLocks noChangeArrowheads="1"/>
          </p:cNvSpPr>
          <p:nvPr/>
        </p:nvSpPr>
        <p:spPr bwMode="auto">
          <a:xfrm>
            <a:off x="3463528" y="3603900"/>
            <a:ext cx="1872853" cy="889078"/>
          </a:xfrm>
          <a:prstGeom prst="roundRect">
            <a:avLst>
              <a:gd name="adj" fmla="val 16667"/>
            </a:avLst>
          </a:prstGeom>
          <a:solidFill>
            <a:schemeClr val="bg1"/>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350"/>
          </a:p>
        </p:txBody>
      </p:sp>
      <p:sp>
        <p:nvSpPr>
          <p:cNvPr id="5137" name="Text Box 22"/>
          <p:cNvSpPr txBox="1">
            <a:spLocks noChangeArrowheads="1"/>
          </p:cNvSpPr>
          <p:nvPr/>
        </p:nvSpPr>
        <p:spPr bwMode="auto">
          <a:xfrm>
            <a:off x="3463528" y="3716833"/>
            <a:ext cx="18728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dirty="0">
                <a:solidFill>
                  <a:srgbClr val="00B050"/>
                </a:solidFill>
              </a:rPr>
              <a:t>Habitats</a:t>
            </a:r>
            <a:endParaRPr lang="en-GB" altLang="en-US" sz="1400" dirty="0">
              <a:solidFill>
                <a:srgbClr val="00B050"/>
              </a:solidFill>
            </a:endParaRPr>
          </a:p>
        </p:txBody>
      </p:sp>
      <p:sp>
        <p:nvSpPr>
          <p:cNvPr id="5139" name="TextBox 24"/>
          <p:cNvSpPr txBox="1">
            <a:spLocks noChangeArrowheads="1"/>
          </p:cNvSpPr>
          <p:nvPr/>
        </p:nvSpPr>
        <p:spPr bwMode="auto">
          <a:xfrm>
            <a:off x="410976" y="296290"/>
            <a:ext cx="2900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400" b="1" dirty="0" smtClean="0"/>
              <a:t>Plan</a:t>
            </a:r>
            <a:r>
              <a:rPr lang="en-GB" altLang="en-US" sz="2000" dirty="0" smtClean="0"/>
              <a:t> your </a:t>
            </a:r>
            <a:r>
              <a:rPr lang="en-GB" altLang="en-US" sz="2000" dirty="0"/>
              <a:t>investigation</a:t>
            </a:r>
          </a:p>
        </p:txBody>
      </p:sp>
      <p:grpSp>
        <p:nvGrpSpPr>
          <p:cNvPr id="13" name="Group 12">
            <a:extLst>
              <a:ext uri="{FF2B5EF4-FFF2-40B4-BE49-F238E27FC236}">
                <a16:creationId xmlns:a16="http://schemas.microsoft.com/office/drawing/2014/main" id="{84829780-AEA3-4DC0-890B-A462377EC55E}"/>
              </a:ext>
            </a:extLst>
          </p:cNvPr>
          <p:cNvGrpSpPr/>
          <p:nvPr/>
        </p:nvGrpSpPr>
        <p:grpSpPr>
          <a:xfrm>
            <a:off x="8491040" y="179428"/>
            <a:ext cx="575909" cy="552392"/>
            <a:chOff x="3634776" y="2611021"/>
            <a:chExt cx="2723390" cy="2880508"/>
          </a:xfrm>
        </p:grpSpPr>
        <p:sp>
          <p:nvSpPr>
            <p:cNvPr id="14" name="Rectangle 13">
              <a:extLst>
                <a:ext uri="{FF2B5EF4-FFF2-40B4-BE49-F238E27FC236}">
                  <a16:creationId xmlns:a16="http://schemas.microsoft.com/office/drawing/2014/main" id="{066F747E-7EB6-4123-BED0-57CEF948A12D}"/>
                </a:ext>
              </a:extLst>
            </p:cNvPr>
            <p:cNvSpPr/>
            <p:nvPr/>
          </p:nvSpPr>
          <p:spPr>
            <a:xfrm>
              <a:off x="3634776" y="2611021"/>
              <a:ext cx="2723390" cy="288050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5" name="Rectangle 14">
              <a:extLst>
                <a:ext uri="{FF2B5EF4-FFF2-40B4-BE49-F238E27FC236}">
                  <a16:creationId xmlns:a16="http://schemas.microsoft.com/office/drawing/2014/main" id="{66E6789D-C5DF-479A-AC3C-3D518EB0BDF5}"/>
                </a:ext>
              </a:extLst>
            </p:cNvPr>
            <p:cNvSpPr/>
            <p:nvPr/>
          </p:nvSpPr>
          <p:spPr>
            <a:xfrm>
              <a:off x="3741280" y="2743967"/>
              <a:ext cx="2495171" cy="261461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6" name="Rectangle 15">
              <a:extLst>
                <a:ext uri="{FF2B5EF4-FFF2-40B4-BE49-F238E27FC236}">
                  <a16:creationId xmlns:a16="http://schemas.microsoft.com/office/drawing/2014/main" id="{40CB2EE0-7FF7-435E-94C8-6EA43B4A2ADC}"/>
                </a:ext>
              </a:extLst>
            </p:cNvPr>
            <p:cNvSpPr/>
            <p:nvPr/>
          </p:nvSpPr>
          <p:spPr>
            <a:xfrm>
              <a:off x="3885815" y="2899072"/>
              <a:ext cx="2236528" cy="23487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7" name="Rectangle 16">
              <a:extLst>
                <a:ext uri="{FF2B5EF4-FFF2-40B4-BE49-F238E27FC236}">
                  <a16:creationId xmlns:a16="http://schemas.microsoft.com/office/drawing/2014/main" id="{A606FA11-F775-4A71-AD82-9B747D852E1B}"/>
                </a:ext>
              </a:extLst>
            </p:cNvPr>
            <p:cNvSpPr/>
            <p:nvPr/>
          </p:nvSpPr>
          <p:spPr>
            <a:xfrm>
              <a:off x="3999927" y="2980318"/>
              <a:ext cx="2008309" cy="2186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18" name="Picture 17">
              <a:extLst>
                <a:ext uri="{FF2B5EF4-FFF2-40B4-BE49-F238E27FC236}">
                  <a16:creationId xmlns:a16="http://schemas.microsoft.com/office/drawing/2014/main" id="{5766D0FD-933E-4840-9FDF-71B6C672B3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068" y="3125125"/>
              <a:ext cx="1704021" cy="1896618"/>
            </a:xfrm>
            <a:prstGeom prst="rect">
              <a:avLst/>
            </a:prstGeom>
          </p:spPr>
        </p:pic>
      </p:grpSp>
      <p:cxnSp>
        <p:nvCxnSpPr>
          <p:cNvPr id="3" name="Straight Connector 2"/>
          <p:cNvCxnSpPr/>
          <p:nvPr/>
        </p:nvCxnSpPr>
        <p:spPr>
          <a:xfrm flipH="1" flipV="1">
            <a:off x="3027141" y="2686784"/>
            <a:ext cx="562726" cy="619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50644" y="4557521"/>
            <a:ext cx="539223" cy="677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5055018" y="4538067"/>
            <a:ext cx="400238" cy="4667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136" idx="3"/>
            <a:endCxn id="5125" idx="1"/>
          </p:cNvCxnSpPr>
          <p:nvPr/>
        </p:nvCxnSpPr>
        <p:spPr>
          <a:xfrm flipV="1">
            <a:off x="5336381" y="3978816"/>
            <a:ext cx="420951" cy="69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218042" y="2819197"/>
            <a:ext cx="968269" cy="647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4263273" y="2727553"/>
            <a:ext cx="281363" cy="808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128023" y="3929357"/>
            <a:ext cx="420951" cy="6962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226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2DC4D40-5122-4B76-85FE-06A4ADBF5579}"/>
              </a:ext>
            </a:extLst>
          </p:cNvPr>
          <p:cNvSpPr/>
          <p:nvPr/>
        </p:nvSpPr>
        <p:spPr>
          <a:xfrm>
            <a:off x="339577" y="350829"/>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extBox 1">
            <a:extLst>
              <a:ext uri="{FF2B5EF4-FFF2-40B4-BE49-F238E27FC236}">
                <a16:creationId xmlns:a16="http://schemas.microsoft.com/office/drawing/2014/main" id="{345248A4-E3C0-43B6-9750-5CA4FFBE6B19}"/>
              </a:ext>
            </a:extLst>
          </p:cNvPr>
          <p:cNvSpPr txBox="1"/>
          <p:nvPr/>
        </p:nvSpPr>
        <p:spPr>
          <a:xfrm>
            <a:off x="502340" y="1258608"/>
            <a:ext cx="6508060" cy="338554"/>
          </a:xfrm>
          <a:prstGeom prst="rect">
            <a:avLst/>
          </a:prstGeom>
          <a:noFill/>
        </p:spPr>
        <p:txBody>
          <a:bodyPr wrap="square" rtlCol="0">
            <a:spAutoFit/>
          </a:bodyPr>
          <a:lstStyle/>
          <a:p>
            <a:r>
              <a:rPr lang="en-GB" sz="1600" dirty="0">
                <a:solidFill>
                  <a:srgbClr val="002060"/>
                </a:solidFill>
              </a:rPr>
              <a:t>W</a:t>
            </a:r>
            <a:r>
              <a:rPr lang="en-GB" sz="1600" dirty="0" smtClean="0">
                <a:solidFill>
                  <a:srgbClr val="002060"/>
                </a:solidFill>
              </a:rPr>
              <a:t>hich are the best resources to use for this research task?</a:t>
            </a:r>
          </a:p>
        </p:txBody>
      </p:sp>
      <p:sp>
        <p:nvSpPr>
          <p:cNvPr id="25" name="TextBox 24">
            <a:hlinkClick r:id="" action="ppaction://noaction"/>
            <a:extLst>
              <a:ext uri="{FF2B5EF4-FFF2-40B4-BE49-F238E27FC236}">
                <a16:creationId xmlns:a16="http://schemas.microsoft.com/office/drawing/2014/main" id="{0BE46427-8DCD-4AC1-81F9-C6F279AF4883}"/>
              </a:ext>
            </a:extLst>
          </p:cNvPr>
          <p:cNvSpPr txBox="1"/>
          <p:nvPr/>
        </p:nvSpPr>
        <p:spPr>
          <a:xfrm>
            <a:off x="706578" y="5322473"/>
            <a:ext cx="327803" cy="369332"/>
          </a:xfrm>
          <a:prstGeom prst="rect">
            <a:avLst/>
          </a:prstGeom>
          <a:noFill/>
        </p:spPr>
        <p:txBody>
          <a:bodyPr wrap="square" rtlCol="0">
            <a:spAutoFit/>
          </a:bodyPr>
          <a:lstStyle/>
          <a:p>
            <a:r>
              <a:rPr lang="en-GB" b="1" dirty="0">
                <a:solidFill>
                  <a:schemeClr val="bg1"/>
                </a:solidFill>
              </a:rPr>
              <a:t>2</a:t>
            </a:r>
          </a:p>
        </p:txBody>
      </p:sp>
      <p:sp>
        <p:nvSpPr>
          <p:cNvPr id="28" name="TextBox 27">
            <a:hlinkClick r:id="" action="ppaction://noaction"/>
            <a:extLst>
              <a:ext uri="{FF2B5EF4-FFF2-40B4-BE49-F238E27FC236}">
                <a16:creationId xmlns:a16="http://schemas.microsoft.com/office/drawing/2014/main" id="{ACB1B772-BA69-4D1F-B707-11D5C2AEDE7D}"/>
              </a:ext>
            </a:extLst>
          </p:cNvPr>
          <p:cNvSpPr txBox="1"/>
          <p:nvPr/>
        </p:nvSpPr>
        <p:spPr>
          <a:xfrm>
            <a:off x="713672" y="5850285"/>
            <a:ext cx="327803" cy="369332"/>
          </a:xfrm>
          <a:prstGeom prst="rect">
            <a:avLst/>
          </a:prstGeom>
          <a:noFill/>
        </p:spPr>
        <p:txBody>
          <a:bodyPr wrap="square" rtlCol="0">
            <a:spAutoFit/>
          </a:bodyPr>
          <a:lstStyle/>
          <a:p>
            <a:r>
              <a:rPr lang="en-GB" b="1" dirty="0">
                <a:solidFill>
                  <a:schemeClr val="bg1"/>
                </a:solidFill>
              </a:rPr>
              <a:t>3</a:t>
            </a:r>
          </a:p>
        </p:txBody>
      </p:sp>
      <p:sp>
        <p:nvSpPr>
          <p:cNvPr id="21" name="TextBox 20">
            <a:extLst>
              <a:ext uri="{FF2B5EF4-FFF2-40B4-BE49-F238E27FC236}">
                <a16:creationId xmlns:a16="http://schemas.microsoft.com/office/drawing/2014/main" id="{120B6B1D-9F36-4160-A6F4-2BE0EC432E61}"/>
              </a:ext>
            </a:extLst>
          </p:cNvPr>
          <p:cNvSpPr txBox="1"/>
          <p:nvPr/>
        </p:nvSpPr>
        <p:spPr>
          <a:xfrm>
            <a:off x="546178" y="1830658"/>
            <a:ext cx="8323000" cy="461665"/>
          </a:xfrm>
          <a:prstGeom prst="rect">
            <a:avLst/>
          </a:prstGeom>
          <a:noFill/>
        </p:spPr>
        <p:txBody>
          <a:bodyPr wrap="square" rtlCol="0">
            <a:spAutoFit/>
          </a:bodyPr>
          <a:lstStyle/>
          <a:p>
            <a:r>
              <a:rPr lang="en-GB" sz="1200" dirty="0" smtClean="0">
                <a:solidFill>
                  <a:srgbClr val="002060"/>
                </a:solidFill>
              </a:rPr>
              <a:t>Here is a reminder of different sources which people use when they need to find information. Which ones will be most useful for this particular investigation?</a:t>
            </a:r>
            <a:endParaRPr lang="en-GB" sz="1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340" y="435298"/>
            <a:ext cx="723775" cy="774566"/>
          </a:xfrm>
          <a:prstGeom prst="rect">
            <a:avLst/>
          </a:prstGeom>
        </p:spPr>
      </p:pic>
      <p:pic>
        <p:nvPicPr>
          <p:cNvPr id="4" name="Picture 3"/>
          <p:cNvPicPr>
            <a:picLocks noChangeAspect="1"/>
          </p:cNvPicPr>
          <p:nvPr/>
        </p:nvPicPr>
        <p:blipFill rotWithShape="1">
          <a:blip r:embed="rId3"/>
          <a:srcRect l="8843" t="20619" r="73193" b="39021"/>
          <a:stretch/>
        </p:blipFill>
        <p:spPr>
          <a:xfrm>
            <a:off x="1769689" y="2422001"/>
            <a:ext cx="5463562" cy="4034612"/>
          </a:xfrm>
          <a:prstGeom prst="rect">
            <a:avLst/>
          </a:prstGeom>
        </p:spPr>
      </p:pic>
      <p:sp>
        <p:nvSpPr>
          <p:cNvPr id="12" name="Title 1">
            <a:extLst>
              <a:ext uri="{FF2B5EF4-FFF2-40B4-BE49-F238E27FC236}">
                <a16:creationId xmlns:a16="http://schemas.microsoft.com/office/drawing/2014/main" id="{F8D7E799-E6FB-463C-A35D-69D340976BF8}"/>
              </a:ext>
            </a:extLst>
          </p:cNvPr>
          <p:cNvSpPr txBox="1">
            <a:spLocks/>
          </p:cNvSpPr>
          <p:nvPr/>
        </p:nvSpPr>
        <p:spPr>
          <a:xfrm>
            <a:off x="1551709" y="511771"/>
            <a:ext cx="4766935" cy="5448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solidFill>
                  <a:srgbClr val="7030A0"/>
                </a:solidFill>
              </a:rPr>
              <a:t>LOCATE: </a:t>
            </a:r>
            <a:r>
              <a:rPr lang="en-GB" sz="2800" b="1" dirty="0" smtClean="0">
                <a:solidFill>
                  <a:srgbClr val="002060"/>
                </a:solidFill>
              </a:rPr>
              <a:t>find useful resources</a:t>
            </a:r>
            <a:endParaRPr lang="en-GB" sz="2800" b="1" dirty="0">
              <a:solidFill>
                <a:srgbClr val="002060"/>
              </a:solidFill>
            </a:endParaRPr>
          </a:p>
        </p:txBody>
      </p:sp>
      <p:pic>
        <p:nvPicPr>
          <p:cNvPr id="14" name="Picture 13">
            <a:extLst>
              <a:ext uri="{FF2B5EF4-FFF2-40B4-BE49-F238E27FC236}">
                <a16:creationId xmlns:a16="http://schemas.microsoft.com/office/drawing/2014/main" id="{80C12308-E6F0-4ED8-9054-DEAC39B777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51919">
            <a:off x="6294487" y="362372"/>
            <a:ext cx="976078" cy="976078"/>
          </a:xfrm>
          <a:prstGeom prst="rect">
            <a:avLst/>
          </a:prstGeom>
        </p:spPr>
      </p:pic>
    </p:spTree>
    <p:extLst>
      <p:ext uri="{BB962C8B-B14F-4D97-AF65-F5344CB8AC3E}">
        <p14:creationId xmlns:p14="http://schemas.microsoft.com/office/powerpoint/2010/main" val="244497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1+#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style.rotation</p:attrName>
                                        </p:attrNameLst>
                                      </p:cBhvr>
                                      <p:tavLst>
                                        <p:tav tm="0">
                                          <p:val>
                                            <p:fltVal val="360"/>
                                          </p:val>
                                        </p:tav>
                                        <p:tav tm="100000">
                                          <p:val>
                                            <p:fltVal val="0"/>
                                          </p:val>
                                        </p:tav>
                                      </p:tavLst>
                                    </p:anim>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2DC4D40-5122-4B76-85FE-06A4ADBF5579}"/>
              </a:ext>
            </a:extLst>
          </p:cNvPr>
          <p:cNvSpPr/>
          <p:nvPr/>
        </p:nvSpPr>
        <p:spPr>
          <a:xfrm>
            <a:off x="339577" y="350829"/>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13" name="Picture 12">
            <a:extLst>
              <a:ext uri="{FF2B5EF4-FFF2-40B4-BE49-F238E27FC236}">
                <a16:creationId xmlns:a16="http://schemas.microsoft.com/office/drawing/2014/main" id="{80C12308-E6F0-4ED8-9054-DEAC39B77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51919">
            <a:off x="5489860" y="849535"/>
            <a:ext cx="976078" cy="976078"/>
          </a:xfrm>
          <a:prstGeom prst="rect">
            <a:avLst/>
          </a:prstGeom>
        </p:spPr>
      </p:pic>
      <p:sp>
        <p:nvSpPr>
          <p:cNvPr id="2" name="TextBox 1">
            <a:extLst>
              <a:ext uri="{FF2B5EF4-FFF2-40B4-BE49-F238E27FC236}">
                <a16:creationId xmlns:a16="http://schemas.microsoft.com/office/drawing/2014/main" id="{345248A4-E3C0-43B6-9750-5CA4FFBE6B19}"/>
              </a:ext>
            </a:extLst>
          </p:cNvPr>
          <p:cNvSpPr txBox="1"/>
          <p:nvPr/>
        </p:nvSpPr>
        <p:spPr>
          <a:xfrm>
            <a:off x="502340" y="1258608"/>
            <a:ext cx="6508060" cy="338554"/>
          </a:xfrm>
          <a:prstGeom prst="rect">
            <a:avLst/>
          </a:prstGeom>
          <a:noFill/>
        </p:spPr>
        <p:txBody>
          <a:bodyPr wrap="square" rtlCol="0">
            <a:spAutoFit/>
          </a:bodyPr>
          <a:lstStyle/>
          <a:p>
            <a:r>
              <a:rPr lang="en-GB" sz="1600" dirty="0" smtClean="0">
                <a:solidFill>
                  <a:srgbClr val="002060"/>
                </a:solidFill>
              </a:rPr>
              <a:t>How do you know if the information is reliable?</a:t>
            </a:r>
          </a:p>
        </p:txBody>
      </p:sp>
      <p:sp>
        <p:nvSpPr>
          <p:cNvPr id="25" name="TextBox 24">
            <a:hlinkClick r:id="" action="ppaction://noaction"/>
            <a:extLst>
              <a:ext uri="{FF2B5EF4-FFF2-40B4-BE49-F238E27FC236}">
                <a16:creationId xmlns:a16="http://schemas.microsoft.com/office/drawing/2014/main" id="{0BE46427-8DCD-4AC1-81F9-C6F279AF4883}"/>
              </a:ext>
            </a:extLst>
          </p:cNvPr>
          <p:cNvSpPr txBox="1"/>
          <p:nvPr/>
        </p:nvSpPr>
        <p:spPr>
          <a:xfrm>
            <a:off x="706578" y="5322473"/>
            <a:ext cx="327803" cy="369332"/>
          </a:xfrm>
          <a:prstGeom prst="rect">
            <a:avLst/>
          </a:prstGeom>
          <a:noFill/>
        </p:spPr>
        <p:txBody>
          <a:bodyPr wrap="square" rtlCol="0">
            <a:spAutoFit/>
          </a:bodyPr>
          <a:lstStyle/>
          <a:p>
            <a:r>
              <a:rPr lang="en-GB" b="1" dirty="0">
                <a:solidFill>
                  <a:schemeClr val="bg1"/>
                </a:solidFill>
              </a:rPr>
              <a:t>2</a:t>
            </a:r>
          </a:p>
        </p:txBody>
      </p:sp>
      <p:sp>
        <p:nvSpPr>
          <p:cNvPr id="28" name="TextBox 27">
            <a:hlinkClick r:id="" action="ppaction://noaction"/>
            <a:extLst>
              <a:ext uri="{FF2B5EF4-FFF2-40B4-BE49-F238E27FC236}">
                <a16:creationId xmlns:a16="http://schemas.microsoft.com/office/drawing/2014/main" id="{ACB1B772-BA69-4D1F-B707-11D5C2AEDE7D}"/>
              </a:ext>
            </a:extLst>
          </p:cNvPr>
          <p:cNvSpPr txBox="1"/>
          <p:nvPr/>
        </p:nvSpPr>
        <p:spPr>
          <a:xfrm>
            <a:off x="713672" y="5850285"/>
            <a:ext cx="327803" cy="369332"/>
          </a:xfrm>
          <a:prstGeom prst="rect">
            <a:avLst/>
          </a:prstGeom>
          <a:noFill/>
        </p:spPr>
        <p:txBody>
          <a:bodyPr wrap="square" rtlCol="0">
            <a:spAutoFit/>
          </a:bodyPr>
          <a:lstStyle/>
          <a:p>
            <a:r>
              <a:rPr lang="en-GB" b="1" dirty="0">
                <a:solidFill>
                  <a:schemeClr val="bg1"/>
                </a:solidFill>
              </a:rPr>
              <a:t>3</a:t>
            </a:r>
          </a:p>
        </p:txBody>
      </p:sp>
      <p:sp>
        <p:nvSpPr>
          <p:cNvPr id="18" name="Title 1">
            <a:extLst>
              <a:ext uri="{FF2B5EF4-FFF2-40B4-BE49-F238E27FC236}">
                <a16:creationId xmlns:a16="http://schemas.microsoft.com/office/drawing/2014/main" id="{F8D7E799-E6FB-463C-A35D-69D340976BF8}"/>
              </a:ext>
            </a:extLst>
          </p:cNvPr>
          <p:cNvSpPr txBox="1">
            <a:spLocks/>
          </p:cNvSpPr>
          <p:nvPr/>
        </p:nvSpPr>
        <p:spPr>
          <a:xfrm>
            <a:off x="1441908" y="596383"/>
            <a:ext cx="3953682" cy="3960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smtClean="0">
                <a:solidFill>
                  <a:srgbClr val="0070C0"/>
                </a:solidFill>
              </a:rPr>
              <a:t>Evaluating sources of information</a:t>
            </a:r>
            <a:endParaRPr lang="en-GB" sz="2000" b="1" dirty="0">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40" y="435298"/>
            <a:ext cx="723775" cy="774566"/>
          </a:xfrm>
          <a:prstGeom prst="rect">
            <a:avLst/>
          </a:prstGeom>
        </p:spPr>
      </p:pic>
      <p:sp>
        <p:nvSpPr>
          <p:cNvPr id="11" name="TextBox 10">
            <a:extLst>
              <a:ext uri="{FF2B5EF4-FFF2-40B4-BE49-F238E27FC236}">
                <a16:creationId xmlns:a16="http://schemas.microsoft.com/office/drawing/2014/main" id="{120B6B1D-9F36-4160-A6F4-2BE0EC432E61}"/>
              </a:ext>
            </a:extLst>
          </p:cNvPr>
          <p:cNvSpPr txBox="1"/>
          <p:nvPr/>
        </p:nvSpPr>
        <p:spPr>
          <a:xfrm>
            <a:off x="675545" y="2034319"/>
            <a:ext cx="8323000" cy="4462760"/>
          </a:xfrm>
          <a:prstGeom prst="rect">
            <a:avLst/>
          </a:prstGeom>
          <a:noFill/>
        </p:spPr>
        <p:txBody>
          <a:bodyPr wrap="square" rtlCol="0">
            <a:spAutoFit/>
          </a:bodyPr>
          <a:lstStyle/>
          <a:p>
            <a:r>
              <a:rPr lang="en-GB" sz="1600" dirty="0" smtClean="0">
                <a:solidFill>
                  <a:srgbClr val="002060"/>
                </a:solidFill>
              </a:rPr>
              <a:t>For your investigation, you must make sure that you have found information which is:</a:t>
            </a:r>
          </a:p>
          <a:p>
            <a:endParaRPr lang="en-GB" sz="1200" dirty="0">
              <a:solidFill>
                <a:srgbClr val="002060"/>
              </a:solidFill>
            </a:endParaRPr>
          </a:p>
          <a:p>
            <a:endParaRPr lang="en-GB" sz="1600" dirty="0">
              <a:solidFill>
                <a:srgbClr val="002060"/>
              </a:solidFill>
            </a:endParaRPr>
          </a:p>
          <a:p>
            <a:endParaRPr lang="en-GB" sz="1600" dirty="0" smtClean="0">
              <a:solidFill>
                <a:srgbClr val="002060"/>
              </a:solidFill>
            </a:endParaRPr>
          </a:p>
          <a:p>
            <a:pPr lvl="3"/>
            <a:r>
              <a:rPr lang="en-GB" sz="1600" dirty="0" smtClean="0">
                <a:solidFill>
                  <a:srgbClr val="002060"/>
                </a:solidFill>
              </a:rPr>
              <a:t>Accurate</a:t>
            </a:r>
          </a:p>
          <a:p>
            <a:pPr lvl="3"/>
            <a:endParaRPr lang="en-GB" sz="1600" dirty="0">
              <a:solidFill>
                <a:srgbClr val="002060"/>
              </a:solidFill>
            </a:endParaRPr>
          </a:p>
          <a:p>
            <a:pPr lvl="3"/>
            <a:r>
              <a:rPr lang="en-GB" sz="1600" dirty="0" smtClean="0">
                <a:solidFill>
                  <a:srgbClr val="002060"/>
                </a:solidFill>
              </a:rPr>
              <a:t>Fact, rather than opinion</a:t>
            </a:r>
          </a:p>
          <a:p>
            <a:pPr lvl="3"/>
            <a:endParaRPr lang="en-GB" sz="1600" dirty="0">
              <a:solidFill>
                <a:srgbClr val="002060"/>
              </a:solidFill>
            </a:endParaRPr>
          </a:p>
          <a:p>
            <a:pPr lvl="3"/>
            <a:r>
              <a:rPr lang="en-GB" sz="1600" dirty="0" smtClean="0">
                <a:solidFill>
                  <a:srgbClr val="002060"/>
                </a:solidFill>
              </a:rPr>
              <a:t>Balanced, rather than giving just one point of view</a:t>
            </a:r>
          </a:p>
          <a:p>
            <a:pPr lvl="3"/>
            <a:endParaRPr lang="en-GB" sz="1600" dirty="0">
              <a:solidFill>
                <a:srgbClr val="002060"/>
              </a:solidFill>
            </a:endParaRPr>
          </a:p>
          <a:p>
            <a:pPr lvl="3"/>
            <a:r>
              <a:rPr lang="en-GB" sz="1600" dirty="0" smtClean="0">
                <a:solidFill>
                  <a:srgbClr val="002060"/>
                </a:solidFill>
              </a:rPr>
              <a:t>Trustworthy</a:t>
            </a:r>
          </a:p>
          <a:p>
            <a:pPr lvl="3"/>
            <a:endParaRPr lang="en-GB" sz="1600" dirty="0">
              <a:solidFill>
                <a:srgbClr val="002060"/>
              </a:solidFill>
            </a:endParaRPr>
          </a:p>
          <a:p>
            <a:pPr lvl="3"/>
            <a:r>
              <a:rPr lang="en-GB" sz="1600" dirty="0" smtClean="0">
                <a:solidFill>
                  <a:srgbClr val="002060"/>
                </a:solidFill>
              </a:rPr>
              <a:t>Written by someone who knows what they’re talking about</a:t>
            </a:r>
          </a:p>
          <a:p>
            <a:pPr lvl="3"/>
            <a:endParaRPr lang="en-GB" sz="1600" dirty="0">
              <a:solidFill>
                <a:srgbClr val="002060"/>
              </a:solidFill>
            </a:endParaRPr>
          </a:p>
          <a:p>
            <a:pPr lvl="3"/>
            <a:r>
              <a:rPr lang="en-GB" sz="1600" dirty="0" smtClean="0">
                <a:solidFill>
                  <a:srgbClr val="002060"/>
                </a:solidFill>
              </a:rPr>
              <a:t>Written at a level, and in a style, that’s right for you</a:t>
            </a:r>
          </a:p>
          <a:p>
            <a:endParaRPr lang="en-GB" sz="1200" dirty="0">
              <a:solidFill>
                <a:srgbClr val="002060"/>
              </a:solidFill>
            </a:endParaRPr>
          </a:p>
          <a:p>
            <a:endParaRPr lang="en-GB" sz="1200" dirty="0" smtClean="0">
              <a:solidFill>
                <a:srgbClr val="002060"/>
              </a:solidFill>
            </a:endParaRPr>
          </a:p>
          <a:p>
            <a:endParaRPr lang="en-GB" sz="1200" dirty="0">
              <a:solidFill>
                <a:srgbClr val="002060"/>
              </a:solidFill>
            </a:endParaRPr>
          </a:p>
          <a:p>
            <a:endParaRPr lang="en-GB" sz="12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004" y="2697266"/>
            <a:ext cx="466068" cy="50385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004" y="3242022"/>
            <a:ext cx="466068" cy="50385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004" y="3843116"/>
            <a:ext cx="466068" cy="50385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004" y="4386474"/>
            <a:ext cx="466068" cy="503858"/>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004" y="4918305"/>
            <a:ext cx="466068" cy="503858"/>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004" y="5422163"/>
            <a:ext cx="466068" cy="503858"/>
          </a:xfrm>
          <a:prstGeom prst="rect">
            <a:avLst/>
          </a:prstGeom>
        </p:spPr>
      </p:pic>
    </p:spTree>
    <p:extLst>
      <p:ext uri="{BB962C8B-B14F-4D97-AF65-F5344CB8AC3E}">
        <p14:creationId xmlns:p14="http://schemas.microsoft.com/office/powerpoint/2010/main" val="24554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 calcmode="lin" valueType="num">
                                      <p:cBhvr additive="base">
                                        <p:cTn id="13"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anim calcmode="lin" valueType="num">
                                      <p:cBhvr additive="base">
                                        <p:cTn id="19" dur="500" fill="hold"/>
                                        <p:tgtEl>
                                          <p:spTgt spid="11">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anim calcmode="lin" valueType="num">
                                      <p:cBhvr additive="base">
                                        <p:cTn id="25" dur="500" fill="hold"/>
                                        <p:tgtEl>
                                          <p:spTgt spid="11">
                                            <p:txEl>
                                              <p:pRg st="8" end="8"/>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anim calcmode="lin" valueType="num">
                                      <p:cBhvr additive="base">
                                        <p:cTn id="31" dur="500" fill="hold"/>
                                        <p:tgtEl>
                                          <p:spTgt spid="11">
                                            <p:txEl>
                                              <p:pRg st="10" end="1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1">
                                            <p:txEl>
                                              <p:pRg st="12" end="12"/>
                                            </p:txEl>
                                          </p:spTgt>
                                        </p:tgtEl>
                                        <p:attrNameLst>
                                          <p:attrName>style.visibility</p:attrName>
                                        </p:attrNameLst>
                                      </p:cBhvr>
                                      <p:to>
                                        <p:strVal val="visible"/>
                                      </p:to>
                                    </p:set>
                                    <p:anim calcmode="lin" valueType="num">
                                      <p:cBhvr additive="base">
                                        <p:cTn id="37" dur="500" fill="hold"/>
                                        <p:tgtEl>
                                          <p:spTgt spid="11">
                                            <p:txEl>
                                              <p:pRg st="12" end="1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1">
                                            <p:txEl>
                                              <p:pRg st="14" end="14"/>
                                            </p:txEl>
                                          </p:spTgt>
                                        </p:tgtEl>
                                        <p:attrNameLst>
                                          <p:attrName>style.visibility</p:attrName>
                                        </p:attrNameLst>
                                      </p:cBhvr>
                                      <p:to>
                                        <p:strVal val="visible"/>
                                      </p:to>
                                    </p:set>
                                    <p:anim calcmode="lin" valueType="num">
                                      <p:cBhvr additive="base">
                                        <p:cTn id="43" dur="500" fill="hold"/>
                                        <p:tgtEl>
                                          <p:spTgt spid="11">
                                            <p:txEl>
                                              <p:pRg st="14" end="1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flower&#10;&#10;Description automatically generated">
            <a:extLst>
              <a:ext uri="{FF2B5EF4-FFF2-40B4-BE49-F238E27FC236}">
                <a16:creationId xmlns:a16="http://schemas.microsoft.com/office/drawing/2014/main" id="{2076990C-7356-4C44-B86F-92A8DADF53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59402">
            <a:off x="5664385" y="165038"/>
            <a:ext cx="809615" cy="843209"/>
          </a:xfrm>
          <a:prstGeom prst="rect">
            <a:avLst/>
          </a:prstGeom>
        </p:spPr>
      </p:pic>
      <p:sp>
        <p:nvSpPr>
          <p:cNvPr id="15" name="WordArt 3">
            <a:extLst>
              <a:ext uri="{FF2B5EF4-FFF2-40B4-BE49-F238E27FC236}">
                <a16:creationId xmlns:a16="http://schemas.microsoft.com/office/drawing/2014/main" id="{C49E570C-7989-4467-BD87-6C84041AB269}"/>
              </a:ext>
            </a:extLst>
          </p:cNvPr>
          <p:cNvSpPr>
            <a:spLocks noChangeArrowheads="1" noChangeShapeType="1" noTextEdit="1"/>
          </p:cNvSpPr>
          <p:nvPr/>
        </p:nvSpPr>
        <p:spPr bwMode="ltGray">
          <a:xfrm>
            <a:off x="217581" y="201613"/>
            <a:ext cx="1230120" cy="270449"/>
          </a:xfrm>
          <a:prstGeom prst="rect">
            <a:avLst/>
          </a:prstGeom>
        </p:spPr>
        <p:txBody>
          <a:bodyPr wrap="none" fromWordArt="1">
            <a:prstTxWarp prst="textPlain">
              <a:avLst>
                <a:gd name="adj" fmla="val 50000"/>
              </a:avLst>
            </a:prstTxWarp>
          </a:bodyPr>
          <a:lstStyle/>
          <a:p>
            <a:pPr algn="ctr"/>
            <a:r>
              <a:rPr lang="en-GB" sz="570" kern="10" dirty="0">
                <a:ln w="9525">
                  <a:solidFill>
                    <a:schemeClr val="tx1"/>
                  </a:solidFill>
                  <a:round/>
                  <a:headEnd/>
                  <a:tailEnd/>
                </a:ln>
                <a:solidFill>
                  <a:srgbClr val="7030A0"/>
                </a:solidFill>
                <a:latin typeface="Calibri" panose="020F0502020204030204" pitchFamily="34" charset="0"/>
                <a:cs typeface="Calibri" panose="020F0502020204030204" pitchFamily="34" charset="0"/>
              </a:rPr>
              <a:t>Largs Campus</a:t>
            </a:r>
          </a:p>
          <a:p>
            <a:pPr algn="ctr"/>
            <a:r>
              <a:rPr lang="en-GB" sz="570" kern="10" dirty="0" smtClean="0">
                <a:ln w="9525">
                  <a:solidFill>
                    <a:schemeClr val="tx1"/>
                  </a:solidFill>
                  <a:round/>
                  <a:headEnd/>
                  <a:tailEnd/>
                </a:ln>
                <a:solidFill>
                  <a:srgbClr val="7030A0"/>
                </a:solidFill>
                <a:latin typeface="Calibri" panose="020F0502020204030204" pitchFamily="34" charset="0"/>
                <a:cs typeface="Calibri" panose="020F0502020204030204" pitchFamily="34" charset="0"/>
              </a:rPr>
              <a:t> </a:t>
            </a:r>
            <a:r>
              <a:rPr lang="en-GB" sz="570" kern="10" dirty="0">
                <a:ln w="9525">
                  <a:solidFill>
                    <a:schemeClr val="tx1"/>
                  </a:solidFill>
                  <a:round/>
                  <a:headEnd/>
                  <a:tailEnd/>
                </a:ln>
                <a:solidFill>
                  <a:srgbClr val="7030A0"/>
                </a:solidFill>
                <a:latin typeface="Calibri" panose="020F0502020204030204" pitchFamily="34" charset="0"/>
                <a:cs typeface="Calibri" panose="020F0502020204030204" pitchFamily="34" charset="0"/>
              </a:rPr>
              <a:t>Library</a:t>
            </a:r>
          </a:p>
        </p:txBody>
      </p:sp>
      <p:sp>
        <p:nvSpPr>
          <p:cNvPr id="16" name="WordArt 5">
            <a:extLst>
              <a:ext uri="{FF2B5EF4-FFF2-40B4-BE49-F238E27FC236}">
                <a16:creationId xmlns:a16="http://schemas.microsoft.com/office/drawing/2014/main" id="{01E941A0-FED3-4035-B779-90615F81C650}"/>
              </a:ext>
            </a:extLst>
          </p:cNvPr>
          <p:cNvSpPr>
            <a:spLocks noChangeArrowheads="1" noChangeShapeType="1" noTextEdit="1"/>
          </p:cNvSpPr>
          <p:nvPr/>
        </p:nvSpPr>
        <p:spPr bwMode="auto">
          <a:xfrm>
            <a:off x="6622389" y="134574"/>
            <a:ext cx="1943670" cy="262725"/>
          </a:xfrm>
          <a:prstGeom prst="rect">
            <a:avLst/>
          </a:prstGeom>
        </p:spPr>
        <p:txBody>
          <a:bodyPr wrap="none" fromWordArt="1">
            <a:prstTxWarp prst="textPlain">
              <a:avLst>
                <a:gd name="adj" fmla="val 50000"/>
              </a:avLst>
            </a:prstTxWarp>
          </a:bodyPr>
          <a:lstStyle/>
          <a:p>
            <a:pPr algn="ctr"/>
            <a:r>
              <a:rPr lang="en-GB" sz="20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Locate: </a:t>
            </a:r>
          </a:p>
          <a:p>
            <a:pPr algn="ctr"/>
            <a:r>
              <a:rPr lang="en-GB" sz="20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e</a:t>
            </a:r>
            <a:r>
              <a:rPr lang="en-GB" sz="2000" kern="10" dirty="0" smtClean="0">
                <a:ln w="9525">
                  <a:solidFill>
                    <a:srgbClr val="000000"/>
                  </a:solidFill>
                  <a:round/>
                  <a:headEnd/>
                  <a:tailEnd/>
                </a:ln>
                <a:solidFill>
                  <a:srgbClr val="7030A0"/>
                </a:solidFill>
                <a:latin typeface="Calibri" panose="020F0502020204030204" pitchFamily="34" charset="0"/>
                <a:cs typeface="Calibri" panose="020F0502020204030204" pitchFamily="34" charset="0"/>
              </a:rPr>
              <a:t>valuating </a:t>
            </a:r>
            <a:r>
              <a:rPr lang="en-GB" sz="20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sources of informatio</a:t>
            </a:r>
            <a:r>
              <a:rPr lang="en-GB" sz="15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n</a:t>
            </a:r>
          </a:p>
        </p:txBody>
      </p:sp>
      <p:sp>
        <p:nvSpPr>
          <p:cNvPr id="17" name="TextBox 16">
            <a:extLst>
              <a:ext uri="{FF2B5EF4-FFF2-40B4-BE49-F238E27FC236}">
                <a16:creationId xmlns:a16="http://schemas.microsoft.com/office/drawing/2014/main" id="{3E9DB486-3C76-4593-BF94-63FCDD34C445}"/>
              </a:ext>
            </a:extLst>
          </p:cNvPr>
          <p:cNvSpPr txBox="1"/>
          <p:nvPr/>
        </p:nvSpPr>
        <p:spPr>
          <a:xfrm>
            <a:off x="243186" y="941402"/>
            <a:ext cx="8704871" cy="553998"/>
          </a:xfrm>
          <a:prstGeom prst="rect">
            <a:avLst/>
          </a:prstGeom>
          <a:noFill/>
        </p:spPr>
        <p:txBody>
          <a:bodyPr wrap="square" rtlCol="0">
            <a:spAutoFit/>
          </a:bodyPr>
          <a:lstStyle/>
          <a:p>
            <a:r>
              <a:rPr lang="en-GB" sz="1200" b="1" dirty="0" smtClean="0"/>
              <a:t>Before deciding to use a source of information, you should always </a:t>
            </a:r>
            <a:r>
              <a:rPr lang="en-GB" sz="1600" b="1" dirty="0" smtClean="0">
                <a:solidFill>
                  <a:srgbClr val="002060"/>
                </a:solidFill>
              </a:rPr>
              <a:t>evaluate it </a:t>
            </a:r>
            <a:r>
              <a:rPr lang="en-GB" sz="1200" b="1" dirty="0" smtClean="0"/>
              <a:t>to decide whether or not it can provide the information you need. Using the </a:t>
            </a:r>
            <a:r>
              <a:rPr lang="en-GB" sz="1400" b="1" dirty="0" smtClean="0">
                <a:solidFill>
                  <a:srgbClr val="002060"/>
                </a:solidFill>
              </a:rPr>
              <a:t>PARRC test </a:t>
            </a:r>
            <a:r>
              <a:rPr lang="en-GB" sz="1200" b="1" dirty="0" smtClean="0"/>
              <a:t>will help you to do this.</a:t>
            </a:r>
            <a:endParaRPr lang="en-GB" sz="1200" b="1" dirty="0"/>
          </a:p>
        </p:txBody>
      </p:sp>
      <p:sp>
        <p:nvSpPr>
          <p:cNvPr id="20" name="TextBox 19">
            <a:extLst>
              <a:ext uri="{FF2B5EF4-FFF2-40B4-BE49-F238E27FC236}">
                <a16:creationId xmlns:a16="http://schemas.microsoft.com/office/drawing/2014/main" id="{07E60012-1F09-440C-9922-0D3AA2D4311D}"/>
              </a:ext>
            </a:extLst>
          </p:cNvPr>
          <p:cNvSpPr txBox="1"/>
          <p:nvPr/>
        </p:nvSpPr>
        <p:spPr>
          <a:xfrm>
            <a:off x="2406149" y="1596178"/>
            <a:ext cx="4344347" cy="338554"/>
          </a:xfrm>
          <a:prstGeom prst="rect">
            <a:avLst/>
          </a:prstGeom>
          <a:noFill/>
        </p:spPr>
        <p:txBody>
          <a:bodyPr wrap="square" rtlCol="0">
            <a:spAutoFit/>
          </a:bodyPr>
          <a:lstStyle/>
          <a:p>
            <a:pPr algn="r"/>
            <a:r>
              <a:rPr lang="en-GB" sz="1600" b="1" dirty="0">
                <a:solidFill>
                  <a:srgbClr val="002060"/>
                </a:solidFill>
              </a:rPr>
              <a:t>Why </a:t>
            </a:r>
            <a:r>
              <a:rPr lang="en-GB" sz="1600" b="1" dirty="0" smtClean="0">
                <a:solidFill>
                  <a:srgbClr val="002060"/>
                </a:solidFill>
              </a:rPr>
              <a:t>was this </a:t>
            </a:r>
            <a:r>
              <a:rPr lang="en-GB" sz="1600" b="1" dirty="0">
                <a:solidFill>
                  <a:srgbClr val="002060"/>
                </a:solidFill>
              </a:rPr>
              <a:t>source of information </a:t>
            </a:r>
            <a:r>
              <a:rPr lang="en-GB" sz="1600" b="1" dirty="0" smtClean="0">
                <a:solidFill>
                  <a:srgbClr val="002060"/>
                </a:solidFill>
              </a:rPr>
              <a:t>created? </a:t>
            </a:r>
            <a:endParaRPr lang="en-GB" sz="1600" b="1" dirty="0">
              <a:solidFill>
                <a:srgbClr val="002060"/>
              </a:solidFill>
            </a:endParaRPr>
          </a:p>
        </p:txBody>
      </p:sp>
      <p:sp>
        <p:nvSpPr>
          <p:cNvPr id="34" name="Rectangle 33">
            <a:extLst>
              <a:ext uri="{FF2B5EF4-FFF2-40B4-BE49-F238E27FC236}">
                <a16:creationId xmlns:a16="http://schemas.microsoft.com/office/drawing/2014/main" id="{A9B9B0F8-149A-4F57-9DB3-026665C17F6C}"/>
              </a:ext>
            </a:extLst>
          </p:cNvPr>
          <p:cNvSpPr/>
          <p:nvPr/>
        </p:nvSpPr>
        <p:spPr>
          <a:xfrm>
            <a:off x="258098" y="2446977"/>
            <a:ext cx="1850051" cy="383144"/>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b="1" dirty="0"/>
              <a:t>Accuracy</a:t>
            </a:r>
          </a:p>
        </p:txBody>
      </p:sp>
      <p:sp>
        <p:nvSpPr>
          <p:cNvPr id="35" name="TextBox 34">
            <a:extLst>
              <a:ext uri="{FF2B5EF4-FFF2-40B4-BE49-F238E27FC236}">
                <a16:creationId xmlns:a16="http://schemas.microsoft.com/office/drawing/2014/main" id="{69603A1A-4172-4EEF-AA6E-08631433F4C5}"/>
              </a:ext>
            </a:extLst>
          </p:cNvPr>
          <p:cNvSpPr txBox="1"/>
          <p:nvPr/>
        </p:nvSpPr>
        <p:spPr>
          <a:xfrm>
            <a:off x="2733441" y="2506805"/>
            <a:ext cx="5038957" cy="338554"/>
          </a:xfrm>
          <a:prstGeom prst="rect">
            <a:avLst/>
          </a:prstGeom>
          <a:noFill/>
        </p:spPr>
        <p:txBody>
          <a:bodyPr wrap="square" rtlCol="0">
            <a:spAutoFit/>
          </a:bodyPr>
          <a:lstStyle/>
          <a:p>
            <a:r>
              <a:rPr lang="en-GB" sz="1600" b="1" dirty="0">
                <a:solidFill>
                  <a:srgbClr val="002060"/>
                </a:solidFill>
              </a:rPr>
              <a:t>To what extent can you trust this source of </a:t>
            </a:r>
            <a:r>
              <a:rPr lang="en-GB" sz="1600" b="1" dirty="0" smtClean="0">
                <a:solidFill>
                  <a:srgbClr val="002060"/>
                </a:solidFill>
              </a:rPr>
              <a:t>information</a:t>
            </a:r>
            <a:r>
              <a:rPr lang="en-GB" sz="1600" b="1" dirty="0">
                <a:solidFill>
                  <a:srgbClr val="002060"/>
                </a:solidFill>
              </a:rPr>
              <a:t>?</a:t>
            </a:r>
            <a:r>
              <a:rPr lang="en-GB" sz="1600" dirty="0" smtClean="0">
                <a:solidFill>
                  <a:srgbClr val="002060"/>
                </a:solidFill>
              </a:rPr>
              <a:t> </a:t>
            </a:r>
            <a:endParaRPr lang="en-GB" sz="1600" dirty="0">
              <a:solidFill>
                <a:srgbClr val="002060"/>
              </a:solidFill>
            </a:endParaRPr>
          </a:p>
        </p:txBody>
      </p:sp>
      <p:pic>
        <p:nvPicPr>
          <p:cNvPr id="39" name="Picture 8" descr="A picture containing gallery, photo&#10;&#10;Description generated with high confidence">
            <a:extLst>
              <a:ext uri="{FF2B5EF4-FFF2-40B4-BE49-F238E27FC236}">
                <a16:creationId xmlns:a16="http://schemas.microsoft.com/office/drawing/2014/main" id="{DF72F623-354C-4E32-8BAF-8DE33CE577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1055">
            <a:off x="8529993" y="143089"/>
            <a:ext cx="502295" cy="5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745D55DB-8796-4ACF-A030-289CE53B493E}"/>
              </a:ext>
            </a:extLst>
          </p:cNvPr>
          <p:cNvSpPr/>
          <p:nvPr/>
        </p:nvSpPr>
        <p:spPr>
          <a:xfrm>
            <a:off x="305639" y="1606310"/>
            <a:ext cx="1802510" cy="375185"/>
          </a:xfrm>
          <a:prstGeom prst="rect">
            <a:avLst/>
          </a:prstGeom>
          <a:solidFill>
            <a:srgbClr val="0A122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b="1" dirty="0"/>
              <a:t>Purpose</a:t>
            </a:r>
          </a:p>
        </p:txBody>
      </p:sp>
      <p:sp>
        <p:nvSpPr>
          <p:cNvPr id="23" name="Rectangle 22">
            <a:extLst>
              <a:ext uri="{FF2B5EF4-FFF2-40B4-BE49-F238E27FC236}">
                <a16:creationId xmlns:a16="http://schemas.microsoft.com/office/drawing/2014/main" id="{CCC359C7-095A-4DF7-9184-264416BF41F3}"/>
              </a:ext>
            </a:extLst>
          </p:cNvPr>
          <p:cNvSpPr/>
          <p:nvPr/>
        </p:nvSpPr>
        <p:spPr>
          <a:xfrm>
            <a:off x="305639" y="3237559"/>
            <a:ext cx="2029770" cy="401801"/>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b="1" dirty="0"/>
              <a:t>Responsibility</a:t>
            </a:r>
          </a:p>
        </p:txBody>
      </p:sp>
      <p:sp>
        <p:nvSpPr>
          <p:cNvPr id="25" name="TextBox 24">
            <a:extLst>
              <a:ext uri="{FF2B5EF4-FFF2-40B4-BE49-F238E27FC236}">
                <a16:creationId xmlns:a16="http://schemas.microsoft.com/office/drawing/2014/main" id="{5BE86297-12F1-460D-BC71-81E509B20BE6}"/>
              </a:ext>
            </a:extLst>
          </p:cNvPr>
          <p:cNvSpPr txBox="1"/>
          <p:nvPr/>
        </p:nvSpPr>
        <p:spPr>
          <a:xfrm>
            <a:off x="2406149" y="3396336"/>
            <a:ext cx="4229781" cy="338554"/>
          </a:xfrm>
          <a:prstGeom prst="rect">
            <a:avLst/>
          </a:prstGeom>
          <a:noFill/>
        </p:spPr>
        <p:txBody>
          <a:bodyPr wrap="square" rtlCol="0">
            <a:spAutoFit/>
          </a:bodyPr>
          <a:lstStyle/>
          <a:p>
            <a:pPr algn="ctr"/>
            <a:r>
              <a:rPr lang="en-GB" sz="1600" b="1" dirty="0">
                <a:solidFill>
                  <a:srgbClr val="002060"/>
                </a:solidFill>
              </a:rPr>
              <a:t>Who has produced this information?</a:t>
            </a:r>
            <a:r>
              <a:rPr lang="en-GB" sz="1600" dirty="0">
                <a:solidFill>
                  <a:srgbClr val="002060"/>
                </a:solidFill>
              </a:rPr>
              <a:t> </a:t>
            </a:r>
          </a:p>
        </p:txBody>
      </p:sp>
      <p:sp>
        <p:nvSpPr>
          <p:cNvPr id="31" name="WordArt 3">
            <a:extLst>
              <a:ext uri="{FF2B5EF4-FFF2-40B4-BE49-F238E27FC236}">
                <a16:creationId xmlns:a16="http://schemas.microsoft.com/office/drawing/2014/main" id="{C49E570C-7989-4467-BD87-6C84041AB269}"/>
              </a:ext>
            </a:extLst>
          </p:cNvPr>
          <p:cNvSpPr>
            <a:spLocks noChangeArrowheads="1" noChangeShapeType="1" noTextEdit="1"/>
          </p:cNvSpPr>
          <p:nvPr/>
        </p:nvSpPr>
        <p:spPr bwMode="ltGray">
          <a:xfrm>
            <a:off x="3526083" y="154551"/>
            <a:ext cx="1989911" cy="630050"/>
          </a:xfrm>
          <a:prstGeom prst="rect">
            <a:avLst/>
          </a:prstGeom>
        </p:spPr>
        <p:txBody>
          <a:bodyPr wrap="none" fromWordArt="1">
            <a:prstTxWarp prst="textPlain">
              <a:avLst>
                <a:gd name="adj" fmla="val 50000"/>
              </a:avLst>
            </a:prstTxWarp>
          </a:bodyPr>
          <a:lstStyle/>
          <a:p>
            <a:pPr algn="ctr"/>
            <a:r>
              <a:rPr lang="en-GB" sz="570" kern="10" dirty="0" smtClean="0">
                <a:ln w="9525">
                  <a:solidFill>
                    <a:schemeClr val="tx1"/>
                  </a:solidFill>
                  <a:round/>
                  <a:headEnd/>
                  <a:tailEnd/>
                </a:ln>
                <a:solidFill>
                  <a:srgbClr val="00B050"/>
                </a:solidFill>
                <a:latin typeface="Calibri" panose="020F0502020204030204" pitchFamily="34" charset="0"/>
                <a:cs typeface="Calibri" panose="020F0502020204030204" pitchFamily="34" charset="0"/>
              </a:rPr>
              <a:t>The PARRC test</a:t>
            </a:r>
            <a:endParaRPr lang="en-GB" sz="570" kern="10" dirty="0">
              <a:ln w="9525">
                <a:solidFill>
                  <a:schemeClr val="tx1"/>
                </a:solidFill>
                <a:round/>
                <a:headEnd/>
                <a:tailEnd/>
              </a:ln>
              <a:solidFill>
                <a:srgbClr val="00B050"/>
              </a:solidFill>
              <a:latin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6BE7BEB4-A33B-4DCC-8ADF-2CEFA2828CAE}"/>
              </a:ext>
            </a:extLst>
          </p:cNvPr>
          <p:cNvSpPr/>
          <p:nvPr/>
        </p:nvSpPr>
        <p:spPr>
          <a:xfrm>
            <a:off x="246028" y="4238370"/>
            <a:ext cx="2160121" cy="396124"/>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b="1" dirty="0"/>
              <a:t>Relevance</a:t>
            </a:r>
          </a:p>
        </p:txBody>
      </p:sp>
      <p:sp>
        <p:nvSpPr>
          <p:cNvPr id="42" name="TextBox 41">
            <a:extLst>
              <a:ext uri="{FF2B5EF4-FFF2-40B4-BE49-F238E27FC236}">
                <a16:creationId xmlns:a16="http://schemas.microsoft.com/office/drawing/2014/main" id="{9B4BF9E8-60D2-4259-BA3E-231501D4FD00}"/>
              </a:ext>
            </a:extLst>
          </p:cNvPr>
          <p:cNvSpPr txBox="1"/>
          <p:nvPr/>
        </p:nvSpPr>
        <p:spPr>
          <a:xfrm>
            <a:off x="2487102" y="4436432"/>
            <a:ext cx="5531634" cy="338554"/>
          </a:xfrm>
          <a:prstGeom prst="rect">
            <a:avLst/>
          </a:prstGeom>
          <a:noFill/>
        </p:spPr>
        <p:txBody>
          <a:bodyPr wrap="square" rtlCol="0">
            <a:spAutoFit/>
          </a:bodyPr>
          <a:lstStyle/>
          <a:p>
            <a:pPr algn="r"/>
            <a:r>
              <a:rPr lang="en-GB" sz="1600" b="1" dirty="0">
                <a:solidFill>
                  <a:srgbClr val="002060"/>
                </a:solidFill>
              </a:rPr>
              <a:t>Does this resource provide </a:t>
            </a:r>
            <a:r>
              <a:rPr lang="en-GB" sz="1600" b="1" dirty="0" smtClean="0">
                <a:solidFill>
                  <a:srgbClr val="002060"/>
                </a:solidFill>
              </a:rPr>
              <a:t>the type of  </a:t>
            </a:r>
            <a:r>
              <a:rPr lang="en-GB" sz="1600" b="1" dirty="0">
                <a:solidFill>
                  <a:srgbClr val="002060"/>
                </a:solidFill>
              </a:rPr>
              <a:t>information I need? </a:t>
            </a:r>
          </a:p>
        </p:txBody>
      </p:sp>
      <p:sp>
        <p:nvSpPr>
          <p:cNvPr id="45" name="Rectangle 44">
            <a:extLst>
              <a:ext uri="{FF2B5EF4-FFF2-40B4-BE49-F238E27FC236}">
                <a16:creationId xmlns:a16="http://schemas.microsoft.com/office/drawing/2014/main" id="{40680007-D65B-4D57-AD92-BEDDFE40A2BC}"/>
              </a:ext>
            </a:extLst>
          </p:cNvPr>
          <p:cNvSpPr/>
          <p:nvPr/>
        </p:nvSpPr>
        <p:spPr>
          <a:xfrm>
            <a:off x="217582" y="5402461"/>
            <a:ext cx="2117828" cy="420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b="1" dirty="0"/>
              <a:t>Currency</a:t>
            </a:r>
          </a:p>
        </p:txBody>
      </p:sp>
      <p:sp>
        <p:nvSpPr>
          <p:cNvPr id="46" name="TextBox 45">
            <a:extLst>
              <a:ext uri="{FF2B5EF4-FFF2-40B4-BE49-F238E27FC236}">
                <a16:creationId xmlns:a16="http://schemas.microsoft.com/office/drawing/2014/main" id="{E7A72954-F538-44A6-93ED-80C67055CD1C}"/>
              </a:ext>
            </a:extLst>
          </p:cNvPr>
          <p:cNvSpPr txBox="1"/>
          <p:nvPr/>
        </p:nvSpPr>
        <p:spPr>
          <a:xfrm>
            <a:off x="1984205" y="5443393"/>
            <a:ext cx="3959395" cy="338554"/>
          </a:xfrm>
          <a:prstGeom prst="rect">
            <a:avLst/>
          </a:prstGeom>
          <a:noFill/>
        </p:spPr>
        <p:txBody>
          <a:bodyPr wrap="square" rtlCol="0">
            <a:spAutoFit/>
          </a:bodyPr>
          <a:lstStyle/>
          <a:p>
            <a:pPr algn="r"/>
            <a:r>
              <a:rPr lang="en-GB" sz="1600" b="1" dirty="0">
                <a:solidFill>
                  <a:srgbClr val="002060"/>
                </a:solidFill>
              </a:rPr>
              <a:t>How up to date is the information? </a:t>
            </a:r>
          </a:p>
        </p:txBody>
      </p:sp>
    </p:spTree>
    <p:extLst>
      <p:ext uri="{BB962C8B-B14F-4D97-AF65-F5344CB8AC3E}">
        <p14:creationId xmlns:p14="http://schemas.microsoft.com/office/powerpoint/2010/main" val="158656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1+#ppt_w/2"/>
                                          </p:val>
                                        </p:tav>
                                        <p:tav tm="100000">
                                          <p:val>
                                            <p:strVal val="#ppt_x"/>
                                          </p:val>
                                        </p:tav>
                                      </p:tavLst>
                                    </p:anim>
                                    <p:anim calcmode="lin" valueType="num">
                                      <p:cBhvr additive="base">
                                        <p:cTn id="16" dur="500" fill="hold"/>
                                        <p:tgtEl>
                                          <p:spTgt spid="3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 calcmode="lin" valueType="num">
                                      <p:cBhvr>
                                        <p:cTn id="22" dur="500" fill="hold"/>
                                        <p:tgtEl>
                                          <p:spTgt spid="31"/>
                                        </p:tgtEl>
                                        <p:attrNameLst>
                                          <p:attrName>style.rotation</p:attrName>
                                        </p:attrNameLst>
                                      </p:cBhvr>
                                      <p:tavLst>
                                        <p:tav tm="0">
                                          <p:val>
                                            <p:fltVal val="360"/>
                                          </p:val>
                                        </p:tav>
                                        <p:tav tm="100000">
                                          <p:val>
                                            <p:fltVal val="0"/>
                                          </p:val>
                                        </p:tav>
                                      </p:tavLst>
                                    </p:anim>
                                    <p:animEffect transition="in" filter="fade">
                                      <p:cBhvr>
                                        <p:cTn id="23" dur="500"/>
                                        <p:tgtEl>
                                          <p:spTgt spid="31"/>
                                        </p:tgtEl>
                                      </p:cBhvr>
                                    </p:animEffect>
                                  </p:childTnLst>
                                </p:cTn>
                              </p:par>
                              <p:par>
                                <p:cTn id="24" presetID="2" presetClass="entr" presetSubtype="2"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1+#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1+#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1+#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2" presetClass="entr" presetSubtype="2"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1+#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1+#ppt_w/2"/>
                                          </p:val>
                                        </p:tav>
                                        <p:tav tm="100000">
                                          <p:val>
                                            <p:strVal val="#ppt_x"/>
                                          </p:val>
                                        </p:tav>
                                      </p:tavLst>
                                    </p:anim>
                                    <p:anim calcmode="lin" valueType="num">
                                      <p:cBhvr additive="base">
                                        <p:cTn id="61" dur="500" fill="hold"/>
                                        <p:tgtEl>
                                          <p:spTgt spid="23"/>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2" presetClass="entr" presetSubtype="2"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1+#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1+#ppt_w/2"/>
                                          </p:val>
                                        </p:tav>
                                        <p:tav tm="100000">
                                          <p:val>
                                            <p:strVal val="#ppt_x"/>
                                          </p:val>
                                        </p:tav>
                                      </p:tavLst>
                                    </p:anim>
                                    <p:anim calcmode="lin" valueType="num">
                                      <p:cBhvr additive="base">
                                        <p:cTn id="72" dur="500" fill="hold"/>
                                        <p:tgtEl>
                                          <p:spTgt spid="40"/>
                                        </p:tgtEl>
                                        <p:attrNameLst>
                                          <p:attrName>ppt_y</p:attrName>
                                        </p:attrNameLst>
                                      </p:cBhvr>
                                      <p:tavLst>
                                        <p:tav tm="0">
                                          <p:val>
                                            <p:strVal val="#ppt_y"/>
                                          </p:val>
                                        </p:tav>
                                        <p:tav tm="100000">
                                          <p:val>
                                            <p:strVal val="#ppt_y"/>
                                          </p:val>
                                        </p:tav>
                                      </p:tavLst>
                                    </p:anim>
                                  </p:childTnLst>
                                </p:cTn>
                              </p:par>
                            </p:childTnLst>
                          </p:cTn>
                        </p:par>
                        <p:par>
                          <p:cTn id="73" fill="hold">
                            <p:stCondLst>
                              <p:cond delay="500"/>
                            </p:stCondLst>
                            <p:childTnLst>
                              <p:par>
                                <p:cTn id="74" presetID="2" presetClass="entr" presetSubtype="2"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500" fill="hold"/>
                                        <p:tgtEl>
                                          <p:spTgt spid="42"/>
                                        </p:tgtEl>
                                        <p:attrNameLst>
                                          <p:attrName>ppt_x</p:attrName>
                                        </p:attrNameLst>
                                      </p:cBhvr>
                                      <p:tavLst>
                                        <p:tav tm="0">
                                          <p:val>
                                            <p:strVal val="1+#ppt_w/2"/>
                                          </p:val>
                                        </p:tav>
                                        <p:tav tm="100000">
                                          <p:val>
                                            <p:strVal val="#ppt_x"/>
                                          </p:val>
                                        </p:tav>
                                      </p:tavLst>
                                    </p:anim>
                                    <p:anim calcmode="lin" valueType="num">
                                      <p:cBhvr additive="base">
                                        <p:cTn id="77"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additive="base">
                                        <p:cTn id="82" dur="500" fill="hold"/>
                                        <p:tgtEl>
                                          <p:spTgt spid="45"/>
                                        </p:tgtEl>
                                        <p:attrNameLst>
                                          <p:attrName>ppt_x</p:attrName>
                                        </p:attrNameLst>
                                      </p:cBhvr>
                                      <p:tavLst>
                                        <p:tav tm="0">
                                          <p:val>
                                            <p:strVal val="1+#ppt_w/2"/>
                                          </p:val>
                                        </p:tav>
                                        <p:tav tm="100000">
                                          <p:val>
                                            <p:strVal val="#ppt_x"/>
                                          </p:val>
                                        </p:tav>
                                      </p:tavLst>
                                    </p:anim>
                                    <p:anim calcmode="lin" valueType="num">
                                      <p:cBhvr additive="base">
                                        <p:cTn id="83" dur="500" fill="hold"/>
                                        <p:tgtEl>
                                          <p:spTgt spid="45"/>
                                        </p:tgtEl>
                                        <p:attrNameLst>
                                          <p:attrName>ppt_y</p:attrName>
                                        </p:attrNameLst>
                                      </p:cBhvr>
                                      <p:tavLst>
                                        <p:tav tm="0">
                                          <p:val>
                                            <p:strVal val="#ppt_y"/>
                                          </p:val>
                                        </p:tav>
                                        <p:tav tm="100000">
                                          <p:val>
                                            <p:strVal val="#ppt_y"/>
                                          </p:val>
                                        </p:tav>
                                      </p:tavLst>
                                    </p:anim>
                                  </p:childTnLst>
                                </p:cTn>
                              </p:par>
                            </p:childTnLst>
                          </p:cTn>
                        </p:par>
                        <p:par>
                          <p:cTn id="84" fill="hold">
                            <p:stCondLst>
                              <p:cond delay="500"/>
                            </p:stCondLst>
                            <p:childTnLst>
                              <p:par>
                                <p:cTn id="85" presetID="2" presetClass="entr" presetSubtype="2"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additive="base">
                                        <p:cTn id="87" dur="500" fill="hold"/>
                                        <p:tgtEl>
                                          <p:spTgt spid="46"/>
                                        </p:tgtEl>
                                        <p:attrNameLst>
                                          <p:attrName>ppt_x</p:attrName>
                                        </p:attrNameLst>
                                      </p:cBhvr>
                                      <p:tavLst>
                                        <p:tav tm="0">
                                          <p:val>
                                            <p:strVal val="1+#ppt_w/2"/>
                                          </p:val>
                                        </p:tav>
                                        <p:tav tm="100000">
                                          <p:val>
                                            <p:strVal val="#ppt_x"/>
                                          </p:val>
                                        </p:tav>
                                      </p:tavLst>
                                    </p:anim>
                                    <p:anim calcmode="lin" valueType="num">
                                      <p:cBhvr additive="base">
                                        <p:cTn id="88"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P spid="34" grpId="0" animBg="1"/>
      <p:bldP spid="35" grpId="0"/>
      <p:bldP spid="21" grpId="0" animBg="1"/>
      <p:bldP spid="23" grpId="0" animBg="1"/>
      <p:bldP spid="25" grpId="0"/>
      <p:bldP spid="31" grpId="0"/>
      <p:bldP spid="40" grpId="0" animBg="1"/>
      <p:bldP spid="42" grpId="0"/>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FD6E2D4-92C7-44AE-AEE6-FC24F6190FA5}"/>
              </a:ext>
            </a:extLst>
          </p:cNvPr>
          <p:cNvSpPr/>
          <p:nvPr/>
        </p:nvSpPr>
        <p:spPr>
          <a:xfrm>
            <a:off x="1263082" y="5599135"/>
            <a:ext cx="4860628" cy="351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dirty="0"/>
          </a:p>
        </p:txBody>
      </p:sp>
      <p:sp>
        <p:nvSpPr>
          <p:cNvPr id="27" name="Rectangle 26">
            <a:extLst>
              <a:ext uri="{FF2B5EF4-FFF2-40B4-BE49-F238E27FC236}">
                <a16:creationId xmlns:a16="http://schemas.microsoft.com/office/drawing/2014/main" id="{079EDECE-08DF-4315-87D4-B3A6F06F0F26}"/>
              </a:ext>
            </a:extLst>
          </p:cNvPr>
          <p:cNvSpPr/>
          <p:nvPr/>
        </p:nvSpPr>
        <p:spPr>
          <a:xfrm>
            <a:off x="1203841" y="3318296"/>
            <a:ext cx="3839712" cy="2552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GB" sz="760" dirty="0"/>
          </a:p>
        </p:txBody>
      </p:sp>
      <p:sp>
        <p:nvSpPr>
          <p:cNvPr id="36" name="Rectangle 35">
            <a:extLst>
              <a:ext uri="{FF2B5EF4-FFF2-40B4-BE49-F238E27FC236}">
                <a16:creationId xmlns:a16="http://schemas.microsoft.com/office/drawing/2014/main" id="{079EDECE-08DF-4315-87D4-B3A6F06F0F26}"/>
              </a:ext>
            </a:extLst>
          </p:cNvPr>
          <p:cNvSpPr/>
          <p:nvPr/>
        </p:nvSpPr>
        <p:spPr>
          <a:xfrm>
            <a:off x="1203841" y="2112262"/>
            <a:ext cx="3839712" cy="2552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GB" sz="760" dirty="0"/>
          </a:p>
        </p:txBody>
      </p:sp>
      <p:graphicFrame>
        <p:nvGraphicFramePr>
          <p:cNvPr id="29" name="Table 28">
            <a:extLst>
              <a:ext uri="{FF2B5EF4-FFF2-40B4-BE49-F238E27FC236}">
                <a16:creationId xmlns:a16="http://schemas.microsoft.com/office/drawing/2014/main" id="{D47F2D3A-6C5D-4AA0-B662-A312E211155F}"/>
              </a:ext>
            </a:extLst>
          </p:cNvPr>
          <p:cNvGraphicFramePr>
            <a:graphicFrameLocks noGrp="1"/>
          </p:cNvGraphicFramePr>
          <p:nvPr>
            <p:extLst/>
          </p:nvPr>
        </p:nvGraphicFramePr>
        <p:xfrm>
          <a:off x="349060" y="3593459"/>
          <a:ext cx="8415661" cy="780010"/>
        </p:xfrm>
        <a:graphic>
          <a:graphicData uri="http://schemas.openxmlformats.org/drawingml/2006/table">
            <a:tbl>
              <a:tblPr firstRow="1" bandRow="1">
                <a:tableStyleId>{5C22544A-7EE6-4342-B048-85BDC9FD1C3A}</a:tableStyleId>
              </a:tblPr>
              <a:tblGrid>
                <a:gridCol w="6511454">
                  <a:extLst>
                    <a:ext uri="{9D8B030D-6E8A-4147-A177-3AD203B41FA5}">
                      <a16:colId xmlns:a16="http://schemas.microsoft.com/office/drawing/2014/main" val="1712764402"/>
                    </a:ext>
                  </a:extLst>
                </a:gridCol>
                <a:gridCol w="1904207">
                  <a:extLst>
                    <a:ext uri="{9D8B030D-6E8A-4147-A177-3AD203B41FA5}">
                      <a16:colId xmlns:a16="http://schemas.microsoft.com/office/drawing/2014/main" val="1872877272"/>
                    </a:ext>
                  </a:extLst>
                </a:gridCol>
              </a:tblGrid>
              <a:tr h="277090">
                <a:tc>
                  <a:txBody>
                    <a:bodyPr/>
                    <a:lstStyle/>
                    <a:p>
                      <a:r>
                        <a:rPr lang="en-GB" sz="900" b="1" dirty="0">
                          <a:solidFill>
                            <a:schemeClr val="tx1"/>
                          </a:solidFill>
                        </a:rPr>
                        <a:t>Who is the author/source/publisher/sponsor of this information?</a:t>
                      </a: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129280747"/>
                  </a:ext>
                </a:extLst>
              </a:tr>
              <a:tr h="202077">
                <a:tc>
                  <a:txBody>
                    <a:bodyPr/>
                    <a:lstStyle/>
                    <a:p>
                      <a:r>
                        <a:rPr lang="en-GB" sz="900" b="1" dirty="0"/>
                        <a:t>What do you know about the author – how qualified are they to write on this topic?</a:t>
                      </a: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768345949"/>
                  </a:ext>
                </a:extLst>
              </a:tr>
              <a:tr h="135093">
                <a:tc>
                  <a:txBody>
                    <a:bodyPr/>
                    <a:lstStyle/>
                    <a:p>
                      <a:r>
                        <a:rPr lang="en-GB" sz="900" b="1" dirty="0"/>
                        <a:t>Is</a:t>
                      </a:r>
                      <a:r>
                        <a:rPr lang="en-GB" sz="900" b="1" baseline="0" dirty="0"/>
                        <a:t> there contact information, such as a publisher or email address?</a:t>
                      </a:r>
                      <a:endParaRPr lang="en-GB" sz="900" b="1"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3739156959"/>
                  </a:ext>
                </a:extLst>
              </a:tr>
            </a:tbl>
          </a:graphicData>
        </a:graphic>
      </p:graphicFrame>
      <p:pic>
        <p:nvPicPr>
          <p:cNvPr id="14" name="Picture 13" descr="A close up of a flower&#10;&#10;Description automatically generated">
            <a:extLst>
              <a:ext uri="{FF2B5EF4-FFF2-40B4-BE49-F238E27FC236}">
                <a16:creationId xmlns:a16="http://schemas.microsoft.com/office/drawing/2014/main" id="{2076990C-7356-4C44-B86F-92A8DADF53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59402">
            <a:off x="2513179" y="88403"/>
            <a:ext cx="809615" cy="843209"/>
          </a:xfrm>
          <a:prstGeom prst="rect">
            <a:avLst/>
          </a:prstGeom>
        </p:spPr>
      </p:pic>
      <p:sp>
        <p:nvSpPr>
          <p:cNvPr id="15" name="WordArt 3">
            <a:extLst>
              <a:ext uri="{FF2B5EF4-FFF2-40B4-BE49-F238E27FC236}">
                <a16:creationId xmlns:a16="http://schemas.microsoft.com/office/drawing/2014/main" id="{C49E570C-7989-4467-BD87-6C84041AB269}"/>
              </a:ext>
            </a:extLst>
          </p:cNvPr>
          <p:cNvSpPr>
            <a:spLocks noChangeArrowheads="1" noChangeShapeType="1" noTextEdit="1"/>
          </p:cNvSpPr>
          <p:nvPr/>
        </p:nvSpPr>
        <p:spPr bwMode="ltGray">
          <a:xfrm>
            <a:off x="3393895" y="110928"/>
            <a:ext cx="1230120" cy="270449"/>
          </a:xfrm>
          <a:prstGeom prst="rect">
            <a:avLst/>
          </a:prstGeom>
        </p:spPr>
        <p:txBody>
          <a:bodyPr wrap="none" fromWordArt="1">
            <a:prstTxWarp prst="textPlain">
              <a:avLst>
                <a:gd name="adj" fmla="val 50000"/>
              </a:avLst>
            </a:prstTxWarp>
          </a:bodyPr>
          <a:lstStyle/>
          <a:p>
            <a:pPr algn="ctr"/>
            <a:r>
              <a:rPr lang="en-GB" sz="570" kern="10" dirty="0">
                <a:ln w="9525">
                  <a:solidFill>
                    <a:schemeClr val="tx1"/>
                  </a:solidFill>
                  <a:round/>
                  <a:headEnd/>
                  <a:tailEnd/>
                </a:ln>
                <a:solidFill>
                  <a:srgbClr val="7030A0"/>
                </a:solidFill>
                <a:latin typeface="Calibri" panose="020F0502020204030204" pitchFamily="34" charset="0"/>
                <a:cs typeface="Calibri" panose="020F0502020204030204" pitchFamily="34" charset="0"/>
              </a:rPr>
              <a:t>Largs Campus</a:t>
            </a:r>
          </a:p>
          <a:p>
            <a:pPr algn="ctr"/>
            <a:r>
              <a:rPr lang="en-GB" sz="570" kern="10" dirty="0" smtClean="0">
                <a:ln w="9525">
                  <a:solidFill>
                    <a:schemeClr val="tx1"/>
                  </a:solidFill>
                  <a:round/>
                  <a:headEnd/>
                  <a:tailEnd/>
                </a:ln>
                <a:solidFill>
                  <a:srgbClr val="7030A0"/>
                </a:solidFill>
                <a:latin typeface="Calibri" panose="020F0502020204030204" pitchFamily="34" charset="0"/>
                <a:cs typeface="Calibri" panose="020F0502020204030204" pitchFamily="34" charset="0"/>
              </a:rPr>
              <a:t> </a:t>
            </a:r>
            <a:r>
              <a:rPr lang="en-GB" sz="570" kern="10" dirty="0">
                <a:ln w="9525">
                  <a:solidFill>
                    <a:schemeClr val="tx1"/>
                  </a:solidFill>
                  <a:round/>
                  <a:headEnd/>
                  <a:tailEnd/>
                </a:ln>
                <a:solidFill>
                  <a:srgbClr val="7030A0"/>
                </a:solidFill>
                <a:latin typeface="Calibri" panose="020F0502020204030204" pitchFamily="34" charset="0"/>
                <a:cs typeface="Calibri" panose="020F0502020204030204" pitchFamily="34" charset="0"/>
              </a:rPr>
              <a:t>Library</a:t>
            </a:r>
          </a:p>
        </p:txBody>
      </p:sp>
      <p:sp>
        <p:nvSpPr>
          <p:cNvPr id="16" name="WordArt 5">
            <a:extLst>
              <a:ext uri="{FF2B5EF4-FFF2-40B4-BE49-F238E27FC236}">
                <a16:creationId xmlns:a16="http://schemas.microsoft.com/office/drawing/2014/main" id="{01E941A0-FED3-4035-B779-90615F81C650}"/>
              </a:ext>
            </a:extLst>
          </p:cNvPr>
          <p:cNvSpPr>
            <a:spLocks noChangeArrowheads="1" noChangeShapeType="1" noTextEdit="1"/>
          </p:cNvSpPr>
          <p:nvPr/>
        </p:nvSpPr>
        <p:spPr bwMode="auto">
          <a:xfrm>
            <a:off x="5403059" y="42902"/>
            <a:ext cx="1943670" cy="262725"/>
          </a:xfrm>
          <a:prstGeom prst="rect">
            <a:avLst/>
          </a:prstGeom>
        </p:spPr>
        <p:txBody>
          <a:bodyPr wrap="none" fromWordArt="1">
            <a:prstTxWarp prst="textPlain">
              <a:avLst>
                <a:gd name="adj" fmla="val 50000"/>
              </a:avLst>
            </a:prstTxWarp>
          </a:bodyPr>
          <a:lstStyle/>
          <a:p>
            <a:pPr algn="ctr"/>
            <a:r>
              <a:rPr lang="en-GB" sz="20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Locate: </a:t>
            </a:r>
          </a:p>
          <a:p>
            <a:pPr algn="ctr"/>
            <a:r>
              <a:rPr lang="en-GB" sz="20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e</a:t>
            </a:r>
            <a:r>
              <a:rPr lang="en-GB" sz="2000" kern="10" dirty="0" smtClean="0">
                <a:ln w="9525">
                  <a:solidFill>
                    <a:srgbClr val="000000"/>
                  </a:solidFill>
                  <a:round/>
                  <a:headEnd/>
                  <a:tailEnd/>
                </a:ln>
                <a:solidFill>
                  <a:srgbClr val="7030A0"/>
                </a:solidFill>
                <a:latin typeface="Calibri" panose="020F0502020204030204" pitchFamily="34" charset="0"/>
                <a:cs typeface="Calibri" panose="020F0502020204030204" pitchFamily="34" charset="0"/>
              </a:rPr>
              <a:t>valuating </a:t>
            </a:r>
            <a:r>
              <a:rPr lang="en-GB" sz="20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sources of informatio</a:t>
            </a:r>
            <a:r>
              <a:rPr lang="en-GB" sz="15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n</a:t>
            </a:r>
          </a:p>
        </p:txBody>
      </p:sp>
      <p:sp>
        <p:nvSpPr>
          <p:cNvPr id="17" name="TextBox 16">
            <a:extLst>
              <a:ext uri="{FF2B5EF4-FFF2-40B4-BE49-F238E27FC236}">
                <a16:creationId xmlns:a16="http://schemas.microsoft.com/office/drawing/2014/main" id="{3E9DB486-3C76-4593-BF94-63FCDD34C445}"/>
              </a:ext>
            </a:extLst>
          </p:cNvPr>
          <p:cNvSpPr txBox="1"/>
          <p:nvPr/>
        </p:nvSpPr>
        <p:spPr>
          <a:xfrm>
            <a:off x="3393895" y="417630"/>
            <a:ext cx="5135323" cy="507831"/>
          </a:xfrm>
          <a:prstGeom prst="rect">
            <a:avLst/>
          </a:prstGeom>
          <a:noFill/>
        </p:spPr>
        <p:txBody>
          <a:bodyPr wrap="square" rtlCol="0">
            <a:spAutoFit/>
          </a:bodyPr>
          <a:lstStyle/>
          <a:p>
            <a:r>
              <a:rPr lang="en-GB" sz="900" b="1" dirty="0"/>
              <a:t>Use this checklist to evaluate any sources of information you have found. Once you have answered  the questions in each section, give each a score out of ten. Add up the scores to give an overall usefulness rating. If you do this for each resource, it will be easy to decide which are the most useful!</a:t>
            </a:r>
          </a:p>
        </p:txBody>
      </p:sp>
      <p:sp>
        <p:nvSpPr>
          <p:cNvPr id="19" name="Rectangle 18">
            <a:extLst>
              <a:ext uri="{FF2B5EF4-FFF2-40B4-BE49-F238E27FC236}">
                <a16:creationId xmlns:a16="http://schemas.microsoft.com/office/drawing/2014/main" id="{DF2CA1CB-B289-4197-9A7D-C98BD5FDA54D}"/>
              </a:ext>
            </a:extLst>
          </p:cNvPr>
          <p:cNvSpPr/>
          <p:nvPr/>
        </p:nvSpPr>
        <p:spPr>
          <a:xfrm>
            <a:off x="892943" y="927359"/>
            <a:ext cx="3731072" cy="207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GB" sz="760" dirty="0"/>
          </a:p>
        </p:txBody>
      </p:sp>
      <p:sp>
        <p:nvSpPr>
          <p:cNvPr id="20" name="TextBox 19">
            <a:extLst>
              <a:ext uri="{FF2B5EF4-FFF2-40B4-BE49-F238E27FC236}">
                <a16:creationId xmlns:a16="http://schemas.microsoft.com/office/drawing/2014/main" id="{07E60012-1F09-440C-9922-0D3AA2D4311D}"/>
              </a:ext>
            </a:extLst>
          </p:cNvPr>
          <p:cNvSpPr txBox="1"/>
          <p:nvPr/>
        </p:nvSpPr>
        <p:spPr>
          <a:xfrm>
            <a:off x="2180148" y="894570"/>
            <a:ext cx="2312744" cy="230832"/>
          </a:xfrm>
          <a:prstGeom prst="rect">
            <a:avLst/>
          </a:prstGeom>
          <a:noFill/>
        </p:spPr>
        <p:txBody>
          <a:bodyPr wrap="square" rtlCol="0">
            <a:spAutoFit/>
          </a:bodyPr>
          <a:lstStyle/>
          <a:p>
            <a:pPr algn="r"/>
            <a:r>
              <a:rPr lang="en-GB" sz="900" b="1" dirty="0"/>
              <a:t>Why does this source of information exist? </a:t>
            </a:r>
          </a:p>
        </p:txBody>
      </p:sp>
      <p:graphicFrame>
        <p:nvGraphicFramePr>
          <p:cNvPr id="26" name="Table 25">
            <a:extLst>
              <a:ext uri="{FF2B5EF4-FFF2-40B4-BE49-F238E27FC236}">
                <a16:creationId xmlns:a16="http://schemas.microsoft.com/office/drawing/2014/main" id="{AF234CF6-A82C-4E0F-A62F-58118164EB1F}"/>
              </a:ext>
            </a:extLst>
          </p:cNvPr>
          <p:cNvGraphicFramePr>
            <a:graphicFrameLocks noGrp="1"/>
          </p:cNvGraphicFramePr>
          <p:nvPr>
            <p:extLst/>
          </p:nvPr>
        </p:nvGraphicFramePr>
        <p:xfrm>
          <a:off x="315599" y="2396837"/>
          <a:ext cx="8454453" cy="852747"/>
        </p:xfrm>
        <a:graphic>
          <a:graphicData uri="http://schemas.openxmlformats.org/drawingml/2006/table">
            <a:tbl>
              <a:tblPr firstRow="1" bandRow="1">
                <a:tableStyleId>{5C22544A-7EE6-4342-B048-85BDC9FD1C3A}</a:tableStyleId>
              </a:tblPr>
              <a:tblGrid>
                <a:gridCol w="6430190">
                  <a:extLst>
                    <a:ext uri="{9D8B030D-6E8A-4147-A177-3AD203B41FA5}">
                      <a16:colId xmlns:a16="http://schemas.microsoft.com/office/drawing/2014/main" val="3747579251"/>
                    </a:ext>
                  </a:extLst>
                </a:gridCol>
                <a:gridCol w="2024263">
                  <a:extLst>
                    <a:ext uri="{9D8B030D-6E8A-4147-A177-3AD203B41FA5}">
                      <a16:colId xmlns:a16="http://schemas.microsoft.com/office/drawing/2014/main" val="198796607"/>
                    </a:ext>
                  </a:extLst>
                </a:gridCol>
              </a:tblGrid>
              <a:tr h="235527">
                <a:tc>
                  <a:txBody>
                    <a:bodyPr/>
                    <a:lstStyle/>
                    <a:p>
                      <a:r>
                        <a:rPr lang="en-GB" sz="900" b="1" dirty="0">
                          <a:solidFill>
                            <a:schemeClr val="tx1"/>
                          </a:solidFill>
                        </a:rPr>
                        <a:t>Has the author cited sources where this information has come from so that they can be easily checked?</a:t>
                      </a:r>
                    </a:p>
                  </a:txBody>
                  <a:tcPr marL="68580" marR="68580" marT="34290" marB="34290">
                    <a:solidFill>
                      <a:schemeClr val="bg2"/>
                    </a:solidFill>
                  </a:tcPr>
                </a:tc>
                <a:tc>
                  <a:txBody>
                    <a:bodyPr/>
                    <a:lstStyle/>
                    <a:p>
                      <a:endParaRPr lang="en-GB" sz="800" dirty="0"/>
                    </a:p>
                  </a:txBody>
                  <a:tcPr marL="68580" marR="68580" marT="34290" marB="34290">
                    <a:solidFill>
                      <a:schemeClr val="bg2"/>
                    </a:solidFill>
                  </a:tcPr>
                </a:tc>
                <a:extLst>
                  <a:ext uri="{0D108BD9-81ED-4DB2-BD59-A6C34878D82A}">
                    <a16:rowId xmlns:a16="http://schemas.microsoft.com/office/drawing/2014/main" val="3888879690"/>
                  </a:ext>
                </a:extLst>
              </a:tr>
              <a:tr h="172181">
                <a:tc>
                  <a:txBody>
                    <a:bodyPr/>
                    <a:lstStyle/>
                    <a:p>
                      <a:r>
                        <a:rPr lang="en-GB" sz="900" b="1" dirty="0"/>
                        <a:t>Can the information be verified in other sources?</a:t>
                      </a:r>
                    </a:p>
                  </a:txBody>
                  <a:tcPr marL="68580" marR="68580" marT="34290" marB="34290">
                    <a:solidFill>
                      <a:schemeClr val="bg2"/>
                    </a:solidFill>
                  </a:tcPr>
                </a:tc>
                <a:tc>
                  <a:txBody>
                    <a:bodyPr/>
                    <a:lstStyle/>
                    <a:p>
                      <a:endParaRPr lang="en-GB" sz="800" dirty="0"/>
                    </a:p>
                  </a:txBody>
                  <a:tcPr marL="68580" marR="68580" marT="34290" marB="34290">
                    <a:solidFill>
                      <a:schemeClr val="bg2"/>
                    </a:solidFill>
                  </a:tcPr>
                </a:tc>
                <a:extLst>
                  <a:ext uri="{0D108BD9-81ED-4DB2-BD59-A6C34878D82A}">
                    <a16:rowId xmlns:a16="http://schemas.microsoft.com/office/drawing/2014/main" val="859699113"/>
                  </a:ext>
                </a:extLst>
              </a:tr>
              <a:tr h="172181">
                <a:tc>
                  <a:txBody>
                    <a:bodyPr/>
                    <a:lstStyle/>
                    <a:p>
                      <a:r>
                        <a:rPr lang="en-GB" sz="900" b="1" dirty="0"/>
                        <a:t>Does the language and tone seem balanced, unbiased and free from emotion?</a:t>
                      </a:r>
                    </a:p>
                  </a:txBody>
                  <a:tcPr marL="68580" marR="68580" marT="34290" marB="34290">
                    <a:solidFill>
                      <a:schemeClr val="bg2"/>
                    </a:solidFill>
                  </a:tcPr>
                </a:tc>
                <a:tc>
                  <a:txBody>
                    <a:bodyPr/>
                    <a:lstStyle/>
                    <a:p>
                      <a:endParaRPr lang="en-GB" sz="800" dirty="0"/>
                    </a:p>
                  </a:txBody>
                  <a:tcPr marL="68580" marR="68580" marT="34290" marB="34290">
                    <a:solidFill>
                      <a:schemeClr val="bg2"/>
                    </a:solidFill>
                  </a:tcPr>
                </a:tc>
                <a:extLst>
                  <a:ext uri="{0D108BD9-81ED-4DB2-BD59-A6C34878D82A}">
                    <a16:rowId xmlns:a16="http://schemas.microsoft.com/office/drawing/2014/main" val="223677998"/>
                  </a:ext>
                </a:extLst>
              </a:tr>
              <a:tr h="172181">
                <a:tc>
                  <a:txBody>
                    <a:bodyPr/>
                    <a:lstStyle/>
                    <a:p>
                      <a:r>
                        <a:rPr lang="en-GB" sz="900" b="1" dirty="0"/>
                        <a:t>Are there spelling and grammar errors, or mistakes in the typing?</a:t>
                      </a:r>
                    </a:p>
                  </a:txBody>
                  <a:tcPr marL="68580" marR="68580" marT="34290" marB="34290">
                    <a:solidFill>
                      <a:schemeClr val="bg2"/>
                    </a:solidFill>
                  </a:tcPr>
                </a:tc>
                <a:tc>
                  <a:txBody>
                    <a:bodyPr/>
                    <a:lstStyle/>
                    <a:p>
                      <a:endParaRPr lang="en-GB" sz="800" dirty="0"/>
                    </a:p>
                  </a:txBody>
                  <a:tcPr marL="68580" marR="68580" marT="34290" marB="34290">
                    <a:solidFill>
                      <a:schemeClr val="bg2"/>
                    </a:solidFill>
                  </a:tcPr>
                </a:tc>
                <a:extLst>
                  <a:ext uri="{0D108BD9-81ED-4DB2-BD59-A6C34878D82A}">
                    <a16:rowId xmlns:a16="http://schemas.microsoft.com/office/drawing/2014/main" val="768762288"/>
                  </a:ext>
                </a:extLst>
              </a:tr>
            </a:tbl>
          </a:graphicData>
        </a:graphic>
      </p:graphicFrame>
      <p:sp>
        <p:nvSpPr>
          <p:cNvPr id="34" name="Rectangle 33">
            <a:extLst>
              <a:ext uri="{FF2B5EF4-FFF2-40B4-BE49-F238E27FC236}">
                <a16:creationId xmlns:a16="http://schemas.microsoft.com/office/drawing/2014/main" id="{A9B9B0F8-149A-4F57-9DB3-026665C17F6C}"/>
              </a:ext>
            </a:extLst>
          </p:cNvPr>
          <p:cNvSpPr/>
          <p:nvPr/>
        </p:nvSpPr>
        <p:spPr>
          <a:xfrm>
            <a:off x="330097" y="2100180"/>
            <a:ext cx="1797333" cy="213631"/>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800" b="1" dirty="0"/>
              <a:t>Accuracy</a:t>
            </a:r>
          </a:p>
        </p:txBody>
      </p:sp>
      <p:sp>
        <p:nvSpPr>
          <p:cNvPr id="35" name="TextBox 34">
            <a:extLst>
              <a:ext uri="{FF2B5EF4-FFF2-40B4-BE49-F238E27FC236}">
                <a16:creationId xmlns:a16="http://schemas.microsoft.com/office/drawing/2014/main" id="{69603A1A-4172-4EEF-AA6E-08631433F4C5}"/>
              </a:ext>
            </a:extLst>
          </p:cNvPr>
          <p:cNvSpPr txBox="1"/>
          <p:nvPr/>
        </p:nvSpPr>
        <p:spPr>
          <a:xfrm>
            <a:off x="2136632" y="2081213"/>
            <a:ext cx="2927391" cy="246221"/>
          </a:xfrm>
          <a:prstGeom prst="rect">
            <a:avLst/>
          </a:prstGeom>
          <a:noFill/>
        </p:spPr>
        <p:txBody>
          <a:bodyPr wrap="square" rtlCol="0">
            <a:spAutoFit/>
          </a:bodyPr>
          <a:lstStyle/>
          <a:p>
            <a:r>
              <a:rPr lang="en-GB" sz="900" b="1" dirty="0"/>
              <a:t>To what extent can you trust this source of information</a:t>
            </a:r>
            <a:r>
              <a:rPr lang="en-GB" sz="1000" dirty="0"/>
              <a:t> </a:t>
            </a:r>
            <a:r>
              <a:rPr lang="en-GB" sz="800" dirty="0"/>
              <a:t>? </a:t>
            </a:r>
            <a:endParaRPr lang="en-GB" sz="675" dirty="0"/>
          </a:p>
        </p:txBody>
      </p:sp>
      <p:sp>
        <p:nvSpPr>
          <p:cNvPr id="38" name="Rectangle 37">
            <a:extLst>
              <a:ext uri="{FF2B5EF4-FFF2-40B4-BE49-F238E27FC236}">
                <a16:creationId xmlns:a16="http://schemas.microsoft.com/office/drawing/2014/main" id="{0D51154C-4B46-4C46-AD77-401986411F2E}"/>
              </a:ext>
            </a:extLst>
          </p:cNvPr>
          <p:cNvSpPr/>
          <p:nvPr/>
        </p:nvSpPr>
        <p:spPr>
          <a:xfrm rot="10800000" flipV="1">
            <a:off x="8127366" y="923162"/>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pic>
        <p:nvPicPr>
          <p:cNvPr id="39" name="Picture 8" descr="A picture containing gallery, photo&#10;&#10;Description generated with high confidence">
            <a:extLst>
              <a:ext uri="{FF2B5EF4-FFF2-40B4-BE49-F238E27FC236}">
                <a16:creationId xmlns:a16="http://schemas.microsoft.com/office/drawing/2014/main" id="{DF72F623-354C-4E32-8BAF-8DE33CE577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1055">
            <a:off x="8529993" y="143089"/>
            <a:ext cx="502295" cy="5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745D55DB-8796-4ACF-A030-289CE53B493E}"/>
              </a:ext>
            </a:extLst>
          </p:cNvPr>
          <p:cNvSpPr/>
          <p:nvPr/>
        </p:nvSpPr>
        <p:spPr>
          <a:xfrm>
            <a:off x="334122" y="891279"/>
            <a:ext cx="1802510" cy="216965"/>
          </a:xfrm>
          <a:prstGeom prst="rect">
            <a:avLst/>
          </a:prstGeom>
          <a:solidFill>
            <a:srgbClr val="0A122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b="1" dirty="0"/>
              <a:t>Purpose</a:t>
            </a:r>
          </a:p>
        </p:txBody>
      </p:sp>
      <p:sp>
        <p:nvSpPr>
          <p:cNvPr id="23" name="Rectangle 22">
            <a:extLst>
              <a:ext uri="{FF2B5EF4-FFF2-40B4-BE49-F238E27FC236}">
                <a16:creationId xmlns:a16="http://schemas.microsoft.com/office/drawing/2014/main" id="{CCC359C7-095A-4DF7-9184-264416BF41F3}"/>
              </a:ext>
            </a:extLst>
          </p:cNvPr>
          <p:cNvSpPr/>
          <p:nvPr/>
        </p:nvSpPr>
        <p:spPr>
          <a:xfrm>
            <a:off x="298373" y="3339318"/>
            <a:ext cx="1838259" cy="171670"/>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000" b="1" dirty="0"/>
              <a:t>Responsibility</a:t>
            </a:r>
          </a:p>
        </p:txBody>
      </p:sp>
      <p:sp>
        <p:nvSpPr>
          <p:cNvPr id="25" name="TextBox 24">
            <a:extLst>
              <a:ext uri="{FF2B5EF4-FFF2-40B4-BE49-F238E27FC236}">
                <a16:creationId xmlns:a16="http://schemas.microsoft.com/office/drawing/2014/main" id="{5BE86297-12F1-460D-BC71-81E509B20BE6}"/>
              </a:ext>
            </a:extLst>
          </p:cNvPr>
          <p:cNvSpPr txBox="1"/>
          <p:nvPr/>
        </p:nvSpPr>
        <p:spPr>
          <a:xfrm>
            <a:off x="2136632" y="3302730"/>
            <a:ext cx="2574492" cy="230832"/>
          </a:xfrm>
          <a:prstGeom prst="rect">
            <a:avLst/>
          </a:prstGeom>
          <a:noFill/>
        </p:spPr>
        <p:txBody>
          <a:bodyPr wrap="square" rtlCol="0">
            <a:spAutoFit/>
          </a:bodyPr>
          <a:lstStyle/>
          <a:p>
            <a:pPr algn="ctr"/>
            <a:r>
              <a:rPr lang="en-GB" sz="900" b="1" dirty="0"/>
              <a:t>Who has produced this information</a:t>
            </a:r>
            <a:r>
              <a:rPr lang="en-GB" sz="900" dirty="0"/>
              <a:t>? </a:t>
            </a:r>
          </a:p>
        </p:txBody>
      </p:sp>
      <p:sp>
        <p:nvSpPr>
          <p:cNvPr id="28" name="Rectangle 27">
            <a:extLst>
              <a:ext uri="{FF2B5EF4-FFF2-40B4-BE49-F238E27FC236}">
                <a16:creationId xmlns:a16="http://schemas.microsoft.com/office/drawing/2014/main" id="{0D51154C-4B46-4C46-AD77-401986411F2E}"/>
              </a:ext>
            </a:extLst>
          </p:cNvPr>
          <p:cNvSpPr/>
          <p:nvPr/>
        </p:nvSpPr>
        <p:spPr>
          <a:xfrm rot="10800000" flipV="1">
            <a:off x="8020903" y="3351483"/>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sp>
        <p:nvSpPr>
          <p:cNvPr id="30" name="Rectangle 29">
            <a:extLst>
              <a:ext uri="{FF2B5EF4-FFF2-40B4-BE49-F238E27FC236}">
                <a16:creationId xmlns:a16="http://schemas.microsoft.com/office/drawing/2014/main" id="{0D51154C-4B46-4C46-AD77-401986411F2E}"/>
              </a:ext>
            </a:extLst>
          </p:cNvPr>
          <p:cNvSpPr/>
          <p:nvPr/>
        </p:nvSpPr>
        <p:spPr>
          <a:xfrm rot="10800000" flipV="1">
            <a:off x="8105852" y="2148862"/>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sp>
        <p:nvSpPr>
          <p:cNvPr id="31" name="WordArt 3">
            <a:extLst>
              <a:ext uri="{FF2B5EF4-FFF2-40B4-BE49-F238E27FC236}">
                <a16:creationId xmlns:a16="http://schemas.microsoft.com/office/drawing/2014/main" id="{C49E570C-7989-4467-BD87-6C84041AB269}"/>
              </a:ext>
            </a:extLst>
          </p:cNvPr>
          <p:cNvSpPr>
            <a:spLocks noChangeArrowheads="1" noChangeShapeType="1" noTextEdit="1"/>
          </p:cNvSpPr>
          <p:nvPr/>
        </p:nvSpPr>
        <p:spPr bwMode="ltGray">
          <a:xfrm>
            <a:off x="338232" y="126977"/>
            <a:ext cx="1989911" cy="630050"/>
          </a:xfrm>
          <a:prstGeom prst="rect">
            <a:avLst/>
          </a:prstGeom>
        </p:spPr>
        <p:txBody>
          <a:bodyPr wrap="none" fromWordArt="1">
            <a:prstTxWarp prst="textPlain">
              <a:avLst>
                <a:gd name="adj" fmla="val 50000"/>
              </a:avLst>
            </a:prstTxWarp>
          </a:bodyPr>
          <a:lstStyle/>
          <a:p>
            <a:pPr algn="ctr"/>
            <a:r>
              <a:rPr lang="en-GB" sz="570" kern="10" dirty="0" smtClean="0">
                <a:ln w="9525">
                  <a:solidFill>
                    <a:schemeClr val="tx1"/>
                  </a:solidFill>
                  <a:round/>
                  <a:headEnd/>
                  <a:tailEnd/>
                </a:ln>
                <a:solidFill>
                  <a:srgbClr val="00B050"/>
                </a:solidFill>
                <a:latin typeface="Calibri" panose="020F0502020204030204" pitchFamily="34" charset="0"/>
                <a:cs typeface="Calibri" panose="020F0502020204030204" pitchFamily="34" charset="0"/>
              </a:rPr>
              <a:t>The PARRC test</a:t>
            </a:r>
            <a:endParaRPr lang="en-GB" sz="570" kern="10" dirty="0">
              <a:ln w="9525">
                <a:solidFill>
                  <a:schemeClr val="tx1"/>
                </a:solidFill>
                <a:round/>
                <a:headEnd/>
                <a:tailEnd/>
              </a:ln>
              <a:solidFill>
                <a:srgbClr val="00B050"/>
              </a:solidFill>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4FD6E2D4-92C7-44AE-AEE6-FC24F6190FA5}"/>
              </a:ext>
            </a:extLst>
          </p:cNvPr>
          <p:cNvSpPr/>
          <p:nvPr/>
        </p:nvSpPr>
        <p:spPr>
          <a:xfrm>
            <a:off x="975035" y="4419667"/>
            <a:ext cx="4897686" cy="3131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dirty="0"/>
          </a:p>
        </p:txBody>
      </p:sp>
      <p:sp>
        <p:nvSpPr>
          <p:cNvPr id="40" name="Rectangle 39">
            <a:extLst>
              <a:ext uri="{FF2B5EF4-FFF2-40B4-BE49-F238E27FC236}">
                <a16:creationId xmlns:a16="http://schemas.microsoft.com/office/drawing/2014/main" id="{6BE7BEB4-A33B-4DCC-8ADF-2CEFA2828CAE}"/>
              </a:ext>
            </a:extLst>
          </p:cNvPr>
          <p:cNvSpPr/>
          <p:nvPr/>
        </p:nvSpPr>
        <p:spPr>
          <a:xfrm>
            <a:off x="298373" y="4441859"/>
            <a:ext cx="2403346" cy="221419"/>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100" dirty="0"/>
              <a:t>Relevance</a:t>
            </a:r>
          </a:p>
        </p:txBody>
      </p:sp>
      <p:sp>
        <p:nvSpPr>
          <p:cNvPr id="42" name="TextBox 41">
            <a:extLst>
              <a:ext uri="{FF2B5EF4-FFF2-40B4-BE49-F238E27FC236}">
                <a16:creationId xmlns:a16="http://schemas.microsoft.com/office/drawing/2014/main" id="{9B4BF9E8-60D2-4259-BA3E-231501D4FD00}"/>
              </a:ext>
            </a:extLst>
          </p:cNvPr>
          <p:cNvSpPr txBox="1"/>
          <p:nvPr/>
        </p:nvSpPr>
        <p:spPr>
          <a:xfrm>
            <a:off x="2733443" y="4445144"/>
            <a:ext cx="2993672" cy="246221"/>
          </a:xfrm>
          <a:prstGeom prst="rect">
            <a:avLst/>
          </a:prstGeom>
          <a:noFill/>
        </p:spPr>
        <p:txBody>
          <a:bodyPr wrap="square" rtlCol="0">
            <a:spAutoFit/>
          </a:bodyPr>
          <a:lstStyle/>
          <a:p>
            <a:pPr algn="r"/>
            <a:r>
              <a:rPr lang="en-GB" sz="1000" b="1" dirty="0"/>
              <a:t>Does this resource provide the information I need</a:t>
            </a:r>
            <a:r>
              <a:rPr lang="en-GB" sz="900" dirty="0"/>
              <a:t>? </a:t>
            </a:r>
          </a:p>
        </p:txBody>
      </p:sp>
      <p:sp>
        <p:nvSpPr>
          <p:cNvPr id="43" name="Rectangle 42">
            <a:extLst>
              <a:ext uri="{FF2B5EF4-FFF2-40B4-BE49-F238E27FC236}">
                <a16:creationId xmlns:a16="http://schemas.microsoft.com/office/drawing/2014/main" id="{0D51154C-4B46-4C46-AD77-401986411F2E}"/>
              </a:ext>
            </a:extLst>
          </p:cNvPr>
          <p:cNvSpPr/>
          <p:nvPr/>
        </p:nvSpPr>
        <p:spPr>
          <a:xfrm rot="10800000" flipV="1">
            <a:off x="7980926" y="4549635"/>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graphicFrame>
        <p:nvGraphicFramePr>
          <p:cNvPr id="44" name="Table 43">
            <a:extLst>
              <a:ext uri="{FF2B5EF4-FFF2-40B4-BE49-F238E27FC236}">
                <a16:creationId xmlns:a16="http://schemas.microsoft.com/office/drawing/2014/main" id="{0E78324D-A270-47AD-8CB0-3FDEE82CA5BB}"/>
              </a:ext>
            </a:extLst>
          </p:cNvPr>
          <p:cNvGraphicFramePr>
            <a:graphicFrameLocks noGrp="1"/>
          </p:cNvGraphicFramePr>
          <p:nvPr>
            <p:extLst/>
          </p:nvPr>
        </p:nvGraphicFramePr>
        <p:xfrm>
          <a:off x="308540" y="4772584"/>
          <a:ext cx="8468570" cy="798942"/>
        </p:xfrm>
        <a:graphic>
          <a:graphicData uri="http://schemas.openxmlformats.org/drawingml/2006/table">
            <a:tbl>
              <a:tblPr firstRow="1" bandRow="1">
                <a:tableStyleId>{5C22544A-7EE6-4342-B048-85BDC9FD1C3A}</a:tableStyleId>
              </a:tblPr>
              <a:tblGrid>
                <a:gridCol w="6500173">
                  <a:extLst>
                    <a:ext uri="{9D8B030D-6E8A-4147-A177-3AD203B41FA5}">
                      <a16:colId xmlns:a16="http://schemas.microsoft.com/office/drawing/2014/main" val="1712764402"/>
                    </a:ext>
                  </a:extLst>
                </a:gridCol>
                <a:gridCol w="1968397">
                  <a:extLst>
                    <a:ext uri="{9D8B030D-6E8A-4147-A177-3AD203B41FA5}">
                      <a16:colId xmlns:a16="http://schemas.microsoft.com/office/drawing/2014/main" val="1872877272"/>
                    </a:ext>
                  </a:extLst>
                </a:gridCol>
              </a:tblGrid>
              <a:tr h="263236">
                <a:tc>
                  <a:txBody>
                    <a:bodyPr/>
                    <a:lstStyle/>
                    <a:p>
                      <a:r>
                        <a:rPr lang="en-GB" sz="1000" b="1" dirty="0">
                          <a:solidFill>
                            <a:schemeClr val="tx1"/>
                          </a:solidFill>
                        </a:rPr>
                        <a:t>Does the information relate to your topic or answer your question?</a:t>
                      </a:r>
                      <a:endParaRPr lang="en-GB" sz="900" b="1" dirty="0">
                        <a:solidFill>
                          <a:schemeClr val="tx1"/>
                        </a:solidFill>
                      </a:endParaRP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129280747"/>
                  </a:ext>
                </a:extLst>
              </a:tr>
              <a:tr h="223715">
                <a:tc>
                  <a:txBody>
                    <a:bodyPr/>
                    <a:lstStyle/>
                    <a:p>
                      <a:r>
                        <a:rPr lang="en-GB" sz="1000" b="1" dirty="0" smtClean="0"/>
                        <a:t>Is the information at an appropriate level (i.e.: not too simple, or aimed at an older audience)?</a:t>
                      </a:r>
                      <a:endParaRPr lang="en-GB" sz="1000" b="1"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768345949"/>
                  </a:ext>
                </a:extLst>
              </a:tr>
              <a:tr h="284246">
                <a:tc>
                  <a:txBody>
                    <a:bodyPr/>
                    <a:lstStyle/>
                    <a:p>
                      <a:r>
                        <a:rPr lang="en-GB" sz="1000" b="1" dirty="0"/>
                        <a:t>Have you looked at other resources before choosing this one?</a:t>
                      </a: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3739156959"/>
                  </a:ext>
                </a:extLst>
              </a:tr>
            </a:tbl>
          </a:graphicData>
        </a:graphic>
      </p:graphicFrame>
      <p:sp>
        <p:nvSpPr>
          <p:cNvPr id="45" name="Rectangle 44">
            <a:extLst>
              <a:ext uri="{FF2B5EF4-FFF2-40B4-BE49-F238E27FC236}">
                <a16:creationId xmlns:a16="http://schemas.microsoft.com/office/drawing/2014/main" id="{40680007-D65B-4D57-AD92-BEDDFE40A2BC}"/>
              </a:ext>
            </a:extLst>
          </p:cNvPr>
          <p:cNvSpPr/>
          <p:nvPr/>
        </p:nvSpPr>
        <p:spPr>
          <a:xfrm>
            <a:off x="298373" y="5601558"/>
            <a:ext cx="2403346" cy="248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050" b="1" dirty="0"/>
              <a:t>Currency</a:t>
            </a:r>
          </a:p>
        </p:txBody>
      </p:sp>
      <p:sp>
        <p:nvSpPr>
          <p:cNvPr id="46" name="TextBox 45">
            <a:extLst>
              <a:ext uri="{FF2B5EF4-FFF2-40B4-BE49-F238E27FC236}">
                <a16:creationId xmlns:a16="http://schemas.microsoft.com/office/drawing/2014/main" id="{E7A72954-F538-44A6-93ED-80C67055CD1C}"/>
              </a:ext>
            </a:extLst>
          </p:cNvPr>
          <p:cNvSpPr txBox="1"/>
          <p:nvPr/>
        </p:nvSpPr>
        <p:spPr>
          <a:xfrm>
            <a:off x="2127430" y="5688132"/>
            <a:ext cx="2890333" cy="253916"/>
          </a:xfrm>
          <a:prstGeom prst="rect">
            <a:avLst/>
          </a:prstGeom>
          <a:noFill/>
        </p:spPr>
        <p:txBody>
          <a:bodyPr wrap="square" rtlCol="0">
            <a:spAutoFit/>
          </a:bodyPr>
          <a:lstStyle/>
          <a:p>
            <a:pPr algn="r"/>
            <a:r>
              <a:rPr lang="en-GB" sz="1000" b="1" dirty="0"/>
              <a:t>How up to date is the information? </a:t>
            </a:r>
          </a:p>
        </p:txBody>
      </p:sp>
      <p:sp>
        <p:nvSpPr>
          <p:cNvPr id="48" name="Rectangle 47">
            <a:extLst>
              <a:ext uri="{FF2B5EF4-FFF2-40B4-BE49-F238E27FC236}">
                <a16:creationId xmlns:a16="http://schemas.microsoft.com/office/drawing/2014/main" id="{0D51154C-4B46-4C46-AD77-401986411F2E}"/>
              </a:ext>
            </a:extLst>
          </p:cNvPr>
          <p:cNvSpPr/>
          <p:nvPr/>
        </p:nvSpPr>
        <p:spPr>
          <a:xfrm rot="10800000" flipV="1">
            <a:off x="7980926" y="5762321"/>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graphicFrame>
        <p:nvGraphicFramePr>
          <p:cNvPr id="4" name="Table 3"/>
          <p:cNvGraphicFramePr>
            <a:graphicFrameLocks noGrp="1"/>
          </p:cNvGraphicFramePr>
          <p:nvPr>
            <p:extLst/>
          </p:nvPr>
        </p:nvGraphicFramePr>
        <p:xfrm>
          <a:off x="266214" y="6014156"/>
          <a:ext cx="8525352" cy="764364"/>
        </p:xfrm>
        <a:graphic>
          <a:graphicData uri="http://schemas.openxmlformats.org/drawingml/2006/table">
            <a:tbl>
              <a:tblPr firstRow="1" bandRow="1">
                <a:tableStyleId>{5C22544A-7EE6-4342-B048-85BDC9FD1C3A}</a:tableStyleId>
              </a:tblPr>
              <a:tblGrid>
                <a:gridCol w="6462722">
                  <a:extLst>
                    <a:ext uri="{9D8B030D-6E8A-4147-A177-3AD203B41FA5}">
                      <a16:colId xmlns:a16="http://schemas.microsoft.com/office/drawing/2014/main" val="1394424807"/>
                    </a:ext>
                  </a:extLst>
                </a:gridCol>
                <a:gridCol w="2062630">
                  <a:extLst>
                    <a:ext uri="{9D8B030D-6E8A-4147-A177-3AD203B41FA5}">
                      <a16:colId xmlns:a16="http://schemas.microsoft.com/office/drawing/2014/main" val="1729475661"/>
                    </a:ext>
                  </a:extLst>
                </a:gridCol>
              </a:tblGrid>
              <a:tr h="202275">
                <a:tc>
                  <a:txBody>
                    <a:bodyPr/>
                    <a:lstStyle/>
                    <a:p>
                      <a:r>
                        <a:rPr lang="en-GB" sz="1000" b="1" dirty="0">
                          <a:solidFill>
                            <a:schemeClr val="tx1"/>
                          </a:solidFill>
                        </a:rPr>
                        <a:t>When was the information made available? (published, uploaded or posted?)</a:t>
                      </a:r>
                    </a:p>
                  </a:txBody>
                  <a:tcPr>
                    <a:solidFill>
                      <a:schemeClr val="bg2"/>
                    </a:solidFill>
                  </a:tcPr>
                </a:tc>
                <a:tc>
                  <a:txBody>
                    <a:bodyPr/>
                    <a:lstStyle/>
                    <a:p>
                      <a:endParaRPr lang="en-GB" sz="900" dirty="0"/>
                    </a:p>
                  </a:txBody>
                  <a:tcPr>
                    <a:solidFill>
                      <a:schemeClr val="bg2"/>
                    </a:solidFill>
                  </a:tcPr>
                </a:tc>
                <a:extLst>
                  <a:ext uri="{0D108BD9-81ED-4DB2-BD59-A6C34878D82A}">
                    <a16:rowId xmlns:a16="http://schemas.microsoft.com/office/drawing/2014/main" val="1300105125"/>
                  </a:ext>
                </a:extLst>
              </a:tr>
              <a:tr h="269064">
                <a:tc>
                  <a:txBody>
                    <a:bodyPr/>
                    <a:lstStyle/>
                    <a:p>
                      <a:r>
                        <a:rPr lang="en-GB" sz="1000" b="1" dirty="0"/>
                        <a:t>Has the information been revised or updated since then?</a:t>
                      </a:r>
                    </a:p>
                  </a:txBody>
                  <a:tcPr>
                    <a:solidFill>
                      <a:schemeClr val="bg2"/>
                    </a:solidFill>
                  </a:tcPr>
                </a:tc>
                <a:tc>
                  <a:txBody>
                    <a:bodyPr/>
                    <a:lstStyle/>
                    <a:p>
                      <a:endParaRPr lang="en-GB" sz="700" dirty="0"/>
                    </a:p>
                  </a:txBody>
                  <a:tcPr>
                    <a:solidFill>
                      <a:schemeClr val="bg2"/>
                    </a:solidFill>
                  </a:tcPr>
                </a:tc>
                <a:extLst>
                  <a:ext uri="{0D108BD9-81ED-4DB2-BD59-A6C34878D82A}">
                    <a16:rowId xmlns:a16="http://schemas.microsoft.com/office/drawing/2014/main" val="416709984"/>
                  </a:ext>
                </a:extLst>
              </a:tr>
              <a:tr h="235021">
                <a:tc>
                  <a:txBody>
                    <a:bodyPr/>
                    <a:lstStyle/>
                    <a:p>
                      <a:r>
                        <a:rPr lang="en-GB" sz="1000" b="1" dirty="0"/>
                        <a:t>How important is it that you up-to-date is information for your topic?</a:t>
                      </a: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2428798509"/>
                  </a:ext>
                </a:extLst>
              </a:tr>
            </a:tbl>
          </a:graphicData>
        </a:graphic>
      </p:graphicFrame>
      <p:graphicFrame>
        <p:nvGraphicFramePr>
          <p:cNvPr id="49" name="Table 48">
            <a:extLst>
              <a:ext uri="{FF2B5EF4-FFF2-40B4-BE49-F238E27FC236}">
                <a16:creationId xmlns:a16="http://schemas.microsoft.com/office/drawing/2014/main" id="{622FBEA8-2A7E-4CBF-B419-FF5D8B485197}"/>
              </a:ext>
            </a:extLst>
          </p:cNvPr>
          <p:cNvGraphicFramePr>
            <a:graphicFrameLocks noGrp="1"/>
          </p:cNvGraphicFramePr>
          <p:nvPr>
            <p:extLst/>
          </p:nvPr>
        </p:nvGraphicFramePr>
        <p:xfrm>
          <a:off x="338232" y="1162436"/>
          <a:ext cx="8466890" cy="914400"/>
        </p:xfrm>
        <a:graphic>
          <a:graphicData uri="http://schemas.openxmlformats.org/drawingml/2006/table">
            <a:tbl>
              <a:tblPr firstRow="1" bandRow="1">
                <a:tableStyleId>{5C22544A-7EE6-4342-B048-85BDC9FD1C3A}</a:tableStyleId>
              </a:tblPr>
              <a:tblGrid>
                <a:gridCol w="6498883">
                  <a:extLst>
                    <a:ext uri="{9D8B030D-6E8A-4147-A177-3AD203B41FA5}">
                      <a16:colId xmlns:a16="http://schemas.microsoft.com/office/drawing/2014/main" val="1712764402"/>
                    </a:ext>
                  </a:extLst>
                </a:gridCol>
                <a:gridCol w="1968007">
                  <a:extLst>
                    <a:ext uri="{9D8B030D-6E8A-4147-A177-3AD203B41FA5}">
                      <a16:colId xmlns:a16="http://schemas.microsoft.com/office/drawing/2014/main" val="1872877272"/>
                    </a:ext>
                  </a:extLst>
                </a:gridCol>
              </a:tblGrid>
              <a:tr h="207424">
                <a:tc>
                  <a:txBody>
                    <a:bodyPr/>
                    <a:lstStyle/>
                    <a:p>
                      <a:r>
                        <a:rPr lang="en-GB" sz="900" b="1" dirty="0">
                          <a:solidFill>
                            <a:schemeClr val="tx1"/>
                          </a:solidFill>
                        </a:rPr>
                        <a:t>Is</a:t>
                      </a:r>
                      <a:r>
                        <a:rPr lang="en-GB" sz="900" b="1" baseline="0" dirty="0">
                          <a:solidFill>
                            <a:schemeClr val="tx1"/>
                          </a:solidFill>
                        </a:rPr>
                        <a:t> it easy to tell what the purpose of this information is?</a:t>
                      </a:r>
                      <a:endParaRPr lang="en-GB" sz="900" b="1" dirty="0">
                        <a:solidFill>
                          <a:schemeClr val="tx1"/>
                        </a:solidFill>
                      </a:endParaRPr>
                    </a:p>
                  </a:txBody>
                  <a:tcPr>
                    <a:solidFill>
                      <a:schemeClr val="bg2"/>
                    </a:solidFill>
                  </a:tcPr>
                </a:tc>
                <a:tc>
                  <a:txBody>
                    <a:bodyPr/>
                    <a:lstStyle/>
                    <a:p>
                      <a:endParaRPr lang="en-GB" sz="400" dirty="0"/>
                    </a:p>
                  </a:txBody>
                  <a:tcPr>
                    <a:solidFill>
                      <a:schemeClr val="bg2"/>
                    </a:solidFill>
                  </a:tcPr>
                </a:tc>
                <a:extLst>
                  <a:ext uri="{0D108BD9-81ED-4DB2-BD59-A6C34878D82A}">
                    <a16:rowId xmlns:a16="http://schemas.microsoft.com/office/drawing/2014/main" val="1129280747"/>
                  </a:ext>
                </a:extLst>
              </a:tr>
              <a:tr h="207424">
                <a:tc>
                  <a:txBody>
                    <a:bodyPr/>
                    <a:lstStyle/>
                    <a:p>
                      <a:r>
                        <a:rPr lang="en-GB" sz="900" b="1" baseline="0" dirty="0" smtClean="0"/>
                        <a:t> </a:t>
                      </a:r>
                      <a:r>
                        <a:rPr lang="en-GB" sz="900" b="1" baseline="0" dirty="0"/>
                        <a:t>Is it to inform, to teach, to sell, to entertain, to persuade?</a:t>
                      </a:r>
                      <a:endParaRPr lang="en-GB" sz="900" b="1" dirty="0"/>
                    </a:p>
                  </a:txBody>
                  <a:tcPr>
                    <a:solidFill>
                      <a:schemeClr val="bg2"/>
                    </a:solidFill>
                  </a:tcPr>
                </a:tc>
                <a:tc>
                  <a:txBody>
                    <a:bodyPr/>
                    <a:lstStyle/>
                    <a:p>
                      <a:endParaRPr lang="en-GB" sz="500" dirty="0"/>
                    </a:p>
                  </a:txBody>
                  <a:tcPr>
                    <a:solidFill>
                      <a:schemeClr val="bg2"/>
                    </a:solidFill>
                  </a:tcPr>
                </a:tc>
                <a:extLst>
                  <a:ext uri="{0D108BD9-81ED-4DB2-BD59-A6C34878D82A}">
                    <a16:rowId xmlns:a16="http://schemas.microsoft.com/office/drawing/2014/main" val="768345949"/>
                  </a:ext>
                </a:extLst>
              </a:tr>
              <a:tr h="207424">
                <a:tc>
                  <a:txBody>
                    <a:bodyPr/>
                    <a:lstStyle/>
                    <a:p>
                      <a:r>
                        <a:rPr lang="en-GB" sz="900" b="1" dirty="0"/>
                        <a:t>Does</a:t>
                      </a:r>
                      <a:r>
                        <a:rPr lang="en-GB" sz="900" b="1" baseline="0" dirty="0"/>
                        <a:t> this resource look at the topic from an unbiased point of view? Is it objective and impartial? </a:t>
                      </a:r>
                      <a:endParaRPr lang="en-GB" sz="900" b="1" dirty="0"/>
                    </a:p>
                  </a:txBody>
                  <a:tcPr>
                    <a:solidFill>
                      <a:schemeClr val="bg2"/>
                    </a:solidFill>
                  </a:tcPr>
                </a:tc>
                <a:tc>
                  <a:txBody>
                    <a:bodyPr/>
                    <a:lstStyle/>
                    <a:p>
                      <a:endParaRPr lang="en-GB" sz="500" dirty="0"/>
                    </a:p>
                  </a:txBody>
                  <a:tcPr>
                    <a:solidFill>
                      <a:schemeClr val="bg2"/>
                    </a:solidFill>
                  </a:tcPr>
                </a:tc>
                <a:extLst>
                  <a:ext uri="{0D108BD9-81ED-4DB2-BD59-A6C34878D82A}">
                    <a16:rowId xmlns:a16="http://schemas.microsoft.com/office/drawing/2014/main" val="3739156959"/>
                  </a:ext>
                </a:extLst>
              </a:tr>
              <a:tr h="207424">
                <a:tc>
                  <a:txBody>
                    <a:bodyPr/>
                    <a:lstStyle/>
                    <a:p>
                      <a:r>
                        <a:rPr lang="en-GB" sz="900" b="1" dirty="0"/>
                        <a:t>Is the information fact, opinion or propaganda?</a:t>
                      </a:r>
                    </a:p>
                  </a:txBody>
                  <a:tcPr>
                    <a:solidFill>
                      <a:schemeClr val="bg2"/>
                    </a:solidFill>
                  </a:tcPr>
                </a:tc>
                <a:tc>
                  <a:txBody>
                    <a:bodyPr/>
                    <a:lstStyle/>
                    <a:p>
                      <a:endParaRPr lang="en-GB" sz="500" dirty="0"/>
                    </a:p>
                  </a:txBody>
                  <a:tcPr>
                    <a:solidFill>
                      <a:schemeClr val="bg2"/>
                    </a:solidFill>
                  </a:tcPr>
                </a:tc>
                <a:extLst>
                  <a:ext uri="{0D108BD9-81ED-4DB2-BD59-A6C34878D82A}">
                    <a16:rowId xmlns:a16="http://schemas.microsoft.com/office/drawing/2014/main" val="4068816503"/>
                  </a:ext>
                </a:extLst>
              </a:tr>
            </a:tbl>
          </a:graphicData>
        </a:graphic>
      </p:graphicFrame>
    </p:spTree>
    <p:extLst>
      <p:ext uri="{BB962C8B-B14F-4D97-AF65-F5344CB8AC3E}">
        <p14:creationId xmlns:p14="http://schemas.microsoft.com/office/powerpoint/2010/main" val="48990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953</TotalTime>
  <Words>2966</Words>
  <Application>Microsoft Office PowerPoint</Application>
  <PresentationFormat>On-screen Show (4:3)</PresentationFormat>
  <Paragraphs>374</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medium-content-serif-font</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Newbury</dc:creator>
  <cp:lastModifiedBy>Ms Newbury</cp:lastModifiedBy>
  <cp:revision>37</cp:revision>
  <cp:lastPrinted>2020-01-14T12:52:30Z</cp:lastPrinted>
  <dcterms:created xsi:type="dcterms:W3CDTF">2019-05-21T11:39:26Z</dcterms:created>
  <dcterms:modified xsi:type="dcterms:W3CDTF">2020-04-24T07:23:35Z</dcterms:modified>
</cp:coreProperties>
</file>