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8" r:id="rId2"/>
  </p:sldIdLst>
  <p:sldSz cx="6858000" cy="9144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2746"/>
    <a:srgbClr val="2E5292"/>
    <a:srgbClr val="0A1220"/>
    <a:srgbClr val="1C3158"/>
    <a:srgbClr val="223C6C"/>
    <a:srgbClr val="EFE9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p:scale>
          <a:sx n="98" d="100"/>
          <a:sy n="98" d="100"/>
        </p:scale>
        <p:origin x="1302" y="7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70B8E9-DC57-467B-9E09-4446161520C0}" type="datetimeFigureOut">
              <a:rPr lang="en-GB" smtClean="0"/>
              <a:t>22/04/2020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548242-3D07-41D7-B2CA-19B1D377BA3F}" type="slidenum">
              <a:rPr lang="en-GB" smtClean="0"/>
              <a:t>‹#›</a:t>
            </a:fld>
            <a:endParaRPr lang="en-GB"/>
          </a:p>
        </p:txBody>
      </p:sp>
    </p:spTree>
    <p:extLst>
      <p:ext uri="{BB962C8B-B14F-4D97-AF65-F5344CB8AC3E}">
        <p14:creationId xmlns:p14="http://schemas.microsoft.com/office/powerpoint/2010/main" val="2420329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0B8E9-DC57-467B-9E09-4446161520C0}" type="datetimeFigureOut">
              <a:rPr lang="en-GB" smtClean="0"/>
              <a:t>22/04/2020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548242-3D07-41D7-B2CA-19B1D377BA3F}" type="slidenum">
              <a:rPr lang="en-GB" smtClean="0"/>
              <a:t>‹#›</a:t>
            </a:fld>
            <a:endParaRPr lang="en-GB"/>
          </a:p>
        </p:txBody>
      </p:sp>
    </p:spTree>
    <p:extLst>
      <p:ext uri="{BB962C8B-B14F-4D97-AF65-F5344CB8AC3E}">
        <p14:creationId xmlns:p14="http://schemas.microsoft.com/office/powerpoint/2010/main" val="2113484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0B8E9-DC57-467B-9E09-4446161520C0}" type="datetimeFigureOut">
              <a:rPr lang="en-GB" smtClean="0"/>
              <a:t>22/04/2020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548242-3D07-41D7-B2CA-19B1D377BA3F}" type="slidenum">
              <a:rPr lang="en-GB" smtClean="0"/>
              <a:t>‹#›</a:t>
            </a:fld>
            <a:endParaRPr lang="en-GB"/>
          </a:p>
        </p:txBody>
      </p:sp>
    </p:spTree>
    <p:extLst>
      <p:ext uri="{BB962C8B-B14F-4D97-AF65-F5344CB8AC3E}">
        <p14:creationId xmlns:p14="http://schemas.microsoft.com/office/powerpoint/2010/main" val="3649556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0B8E9-DC57-467B-9E09-4446161520C0}" type="datetimeFigureOut">
              <a:rPr lang="en-GB" smtClean="0"/>
              <a:t>22/04/2020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548242-3D07-41D7-B2CA-19B1D377BA3F}" type="slidenum">
              <a:rPr lang="en-GB" smtClean="0"/>
              <a:t>‹#›</a:t>
            </a:fld>
            <a:endParaRPr lang="en-GB"/>
          </a:p>
        </p:txBody>
      </p:sp>
    </p:spTree>
    <p:extLst>
      <p:ext uri="{BB962C8B-B14F-4D97-AF65-F5344CB8AC3E}">
        <p14:creationId xmlns:p14="http://schemas.microsoft.com/office/powerpoint/2010/main" val="4222577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070B8E9-DC57-467B-9E09-4446161520C0}" type="datetimeFigureOut">
              <a:rPr lang="en-GB" smtClean="0"/>
              <a:t>22/04/2020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548242-3D07-41D7-B2CA-19B1D377BA3F}" type="slidenum">
              <a:rPr lang="en-GB" smtClean="0"/>
              <a:t>‹#›</a:t>
            </a:fld>
            <a:endParaRPr lang="en-GB"/>
          </a:p>
        </p:txBody>
      </p:sp>
    </p:spTree>
    <p:extLst>
      <p:ext uri="{BB962C8B-B14F-4D97-AF65-F5344CB8AC3E}">
        <p14:creationId xmlns:p14="http://schemas.microsoft.com/office/powerpoint/2010/main" val="3410092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70B8E9-DC57-467B-9E09-4446161520C0}" type="datetimeFigureOut">
              <a:rPr lang="en-GB" smtClean="0"/>
              <a:t>22/04/2020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548242-3D07-41D7-B2CA-19B1D377BA3F}" type="slidenum">
              <a:rPr lang="en-GB" smtClean="0"/>
              <a:t>‹#›</a:t>
            </a:fld>
            <a:endParaRPr lang="en-GB"/>
          </a:p>
        </p:txBody>
      </p:sp>
    </p:spTree>
    <p:extLst>
      <p:ext uri="{BB962C8B-B14F-4D97-AF65-F5344CB8AC3E}">
        <p14:creationId xmlns:p14="http://schemas.microsoft.com/office/powerpoint/2010/main" val="329562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B8E9-DC57-467B-9E09-4446161520C0}" type="datetimeFigureOut">
              <a:rPr lang="en-GB" smtClean="0"/>
              <a:t>22/04/2020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E548242-3D07-41D7-B2CA-19B1D377BA3F}" type="slidenum">
              <a:rPr lang="en-GB" smtClean="0"/>
              <a:t>‹#›</a:t>
            </a:fld>
            <a:endParaRPr lang="en-GB"/>
          </a:p>
        </p:txBody>
      </p:sp>
    </p:spTree>
    <p:extLst>
      <p:ext uri="{BB962C8B-B14F-4D97-AF65-F5344CB8AC3E}">
        <p14:creationId xmlns:p14="http://schemas.microsoft.com/office/powerpoint/2010/main" val="1701223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70B8E9-DC57-467B-9E09-4446161520C0}" type="datetimeFigureOut">
              <a:rPr lang="en-GB" smtClean="0"/>
              <a:t>22/04/2020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E548242-3D07-41D7-B2CA-19B1D377BA3F}" type="slidenum">
              <a:rPr lang="en-GB" smtClean="0"/>
              <a:t>‹#›</a:t>
            </a:fld>
            <a:endParaRPr lang="en-GB"/>
          </a:p>
        </p:txBody>
      </p:sp>
    </p:spTree>
    <p:extLst>
      <p:ext uri="{BB962C8B-B14F-4D97-AF65-F5344CB8AC3E}">
        <p14:creationId xmlns:p14="http://schemas.microsoft.com/office/powerpoint/2010/main" val="3101668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70B8E9-DC57-467B-9E09-4446161520C0}" type="datetimeFigureOut">
              <a:rPr lang="en-GB" smtClean="0"/>
              <a:t>22/04/2020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E548242-3D07-41D7-B2CA-19B1D377BA3F}" type="slidenum">
              <a:rPr lang="en-GB" smtClean="0"/>
              <a:t>‹#›</a:t>
            </a:fld>
            <a:endParaRPr lang="en-GB"/>
          </a:p>
        </p:txBody>
      </p:sp>
    </p:spTree>
    <p:extLst>
      <p:ext uri="{BB962C8B-B14F-4D97-AF65-F5344CB8AC3E}">
        <p14:creationId xmlns:p14="http://schemas.microsoft.com/office/powerpoint/2010/main" val="3932939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070B8E9-DC57-467B-9E09-4446161520C0}" type="datetimeFigureOut">
              <a:rPr lang="en-GB" smtClean="0"/>
              <a:t>22/04/2020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548242-3D07-41D7-B2CA-19B1D377BA3F}" type="slidenum">
              <a:rPr lang="en-GB" smtClean="0"/>
              <a:t>‹#›</a:t>
            </a:fld>
            <a:endParaRPr lang="en-GB"/>
          </a:p>
        </p:txBody>
      </p:sp>
    </p:spTree>
    <p:extLst>
      <p:ext uri="{BB962C8B-B14F-4D97-AF65-F5344CB8AC3E}">
        <p14:creationId xmlns:p14="http://schemas.microsoft.com/office/powerpoint/2010/main" val="3730064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070B8E9-DC57-467B-9E09-4446161520C0}" type="datetimeFigureOut">
              <a:rPr lang="en-GB" smtClean="0"/>
              <a:t>22/04/2020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548242-3D07-41D7-B2CA-19B1D377BA3F}" type="slidenum">
              <a:rPr lang="en-GB" smtClean="0"/>
              <a:t>‹#›</a:t>
            </a:fld>
            <a:endParaRPr lang="en-GB"/>
          </a:p>
        </p:txBody>
      </p:sp>
    </p:spTree>
    <p:extLst>
      <p:ext uri="{BB962C8B-B14F-4D97-AF65-F5344CB8AC3E}">
        <p14:creationId xmlns:p14="http://schemas.microsoft.com/office/powerpoint/2010/main" val="4011124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F070B8E9-DC57-467B-9E09-4446161520C0}" type="datetimeFigureOut">
              <a:rPr lang="en-GB" smtClean="0"/>
              <a:t>22/04/2020</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1E548242-3D07-41D7-B2CA-19B1D377BA3F}" type="slidenum">
              <a:rPr lang="en-GB" smtClean="0"/>
              <a:t>‹#›</a:t>
            </a:fld>
            <a:endParaRPr lang="en-GB"/>
          </a:p>
        </p:txBody>
      </p:sp>
    </p:spTree>
    <p:extLst>
      <p:ext uri="{BB962C8B-B14F-4D97-AF65-F5344CB8AC3E}">
        <p14:creationId xmlns:p14="http://schemas.microsoft.com/office/powerpoint/2010/main" val="42092612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7A54637-5C4C-4B35-A86F-26565086568B}"/>
              </a:ext>
            </a:extLst>
          </p:cNvPr>
          <p:cNvSpPr/>
          <p:nvPr/>
        </p:nvSpPr>
        <p:spPr>
          <a:xfrm>
            <a:off x="208185" y="2428277"/>
            <a:ext cx="3589470" cy="172659"/>
          </a:xfrm>
          <a:prstGeom prst="rect">
            <a:avLst/>
          </a:prstGeom>
          <a:solidFill>
            <a:srgbClr val="0A122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r>
              <a:rPr lang="en-GB" sz="1013" b="1" dirty="0" smtClean="0">
                <a:latin typeface="+mj-lt"/>
              </a:rPr>
              <a:t>Purpose - w</a:t>
            </a:r>
            <a:r>
              <a:rPr lang="en-GB" sz="1050" b="1" dirty="0" smtClean="0">
                <a:latin typeface="+mj-lt"/>
              </a:rPr>
              <a:t>hy has this source of information been created? </a:t>
            </a:r>
          </a:p>
        </p:txBody>
      </p:sp>
      <p:pic>
        <p:nvPicPr>
          <p:cNvPr id="14" name="Picture 13" descr="A close up of a flower&#10;&#10;Description automatically generated">
            <a:extLst>
              <a:ext uri="{FF2B5EF4-FFF2-40B4-BE49-F238E27FC236}">
                <a16:creationId xmlns:a16="http://schemas.microsoft.com/office/drawing/2014/main" id="{2076990C-7356-4C44-B86F-92A8DADF53D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rot="20959402">
            <a:off x="2443397" y="43655"/>
            <a:ext cx="1160044" cy="1208179"/>
          </a:xfrm>
          <a:prstGeom prst="rect">
            <a:avLst/>
          </a:prstGeom>
        </p:spPr>
      </p:pic>
      <p:sp>
        <p:nvSpPr>
          <p:cNvPr id="17" name="TextBox 16">
            <a:extLst>
              <a:ext uri="{FF2B5EF4-FFF2-40B4-BE49-F238E27FC236}">
                <a16:creationId xmlns:a16="http://schemas.microsoft.com/office/drawing/2014/main" id="{3E9DB486-3C76-4593-BF94-63FCDD34C445}"/>
              </a:ext>
            </a:extLst>
          </p:cNvPr>
          <p:cNvSpPr txBox="1"/>
          <p:nvPr/>
        </p:nvSpPr>
        <p:spPr>
          <a:xfrm>
            <a:off x="120682" y="1162417"/>
            <a:ext cx="6564724" cy="553998"/>
          </a:xfrm>
          <a:prstGeom prst="rect">
            <a:avLst/>
          </a:prstGeom>
          <a:noFill/>
        </p:spPr>
        <p:txBody>
          <a:bodyPr wrap="square" rtlCol="0">
            <a:spAutoFit/>
          </a:bodyPr>
          <a:lstStyle/>
          <a:p>
            <a:r>
              <a:rPr lang="en-GB" sz="1000" dirty="0"/>
              <a:t>Use this checklist to evaluate any sources of information you have found. </a:t>
            </a:r>
            <a:r>
              <a:rPr lang="en-GB" sz="1000" dirty="0" smtClean="0"/>
              <a:t>Answer the questions, and give a score out of 10 for each category</a:t>
            </a:r>
            <a:r>
              <a:rPr lang="en-GB" sz="1000" smtClean="0"/>
              <a:t>, if </a:t>
            </a:r>
            <a:r>
              <a:rPr lang="en-GB" sz="1000" dirty="0" smtClean="0"/>
              <a:t>you wish.</a:t>
            </a:r>
          </a:p>
          <a:p>
            <a:r>
              <a:rPr lang="en-GB" sz="1000" dirty="0" smtClean="0"/>
              <a:t>Add </a:t>
            </a:r>
            <a:r>
              <a:rPr lang="en-GB" sz="1000" dirty="0"/>
              <a:t>up the scores to give an overall usefulness rating. </a:t>
            </a:r>
            <a:r>
              <a:rPr lang="en-GB" sz="1000" dirty="0" smtClean="0"/>
              <a:t>Use these scores to compare with other sources of information</a:t>
            </a:r>
            <a:endParaRPr lang="en-GB" sz="1000" dirty="0"/>
          </a:p>
        </p:txBody>
      </p:sp>
      <p:graphicFrame>
        <p:nvGraphicFramePr>
          <p:cNvPr id="22" name="Table 21">
            <a:extLst>
              <a:ext uri="{FF2B5EF4-FFF2-40B4-BE49-F238E27FC236}">
                <a16:creationId xmlns:a16="http://schemas.microsoft.com/office/drawing/2014/main" id="{30B92FB6-B9C3-43E5-BE9C-5E291C9D72C4}"/>
              </a:ext>
            </a:extLst>
          </p:cNvPr>
          <p:cNvGraphicFramePr>
            <a:graphicFrameLocks noGrp="1"/>
          </p:cNvGraphicFramePr>
          <p:nvPr>
            <p:extLst>
              <p:ext uri="{D42A27DB-BD31-4B8C-83A1-F6EECF244321}">
                <p14:modId xmlns:p14="http://schemas.microsoft.com/office/powerpoint/2010/main" val="4174412104"/>
              </p:ext>
            </p:extLst>
          </p:nvPr>
        </p:nvGraphicFramePr>
        <p:xfrm>
          <a:off x="172509" y="2634936"/>
          <a:ext cx="6179704" cy="731520"/>
        </p:xfrm>
        <a:graphic>
          <a:graphicData uri="http://schemas.openxmlformats.org/drawingml/2006/table">
            <a:tbl>
              <a:tblPr firstRow="1" bandRow="1">
                <a:tableStyleId>{5C22544A-7EE6-4342-B048-85BDC9FD1C3A}</a:tableStyleId>
              </a:tblPr>
              <a:tblGrid>
                <a:gridCol w="6179704">
                  <a:extLst>
                    <a:ext uri="{9D8B030D-6E8A-4147-A177-3AD203B41FA5}">
                      <a16:colId xmlns:a16="http://schemas.microsoft.com/office/drawing/2014/main" val="3803149593"/>
                    </a:ext>
                  </a:extLst>
                </a:gridCol>
              </a:tblGrid>
              <a:tr h="68608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50" b="0" dirty="0" smtClean="0">
                          <a:solidFill>
                            <a:schemeClr val="tx1"/>
                          </a:solidFill>
                        </a:rPr>
                        <a:t>YouTube provides</a:t>
                      </a:r>
                      <a:r>
                        <a:rPr lang="en-GB" sz="1050" b="0" baseline="0" dirty="0" smtClean="0">
                          <a:solidFill>
                            <a:schemeClr val="tx1"/>
                          </a:solidFill>
                        </a:rPr>
                        <a:t> an interesting and entertaining means of sharing </a:t>
                      </a:r>
                      <a:r>
                        <a:rPr lang="en-GB" sz="1050" b="0" baseline="0" dirty="0" smtClean="0">
                          <a:solidFill>
                            <a:schemeClr val="tx1"/>
                          </a:solidFill>
                        </a:rPr>
                        <a:t>information which means </a:t>
                      </a:r>
                      <a:r>
                        <a:rPr lang="en-GB" sz="1050" b="0" baseline="0" dirty="0" smtClean="0">
                          <a:solidFill>
                            <a:schemeClr val="tx1"/>
                          </a:solidFill>
                        </a:rPr>
                        <a:t>it is very popular with users, but as with all online sources of information</a:t>
                      </a:r>
                      <a:r>
                        <a:rPr lang="en-GB" sz="1050" b="0" baseline="0" dirty="0" smtClean="0">
                          <a:solidFill>
                            <a:schemeClr val="tx1"/>
                          </a:solidFill>
                        </a:rPr>
                        <a:t>, it’s very important to understand the purpose. </a:t>
                      </a:r>
                      <a:r>
                        <a:rPr lang="en-GB" sz="1050" b="0" i="0" kern="1200" baseline="0" dirty="0" smtClean="0">
                          <a:solidFill>
                            <a:schemeClr val="dk1"/>
                          </a:solidFill>
                          <a:effectLst/>
                          <a:latin typeface="+mn-lt"/>
                          <a:ea typeface="+mn-ea"/>
                          <a:cs typeface="+mn-cs"/>
                        </a:rPr>
                        <a:t>These </a:t>
                      </a:r>
                      <a:r>
                        <a:rPr lang="en-GB" sz="1050" b="0" i="0" kern="1200" dirty="0" smtClean="0">
                          <a:solidFill>
                            <a:schemeClr val="dk1"/>
                          </a:solidFill>
                          <a:effectLst/>
                          <a:latin typeface="+mn-lt"/>
                          <a:ea typeface="+mn-ea"/>
                          <a:cs typeface="+mn-cs"/>
                        </a:rPr>
                        <a:t>can vary enormously,</a:t>
                      </a:r>
                      <a:r>
                        <a:rPr lang="en-GB" sz="1050" b="0" i="0" kern="1200" baseline="0" dirty="0" smtClean="0">
                          <a:solidFill>
                            <a:schemeClr val="dk1"/>
                          </a:solidFill>
                          <a:effectLst/>
                          <a:latin typeface="+mn-lt"/>
                          <a:ea typeface="+mn-ea"/>
                          <a:cs typeface="+mn-cs"/>
                        </a:rPr>
                        <a:t> and while</a:t>
                      </a:r>
                      <a:r>
                        <a:rPr lang="en-GB" sz="1050" b="0" i="0" kern="1200" dirty="0" smtClean="0">
                          <a:solidFill>
                            <a:schemeClr val="dk1"/>
                          </a:solidFill>
                          <a:effectLst/>
                          <a:latin typeface="+mn-lt"/>
                          <a:ea typeface="+mn-ea"/>
                          <a:cs typeface="+mn-cs"/>
                        </a:rPr>
                        <a:t> some legitimate content can be </a:t>
                      </a:r>
                      <a:r>
                        <a:rPr lang="en-GB" sz="1050" b="0" i="0" kern="1200" baseline="0" dirty="0" smtClean="0">
                          <a:solidFill>
                            <a:schemeClr val="dk1"/>
                          </a:solidFill>
                          <a:effectLst/>
                          <a:latin typeface="+mn-lt"/>
                          <a:ea typeface="+mn-ea"/>
                          <a:cs typeface="+mn-cs"/>
                        </a:rPr>
                        <a:t>informative and educational, the </a:t>
                      </a:r>
                      <a:r>
                        <a:rPr lang="en-GB" sz="1050" b="0" i="0" kern="1200" dirty="0" smtClean="0">
                          <a:solidFill>
                            <a:schemeClr val="dk1"/>
                          </a:solidFill>
                          <a:effectLst/>
                          <a:latin typeface="+mn-lt"/>
                          <a:ea typeface="+mn-ea"/>
                          <a:cs typeface="+mn-cs"/>
                        </a:rPr>
                        <a:t>lack of filter means</a:t>
                      </a:r>
                      <a:r>
                        <a:rPr lang="en-GB" sz="1050" b="0" i="0" kern="1200" baseline="0" dirty="0" smtClean="0">
                          <a:solidFill>
                            <a:schemeClr val="dk1"/>
                          </a:solidFill>
                          <a:effectLst/>
                          <a:latin typeface="+mn-lt"/>
                          <a:ea typeface="+mn-ea"/>
                          <a:cs typeface="+mn-cs"/>
                        </a:rPr>
                        <a:t> that uploaded videos sometimes include extreme content</a:t>
                      </a:r>
                      <a:endParaRPr lang="en-GB" sz="1000" dirty="0" smtClean="0"/>
                    </a:p>
                  </a:txBody>
                  <a:tcPr>
                    <a:solidFill>
                      <a:schemeClr val="bg2"/>
                    </a:solidFill>
                  </a:tcPr>
                </a:tc>
                <a:extLst>
                  <a:ext uri="{0D108BD9-81ED-4DB2-BD59-A6C34878D82A}">
                    <a16:rowId xmlns:a16="http://schemas.microsoft.com/office/drawing/2014/main" val="2276396769"/>
                  </a:ext>
                </a:extLst>
              </a:tr>
            </a:tbl>
          </a:graphicData>
        </a:graphic>
      </p:graphicFrame>
      <p:graphicFrame>
        <p:nvGraphicFramePr>
          <p:cNvPr id="26" name="Table 25">
            <a:extLst>
              <a:ext uri="{FF2B5EF4-FFF2-40B4-BE49-F238E27FC236}">
                <a16:creationId xmlns:a16="http://schemas.microsoft.com/office/drawing/2014/main" id="{AF234CF6-A82C-4E0F-A62F-58118164EB1F}"/>
              </a:ext>
            </a:extLst>
          </p:cNvPr>
          <p:cNvGraphicFramePr>
            <a:graphicFrameLocks noGrp="1"/>
          </p:cNvGraphicFramePr>
          <p:nvPr>
            <p:extLst>
              <p:ext uri="{D42A27DB-BD31-4B8C-83A1-F6EECF244321}">
                <p14:modId xmlns:p14="http://schemas.microsoft.com/office/powerpoint/2010/main" val="3326324635"/>
              </p:ext>
            </p:extLst>
          </p:nvPr>
        </p:nvGraphicFramePr>
        <p:xfrm>
          <a:off x="172509" y="3703957"/>
          <a:ext cx="6179704" cy="430678"/>
        </p:xfrm>
        <a:graphic>
          <a:graphicData uri="http://schemas.openxmlformats.org/drawingml/2006/table">
            <a:tbl>
              <a:tblPr firstRow="1" bandRow="1">
                <a:tableStyleId>{5C22544A-7EE6-4342-B048-85BDC9FD1C3A}</a:tableStyleId>
              </a:tblPr>
              <a:tblGrid>
                <a:gridCol w="6179704">
                  <a:extLst>
                    <a:ext uri="{9D8B030D-6E8A-4147-A177-3AD203B41FA5}">
                      <a16:colId xmlns:a16="http://schemas.microsoft.com/office/drawing/2014/main" val="3747579251"/>
                    </a:ext>
                  </a:extLst>
                </a:gridCol>
              </a:tblGrid>
              <a:tr h="430678">
                <a:tc>
                  <a:txBody>
                    <a:bodyPr/>
                    <a:lstStyle/>
                    <a:p>
                      <a:r>
                        <a:rPr lang="en-GB" sz="1100" b="0" dirty="0" smtClean="0">
                          <a:solidFill>
                            <a:schemeClr val="tx1">
                              <a:lumMod val="95000"/>
                              <a:lumOff val="5000"/>
                            </a:schemeClr>
                          </a:solidFill>
                        </a:rPr>
                        <a:t>As with all other resources, it’s important to </a:t>
                      </a:r>
                      <a:r>
                        <a:rPr lang="en-GB" sz="1100" b="0" baseline="0" dirty="0" smtClean="0">
                          <a:solidFill>
                            <a:schemeClr val="tx1">
                              <a:lumMod val="95000"/>
                              <a:lumOff val="5000"/>
                            </a:schemeClr>
                          </a:solidFill>
                        </a:rPr>
                        <a:t>compare the content with other sources before deciding whether or not it’s a creditable source</a:t>
                      </a:r>
                    </a:p>
                  </a:txBody>
                  <a:tcPr>
                    <a:solidFill>
                      <a:schemeClr val="bg2"/>
                    </a:solidFill>
                  </a:tcPr>
                </a:tc>
                <a:extLst>
                  <a:ext uri="{0D108BD9-81ED-4DB2-BD59-A6C34878D82A}">
                    <a16:rowId xmlns:a16="http://schemas.microsoft.com/office/drawing/2014/main" val="3888879690"/>
                  </a:ext>
                </a:extLst>
              </a:tr>
            </a:tbl>
          </a:graphicData>
        </a:graphic>
      </p:graphicFrame>
      <p:sp>
        <p:nvSpPr>
          <p:cNvPr id="34" name="Rectangle 33">
            <a:extLst>
              <a:ext uri="{FF2B5EF4-FFF2-40B4-BE49-F238E27FC236}">
                <a16:creationId xmlns:a16="http://schemas.microsoft.com/office/drawing/2014/main" id="{A9B9B0F8-149A-4F57-9DB3-026665C17F6C}"/>
              </a:ext>
            </a:extLst>
          </p:cNvPr>
          <p:cNvSpPr/>
          <p:nvPr/>
        </p:nvSpPr>
        <p:spPr>
          <a:xfrm>
            <a:off x="172509" y="3507703"/>
            <a:ext cx="4565295" cy="196254"/>
          </a:xfrm>
          <a:prstGeom prst="rect">
            <a:avLst/>
          </a:prstGeom>
          <a:solidFill>
            <a:srgbClr val="2E5292"/>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r>
              <a:rPr lang="en-GB" sz="1050" b="1" dirty="0" smtClean="0"/>
              <a:t> Accuracy -  </a:t>
            </a:r>
            <a:r>
              <a:rPr lang="en-GB" sz="1050" dirty="0" smtClean="0"/>
              <a:t>to what extent can you trust this source of information? </a:t>
            </a:r>
            <a:endParaRPr lang="en-GB" sz="1050" dirty="0"/>
          </a:p>
        </p:txBody>
      </p:sp>
      <p:pic>
        <p:nvPicPr>
          <p:cNvPr id="39" name="Picture 8" descr="A picture containing gallery, photo&#10;&#10;Description generated with high confidence">
            <a:extLst>
              <a:ext uri="{FF2B5EF4-FFF2-40B4-BE49-F238E27FC236}">
                <a16:creationId xmlns:a16="http://schemas.microsoft.com/office/drawing/2014/main" id="{DF72F623-354C-4E32-8BAF-8DE33CE577A0}"/>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6141737" y="38872"/>
            <a:ext cx="669727" cy="716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ectangle 20">
            <a:extLst>
              <a:ext uri="{FF2B5EF4-FFF2-40B4-BE49-F238E27FC236}">
                <a16:creationId xmlns:a16="http://schemas.microsoft.com/office/drawing/2014/main" id="{A9B9B0F8-149A-4F57-9DB3-026665C17F6C}"/>
              </a:ext>
            </a:extLst>
          </p:cNvPr>
          <p:cNvSpPr/>
          <p:nvPr/>
        </p:nvSpPr>
        <p:spPr>
          <a:xfrm>
            <a:off x="172510" y="4345044"/>
            <a:ext cx="4565294" cy="20072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endParaRPr lang="en-GB" sz="1050" b="1" dirty="0" smtClean="0"/>
          </a:p>
          <a:p>
            <a:r>
              <a:rPr lang="en-GB" sz="1050" b="1" dirty="0" smtClean="0"/>
              <a:t>Responsibility - </a:t>
            </a:r>
            <a:r>
              <a:rPr lang="en-GB" sz="1050" dirty="0" smtClean="0"/>
              <a:t>who </a:t>
            </a:r>
            <a:r>
              <a:rPr lang="en-GB" sz="1050" dirty="0"/>
              <a:t>has produced this </a:t>
            </a:r>
            <a:r>
              <a:rPr lang="en-GB" sz="1050" dirty="0" smtClean="0"/>
              <a:t>information? </a:t>
            </a:r>
            <a:endParaRPr lang="en-GB" sz="1050" dirty="0"/>
          </a:p>
          <a:p>
            <a:r>
              <a:rPr lang="en-GB" sz="1050" b="1" dirty="0" smtClean="0"/>
              <a:t>  </a:t>
            </a:r>
            <a:endParaRPr lang="en-GB" sz="1050" b="1" dirty="0"/>
          </a:p>
        </p:txBody>
      </p:sp>
      <p:graphicFrame>
        <p:nvGraphicFramePr>
          <p:cNvPr id="28" name="Table 27">
            <a:extLst>
              <a:ext uri="{FF2B5EF4-FFF2-40B4-BE49-F238E27FC236}">
                <a16:creationId xmlns:a16="http://schemas.microsoft.com/office/drawing/2014/main" id="{AF234CF6-A82C-4E0F-A62F-58118164EB1F}"/>
              </a:ext>
            </a:extLst>
          </p:cNvPr>
          <p:cNvGraphicFramePr>
            <a:graphicFrameLocks noGrp="1"/>
          </p:cNvGraphicFramePr>
          <p:nvPr>
            <p:extLst>
              <p:ext uri="{D42A27DB-BD31-4B8C-83A1-F6EECF244321}">
                <p14:modId xmlns:p14="http://schemas.microsoft.com/office/powerpoint/2010/main" val="766378791"/>
              </p:ext>
            </p:extLst>
          </p:nvPr>
        </p:nvGraphicFramePr>
        <p:xfrm>
          <a:off x="162211" y="4545764"/>
          <a:ext cx="6217013" cy="847604"/>
        </p:xfrm>
        <a:graphic>
          <a:graphicData uri="http://schemas.openxmlformats.org/drawingml/2006/table">
            <a:tbl>
              <a:tblPr firstRow="1" bandRow="1">
                <a:tableStyleId>{5C22544A-7EE6-4342-B048-85BDC9FD1C3A}</a:tableStyleId>
              </a:tblPr>
              <a:tblGrid>
                <a:gridCol w="6217013">
                  <a:extLst>
                    <a:ext uri="{9D8B030D-6E8A-4147-A177-3AD203B41FA5}">
                      <a16:colId xmlns:a16="http://schemas.microsoft.com/office/drawing/2014/main" val="3747579251"/>
                    </a:ext>
                  </a:extLst>
                </a:gridCol>
              </a:tblGrid>
              <a:tr h="84760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b="0" i="0" kern="1200" dirty="0" smtClean="0">
                          <a:solidFill>
                            <a:schemeClr val="dk1"/>
                          </a:solidFill>
                          <a:effectLst/>
                          <a:latin typeface="+mn-lt"/>
                          <a:ea typeface="+mn-ea"/>
                          <a:cs typeface="+mn-cs"/>
                        </a:rPr>
                        <a:t>As a host website, YouTube has content from millions of different contributors.</a:t>
                      </a:r>
                      <a:r>
                        <a:rPr lang="en-GB" sz="1100" b="0" i="0" kern="1200" baseline="0" dirty="0" smtClean="0">
                          <a:solidFill>
                            <a:schemeClr val="dk1"/>
                          </a:solidFill>
                          <a:effectLst/>
                          <a:latin typeface="+mn-lt"/>
                          <a:ea typeface="+mn-ea"/>
                          <a:cs typeface="+mn-cs"/>
                        </a:rPr>
                        <a:t> It’s really important to find out what you can about the creators to understand their motives and understand how much you can trust the content. If you can find no details of this kind, question why this has not been disclosed. It is probably better to find information elsewhere in this case</a:t>
                      </a:r>
                    </a:p>
                  </a:txBody>
                  <a:tcPr>
                    <a:solidFill>
                      <a:schemeClr val="bg2"/>
                    </a:solidFill>
                  </a:tcPr>
                </a:tc>
                <a:extLst>
                  <a:ext uri="{0D108BD9-81ED-4DB2-BD59-A6C34878D82A}">
                    <a16:rowId xmlns:a16="http://schemas.microsoft.com/office/drawing/2014/main" val="3888879690"/>
                  </a:ext>
                </a:extLst>
              </a:tr>
            </a:tbl>
          </a:graphicData>
        </a:graphic>
      </p:graphicFrame>
      <p:sp>
        <p:nvSpPr>
          <p:cNvPr id="29" name="Rectangle 28">
            <a:extLst>
              <a:ext uri="{FF2B5EF4-FFF2-40B4-BE49-F238E27FC236}">
                <a16:creationId xmlns:a16="http://schemas.microsoft.com/office/drawing/2014/main" id="{A9B9B0F8-149A-4F57-9DB3-026665C17F6C}"/>
              </a:ext>
            </a:extLst>
          </p:cNvPr>
          <p:cNvSpPr/>
          <p:nvPr/>
        </p:nvSpPr>
        <p:spPr>
          <a:xfrm>
            <a:off x="137265" y="5565446"/>
            <a:ext cx="4532126" cy="184260"/>
          </a:xfrm>
          <a:prstGeom prst="rect">
            <a:avLst/>
          </a:prstGeom>
          <a:solidFill>
            <a:srgbClr val="162746"/>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r>
              <a:rPr lang="en-GB" sz="1050" b="1" dirty="0" smtClean="0"/>
              <a:t>Relevance -</a:t>
            </a:r>
            <a:r>
              <a:rPr lang="en-GB" sz="1050" dirty="0" smtClean="0"/>
              <a:t>does </a:t>
            </a:r>
            <a:r>
              <a:rPr lang="en-GB" sz="1050" dirty="0"/>
              <a:t>this resource provide the </a:t>
            </a:r>
            <a:r>
              <a:rPr lang="en-GB" sz="1050" dirty="0" smtClean="0"/>
              <a:t>kind of information </a:t>
            </a:r>
            <a:r>
              <a:rPr lang="en-GB" sz="1050" dirty="0"/>
              <a:t>I need? </a:t>
            </a:r>
            <a:r>
              <a:rPr lang="en-GB" sz="1050" b="1" dirty="0" smtClean="0"/>
              <a:t>  </a:t>
            </a:r>
            <a:endParaRPr lang="en-GB" sz="1050" b="1" dirty="0"/>
          </a:p>
        </p:txBody>
      </p:sp>
      <p:graphicFrame>
        <p:nvGraphicFramePr>
          <p:cNvPr id="33" name="Table 32">
            <a:extLst>
              <a:ext uri="{FF2B5EF4-FFF2-40B4-BE49-F238E27FC236}">
                <a16:creationId xmlns:a16="http://schemas.microsoft.com/office/drawing/2014/main" id="{AF234CF6-A82C-4E0F-A62F-58118164EB1F}"/>
              </a:ext>
            </a:extLst>
          </p:cNvPr>
          <p:cNvGraphicFramePr>
            <a:graphicFrameLocks noGrp="1"/>
          </p:cNvGraphicFramePr>
          <p:nvPr>
            <p:extLst>
              <p:ext uri="{D42A27DB-BD31-4B8C-83A1-F6EECF244321}">
                <p14:modId xmlns:p14="http://schemas.microsoft.com/office/powerpoint/2010/main" val="3282446618"/>
              </p:ext>
            </p:extLst>
          </p:nvPr>
        </p:nvGraphicFramePr>
        <p:xfrm>
          <a:off x="131006" y="5788570"/>
          <a:ext cx="6206773" cy="437536"/>
        </p:xfrm>
        <a:graphic>
          <a:graphicData uri="http://schemas.openxmlformats.org/drawingml/2006/table">
            <a:tbl>
              <a:tblPr firstRow="1" bandRow="1">
                <a:tableStyleId>{5C22544A-7EE6-4342-B048-85BDC9FD1C3A}</a:tableStyleId>
              </a:tblPr>
              <a:tblGrid>
                <a:gridCol w="6206773">
                  <a:extLst>
                    <a:ext uri="{9D8B030D-6E8A-4147-A177-3AD203B41FA5}">
                      <a16:colId xmlns:a16="http://schemas.microsoft.com/office/drawing/2014/main" val="3747579251"/>
                    </a:ext>
                  </a:extLst>
                </a:gridCol>
              </a:tblGrid>
              <a:tr h="437536">
                <a:tc>
                  <a:txBody>
                    <a:bodyPr/>
                    <a:lstStyle/>
                    <a:p>
                      <a:r>
                        <a:rPr lang="en-GB" sz="1100" b="0" kern="1200" dirty="0" smtClean="0">
                          <a:solidFill>
                            <a:schemeClr val="tx1">
                              <a:lumMod val="95000"/>
                              <a:lumOff val="5000"/>
                            </a:schemeClr>
                          </a:solidFill>
                          <a:effectLst/>
                          <a:latin typeface="+mn-lt"/>
                          <a:ea typeface="+mn-ea"/>
                          <a:cs typeface="+mn-cs"/>
                        </a:rPr>
                        <a:t>If you are convinced that the video comes</a:t>
                      </a:r>
                      <a:r>
                        <a:rPr lang="en-GB" sz="1100" b="0" kern="1200" baseline="0" dirty="0" smtClean="0">
                          <a:solidFill>
                            <a:schemeClr val="tx1">
                              <a:lumMod val="95000"/>
                              <a:lumOff val="5000"/>
                            </a:schemeClr>
                          </a:solidFill>
                          <a:effectLst/>
                          <a:latin typeface="+mn-lt"/>
                          <a:ea typeface="+mn-ea"/>
                          <a:cs typeface="+mn-cs"/>
                        </a:rPr>
                        <a:t> from a reliable source, then this may be an interesting and entertaining way to learn about a topic</a:t>
                      </a:r>
                      <a:endParaRPr lang="en-GB" sz="1100" b="0" kern="1200" dirty="0" smtClean="0">
                        <a:solidFill>
                          <a:schemeClr val="tx1">
                            <a:lumMod val="95000"/>
                            <a:lumOff val="5000"/>
                          </a:schemeClr>
                        </a:solidFill>
                        <a:effectLst/>
                        <a:latin typeface="+mn-lt"/>
                        <a:ea typeface="+mn-ea"/>
                        <a:cs typeface="+mn-cs"/>
                      </a:endParaRPr>
                    </a:p>
                  </a:txBody>
                  <a:tcPr>
                    <a:solidFill>
                      <a:schemeClr val="bg2"/>
                    </a:solidFill>
                  </a:tcPr>
                </a:tc>
                <a:extLst>
                  <a:ext uri="{0D108BD9-81ED-4DB2-BD59-A6C34878D82A}">
                    <a16:rowId xmlns:a16="http://schemas.microsoft.com/office/drawing/2014/main" val="3888879690"/>
                  </a:ext>
                </a:extLst>
              </a:tr>
            </a:tbl>
          </a:graphicData>
        </a:graphic>
      </p:graphicFrame>
      <p:sp>
        <p:nvSpPr>
          <p:cNvPr id="40" name="Rectangle 39">
            <a:extLst>
              <a:ext uri="{FF2B5EF4-FFF2-40B4-BE49-F238E27FC236}">
                <a16:creationId xmlns:a16="http://schemas.microsoft.com/office/drawing/2014/main" id="{A9B9B0F8-149A-4F57-9DB3-026665C17F6C}"/>
              </a:ext>
            </a:extLst>
          </p:cNvPr>
          <p:cNvSpPr/>
          <p:nvPr/>
        </p:nvSpPr>
        <p:spPr>
          <a:xfrm>
            <a:off x="155367" y="6505064"/>
            <a:ext cx="4495922" cy="18516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r>
              <a:rPr lang="en-GB" sz="1050" b="1" dirty="0"/>
              <a:t>Currency </a:t>
            </a:r>
            <a:r>
              <a:rPr lang="en-GB" sz="1050" b="1" dirty="0" smtClean="0"/>
              <a:t>- </a:t>
            </a:r>
            <a:r>
              <a:rPr lang="en-GB" sz="1050" dirty="0"/>
              <a:t>h</a:t>
            </a:r>
            <a:r>
              <a:rPr lang="en-GB" sz="1050" dirty="0" smtClean="0"/>
              <a:t>ow </a:t>
            </a:r>
            <a:r>
              <a:rPr lang="en-GB" sz="1050" dirty="0"/>
              <a:t>up to date is the information? </a:t>
            </a:r>
            <a:r>
              <a:rPr lang="en-GB" sz="1050" dirty="0" smtClean="0"/>
              <a:t> </a:t>
            </a:r>
            <a:endParaRPr lang="en-GB" sz="1050" dirty="0"/>
          </a:p>
        </p:txBody>
      </p:sp>
      <p:graphicFrame>
        <p:nvGraphicFramePr>
          <p:cNvPr id="44" name="Table 43">
            <a:extLst>
              <a:ext uri="{FF2B5EF4-FFF2-40B4-BE49-F238E27FC236}">
                <a16:creationId xmlns:a16="http://schemas.microsoft.com/office/drawing/2014/main" id="{AF234CF6-A82C-4E0F-A62F-58118164EB1F}"/>
              </a:ext>
            </a:extLst>
          </p:cNvPr>
          <p:cNvGraphicFramePr>
            <a:graphicFrameLocks noGrp="1"/>
          </p:cNvGraphicFramePr>
          <p:nvPr>
            <p:extLst>
              <p:ext uri="{D42A27DB-BD31-4B8C-83A1-F6EECF244321}">
                <p14:modId xmlns:p14="http://schemas.microsoft.com/office/powerpoint/2010/main" val="4189110984"/>
              </p:ext>
            </p:extLst>
          </p:nvPr>
        </p:nvGraphicFramePr>
        <p:xfrm>
          <a:off x="112342" y="6750650"/>
          <a:ext cx="6225437" cy="517978"/>
        </p:xfrm>
        <a:graphic>
          <a:graphicData uri="http://schemas.openxmlformats.org/drawingml/2006/table">
            <a:tbl>
              <a:tblPr firstRow="1" bandRow="1">
                <a:tableStyleId>{5C22544A-7EE6-4342-B048-85BDC9FD1C3A}</a:tableStyleId>
              </a:tblPr>
              <a:tblGrid>
                <a:gridCol w="6225437">
                  <a:extLst>
                    <a:ext uri="{9D8B030D-6E8A-4147-A177-3AD203B41FA5}">
                      <a16:colId xmlns:a16="http://schemas.microsoft.com/office/drawing/2014/main" val="3747579251"/>
                    </a:ext>
                  </a:extLst>
                </a:gridCol>
              </a:tblGrid>
              <a:tr h="517978">
                <a:tc>
                  <a:txBody>
                    <a:bodyPr/>
                    <a:lstStyle/>
                    <a:p>
                      <a:r>
                        <a:rPr lang="en-GB" sz="1100" b="0" kern="1200" dirty="0" smtClean="0">
                          <a:solidFill>
                            <a:schemeClr val="tx1">
                              <a:lumMod val="95000"/>
                              <a:lumOff val="5000"/>
                            </a:schemeClr>
                          </a:solidFill>
                          <a:effectLst/>
                          <a:latin typeface="+mn-lt"/>
                          <a:ea typeface="+mn-ea"/>
                          <a:cs typeface="+mn-cs"/>
                        </a:rPr>
                        <a:t>As with other resources, it’s important to find out how up-to-date the information is. Check to</a:t>
                      </a:r>
                      <a:r>
                        <a:rPr lang="en-GB" sz="1100" b="0" kern="1200" baseline="0" dirty="0" smtClean="0">
                          <a:solidFill>
                            <a:schemeClr val="tx1">
                              <a:lumMod val="95000"/>
                              <a:lumOff val="5000"/>
                            </a:schemeClr>
                          </a:solidFill>
                          <a:effectLst/>
                          <a:latin typeface="+mn-lt"/>
                          <a:ea typeface="+mn-ea"/>
                          <a:cs typeface="+mn-cs"/>
                        </a:rPr>
                        <a:t> see if a date when the video was uploaded is included</a:t>
                      </a:r>
                    </a:p>
                  </a:txBody>
                  <a:tcPr>
                    <a:solidFill>
                      <a:schemeClr val="bg2"/>
                    </a:solidFill>
                  </a:tcPr>
                </a:tc>
                <a:extLst>
                  <a:ext uri="{0D108BD9-81ED-4DB2-BD59-A6C34878D82A}">
                    <a16:rowId xmlns:a16="http://schemas.microsoft.com/office/drawing/2014/main" val="3888879690"/>
                  </a:ext>
                </a:extLst>
              </a:tr>
            </a:tbl>
          </a:graphicData>
        </a:graphic>
      </p:graphicFrame>
      <p:sp>
        <p:nvSpPr>
          <p:cNvPr id="2" name="TextBox 1"/>
          <p:cNvSpPr txBox="1"/>
          <p:nvPr/>
        </p:nvSpPr>
        <p:spPr>
          <a:xfrm>
            <a:off x="137265" y="149578"/>
            <a:ext cx="1671131" cy="523220"/>
          </a:xfrm>
          <a:prstGeom prst="rect">
            <a:avLst/>
          </a:prstGeom>
          <a:noFill/>
        </p:spPr>
        <p:txBody>
          <a:bodyPr wrap="square" rtlCol="0">
            <a:spAutoFit/>
          </a:bodyPr>
          <a:lstStyle/>
          <a:p>
            <a:pPr algn="ctr"/>
            <a:r>
              <a:rPr lang="en-GB" sz="1400" b="1" dirty="0" err="1" smtClean="0">
                <a:solidFill>
                  <a:srgbClr val="002060"/>
                </a:solidFill>
              </a:rPr>
              <a:t>Largs</a:t>
            </a:r>
            <a:r>
              <a:rPr lang="en-GB" sz="1400" b="1" dirty="0" smtClean="0">
                <a:solidFill>
                  <a:srgbClr val="002060"/>
                </a:solidFill>
              </a:rPr>
              <a:t> Campus Learning Website</a:t>
            </a:r>
            <a:endParaRPr lang="en-GB" sz="1400" b="1" dirty="0">
              <a:solidFill>
                <a:srgbClr val="002060"/>
              </a:solidFill>
            </a:endParaRPr>
          </a:p>
        </p:txBody>
      </p:sp>
      <p:sp>
        <p:nvSpPr>
          <p:cNvPr id="45" name="TextBox 44"/>
          <p:cNvSpPr txBox="1"/>
          <p:nvPr/>
        </p:nvSpPr>
        <p:spPr>
          <a:xfrm>
            <a:off x="4411275" y="26069"/>
            <a:ext cx="1682342" cy="461665"/>
          </a:xfrm>
          <a:prstGeom prst="rect">
            <a:avLst/>
          </a:prstGeom>
          <a:noFill/>
        </p:spPr>
        <p:txBody>
          <a:bodyPr wrap="square" rtlCol="0">
            <a:spAutoFit/>
          </a:bodyPr>
          <a:lstStyle/>
          <a:p>
            <a:pPr algn="ctr"/>
            <a:r>
              <a:rPr lang="en-GB" sz="1200" b="1" dirty="0" smtClean="0">
                <a:solidFill>
                  <a:srgbClr val="002060"/>
                </a:solidFill>
              </a:rPr>
              <a:t>Locate: evaluating sources of information</a:t>
            </a:r>
            <a:endParaRPr lang="en-GB" sz="1200" b="1" dirty="0">
              <a:solidFill>
                <a:srgbClr val="002060"/>
              </a:solidFill>
            </a:endParaRPr>
          </a:p>
        </p:txBody>
      </p:sp>
      <p:sp>
        <p:nvSpPr>
          <p:cNvPr id="47" name="TextBox 46"/>
          <p:cNvSpPr txBox="1"/>
          <p:nvPr/>
        </p:nvSpPr>
        <p:spPr>
          <a:xfrm>
            <a:off x="1912382" y="707689"/>
            <a:ext cx="2662502" cy="461665"/>
          </a:xfrm>
          <a:prstGeom prst="rect">
            <a:avLst/>
          </a:prstGeom>
          <a:noFill/>
        </p:spPr>
        <p:txBody>
          <a:bodyPr wrap="square" rtlCol="0">
            <a:spAutoFit/>
          </a:bodyPr>
          <a:lstStyle/>
          <a:p>
            <a:pPr algn="ctr"/>
            <a:r>
              <a:rPr lang="en-GB" sz="2400" b="1" dirty="0" smtClean="0">
                <a:solidFill>
                  <a:srgbClr val="002060"/>
                </a:solidFill>
              </a:rPr>
              <a:t>The PARRC test</a:t>
            </a:r>
            <a:endParaRPr lang="en-GB" sz="2400" b="1" dirty="0">
              <a:solidFill>
                <a:srgbClr val="002060"/>
              </a:solidFill>
            </a:endParaRPr>
          </a:p>
        </p:txBody>
      </p:sp>
      <p:sp>
        <p:nvSpPr>
          <p:cNvPr id="3" name="TextBox 2"/>
          <p:cNvSpPr txBox="1"/>
          <p:nvPr/>
        </p:nvSpPr>
        <p:spPr>
          <a:xfrm>
            <a:off x="172509" y="1707685"/>
            <a:ext cx="6423989" cy="646331"/>
          </a:xfrm>
          <a:prstGeom prst="rect">
            <a:avLst/>
          </a:prstGeom>
          <a:noFill/>
          <a:ln>
            <a:solidFill>
              <a:srgbClr val="002060"/>
            </a:solidFill>
          </a:ln>
        </p:spPr>
        <p:txBody>
          <a:bodyPr wrap="square" rtlCol="0">
            <a:spAutoFit/>
          </a:bodyPr>
          <a:lstStyle/>
          <a:p>
            <a:r>
              <a:rPr lang="en-GB" sz="1200" b="1" dirty="0" smtClean="0">
                <a:solidFill>
                  <a:srgbClr val="002060"/>
                </a:solidFill>
              </a:rPr>
              <a:t>Resource to be evaluated: YouTube</a:t>
            </a:r>
          </a:p>
          <a:p>
            <a:r>
              <a:rPr lang="en-GB" sz="1200" dirty="0" smtClean="0"/>
              <a:t>A </a:t>
            </a:r>
            <a:r>
              <a:rPr lang="en-GB" sz="1200" dirty="0"/>
              <a:t>video hosting </a:t>
            </a:r>
            <a:r>
              <a:rPr lang="en-GB" sz="1200" dirty="0" smtClean="0"/>
              <a:t>site. With only a little technical knowhow, anyone can upload </a:t>
            </a:r>
            <a:r>
              <a:rPr lang="en-GB" sz="1200" dirty="0"/>
              <a:t>video </a:t>
            </a:r>
            <a:r>
              <a:rPr lang="en-GB" sz="1200" dirty="0" smtClean="0"/>
              <a:t>content. It is a popular means of sharing entertainment and information</a:t>
            </a:r>
            <a:endParaRPr lang="en-GB" sz="1200" dirty="0"/>
          </a:p>
        </p:txBody>
      </p:sp>
      <p:sp>
        <p:nvSpPr>
          <p:cNvPr id="48" name="Rectangle 47">
            <a:extLst>
              <a:ext uri="{FF2B5EF4-FFF2-40B4-BE49-F238E27FC236}">
                <a16:creationId xmlns:a16="http://schemas.microsoft.com/office/drawing/2014/main" id="{0D51154C-4B46-4C46-AD77-401986411F2E}"/>
              </a:ext>
            </a:extLst>
          </p:cNvPr>
          <p:cNvSpPr/>
          <p:nvPr/>
        </p:nvSpPr>
        <p:spPr>
          <a:xfrm rot="10800000" flipV="1">
            <a:off x="6398407" y="4740244"/>
            <a:ext cx="379895" cy="2220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en-GB" sz="1200" b="1" dirty="0" smtClean="0">
                <a:solidFill>
                  <a:srgbClr val="7030A0"/>
                </a:solidFill>
              </a:rPr>
              <a:t> /</a:t>
            </a:r>
            <a:r>
              <a:rPr lang="en-GB" sz="1200" b="1" dirty="0">
                <a:solidFill>
                  <a:srgbClr val="7030A0"/>
                </a:solidFill>
              </a:rPr>
              <a:t>10</a:t>
            </a:r>
          </a:p>
        </p:txBody>
      </p:sp>
      <p:sp>
        <p:nvSpPr>
          <p:cNvPr id="49" name="Rectangle 48">
            <a:extLst>
              <a:ext uri="{FF2B5EF4-FFF2-40B4-BE49-F238E27FC236}">
                <a16:creationId xmlns:a16="http://schemas.microsoft.com/office/drawing/2014/main" id="{0D51154C-4B46-4C46-AD77-401986411F2E}"/>
              </a:ext>
            </a:extLst>
          </p:cNvPr>
          <p:cNvSpPr/>
          <p:nvPr/>
        </p:nvSpPr>
        <p:spPr>
          <a:xfrm rot="10800000" flipV="1">
            <a:off x="6406551" y="2773879"/>
            <a:ext cx="379895" cy="2220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en-GB" sz="1200" b="1" dirty="0" smtClean="0">
                <a:solidFill>
                  <a:srgbClr val="7030A0"/>
                </a:solidFill>
              </a:rPr>
              <a:t> /</a:t>
            </a:r>
            <a:r>
              <a:rPr lang="en-GB" sz="1200" b="1" dirty="0">
                <a:solidFill>
                  <a:srgbClr val="7030A0"/>
                </a:solidFill>
              </a:rPr>
              <a:t>10</a:t>
            </a:r>
          </a:p>
        </p:txBody>
      </p:sp>
      <p:sp>
        <p:nvSpPr>
          <p:cNvPr id="50" name="Rectangle 49">
            <a:extLst>
              <a:ext uri="{FF2B5EF4-FFF2-40B4-BE49-F238E27FC236}">
                <a16:creationId xmlns:a16="http://schemas.microsoft.com/office/drawing/2014/main" id="{0D51154C-4B46-4C46-AD77-401986411F2E}"/>
              </a:ext>
            </a:extLst>
          </p:cNvPr>
          <p:cNvSpPr/>
          <p:nvPr/>
        </p:nvSpPr>
        <p:spPr>
          <a:xfrm rot="10800000" flipV="1">
            <a:off x="6406550" y="3784739"/>
            <a:ext cx="379895" cy="2220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en-GB" sz="1200" b="1" dirty="0" smtClean="0">
                <a:solidFill>
                  <a:srgbClr val="7030A0"/>
                </a:solidFill>
              </a:rPr>
              <a:t> /</a:t>
            </a:r>
            <a:r>
              <a:rPr lang="en-GB" sz="1200" b="1" dirty="0">
                <a:solidFill>
                  <a:srgbClr val="7030A0"/>
                </a:solidFill>
              </a:rPr>
              <a:t>10</a:t>
            </a:r>
          </a:p>
        </p:txBody>
      </p:sp>
      <p:sp>
        <p:nvSpPr>
          <p:cNvPr id="51" name="Rectangle 50">
            <a:extLst>
              <a:ext uri="{FF2B5EF4-FFF2-40B4-BE49-F238E27FC236}">
                <a16:creationId xmlns:a16="http://schemas.microsoft.com/office/drawing/2014/main" id="{0D51154C-4B46-4C46-AD77-401986411F2E}"/>
              </a:ext>
            </a:extLst>
          </p:cNvPr>
          <p:cNvSpPr/>
          <p:nvPr/>
        </p:nvSpPr>
        <p:spPr>
          <a:xfrm rot="10800000" flipV="1">
            <a:off x="6398407" y="5896315"/>
            <a:ext cx="379895" cy="2220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en-GB" sz="1200" b="1" dirty="0" smtClean="0">
                <a:solidFill>
                  <a:srgbClr val="7030A0"/>
                </a:solidFill>
              </a:rPr>
              <a:t> /</a:t>
            </a:r>
            <a:r>
              <a:rPr lang="en-GB" sz="1200" b="1" dirty="0">
                <a:solidFill>
                  <a:srgbClr val="7030A0"/>
                </a:solidFill>
              </a:rPr>
              <a:t>10</a:t>
            </a:r>
          </a:p>
        </p:txBody>
      </p:sp>
      <p:sp>
        <p:nvSpPr>
          <p:cNvPr id="52" name="Rectangle 51">
            <a:extLst>
              <a:ext uri="{FF2B5EF4-FFF2-40B4-BE49-F238E27FC236}">
                <a16:creationId xmlns:a16="http://schemas.microsoft.com/office/drawing/2014/main" id="{0D51154C-4B46-4C46-AD77-401986411F2E}"/>
              </a:ext>
            </a:extLst>
          </p:cNvPr>
          <p:cNvSpPr/>
          <p:nvPr/>
        </p:nvSpPr>
        <p:spPr>
          <a:xfrm rot="10800000" flipV="1">
            <a:off x="6406549" y="6812657"/>
            <a:ext cx="379895" cy="26025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en-GB" sz="1200" b="1" dirty="0" smtClean="0">
                <a:solidFill>
                  <a:srgbClr val="7030A0"/>
                </a:solidFill>
              </a:rPr>
              <a:t> /</a:t>
            </a:r>
            <a:r>
              <a:rPr lang="en-GB" sz="1200" b="1" dirty="0">
                <a:solidFill>
                  <a:srgbClr val="7030A0"/>
                </a:solidFill>
              </a:rPr>
              <a:t>10</a:t>
            </a:r>
          </a:p>
        </p:txBody>
      </p:sp>
      <p:sp>
        <p:nvSpPr>
          <p:cNvPr id="5" name="TextBox 4"/>
          <p:cNvSpPr txBox="1"/>
          <p:nvPr/>
        </p:nvSpPr>
        <p:spPr>
          <a:xfrm>
            <a:off x="131006" y="8030159"/>
            <a:ext cx="6586027" cy="600164"/>
          </a:xfrm>
          <a:prstGeom prst="rect">
            <a:avLst/>
          </a:prstGeom>
          <a:noFill/>
          <a:ln>
            <a:solidFill>
              <a:srgbClr val="002060"/>
            </a:solidFill>
          </a:ln>
        </p:spPr>
        <p:txBody>
          <a:bodyPr wrap="square" rtlCol="0">
            <a:spAutoFit/>
          </a:bodyPr>
          <a:lstStyle/>
          <a:p>
            <a:r>
              <a:rPr lang="en-GB" sz="900" dirty="0" smtClean="0"/>
              <a:t>Now sum up the usefulness of this site here</a:t>
            </a:r>
            <a:r>
              <a:rPr lang="en-GB" sz="800" dirty="0" smtClean="0"/>
              <a:t>:</a:t>
            </a:r>
          </a:p>
          <a:p>
            <a:endParaRPr lang="en-GB" sz="800" dirty="0"/>
          </a:p>
          <a:p>
            <a:endParaRPr lang="en-GB" sz="800" dirty="0"/>
          </a:p>
          <a:p>
            <a:endParaRPr lang="en-GB" sz="800" dirty="0"/>
          </a:p>
        </p:txBody>
      </p:sp>
    </p:spTree>
    <p:extLst>
      <p:ext uri="{BB962C8B-B14F-4D97-AF65-F5344CB8AC3E}">
        <p14:creationId xmlns:p14="http://schemas.microsoft.com/office/powerpoint/2010/main" val="17934114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701</TotalTime>
  <Words>395</Words>
  <Application>Microsoft Office PowerPoint</Application>
  <PresentationFormat>On-screen Show (4:3)</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Ms Newbury</dc:creator>
  <cp:lastModifiedBy>Ms Newbury</cp:lastModifiedBy>
  <cp:revision>63</cp:revision>
  <cp:lastPrinted>2019-05-21T10:46:40Z</cp:lastPrinted>
  <dcterms:created xsi:type="dcterms:W3CDTF">2018-09-29T06:22:43Z</dcterms:created>
  <dcterms:modified xsi:type="dcterms:W3CDTF">2020-04-22T12:23:59Z</dcterms:modified>
</cp:coreProperties>
</file>