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746"/>
    <a:srgbClr val="2E5292"/>
    <a:srgbClr val="0A1220"/>
    <a:srgbClr val="1C3158"/>
    <a:srgbClr val="223C6C"/>
    <a:srgbClr val="EFE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91" d="100"/>
          <a:sy n="91" d="100"/>
        </p:scale>
        <p:origin x="1458" y="-19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32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48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5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57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09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6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2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6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93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6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2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0B8E9-DC57-467B-9E09-4446161520C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7A54637-5C4C-4B35-A86F-26565086568B}"/>
              </a:ext>
            </a:extLst>
          </p:cNvPr>
          <p:cNvSpPr/>
          <p:nvPr/>
        </p:nvSpPr>
        <p:spPr>
          <a:xfrm>
            <a:off x="147751" y="2388305"/>
            <a:ext cx="3589470" cy="172659"/>
          </a:xfrm>
          <a:prstGeom prst="rect">
            <a:avLst/>
          </a:prstGeom>
          <a:solidFill>
            <a:srgbClr val="0A12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13" b="1" dirty="0" smtClean="0">
                <a:latin typeface="+mj-lt"/>
              </a:rPr>
              <a:t>Purpose - w</a:t>
            </a:r>
            <a:r>
              <a:rPr lang="en-GB" sz="1050" b="1" dirty="0" smtClean="0">
                <a:latin typeface="+mj-lt"/>
              </a:rPr>
              <a:t>hy has this source of information been created? </a:t>
            </a:r>
          </a:p>
        </p:txBody>
      </p:sp>
      <p:pic>
        <p:nvPicPr>
          <p:cNvPr id="14" name="Picture 13" descr="A close up of a flower&#10;&#10;Description automatically generated">
            <a:extLst>
              <a:ext uri="{FF2B5EF4-FFF2-40B4-BE49-F238E27FC236}">
                <a16:creationId xmlns:a16="http://schemas.microsoft.com/office/drawing/2014/main" id="{2076990C-7356-4C44-B86F-92A8DADF53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9402">
            <a:off x="2443397" y="43655"/>
            <a:ext cx="1160044" cy="120817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E9DB486-3C76-4593-BF94-63FCDD34C445}"/>
              </a:ext>
            </a:extLst>
          </p:cNvPr>
          <p:cNvSpPr txBox="1"/>
          <p:nvPr/>
        </p:nvSpPr>
        <p:spPr>
          <a:xfrm>
            <a:off x="120682" y="1162417"/>
            <a:ext cx="65647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Use this checklist to evaluate any sources of information you have found. </a:t>
            </a:r>
            <a:r>
              <a:rPr lang="en-GB" sz="1000" dirty="0" smtClean="0"/>
              <a:t>Answer the questions, and give a score out of 10 for each category</a:t>
            </a:r>
            <a:r>
              <a:rPr lang="en-GB" sz="1000" smtClean="0"/>
              <a:t>, if </a:t>
            </a:r>
            <a:r>
              <a:rPr lang="en-GB" sz="1000" dirty="0" smtClean="0"/>
              <a:t>you wish.</a:t>
            </a:r>
          </a:p>
          <a:p>
            <a:r>
              <a:rPr lang="en-GB" sz="1000" dirty="0" smtClean="0"/>
              <a:t>Add </a:t>
            </a:r>
            <a:r>
              <a:rPr lang="en-GB" sz="1000" dirty="0"/>
              <a:t>up the scores to give an overall usefulness rating. </a:t>
            </a:r>
            <a:r>
              <a:rPr lang="en-GB" sz="1000" dirty="0" smtClean="0"/>
              <a:t>Use these scores to compare with other sources of information</a:t>
            </a:r>
            <a:endParaRPr lang="en-GB" sz="1000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0B92FB6-B9C3-43E5-BE9C-5E291C9D7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498790"/>
              </p:ext>
            </p:extLst>
          </p:nvPr>
        </p:nvGraphicFramePr>
        <p:xfrm>
          <a:off x="147751" y="2568393"/>
          <a:ext cx="6179704" cy="92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803149593"/>
                    </a:ext>
                  </a:extLst>
                </a:gridCol>
              </a:tblGrid>
              <a:tr h="927051"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Blogs are very simple and free to create; because of this, groups and individuals can upload information to the world wide web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very easily. 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This could be for a wide range of different purposes ranging from those which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have high quality legitimate information from a reliable source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, to those which  have been created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to make money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, to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share opinions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, to give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a one-sided view 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of a topic or to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deliberately spread misinformation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39676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811147"/>
              </p:ext>
            </p:extLst>
          </p:nvPr>
        </p:nvGraphicFramePr>
        <p:xfrm>
          <a:off x="124884" y="3720688"/>
          <a:ext cx="6179704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03501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Simply creating a blog does not give its author any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credentials or credibility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Because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anyone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can upload information, blogs can vary a great deal in the quality of the information they contain. Creators of blogs can range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from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 those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</a:rPr>
                        <a:t> who are </a:t>
                      </a:r>
                      <a:r>
                        <a:rPr lang="en-GB" sz="1200" b="1" baseline="0" dirty="0" smtClean="0">
                          <a:solidFill>
                            <a:srgbClr val="7030A0"/>
                          </a:solidFill>
                        </a:rPr>
                        <a:t>experts</a:t>
                      </a: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 in the field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and really know what they are talking about, to those who </a:t>
                      </a: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think they know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, or </a:t>
                      </a: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pretend to know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, more about the topic than they actually do</a:t>
                      </a:r>
                    </a:p>
                    <a:p>
                      <a:r>
                        <a:rPr lang="en-GB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  <a:r>
                        <a:rPr lang="en-GB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all online sources, it’s very important to try to find out about the blogger and to compare their information with other sources</a:t>
                      </a:r>
                      <a:endParaRPr lang="en-GB" sz="12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34" name="Rectangle 33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47751" y="3515218"/>
            <a:ext cx="4565295" cy="196254"/>
          </a:xfrm>
          <a:prstGeom prst="rect">
            <a:avLst/>
          </a:prstGeom>
          <a:solidFill>
            <a:srgbClr val="2E5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 Accuracy -  </a:t>
            </a:r>
            <a:r>
              <a:rPr lang="en-GB" sz="1050" dirty="0" smtClean="0"/>
              <a:t>to what extent can you trust this source of information? </a:t>
            </a:r>
            <a:endParaRPr lang="en-GB" sz="1050" dirty="0"/>
          </a:p>
        </p:txBody>
      </p:sp>
      <p:pic>
        <p:nvPicPr>
          <p:cNvPr id="39" name="Picture 8" descr="A picture containing gallery, photo&#10;&#10;Description generated with high confidence">
            <a:extLst>
              <a:ext uri="{FF2B5EF4-FFF2-40B4-BE49-F238E27FC236}">
                <a16:creationId xmlns:a16="http://schemas.microsoft.com/office/drawing/2014/main" id="{DF72F623-354C-4E32-8BAF-8DE33CE57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737" y="38872"/>
            <a:ext cx="669727" cy="71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55367" y="4891692"/>
            <a:ext cx="4565294" cy="200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1050" b="1" dirty="0" smtClean="0"/>
          </a:p>
          <a:p>
            <a:r>
              <a:rPr lang="en-GB" sz="1050" b="1" dirty="0" smtClean="0"/>
              <a:t>Responsibility - </a:t>
            </a:r>
            <a:r>
              <a:rPr lang="en-GB" sz="1050" dirty="0" smtClean="0"/>
              <a:t>who </a:t>
            </a:r>
            <a:r>
              <a:rPr lang="en-GB" sz="1050" dirty="0"/>
              <a:t>has produced this </a:t>
            </a:r>
            <a:r>
              <a:rPr lang="en-GB" sz="1050" dirty="0" smtClean="0"/>
              <a:t>information? </a:t>
            </a:r>
            <a:endParaRPr lang="en-GB" sz="1050" dirty="0"/>
          </a:p>
          <a:p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271267"/>
              </p:ext>
            </p:extLst>
          </p:nvPr>
        </p:nvGraphicFramePr>
        <p:xfrm>
          <a:off x="129096" y="5074510"/>
          <a:ext cx="6217013" cy="846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701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4698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Reliable bloggers should share details about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who they are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, their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credentials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, and their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reasons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for creating the blog. They should also make clear whether the blog is a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personal resource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, or represents the views of a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group, company or organisation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Blogs from reliable sources will include some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means of contact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; this might be 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phone number, physical address, or email address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29096" y="5948749"/>
            <a:ext cx="4532126" cy="184260"/>
          </a:xfrm>
          <a:prstGeom prst="rect">
            <a:avLst/>
          </a:prstGeom>
          <a:solidFill>
            <a:srgbClr val="1627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Relevance -</a:t>
            </a:r>
            <a:r>
              <a:rPr lang="en-GB" sz="1050" dirty="0" smtClean="0"/>
              <a:t>does </a:t>
            </a:r>
            <a:r>
              <a:rPr lang="en-GB" sz="1050" dirty="0"/>
              <a:t>this resource provide the </a:t>
            </a:r>
            <a:r>
              <a:rPr lang="en-GB" sz="1050" dirty="0" smtClean="0"/>
              <a:t>kind of information </a:t>
            </a:r>
            <a:r>
              <a:rPr lang="en-GB" sz="1050" dirty="0"/>
              <a:t>I need? </a:t>
            </a:r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05214"/>
              </p:ext>
            </p:extLst>
          </p:nvPr>
        </p:nvGraphicFramePr>
        <p:xfrm>
          <a:off x="127709" y="6188005"/>
          <a:ext cx="620677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677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6453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Think about the audience that the blog has been created for – does the creator want to provide you with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quality information 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on the topic?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Blogs with lots of advertisements 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often lack credibility </a:t>
                      </a:r>
                      <a:r>
                        <a:rPr lang="en-GB" sz="1100" b="1" baseline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this may be nothing more than a means of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promoting the aims of a group or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 organisation.</a:t>
                      </a:r>
                      <a:endParaRPr lang="en-GB" sz="11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How is the information laid out – is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it easy to find the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specific information 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you need? 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Remember that those who have reliable information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to share will have spent time on the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design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of the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 site, thinking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about the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 layout</a:t>
                      </a: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, and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checking for mistakes</a:t>
                      </a:r>
                      <a:endParaRPr lang="en-GB" sz="11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55367" y="7340282"/>
            <a:ext cx="4495922" cy="185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/>
              <a:t>Currency </a:t>
            </a:r>
            <a:r>
              <a:rPr lang="en-GB" sz="1050" b="1" dirty="0" smtClean="0"/>
              <a:t>- </a:t>
            </a:r>
            <a:r>
              <a:rPr lang="en-GB" sz="1050" dirty="0"/>
              <a:t>h</a:t>
            </a:r>
            <a:r>
              <a:rPr lang="en-GB" sz="1050" dirty="0" smtClean="0"/>
              <a:t>ow </a:t>
            </a:r>
            <a:r>
              <a:rPr lang="en-GB" sz="1050" dirty="0"/>
              <a:t>up to date is the information? </a:t>
            </a:r>
            <a:r>
              <a:rPr lang="en-GB" sz="1050" dirty="0" smtClean="0"/>
              <a:t> </a:t>
            </a:r>
            <a:endParaRPr lang="en-GB" sz="1050" dirty="0"/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908878"/>
              </p:ext>
            </p:extLst>
          </p:nvPr>
        </p:nvGraphicFramePr>
        <p:xfrm>
          <a:off x="127710" y="7551818"/>
          <a:ext cx="6218400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8400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392847">
                <a:tc>
                  <a:txBody>
                    <a:bodyPr/>
                    <a:lstStyle/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Remember</a:t>
                      </a:r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that those who care about the information they provide will ensure that it </a:t>
                      </a:r>
                      <a:r>
                        <a:rPr lang="en-GB" sz="1100" b="1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kept up to date</a:t>
                      </a:r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will provide details of dates when information was </a:t>
                      </a:r>
                      <a:r>
                        <a:rPr lang="en-GB" sz="1100" b="1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uploaded, updated or reviewed</a:t>
                      </a:r>
                      <a:endParaRPr lang="en-GB" sz="1100" b="1" kern="1200" dirty="0" smtClean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7265" y="149578"/>
            <a:ext cx="1671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 smtClean="0">
                <a:solidFill>
                  <a:srgbClr val="002060"/>
                </a:solidFill>
              </a:rPr>
              <a:t>Largs</a:t>
            </a:r>
            <a:r>
              <a:rPr lang="en-GB" sz="1400" b="1" dirty="0" smtClean="0">
                <a:solidFill>
                  <a:srgbClr val="002060"/>
                </a:solidFill>
              </a:rPr>
              <a:t> Campus Learning Website</a:t>
            </a:r>
            <a:endParaRPr lang="en-GB" sz="1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11275" y="26069"/>
            <a:ext cx="1682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Locate: evaluating sources of information</a:t>
            </a:r>
            <a:endParaRPr lang="en-GB" sz="1200" b="1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12382" y="707689"/>
            <a:ext cx="2662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2060"/>
                </a:solidFill>
              </a:rPr>
              <a:t>The PARRC test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3849" y="1738292"/>
            <a:ext cx="6423989" cy="6001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Resource </a:t>
            </a:r>
            <a:r>
              <a:rPr lang="en-GB" sz="1200" b="1" dirty="0">
                <a:solidFill>
                  <a:srgbClr val="002060"/>
                </a:solidFill>
              </a:rPr>
              <a:t>to be evaluated: Blogs</a:t>
            </a:r>
          </a:p>
          <a:p>
            <a:pPr lvl="0" defTabSz="914400">
              <a:defRPr/>
            </a:pPr>
            <a:r>
              <a:rPr lang="en-GB" sz="1050" dirty="0"/>
              <a:t>Information in the form of an online diary which anyone can produce very easily.  </a:t>
            </a:r>
          </a:p>
          <a:p>
            <a:pPr lvl="0" defTabSz="914400">
              <a:defRPr/>
            </a:pPr>
            <a:r>
              <a:rPr lang="en-GB" sz="1050" dirty="0"/>
              <a:t>Millions have been created across the world, and new ones appear every </a:t>
            </a:r>
            <a:r>
              <a:rPr lang="en-GB" sz="1050" dirty="0" smtClean="0"/>
              <a:t>day</a:t>
            </a:r>
            <a:endParaRPr lang="en-GB" sz="105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79226" y="5382895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406551" y="2773879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87890" y="4120034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79225" y="6641900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84627" y="7779370"/>
            <a:ext cx="379895" cy="2602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030" y="8229620"/>
            <a:ext cx="6586027" cy="77713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 smtClean="0"/>
              <a:t>Now sum up the usefulness of this site here</a:t>
            </a:r>
            <a:r>
              <a:rPr lang="en-GB" sz="1000" dirty="0" smtClean="0"/>
              <a:t>: as with all sources of online information, you should evaluate blogs carefully, comparing with information from other sources before deciding on its validity</a:t>
            </a:r>
            <a:endParaRPr lang="en-GB" sz="1000" dirty="0" smtClean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7934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592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Newbury</dc:creator>
  <cp:lastModifiedBy>Ms Newbury</cp:lastModifiedBy>
  <cp:revision>64</cp:revision>
  <cp:lastPrinted>2019-05-21T10:46:40Z</cp:lastPrinted>
  <dcterms:created xsi:type="dcterms:W3CDTF">2018-09-29T06:22:43Z</dcterms:created>
  <dcterms:modified xsi:type="dcterms:W3CDTF">2020-04-21T11:47:53Z</dcterms:modified>
</cp:coreProperties>
</file>