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78" r:id="rId2"/>
  </p:sldIdLst>
  <p:sldSz cx="6858000" cy="9144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2746"/>
    <a:srgbClr val="2E5292"/>
    <a:srgbClr val="0A1220"/>
    <a:srgbClr val="1C3158"/>
    <a:srgbClr val="223C6C"/>
    <a:srgbClr val="EFE9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>
        <p:scale>
          <a:sx n="64" d="100"/>
          <a:sy n="64" d="100"/>
        </p:scale>
        <p:origin x="2046" y="-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0329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3484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556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2577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092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562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1223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668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2939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064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124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70B8E9-DC57-467B-9E09-4446161520C0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92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17A54637-5C4C-4B35-A86F-26565086568B}"/>
              </a:ext>
            </a:extLst>
          </p:cNvPr>
          <p:cNvSpPr/>
          <p:nvPr/>
        </p:nvSpPr>
        <p:spPr>
          <a:xfrm>
            <a:off x="155367" y="2401071"/>
            <a:ext cx="3589470" cy="172659"/>
          </a:xfrm>
          <a:prstGeom prst="rect">
            <a:avLst/>
          </a:prstGeom>
          <a:solidFill>
            <a:srgbClr val="0A122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GB" sz="1013" b="1" dirty="0" smtClean="0">
                <a:latin typeface="+mj-lt"/>
              </a:rPr>
              <a:t>Purpose - w</a:t>
            </a:r>
            <a:r>
              <a:rPr lang="en-GB" sz="1050" b="1" dirty="0" smtClean="0">
                <a:latin typeface="+mj-lt"/>
              </a:rPr>
              <a:t>hy has this source of information been created? </a:t>
            </a:r>
          </a:p>
        </p:txBody>
      </p:sp>
      <p:pic>
        <p:nvPicPr>
          <p:cNvPr id="14" name="Picture 13" descr="A close up of a flower&#10;&#10;Description automatically generated">
            <a:extLst>
              <a:ext uri="{FF2B5EF4-FFF2-40B4-BE49-F238E27FC236}">
                <a16:creationId xmlns:a16="http://schemas.microsoft.com/office/drawing/2014/main" id="{2076990C-7356-4C44-B86F-92A8DADF53DF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59402">
            <a:off x="2443397" y="43655"/>
            <a:ext cx="1160044" cy="1208179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3E9DB486-3C76-4593-BF94-63FCDD34C445}"/>
              </a:ext>
            </a:extLst>
          </p:cNvPr>
          <p:cNvSpPr txBox="1"/>
          <p:nvPr/>
        </p:nvSpPr>
        <p:spPr>
          <a:xfrm>
            <a:off x="120682" y="1162417"/>
            <a:ext cx="65647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Use this checklist to evaluate any sources of information you have found. </a:t>
            </a:r>
            <a:r>
              <a:rPr lang="en-GB" sz="1000" dirty="0" smtClean="0"/>
              <a:t>Answer the questions, and give a score out of 10 for each category</a:t>
            </a:r>
            <a:r>
              <a:rPr lang="en-GB" sz="1000" smtClean="0"/>
              <a:t>, if </a:t>
            </a:r>
            <a:r>
              <a:rPr lang="en-GB" sz="1000" dirty="0" smtClean="0"/>
              <a:t>you wish.</a:t>
            </a:r>
          </a:p>
          <a:p>
            <a:r>
              <a:rPr lang="en-GB" sz="1000" dirty="0" smtClean="0"/>
              <a:t>Add </a:t>
            </a:r>
            <a:r>
              <a:rPr lang="en-GB" sz="1000" dirty="0"/>
              <a:t>up the scores to give an overall usefulness rating. </a:t>
            </a:r>
            <a:r>
              <a:rPr lang="en-GB" sz="1000" dirty="0" smtClean="0"/>
              <a:t>Use these scores to compare with other sources of information</a:t>
            </a:r>
            <a:endParaRPr lang="en-GB" sz="1000" dirty="0"/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30B92FB6-B9C3-43E5-BE9C-5E291C9D72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6163813"/>
              </p:ext>
            </p:extLst>
          </p:nvPr>
        </p:nvGraphicFramePr>
        <p:xfrm>
          <a:off x="147751" y="2581486"/>
          <a:ext cx="6179704" cy="42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79704">
                  <a:extLst>
                    <a:ext uri="{9D8B030D-6E8A-4147-A177-3AD203B41FA5}">
                      <a16:colId xmlns:a16="http://schemas.microsoft.com/office/drawing/2014/main" val="3803149593"/>
                    </a:ext>
                  </a:extLst>
                </a:gridCol>
              </a:tblGrid>
              <a:tr h="406972"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>
                          <a:solidFill>
                            <a:srgbClr val="162746"/>
                          </a:solidFill>
                        </a:rPr>
                        <a:t>to give an </a:t>
                      </a:r>
                      <a:r>
                        <a:rPr lang="en-GB" sz="1100" dirty="0" smtClean="0">
                          <a:solidFill>
                            <a:srgbClr val="7030A0"/>
                          </a:solidFill>
                        </a:rPr>
                        <a:t>overview,</a:t>
                      </a:r>
                      <a:r>
                        <a:rPr lang="en-GB" sz="1100" dirty="0" smtClean="0">
                          <a:solidFill>
                            <a:srgbClr val="162746"/>
                          </a:solidFill>
                        </a:rPr>
                        <a:t> rather than in depth information. on a topic </a:t>
                      </a: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>
                          <a:solidFill>
                            <a:srgbClr val="162746"/>
                          </a:solidFill>
                        </a:rPr>
                        <a:t> a  </a:t>
                      </a:r>
                      <a:r>
                        <a:rPr lang="en-GB" sz="1100" dirty="0" smtClean="0">
                          <a:solidFill>
                            <a:srgbClr val="7030A0"/>
                          </a:solidFill>
                        </a:rPr>
                        <a:t>starting point </a:t>
                      </a:r>
                      <a:r>
                        <a:rPr lang="en-GB" sz="1100" dirty="0" smtClean="0">
                          <a:solidFill>
                            <a:srgbClr val="162746"/>
                          </a:solidFill>
                        </a:rPr>
                        <a:t>for research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6396769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AF234CF6-A82C-4E0F-A62F-58118164EB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7250781"/>
              </p:ext>
            </p:extLst>
          </p:nvPr>
        </p:nvGraphicFramePr>
        <p:xfrm>
          <a:off x="137265" y="3451046"/>
          <a:ext cx="6179704" cy="929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79704">
                  <a:extLst>
                    <a:ext uri="{9D8B030D-6E8A-4147-A177-3AD203B41FA5}">
                      <a16:colId xmlns:a16="http://schemas.microsoft.com/office/drawing/2014/main" val="3747579251"/>
                    </a:ext>
                  </a:extLst>
                </a:gridCol>
              </a:tblGrid>
              <a:tr h="925863"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Wikipedia</a:t>
                      </a:r>
                      <a:r>
                        <a:rPr lang="en-GB" sz="11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has no </a:t>
                      </a:r>
                      <a:r>
                        <a:rPr lang="en-GB" sz="1100" dirty="0" smtClean="0">
                          <a:solidFill>
                            <a:srgbClr val="7030A0"/>
                          </a:solidFill>
                        </a:rPr>
                        <a:t>formal editors </a:t>
                      </a: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or peer review process</a:t>
                      </a: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 original articles may </a:t>
                      </a:r>
                      <a:r>
                        <a:rPr lang="en-GB" sz="1100" dirty="0" smtClean="0">
                          <a:solidFill>
                            <a:srgbClr val="7030A0"/>
                          </a:solidFill>
                        </a:rPr>
                        <a:t>contain Inaccurate or biased information</a:t>
                      </a: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, however, these can be easily rectified by anyone who wants to re edit the article</a:t>
                      </a: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 constantly changing</a:t>
                      </a: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 potentially </a:t>
                      </a:r>
                      <a:r>
                        <a:rPr lang="en-GB" sz="1100" dirty="0" smtClean="0">
                          <a:solidFill>
                            <a:srgbClr val="7030A0"/>
                          </a:solidFill>
                        </a:rPr>
                        <a:t>very biased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8879690"/>
                  </a:ext>
                </a:extLst>
              </a:tr>
            </a:tbl>
          </a:graphicData>
        </a:graphic>
      </p:graphicFrame>
      <p:sp>
        <p:nvSpPr>
          <p:cNvPr id="34" name="Rectangle 33">
            <a:extLst>
              <a:ext uri="{FF2B5EF4-FFF2-40B4-BE49-F238E27FC236}">
                <a16:creationId xmlns:a16="http://schemas.microsoft.com/office/drawing/2014/main" id="{A9B9B0F8-149A-4F57-9DB3-026665C17F6C}"/>
              </a:ext>
            </a:extLst>
          </p:cNvPr>
          <p:cNvSpPr/>
          <p:nvPr/>
        </p:nvSpPr>
        <p:spPr>
          <a:xfrm>
            <a:off x="137265" y="3256522"/>
            <a:ext cx="4565295" cy="196254"/>
          </a:xfrm>
          <a:prstGeom prst="rect">
            <a:avLst/>
          </a:prstGeom>
          <a:solidFill>
            <a:srgbClr val="2E529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GB" sz="1050" b="1" dirty="0" smtClean="0"/>
              <a:t> Accuracy -  </a:t>
            </a:r>
            <a:r>
              <a:rPr lang="en-GB" sz="1050" dirty="0" smtClean="0"/>
              <a:t>to what extent can you trust this source of information? </a:t>
            </a:r>
            <a:endParaRPr lang="en-GB" sz="1050" dirty="0"/>
          </a:p>
        </p:txBody>
      </p:sp>
      <p:pic>
        <p:nvPicPr>
          <p:cNvPr id="39" name="Picture 8" descr="A picture containing gallery, photo&#10;&#10;Description generated with high confidence">
            <a:extLst>
              <a:ext uri="{FF2B5EF4-FFF2-40B4-BE49-F238E27FC236}">
                <a16:creationId xmlns:a16="http://schemas.microsoft.com/office/drawing/2014/main" id="{DF72F623-354C-4E32-8BAF-8DE33CE577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1737" y="38872"/>
            <a:ext cx="669727" cy="716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A9B9B0F8-149A-4F57-9DB3-026665C17F6C}"/>
              </a:ext>
            </a:extLst>
          </p:cNvPr>
          <p:cNvSpPr/>
          <p:nvPr/>
        </p:nvSpPr>
        <p:spPr>
          <a:xfrm>
            <a:off x="155367" y="4528589"/>
            <a:ext cx="4565294" cy="20072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 sz="1050" b="1" dirty="0" smtClean="0"/>
          </a:p>
          <a:p>
            <a:r>
              <a:rPr lang="en-GB" sz="1050" b="1" dirty="0" smtClean="0"/>
              <a:t>Responsibility - </a:t>
            </a:r>
            <a:r>
              <a:rPr lang="en-GB" sz="1050" dirty="0" smtClean="0"/>
              <a:t>who </a:t>
            </a:r>
            <a:r>
              <a:rPr lang="en-GB" sz="1050" dirty="0"/>
              <a:t>has produced this </a:t>
            </a:r>
            <a:r>
              <a:rPr lang="en-GB" sz="1050" dirty="0" smtClean="0"/>
              <a:t>information? </a:t>
            </a:r>
            <a:endParaRPr lang="en-GB" sz="1050" dirty="0"/>
          </a:p>
          <a:p>
            <a:r>
              <a:rPr lang="en-GB" sz="1050" b="1" dirty="0" smtClean="0"/>
              <a:t>  </a:t>
            </a:r>
            <a:endParaRPr lang="en-GB" sz="1050" b="1" dirty="0"/>
          </a:p>
        </p:txBody>
      </p:sp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AF234CF6-A82C-4E0F-A62F-58118164EB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6410045"/>
              </p:ext>
            </p:extLst>
          </p:nvPr>
        </p:nvGraphicFramePr>
        <p:xfrm>
          <a:off x="129096" y="4776133"/>
          <a:ext cx="6217013" cy="42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17013">
                  <a:extLst>
                    <a:ext uri="{9D8B030D-6E8A-4147-A177-3AD203B41FA5}">
                      <a16:colId xmlns:a16="http://schemas.microsoft.com/office/drawing/2014/main" val="3747579251"/>
                    </a:ext>
                  </a:extLst>
                </a:gridCol>
              </a:tblGrid>
              <a:tr h="413901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>
                          <a:solidFill>
                            <a:srgbClr val="162746"/>
                          </a:solidFill>
                        </a:rPr>
                        <a:t>Since Wikipedia is a collection of millions of articles, it can be difficult to identify those responsible for particular articles and their credentials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8879690"/>
                  </a:ext>
                </a:extLst>
              </a:tr>
            </a:tbl>
          </a:graphicData>
        </a:graphic>
      </p:graphicFrame>
      <p:sp>
        <p:nvSpPr>
          <p:cNvPr id="29" name="Rectangle 28">
            <a:extLst>
              <a:ext uri="{FF2B5EF4-FFF2-40B4-BE49-F238E27FC236}">
                <a16:creationId xmlns:a16="http://schemas.microsoft.com/office/drawing/2014/main" id="{A9B9B0F8-149A-4F57-9DB3-026665C17F6C}"/>
              </a:ext>
            </a:extLst>
          </p:cNvPr>
          <p:cNvSpPr/>
          <p:nvPr/>
        </p:nvSpPr>
        <p:spPr>
          <a:xfrm>
            <a:off x="171951" y="5378676"/>
            <a:ext cx="4532126" cy="184260"/>
          </a:xfrm>
          <a:prstGeom prst="rect">
            <a:avLst/>
          </a:prstGeom>
          <a:solidFill>
            <a:srgbClr val="1627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GB" sz="1050" b="1" dirty="0" smtClean="0"/>
              <a:t>Relevance -</a:t>
            </a:r>
            <a:r>
              <a:rPr lang="en-GB" sz="1050" dirty="0" smtClean="0"/>
              <a:t>does </a:t>
            </a:r>
            <a:r>
              <a:rPr lang="en-GB" sz="1050" dirty="0"/>
              <a:t>this resource provide the </a:t>
            </a:r>
            <a:r>
              <a:rPr lang="en-GB" sz="1050" dirty="0" smtClean="0"/>
              <a:t>kind of information </a:t>
            </a:r>
            <a:r>
              <a:rPr lang="en-GB" sz="1050" dirty="0"/>
              <a:t>I need? </a:t>
            </a:r>
            <a:r>
              <a:rPr lang="en-GB" sz="1050" b="1" dirty="0" smtClean="0"/>
              <a:t>  </a:t>
            </a:r>
            <a:endParaRPr lang="en-GB" sz="1050" b="1" dirty="0"/>
          </a:p>
        </p:txBody>
      </p:sp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AF234CF6-A82C-4E0F-A62F-58118164EB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0862670"/>
              </p:ext>
            </p:extLst>
          </p:nvPr>
        </p:nvGraphicFramePr>
        <p:xfrm>
          <a:off x="155367" y="5656494"/>
          <a:ext cx="6206773" cy="8645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06773">
                  <a:extLst>
                    <a:ext uri="{9D8B030D-6E8A-4147-A177-3AD203B41FA5}">
                      <a16:colId xmlns:a16="http://schemas.microsoft.com/office/drawing/2014/main" val="3747579251"/>
                    </a:ext>
                  </a:extLst>
                </a:gridCol>
              </a:tblGrid>
              <a:tr h="864535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 smtClean="0">
                          <a:solidFill>
                            <a:srgbClr val="162746"/>
                          </a:solidFill>
                        </a:rPr>
                        <a:t>due to the fact that anyone can contribute, the quality and complexity of articles can vary widely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 smtClean="0">
                          <a:solidFill>
                            <a:srgbClr val="162746"/>
                          </a:solidFill>
                        </a:rPr>
                        <a:t>some articles may contain a large amount </a:t>
                      </a:r>
                      <a:r>
                        <a:rPr lang="en-GB" sz="1100" dirty="0" smtClean="0">
                          <a:solidFill>
                            <a:srgbClr val="7030A0"/>
                          </a:solidFill>
                        </a:rPr>
                        <a:t>of technical and subject-specific jargon</a:t>
                      </a:r>
                      <a:r>
                        <a:rPr lang="en-GB" sz="1100" dirty="0" smtClean="0">
                          <a:solidFill>
                            <a:srgbClr val="162746"/>
                          </a:solidFill>
                        </a:rPr>
                        <a:t>, as well as many links to other pages which you need to read to make sense of the article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 smtClean="0">
                          <a:solidFill>
                            <a:srgbClr val="162746"/>
                          </a:solidFill>
                        </a:rPr>
                        <a:t>others may be much more straight forward and easy to understand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8879690"/>
                  </a:ext>
                </a:extLst>
              </a:tr>
            </a:tbl>
          </a:graphicData>
        </a:graphic>
      </p:graphicFrame>
      <p:sp>
        <p:nvSpPr>
          <p:cNvPr id="40" name="Rectangle 39">
            <a:extLst>
              <a:ext uri="{FF2B5EF4-FFF2-40B4-BE49-F238E27FC236}">
                <a16:creationId xmlns:a16="http://schemas.microsoft.com/office/drawing/2014/main" id="{A9B9B0F8-149A-4F57-9DB3-026665C17F6C}"/>
              </a:ext>
            </a:extLst>
          </p:cNvPr>
          <p:cNvSpPr/>
          <p:nvPr/>
        </p:nvSpPr>
        <p:spPr>
          <a:xfrm>
            <a:off x="155367" y="6582933"/>
            <a:ext cx="4495922" cy="18516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GB" sz="1050" b="1" dirty="0"/>
              <a:t>Currency </a:t>
            </a:r>
            <a:r>
              <a:rPr lang="en-GB" sz="1050" b="1" dirty="0" smtClean="0"/>
              <a:t>- </a:t>
            </a:r>
            <a:r>
              <a:rPr lang="en-GB" sz="1050" dirty="0"/>
              <a:t>h</a:t>
            </a:r>
            <a:r>
              <a:rPr lang="en-GB" sz="1050" dirty="0" smtClean="0"/>
              <a:t>ow </a:t>
            </a:r>
            <a:r>
              <a:rPr lang="en-GB" sz="1050" dirty="0"/>
              <a:t>up to date is the information? </a:t>
            </a:r>
            <a:r>
              <a:rPr lang="en-GB" sz="1050" dirty="0" smtClean="0"/>
              <a:t> </a:t>
            </a:r>
            <a:endParaRPr lang="en-GB" sz="1050" dirty="0"/>
          </a:p>
        </p:txBody>
      </p:sp>
      <p:graphicFrame>
        <p:nvGraphicFramePr>
          <p:cNvPr id="44" name="Table 43">
            <a:extLst>
              <a:ext uri="{FF2B5EF4-FFF2-40B4-BE49-F238E27FC236}">
                <a16:creationId xmlns:a16="http://schemas.microsoft.com/office/drawing/2014/main" id="{AF234CF6-A82C-4E0F-A62F-58118164EB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4386311"/>
              </p:ext>
            </p:extLst>
          </p:nvPr>
        </p:nvGraphicFramePr>
        <p:xfrm>
          <a:off x="129096" y="6780400"/>
          <a:ext cx="6225437" cy="259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25437">
                  <a:extLst>
                    <a:ext uri="{9D8B030D-6E8A-4147-A177-3AD203B41FA5}">
                      <a16:colId xmlns:a16="http://schemas.microsoft.com/office/drawing/2014/main" val="3747579251"/>
                    </a:ext>
                  </a:extLst>
                </a:gridCol>
              </a:tblGrid>
              <a:tr h="247655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>
                          <a:solidFill>
                            <a:srgbClr val="162746"/>
                          </a:solidFill>
                        </a:rPr>
                        <a:t>The re editing process means articles are likely to be up to date, as new information can be easily added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8879690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37265" y="149578"/>
            <a:ext cx="16711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 err="1" smtClean="0">
                <a:solidFill>
                  <a:srgbClr val="002060"/>
                </a:solidFill>
              </a:rPr>
              <a:t>Largs</a:t>
            </a:r>
            <a:r>
              <a:rPr lang="en-GB" sz="1400" b="1" dirty="0" smtClean="0">
                <a:solidFill>
                  <a:srgbClr val="002060"/>
                </a:solidFill>
              </a:rPr>
              <a:t> Campus Learning Website</a:t>
            </a:r>
            <a:endParaRPr lang="en-GB" sz="1400" b="1" dirty="0">
              <a:solidFill>
                <a:srgbClr val="00206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411275" y="26069"/>
            <a:ext cx="16823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rgbClr val="002060"/>
                </a:solidFill>
              </a:rPr>
              <a:t>Locate: evaluating sources of information</a:t>
            </a:r>
            <a:endParaRPr lang="en-GB" sz="1200" b="1" dirty="0">
              <a:solidFill>
                <a:srgbClr val="00206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912382" y="707689"/>
            <a:ext cx="26625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rgbClr val="002060"/>
                </a:solidFill>
              </a:rPr>
              <a:t>The PARRC test</a:t>
            </a:r>
            <a:endParaRPr lang="en-GB" sz="2400" b="1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3849" y="1738292"/>
            <a:ext cx="6423989" cy="492443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b="1" dirty="0" smtClean="0">
                <a:solidFill>
                  <a:srgbClr val="002060"/>
                </a:solidFill>
              </a:rPr>
              <a:t>Resource to be </a:t>
            </a:r>
            <a:r>
              <a:rPr lang="en-GB" sz="1200" b="1" dirty="0" smtClean="0">
                <a:solidFill>
                  <a:srgbClr val="002060"/>
                </a:solidFill>
              </a:rPr>
              <a:t>evaluated: </a:t>
            </a:r>
            <a:r>
              <a:rPr lang="en-GB" sz="1400" dirty="0" smtClean="0">
                <a:solidFill>
                  <a:srgbClr val="7030A0"/>
                </a:solidFill>
              </a:rPr>
              <a:t>Wikipedia </a:t>
            </a:r>
            <a:r>
              <a:rPr lang="en-GB" sz="1400" dirty="0">
                <a:solidFill>
                  <a:srgbClr val="7030A0"/>
                </a:solidFill>
              </a:rPr>
              <a:t>is </a:t>
            </a:r>
            <a:r>
              <a:rPr lang="en-GB" sz="1200" dirty="0"/>
              <a:t>an online encyclopaedia with over 4 million articles which </a:t>
            </a:r>
            <a:r>
              <a:rPr lang="en-GB" sz="1200" b="1" dirty="0">
                <a:solidFill>
                  <a:srgbClr val="7030A0"/>
                </a:solidFill>
              </a:rPr>
              <a:t>anyone can edit or contribute </a:t>
            </a:r>
            <a:r>
              <a:rPr lang="en-GB" sz="1200" b="1" dirty="0" smtClean="0">
                <a:solidFill>
                  <a:srgbClr val="7030A0"/>
                </a:solidFill>
              </a:rPr>
              <a:t>to</a:t>
            </a:r>
            <a:r>
              <a:rPr lang="en-GB" sz="1200" b="1" dirty="0" smtClean="0">
                <a:solidFill>
                  <a:srgbClr val="002060"/>
                </a:solidFill>
              </a:rPr>
              <a:t> </a:t>
            </a:r>
            <a:endParaRPr lang="en-GB" sz="1200" b="1" dirty="0" smtClean="0">
              <a:solidFill>
                <a:srgbClr val="002060"/>
              </a:solidFill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0D51154C-4B46-4C46-AD77-401986411F2E}"/>
              </a:ext>
            </a:extLst>
          </p:cNvPr>
          <p:cNvSpPr/>
          <p:nvPr/>
        </p:nvSpPr>
        <p:spPr>
          <a:xfrm rot="10800000" flipV="1">
            <a:off x="6364589" y="4820438"/>
            <a:ext cx="379895" cy="2220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200" b="1" dirty="0" smtClean="0">
                <a:solidFill>
                  <a:srgbClr val="7030A0"/>
                </a:solidFill>
              </a:rPr>
              <a:t> /</a:t>
            </a:r>
            <a:r>
              <a:rPr lang="en-GB" sz="1200" b="1" dirty="0">
                <a:solidFill>
                  <a:srgbClr val="7030A0"/>
                </a:solidFill>
              </a:rPr>
              <a:t>10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0D51154C-4B46-4C46-AD77-401986411F2E}"/>
              </a:ext>
            </a:extLst>
          </p:cNvPr>
          <p:cNvSpPr/>
          <p:nvPr/>
        </p:nvSpPr>
        <p:spPr>
          <a:xfrm rot="10800000" flipV="1">
            <a:off x="6379224" y="2623648"/>
            <a:ext cx="379895" cy="2220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200" b="1" dirty="0" smtClean="0">
                <a:solidFill>
                  <a:srgbClr val="7030A0"/>
                </a:solidFill>
              </a:rPr>
              <a:t> /</a:t>
            </a:r>
            <a:r>
              <a:rPr lang="en-GB" sz="1200" b="1" dirty="0">
                <a:solidFill>
                  <a:srgbClr val="7030A0"/>
                </a:solidFill>
              </a:rPr>
              <a:t>10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0D51154C-4B46-4C46-AD77-401986411F2E}"/>
              </a:ext>
            </a:extLst>
          </p:cNvPr>
          <p:cNvSpPr/>
          <p:nvPr/>
        </p:nvSpPr>
        <p:spPr>
          <a:xfrm rot="10800000" flipV="1">
            <a:off x="6327455" y="3696618"/>
            <a:ext cx="379895" cy="2220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200" b="1" dirty="0" smtClean="0">
                <a:solidFill>
                  <a:srgbClr val="7030A0"/>
                </a:solidFill>
              </a:rPr>
              <a:t> /</a:t>
            </a:r>
            <a:r>
              <a:rPr lang="en-GB" sz="1200" b="1" dirty="0">
                <a:solidFill>
                  <a:srgbClr val="7030A0"/>
                </a:solidFill>
              </a:rPr>
              <a:t>10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0D51154C-4B46-4C46-AD77-401986411F2E}"/>
              </a:ext>
            </a:extLst>
          </p:cNvPr>
          <p:cNvSpPr/>
          <p:nvPr/>
        </p:nvSpPr>
        <p:spPr>
          <a:xfrm rot="10800000" flipV="1">
            <a:off x="6387890" y="5887952"/>
            <a:ext cx="379895" cy="2220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200" b="1" dirty="0" smtClean="0">
                <a:solidFill>
                  <a:srgbClr val="7030A0"/>
                </a:solidFill>
              </a:rPr>
              <a:t> /</a:t>
            </a:r>
            <a:r>
              <a:rPr lang="en-GB" sz="1200" b="1" dirty="0">
                <a:solidFill>
                  <a:srgbClr val="7030A0"/>
                </a:solidFill>
              </a:rPr>
              <a:t>10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0D51154C-4B46-4C46-AD77-401986411F2E}"/>
              </a:ext>
            </a:extLst>
          </p:cNvPr>
          <p:cNvSpPr/>
          <p:nvPr/>
        </p:nvSpPr>
        <p:spPr>
          <a:xfrm rot="10800000" flipV="1">
            <a:off x="6414831" y="6768093"/>
            <a:ext cx="379895" cy="26025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200" b="1" dirty="0" smtClean="0">
                <a:solidFill>
                  <a:srgbClr val="7030A0"/>
                </a:solidFill>
              </a:rPr>
              <a:t> /</a:t>
            </a:r>
            <a:r>
              <a:rPr lang="en-GB" sz="1200" b="1" dirty="0">
                <a:solidFill>
                  <a:srgbClr val="7030A0"/>
                </a:solidFill>
              </a:rPr>
              <a:t>10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7751" y="7301109"/>
            <a:ext cx="6586027" cy="1077218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GB" sz="900" dirty="0" smtClean="0"/>
              <a:t>Now sum up the usefulness of this site here</a:t>
            </a:r>
            <a:r>
              <a:rPr lang="en-GB" sz="800" dirty="0" smtClean="0"/>
              <a:t>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/>
              <a:t>not an acceptable source of information </a:t>
            </a:r>
            <a:r>
              <a:rPr lang="en-GB" sz="1100"/>
              <a:t>for </a:t>
            </a:r>
            <a:r>
              <a:rPr lang="en-GB" sz="1100" smtClean="0">
                <a:solidFill>
                  <a:schemeClr val="accent2">
                    <a:lumMod val="75000"/>
                  </a:schemeClr>
                </a:solidFill>
              </a:rPr>
              <a:t>formal </a:t>
            </a:r>
            <a:r>
              <a:rPr lang="en-GB" sz="1100" dirty="0">
                <a:solidFill>
                  <a:schemeClr val="accent2">
                    <a:lumMod val="75000"/>
                  </a:schemeClr>
                </a:solidFill>
              </a:rPr>
              <a:t>research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/>
              <a:t>always need to </a:t>
            </a:r>
            <a:r>
              <a:rPr lang="en-GB" sz="1100" dirty="0">
                <a:solidFill>
                  <a:schemeClr val="accent2">
                    <a:lumMod val="75000"/>
                  </a:schemeClr>
                </a:solidFill>
              </a:rPr>
              <a:t>verify the information from other sources </a:t>
            </a:r>
            <a:r>
              <a:rPr lang="en-GB" sz="1100" dirty="0"/>
              <a:t>as reliability cannot be fully guaranteed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/>
              <a:t>Great for giving an </a:t>
            </a:r>
            <a:r>
              <a:rPr lang="en-GB" sz="1100" dirty="0">
                <a:solidFill>
                  <a:schemeClr val="accent2">
                    <a:lumMod val="75000"/>
                  </a:schemeClr>
                </a:solidFill>
              </a:rPr>
              <a:t>overview, generating keywords to look for elsewhere,  and checking references to other more in depth source of information on the topic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/>
              <a:t>Use for </a:t>
            </a:r>
            <a:r>
              <a:rPr lang="en-GB" sz="1100" b="1" dirty="0" smtClean="0">
                <a:solidFill>
                  <a:schemeClr val="accent2">
                    <a:lumMod val="75000"/>
                  </a:schemeClr>
                </a:solidFill>
              </a:rPr>
              <a:t>pre-search </a:t>
            </a:r>
            <a:r>
              <a:rPr lang="en-GB" sz="1100" dirty="0"/>
              <a:t>not research – most useful at </a:t>
            </a:r>
            <a:r>
              <a:rPr lang="en-GB" sz="1100" dirty="0">
                <a:solidFill>
                  <a:schemeClr val="accent2">
                    <a:lumMod val="75000"/>
                  </a:schemeClr>
                </a:solidFill>
              </a:rPr>
              <a:t>planning </a:t>
            </a:r>
            <a:r>
              <a:rPr lang="en-GB" sz="1100" dirty="0" smtClean="0">
                <a:solidFill>
                  <a:schemeClr val="accent2">
                    <a:lumMod val="75000"/>
                  </a:schemeClr>
                </a:solidFill>
              </a:rPr>
              <a:t>stage</a:t>
            </a:r>
            <a:endParaRPr lang="en-GB" sz="11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411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672</TotalTime>
  <Words>400</Words>
  <Application>Microsoft Office PowerPoint</Application>
  <PresentationFormat>On-screen Show (4:3)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Ms Newbury</dc:creator>
  <cp:lastModifiedBy>Ms Newbury</cp:lastModifiedBy>
  <cp:revision>60</cp:revision>
  <cp:lastPrinted>2019-05-21T10:46:40Z</cp:lastPrinted>
  <dcterms:created xsi:type="dcterms:W3CDTF">2018-09-29T06:22:43Z</dcterms:created>
  <dcterms:modified xsi:type="dcterms:W3CDTF">2020-04-20T10:49:32Z</dcterms:modified>
</cp:coreProperties>
</file>