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746"/>
    <a:srgbClr val="2E5292"/>
    <a:srgbClr val="0A1220"/>
    <a:srgbClr val="1C3158"/>
    <a:srgbClr val="223C6C"/>
    <a:srgbClr val="EFE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112" d="100"/>
          <a:sy n="112" d="100"/>
        </p:scale>
        <p:origin x="282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32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48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55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57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09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6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2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6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93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6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12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0B8E9-DC57-467B-9E09-4446161520C0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7A54637-5C4C-4B35-A86F-26565086568B}"/>
              </a:ext>
            </a:extLst>
          </p:cNvPr>
          <p:cNvSpPr/>
          <p:nvPr/>
        </p:nvSpPr>
        <p:spPr>
          <a:xfrm>
            <a:off x="75457" y="2329604"/>
            <a:ext cx="3589470" cy="172659"/>
          </a:xfrm>
          <a:prstGeom prst="rect">
            <a:avLst/>
          </a:prstGeom>
          <a:solidFill>
            <a:srgbClr val="0A12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13" b="1" dirty="0" smtClean="0">
                <a:latin typeface="+mj-lt"/>
              </a:rPr>
              <a:t>Purpose - w</a:t>
            </a:r>
            <a:r>
              <a:rPr lang="en-GB" sz="1050" b="1" dirty="0" smtClean="0">
                <a:latin typeface="+mj-lt"/>
              </a:rPr>
              <a:t>hy has this source of information been created? </a:t>
            </a:r>
          </a:p>
        </p:txBody>
      </p:sp>
      <p:pic>
        <p:nvPicPr>
          <p:cNvPr id="14" name="Picture 13" descr="A close up of a flower&#10;&#10;Description automatically generated">
            <a:extLst>
              <a:ext uri="{FF2B5EF4-FFF2-40B4-BE49-F238E27FC236}">
                <a16:creationId xmlns:a16="http://schemas.microsoft.com/office/drawing/2014/main" id="{2076990C-7356-4C44-B86F-92A8DADF53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9402">
            <a:off x="2443397" y="43655"/>
            <a:ext cx="1160044" cy="120817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E9DB486-3C76-4593-BF94-63FCDD34C445}"/>
              </a:ext>
            </a:extLst>
          </p:cNvPr>
          <p:cNvSpPr txBox="1"/>
          <p:nvPr/>
        </p:nvSpPr>
        <p:spPr>
          <a:xfrm>
            <a:off x="120682" y="1162417"/>
            <a:ext cx="65647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Use this checklist to evaluate any sources of information you have found. </a:t>
            </a:r>
            <a:r>
              <a:rPr lang="en-GB" sz="1000" dirty="0" smtClean="0"/>
              <a:t>Answer the questions, and give a score out of 10 for each category</a:t>
            </a:r>
            <a:r>
              <a:rPr lang="en-GB" sz="1000" smtClean="0"/>
              <a:t>, if </a:t>
            </a:r>
            <a:r>
              <a:rPr lang="en-GB" sz="1000" dirty="0" smtClean="0"/>
              <a:t>you wish.</a:t>
            </a:r>
          </a:p>
          <a:p>
            <a:r>
              <a:rPr lang="en-GB" sz="1000" dirty="0" smtClean="0"/>
              <a:t>Add </a:t>
            </a:r>
            <a:r>
              <a:rPr lang="en-GB" sz="1000" dirty="0"/>
              <a:t>up the scores to give an overall usefulness rating. </a:t>
            </a:r>
            <a:r>
              <a:rPr lang="en-GB" sz="1000" dirty="0" smtClean="0"/>
              <a:t>Use these scores to compare with other sources of information</a:t>
            </a:r>
            <a:endParaRPr lang="en-GB" sz="1000" dirty="0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0B92FB6-B9C3-43E5-BE9C-5E291C9D7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03581"/>
              </p:ext>
            </p:extLst>
          </p:nvPr>
        </p:nvGraphicFramePr>
        <p:xfrm>
          <a:off x="75457" y="2506324"/>
          <a:ext cx="6179704" cy="119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04">
                  <a:extLst>
                    <a:ext uri="{9D8B030D-6E8A-4147-A177-3AD203B41FA5}">
                      <a16:colId xmlns:a16="http://schemas.microsoft.com/office/drawing/2014/main" val="3803149593"/>
                    </a:ext>
                  </a:extLst>
                </a:gridCol>
              </a:tblGrid>
              <a:tr h="1195840">
                <a:tc>
                  <a:txBody>
                    <a:bodyPr/>
                    <a:lstStyle/>
                    <a:p>
                      <a:pPr marL="285750" marR="0" lvl="0" indent="-2857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wide range of reasons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for uploading information means it’s very important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to evaluate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each individual website</a:t>
                      </a:r>
                    </a:p>
                    <a:p>
                      <a:pPr marL="285750" marR="0" lvl="0" indent="-2857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as well as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legitimate websites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whose purpose is to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inform or share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knowledge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, others are created to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advertise or sell 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a product, to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persuade or convince 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of an idea. or to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deliberately mislead 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provide the wrong information</a:t>
                      </a:r>
                    </a:p>
                    <a:p>
                      <a:pPr marL="285750" marR="0" lvl="0" indent="-2857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it’s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often difficult to work out the purpose, as authors are not required to </a:t>
                      </a:r>
                      <a:r>
                        <a:rPr lang="en-GB" sz="1100" b="1" baseline="0" dirty="0" smtClean="0">
                          <a:solidFill>
                            <a:srgbClr val="7030A0"/>
                          </a:solidFill>
                        </a:rPr>
                        <a:t>explain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what it is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396769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031643"/>
              </p:ext>
            </p:extLst>
          </p:nvPr>
        </p:nvGraphicFramePr>
        <p:xfrm>
          <a:off x="75457" y="3951738"/>
          <a:ext cx="6179704" cy="610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04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61031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this is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often difficult to judge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; although the website maybe written in a style that makes it look as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 though the author knows what they are talking about, the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only way to check is to compare 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it with information from other sources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34" name="Rectangle 33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99379" y="3746520"/>
            <a:ext cx="4565295" cy="196254"/>
          </a:xfrm>
          <a:prstGeom prst="rect">
            <a:avLst/>
          </a:prstGeom>
          <a:solidFill>
            <a:srgbClr val="2E52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 smtClean="0"/>
              <a:t> Accuracy -  </a:t>
            </a:r>
            <a:r>
              <a:rPr lang="en-GB" sz="1050" dirty="0" smtClean="0"/>
              <a:t>to what extent can you trust this source of information? </a:t>
            </a:r>
            <a:endParaRPr lang="en-GB" sz="1050" dirty="0"/>
          </a:p>
        </p:txBody>
      </p:sp>
      <p:pic>
        <p:nvPicPr>
          <p:cNvPr id="39" name="Picture 8" descr="A picture containing gallery, photo&#10;&#10;Description generated with high confidence">
            <a:extLst>
              <a:ext uri="{FF2B5EF4-FFF2-40B4-BE49-F238E27FC236}">
                <a16:creationId xmlns:a16="http://schemas.microsoft.com/office/drawing/2014/main" id="{DF72F623-354C-4E32-8BAF-8DE33CE57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737" y="38872"/>
            <a:ext cx="669727" cy="716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75457" y="4592851"/>
            <a:ext cx="4565294" cy="2007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1050" b="1" dirty="0" smtClean="0"/>
          </a:p>
          <a:p>
            <a:r>
              <a:rPr lang="en-GB" sz="1050" b="1" dirty="0" smtClean="0"/>
              <a:t>Responsibility - </a:t>
            </a:r>
            <a:r>
              <a:rPr lang="en-GB" sz="1050" dirty="0" smtClean="0"/>
              <a:t>who </a:t>
            </a:r>
            <a:r>
              <a:rPr lang="en-GB" sz="1050" dirty="0"/>
              <a:t>has produced this </a:t>
            </a:r>
            <a:r>
              <a:rPr lang="en-GB" sz="1050" dirty="0" smtClean="0"/>
              <a:t>information? </a:t>
            </a:r>
            <a:endParaRPr lang="en-GB" sz="1050" dirty="0"/>
          </a:p>
          <a:p>
            <a:r>
              <a:rPr lang="en-GB" sz="1050" b="1" dirty="0" smtClean="0"/>
              <a:t>  </a:t>
            </a:r>
            <a:endParaRPr lang="en-GB" sz="1050" b="1" dirty="0"/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157832"/>
              </p:ext>
            </p:extLst>
          </p:nvPr>
        </p:nvGraphicFramePr>
        <p:xfrm>
          <a:off x="76315" y="4811500"/>
          <a:ext cx="6217013" cy="665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7013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665234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It may be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difficult to identify the author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of a website; it is easy to give a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false identity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to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pretend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to be someone else, or to give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no background information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at all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without knowing who is responsible,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accuracy and reliability are very difficult to check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75457" y="5570415"/>
            <a:ext cx="4532126" cy="184260"/>
          </a:xfrm>
          <a:prstGeom prst="rect">
            <a:avLst/>
          </a:prstGeom>
          <a:solidFill>
            <a:srgbClr val="1627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 smtClean="0"/>
              <a:t>Relevance -</a:t>
            </a:r>
            <a:r>
              <a:rPr lang="en-GB" sz="1050" dirty="0" smtClean="0"/>
              <a:t>does </a:t>
            </a:r>
            <a:r>
              <a:rPr lang="en-GB" sz="1050" dirty="0"/>
              <a:t>this resource provide the </a:t>
            </a:r>
            <a:r>
              <a:rPr lang="en-GB" sz="1050" dirty="0" smtClean="0"/>
              <a:t>kind of information </a:t>
            </a:r>
            <a:r>
              <a:rPr lang="en-GB" sz="1050" dirty="0"/>
              <a:t>I need? </a:t>
            </a:r>
            <a:r>
              <a:rPr lang="en-GB" sz="1050" b="1" dirty="0" smtClean="0"/>
              <a:t>  </a:t>
            </a:r>
            <a:endParaRPr lang="en-GB" sz="1050" b="1" dirty="0"/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443991"/>
              </p:ext>
            </p:extLst>
          </p:nvPr>
        </p:nvGraphicFramePr>
        <p:xfrm>
          <a:off x="81436" y="5762754"/>
          <a:ext cx="620677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6773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864535">
                <a:tc>
                  <a:txBody>
                    <a:bodyPr/>
                    <a:lstStyle/>
                    <a:p>
                      <a:pPr marL="285750" marR="0" lvl="0" indent="-2857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just as websites are created for many different purposes, they can be aimed at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different audiences</a:t>
                      </a:r>
                    </a:p>
                    <a:p>
                      <a:pPr marL="285750" marR="0" lvl="0" indent="-2857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the information may not be aimed at those who need to do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serious research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, or may be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too difficult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to understand</a:t>
                      </a:r>
                    </a:p>
                    <a:p>
                      <a:pPr marL="285750" marR="0" lvl="0" indent="-2857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a well-designed and laid out website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should lead you to the information you need easily</a:t>
                      </a:r>
                    </a:p>
                    <a:p>
                      <a:pPr marL="285750" marR="0" lvl="0" indent="-2857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look for a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sitemap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(usually at the bottom of the page) which will give details of the information included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A9B9B0F8-149A-4F57-9DB3-026665C17F6C}"/>
              </a:ext>
            </a:extLst>
          </p:cNvPr>
          <p:cNvSpPr/>
          <p:nvPr/>
        </p:nvSpPr>
        <p:spPr>
          <a:xfrm>
            <a:off x="99379" y="6949143"/>
            <a:ext cx="4495922" cy="185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50" b="1" dirty="0"/>
              <a:t>Currency </a:t>
            </a:r>
            <a:r>
              <a:rPr lang="en-GB" sz="1050" b="1" dirty="0" smtClean="0"/>
              <a:t>- </a:t>
            </a:r>
            <a:r>
              <a:rPr lang="en-GB" sz="1050" dirty="0"/>
              <a:t>h</a:t>
            </a:r>
            <a:r>
              <a:rPr lang="en-GB" sz="1050" dirty="0" smtClean="0"/>
              <a:t>ow </a:t>
            </a:r>
            <a:r>
              <a:rPr lang="en-GB" sz="1050" dirty="0"/>
              <a:t>up to date is the information? </a:t>
            </a:r>
            <a:r>
              <a:rPr lang="en-GB" sz="1050" dirty="0" smtClean="0"/>
              <a:t> </a:t>
            </a:r>
            <a:endParaRPr lang="en-GB" sz="1050" dirty="0"/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843358"/>
              </p:ext>
            </p:extLst>
          </p:nvPr>
        </p:nvGraphicFramePr>
        <p:xfrm>
          <a:off x="99379" y="7170161"/>
          <a:ext cx="6225437" cy="92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5437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638281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check for the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date the website was </a:t>
                      </a:r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created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 – if not obvious, scroll right down to the bottom of the page to see if you can find it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look for</a:t>
                      </a:r>
                      <a:r>
                        <a:rPr lang="en-GB" sz="1100" dirty="0" smtClean="0"/>
                        <a:t>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’last updated on …’ 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to see if the information has been kept up to date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remember that websites which are </a:t>
                      </a:r>
                      <a:r>
                        <a:rPr lang="en-GB" sz="1100" b="1" dirty="0" smtClean="0">
                          <a:solidFill>
                            <a:srgbClr val="7030A0"/>
                          </a:solidFill>
                        </a:rPr>
                        <a:t>no longer maintained and kept up to date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can still come up when you do an internet search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37265" y="149578"/>
            <a:ext cx="1671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 smtClean="0">
                <a:solidFill>
                  <a:srgbClr val="002060"/>
                </a:solidFill>
              </a:rPr>
              <a:t>Largs</a:t>
            </a:r>
            <a:r>
              <a:rPr lang="en-GB" sz="1400" b="1" dirty="0" smtClean="0">
                <a:solidFill>
                  <a:srgbClr val="002060"/>
                </a:solidFill>
              </a:rPr>
              <a:t> Campus Learning Website</a:t>
            </a:r>
            <a:endParaRPr lang="en-GB" sz="14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11275" y="26069"/>
            <a:ext cx="1682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</a:rPr>
              <a:t>Locate: evaluating sources of information</a:t>
            </a:r>
            <a:endParaRPr lang="en-GB" sz="1200" b="1" dirty="0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12382" y="707689"/>
            <a:ext cx="2662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2060"/>
                </a:solidFill>
              </a:rPr>
              <a:t>The PARRC test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379" y="1654343"/>
            <a:ext cx="6423989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rgbClr val="002060"/>
                </a:solidFill>
              </a:rPr>
              <a:t>Resource to be evaluated</a:t>
            </a:r>
            <a:r>
              <a:rPr lang="en-GB" sz="1200" b="1" dirty="0" smtClean="0">
                <a:solidFill>
                  <a:srgbClr val="002060"/>
                </a:solidFill>
              </a:rPr>
              <a:t>: webpages</a:t>
            </a:r>
          </a:p>
          <a:p>
            <a:r>
              <a:rPr lang="en-GB" sz="1200" dirty="0"/>
              <a:t> Information uploaded to the world wide web by someone who </a:t>
            </a:r>
            <a:r>
              <a:rPr lang="en-GB" sz="1200" b="1" dirty="0">
                <a:solidFill>
                  <a:srgbClr val="7030A0"/>
                </a:solidFill>
              </a:rPr>
              <a:t>may or may not identify themselves. </a:t>
            </a:r>
            <a:r>
              <a:rPr lang="en-GB" sz="1200" dirty="0"/>
              <a:t>Most websites can be </a:t>
            </a:r>
            <a:r>
              <a:rPr lang="en-GB" sz="1200" b="1" dirty="0">
                <a:solidFill>
                  <a:srgbClr val="7030A0"/>
                </a:solidFill>
              </a:rPr>
              <a:t>accessed freely </a:t>
            </a:r>
            <a:r>
              <a:rPr lang="en-GB" sz="1200" dirty="0"/>
              <a:t>by anyone with a computer, tablet or </a:t>
            </a:r>
            <a:r>
              <a:rPr lang="en-GB" sz="1200" dirty="0" smtClean="0"/>
              <a:t>phone</a:t>
            </a:r>
            <a:endParaRPr lang="en-GB" sz="12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87890" y="4903300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406551" y="2773879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87890" y="4120034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84626" y="5886439"/>
            <a:ext cx="379895" cy="222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D51154C-4B46-4C46-AD77-401986411F2E}"/>
              </a:ext>
            </a:extLst>
          </p:cNvPr>
          <p:cNvSpPr/>
          <p:nvPr/>
        </p:nvSpPr>
        <p:spPr>
          <a:xfrm rot="10800000" flipV="1">
            <a:off x="6390852" y="7056082"/>
            <a:ext cx="379895" cy="2602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</a:rPr>
              <a:t> /</a:t>
            </a:r>
            <a:r>
              <a:rPr lang="en-GB" sz="12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379" y="8125203"/>
            <a:ext cx="6586027" cy="96949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 smtClean="0"/>
              <a:t>Now sum up the usefulness of this site here</a:t>
            </a:r>
            <a:r>
              <a:rPr lang="en-GB" sz="800" dirty="0" smtClean="0"/>
              <a:t>:</a:t>
            </a:r>
          </a:p>
          <a:p>
            <a:endParaRPr lang="en-GB" sz="800" dirty="0" smtClean="0"/>
          </a:p>
          <a:p>
            <a:r>
              <a:rPr lang="en-GB" sz="1000" dirty="0"/>
              <a:t>Because of the way that search engines work</a:t>
            </a:r>
            <a:r>
              <a:rPr lang="en-GB" sz="1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GB" sz="1000" b="1" dirty="0">
                <a:solidFill>
                  <a:schemeClr val="accent2">
                    <a:lumMod val="75000"/>
                  </a:schemeClr>
                </a:solidFill>
              </a:rPr>
              <a:t>the first websites you find </a:t>
            </a:r>
            <a:r>
              <a:rPr lang="en-GB" sz="1000" dirty="0"/>
              <a:t>may not necessarily be </a:t>
            </a:r>
            <a:r>
              <a:rPr lang="en-GB" sz="1000" b="1" dirty="0">
                <a:solidFill>
                  <a:schemeClr val="accent2">
                    <a:lumMod val="75000"/>
                  </a:schemeClr>
                </a:solidFill>
              </a:rPr>
              <a:t>the best</a:t>
            </a:r>
            <a:r>
              <a:rPr lang="en-GB" sz="1000" b="1" dirty="0">
                <a:solidFill>
                  <a:srgbClr val="7030A0"/>
                </a:solidFill>
              </a:rPr>
              <a:t>; </a:t>
            </a:r>
            <a:r>
              <a:rPr lang="en-GB" sz="1000" dirty="0"/>
              <a:t>It may take some time to </a:t>
            </a:r>
            <a:r>
              <a:rPr lang="en-GB" sz="1000" b="1" dirty="0">
                <a:solidFill>
                  <a:schemeClr val="accent2">
                    <a:lumMod val="75000"/>
                  </a:schemeClr>
                </a:solidFill>
              </a:rPr>
              <a:t>evaluate </a:t>
            </a:r>
            <a:r>
              <a:rPr lang="en-GB" sz="1000" dirty="0"/>
              <a:t>a website, to find out more about it, before deciding whether or not to use the information; if you cannot </a:t>
            </a:r>
            <a:r>
              <a:rPr lang="en-GB" sz="1000" b="1" dirty="0">
                <a:solidFill>
                  <a:schemeClr val="accent2">
                    <a:lumMod val="75000"/>
                  </a:schemeClr>
                </a:solidFill>
              </a:rPr>
              <a:t>verify the source </a:t>
            </a:r>
            <a:r>
              <a:rPr lang="en-GB" sz="1000" dirty="0"/>
              <a:t>of the information, you cannot be sure that it is trustworthy – you should always look at least one other source; </a:t>
            </a:r>
            <a:r>
              <a:rPr lang="en-GB" sz="1000" b="1" dirty="0">
                <a:solidFill>
                  <a:schemeClr val="accent2">
                    <a:lumMod val="75000"/>
                  </a:schemeClr>
                </a:solidFill>
              </a:rPr>
              <a:t>directories</a:t>
            </a:r>
            <a:r>
              <a:rPr lang="en-GB" sz="1000" b="1" dirty="0">
                <a:solidFill>
                  <a:srgbClr val="7030A0"/>
                </a:solidFill>
              </a:rPr>
              <a:t>, </a:t>
            </a:r>
            <a:r>
              <a:rPr lang="en-GB" sz="1000" b="1" dirty="0">
                <a:solidFill>
                  <a:schemeClr val="accent2">
                    <a:lumMod val="75000"/>
                  </a:schemeClr>
                </a:solidFill>
              </a:rPr>
              <a:t>such as the </a:t>
            </a:r>
            <a:r>
              <a:rPr lang="en-GB" sz="1000" b="1" i="1" dirty="0">
                <a:solidFill>
                  <a:schemeClr val="accent2">
                    <a:lumMod val="75000"/>
                  </a:schemeClr>
                </a:solidFill>
              </a:rPr>
              <a:t>Useful Resources </a:t>
            </a:r>
            <a:r>
              <a:rPr lang="en-GB" sz="1000" b="1" dirty="0">
                <a:solidFill>
                  <a:schemeClr val="accent2">
                    <a:lumMod val="75000"/>
                  </a:schemeClr>
                </a:solidFill>
              </a:rPr>
              <a:t>pages of the Virtual Library can be useful and save </a:t>
            </a:r>
            <a:r>
              <a:rPr lang="en-GB" sz="1000" b="1" dirty="0" smtClean="0">
                <a:solidFill>
                  <a:schemeClr val="accent2">
                    <a:lumMod val="75000"/>
                  </a:schemeClr>
                </a:solidFill>
              </a:rPr>
              <a:t>time</a:t>
            </a:r>
            <a:endParaRPr lang="en-GB" sz="1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41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597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Newbury</dc:creator>
  <cp:lastModifiedBy>Ms Newbury</cp:lastModifiedBy>
  <cp:revision>58</cp:revision>
  <cp:lastPrinted>2019-05-21T10:46:40Z</cp:lastPrinted>
  <dcterms:created xsi:type="dcterms:W3CDTF">2018-09-29T06:22:43Z</dcterms:created>
  <dcterms:modified xsi:type="dcterms:W3CDTF">2020-04-20T10:15:08Z</dcterms:modified>
</cp:coreProperties>
</file>