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313" r:id="rId2"/>
    <p:sldId id="398" r:id="rId3"/>
    <p:sldId id="399" r:id="rId4"/>
    <p:sldId id="415" r:id="rId5"/>
    <p:sldId id="420" r:id="rId6"/>
    <p:sldId id="419" r:id="rId7"/>
    <p:sldId id="417" r:id="rId8"/>
    <p:sldId id="440" r:id="rId9"/>
    <p:sldId id="430" r:id="rId10"/>
    <p:sldId id="431" r:id="rId11"/>
    <p:sldId id="432" r:id="rId12"/>
    <p:sldId id="434" r:id="rId13"/>
    <p:sldId id="422" r:id="rId14"/>
    <p:sldId id="423" r:id="rId15"/>
    <p:sldId id="425" r:id="rId16"/>
    <p:sldId id="427" r:id="rId17"/>
    <p:sldId id="428" r:id="rId18"/>
    <p:sldId id="438" r:id="rId19"/>
    <p:sldId id="439" r:id="rId20"/>
    <p:sldId id="385" r:id="rId21"/>
    <p:sldId id="386" r:id="rId22"/>
    <p:sldId id="387" r:id="rId23"/>
    <p:sldId id="388" r:id="rId24"/>
    <p:sldId id="389" r:id="rId25"/>
    <p:sldId id="390" r:id="rId26"/>
    <p:sldId id="391" r:id="rId27"/>
    <p:sldId id="392" r:id="rId28"/>
    <p:sldId id="393" r:id="rId29"/>
    <p:sldId id="326" r:id="rId30"/>
  </p:sldIdLst>
  <p:sldSz cx="12192000" cy="6858000"/>
  <p:notesSz cx="9928225"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46" autoAdjust="0"/>
    <p:restoredTop sz="94660"/>
  </p:normalViewPr>
  <p:slideViewPr>
    <p:cSldViewPr snapToGrid="0" showGuides="1">
      <p:cViewPr varScale="1">
        <p:scale>
          <a:sx n="73" d="100"/>
          <a:sy n="73" d="100"/>
        </p:scale>
        <p:origin x="918" y="84"/>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3713" cy="341313"/>
          </a:xfrm>
          <a:prstGeom prst="rect">
            <a:avLst/>
          </a:prstGeom>
        </p:spPr>
        <p:txBody>
          <a:bodyPr vert="horz" lIns="91440" tIns="45720" rIns="91440" bIns="45720" rtlCol="0"/>
          <a:lstStyle>
            <a:lvl1pPr algn="r">
              <a:defRPr sz="1200"/>
            </a:lvl1pPr>
          </a:lstStyle>
          <a:p>
            <a:fld id="{89E3450C-9EB3-471B-A9EF-4A31AA0FC678}" type="datetimeFigureOut">
              <a:rPr lang="en-GB" smtClean="0"/>
              <a:t>25/01/2022</a:t>
            </a:fld>
            <a:endParaRPr lang="en-GB"/>
          </a:p>
        </p:txBody>
      </p:sp>
      <p:sp>
        <p:nvSpPr>
          <p:cNvPr id="4" name="Slide Image Placeholder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3271838"/>
            <a:ext cx="7943850" cy="2676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6456363"/>
            <a:ext cx="4303713" cy="341312"/>
          </a:xfrm>
          <a:prstGeom prst="rect">
            <a:avLst/>
          </a:prstGeom>
        </p:spPr>
        <p:txBody>
          <a:bodyPr vert="horz" lIns="91440" tIns="45720" rIns="91440" bIns="45720" rtlCol="0" anchor="b"/>
          <a:lstStyle>
            <a:lvl1pPr algn="r">
              <a:defRPr sz="1200"/>
            </a:lvl1pPr>
          </a:lstStyle>
          <a:p>
            <a:fld id="{12A31045-5158-4C30-B419-A8618A5C34C0}" type="slidenum">
              <a:rPr lang="en-GB" smtClean="0"/>
              <a:t>‹#›</a:t>
            </a:fld>
            <a:endParaRPr lang="en-GB"/>
          </a:p>
        </p:txBody>
      </p:sp>
    </p:spTree>
    <p:extLst>
      <p:ext uri="{BB962C8B-B14F-4D97-AF65-F5344CB8AC3E}">
        <p14:creationId xmlns:p14="http://schemas.microsoft.com/office/powerpoint/2010/main" val="282676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F8D253-4F2A-47E9-BA4F-2F9E3B320AE8}" type="slidenum">
              <a:rPr lang="en-GB" smtClean="0"/>
              <a:t>29</a:t>
            </a:fld>
            <a:endParaRPr lang="en-GB" dirty="0"/>
          </a:p>
        </p:txBody>
      </p:sp>
    </p:spTree>
    <p:extLst>
      <p:ext uri="{BB962C8B-B14F-4D97-AF65-F5344CB8AC3E}">
        <p14:creationId xmlns:p14="http://schemas.microsoft.com/office/powerpoint/2010/main" val="207752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A49674-65EE-47A7-AE86-4F0066C09487}"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288081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49674-65EE-47A7-AE86-4F0066C09487}"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317593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49674-65EE-47A7-AE86-4F0066C09487}"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87490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49674-65EE-47A7-AE86-4F0066C09487}"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3547096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A49674-65EE-47A7-AE86-4F0066C09487}" type="datetimeFigureOut">
              <a:rPr lang="en-GB" smtClean="0"/>
              <a:t>25/01/2022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228167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49674-65EE-47A7-AE86-4F0066C09487}" type="datetimeFigureOut">
              <a:rPr lang="en-GB" smtClean="0"/>
              <a:t>25/01/2022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164523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A49674-65EE-47A7-AE86-4F0066C09487}" type="datetimeFigureOut">
              <a:rPr lang="en-GB" smtClean="0"/>
              <a:t>25/01/2022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13639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A49674-65EE-47A7-AE86-4F0066C09487}" type="datetimeFigureOut">
              <a:rPr lang="en-GB" smtClean="0"/>
              <a:t>25/01/2022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371291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49674-65EE-47A7-AE86-4F0066C09487}" type="datetimeFigureOut">
              <a:rPr lang="en-GB" smtClean="0"/>
              <a:t>25/01/2022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2170812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49674-65EE-47A7-AE86-4F0066C09487}" type="datetimeFigureOut">
              <a:rPr lang="en-GB" smtClean="0"/>
              <a:t>25/01/2022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54046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49674-65EE-47A7-AE86-4F0066C09487}" type="datetimeFigureOut">
              <a:rPr lang="en-GB" smtClean="0"/>
              <a:t>25/01/2022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E2CC23-35D8-431A-AE01-C2E795CB0BAA}" type="slidenum">
              <a:rPr lang="en-GB" smtClean="0"/>
              <a:t>‹#›</a:t>
            </a:fld>
            <a:endParaRPr lang="en-GB"/>
          </a:p>
        </p:txBody>
      </p:sp>
    </p:spTree>
    <p:extLst>
      <p:ext uri="{BB962C8B-B14F-4D97-AF65-F5344CB8AC3E}">
        <p14:creationId xmlns:p14="http://schemas.microsoft.com/office/powerpoint/2010/main" val="120154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49674-65EE-47A7-AE86-4F0066C09487}" type="datetimeFigureOut">
              <a:rPr lang="en-GB" smtClean="0"/>
              <a:t>25/01/2022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2CC23-35D8-431A-AE01-C2E795CB0BAA}" type="slidenum">
              <a:rPr lang="en-GB" smtClean="0"/>
              <a:t>‹#›</a:t>
            </a:fld>
            <a:endParaRPr lang="en-GB"/>
          </a:p>
        </p:txBody>
      </p:sp>
    </p:spTree>
    <p:extLst>
      <p:ext uri="{BB962C8B-B14F-4D97-AF65-F5344CB8AC3E}">
        <p14:creationId xmlns:p14="http://schemas.microsoft.com/office/powerpoint/2010/main" val="3000419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hyperlink" Target="https://twitter.com/largsacademy?lang=en" TargetMode="External"/><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largs.n-ayrshire.sch.uk/" TargetMode="External"/><Relationship Id="rId5" Type="http://schemas.openxmlformats.org/officeDocument/2006/relationships/image" Target="../media/image51.png"/><Relationship Id="rId4" Type="http://schemas.openxmlformats.org/officeDocument/2006/relationships/hyperlink" Target="https://www.youtube.com/channel/UCNWvJT7fflldhtxud9CkHhw" TargetMode="Externa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7.jp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2"/>
          <a:srcRect l="9741" t="1628" r="87811" b="88915"/>
          <a:stretch/>
        </p:blipFill>
        <p:spPr>
          <a:xfrm>
            <a:off x="-587033" y="-388056"/>
            <a:ext cx="13333828" cy="8286375"/>
          </a:xfrm>
          <a:prstGeom prst="rect">
            <a:avLst/>
          </a:prstGeom>
        </p:spPr>
      </p:pic>
      <p:pic>
        <p:nvPicPr>
          <p:cNvPr id="3" name="Picture 2"/>
          <p:cNvPicPr>
            <a:picLocks noChangeAspect="1"/>
          </p:cNvPicPr>
          <p:nvPr/>
        </p:nvPicPr>
        <p:blipFill rotWithShape="1">
          <a:blip r:embed="rId2"/>
          <a:srcRect l="9741" t="1628" r="9474" b="5570"/>
          <a:stretch/>
        </p:blipFill>
        <p:spPr>
          <a:xfrm>
            <a:off x="1846309" y="1341220"/>
            <a:ext cx="8454808" cy="5460595"/>
          </a:xfrm>
          <a:prstGeom prst="rect">
            <a:avLst/>
          </a:prstGeom>
        </p:spPr>
      </p:pic>
      <p:sp>
        <p:nvSpPr>
          <p:cNvPr id="6" name="TextBox 5"/>
          <p:cNvSpPr txBox="1"/>
          <p:nvPr/>
        </p:nvSpPr>
        <p:spPr>
          <a:xfrm>
            <a:off x="1143002" y="204463"/>
            <a:ext cx="9905999" cy="830997"/>
          </a:xfrm>
          <a:prstGeom prst="rect">
            <a:avLst/>
          </a:prstGeom>
          <a:noFill/>
        </p:spPr>
        <p:txBody>
          <a:bodyPr wrap="square" rtlCol="0">
            <a:spAutoFit/>
          </a:bodyPr>
          <a:lstStyle/>
          <a:p>
            <a:pPr algn="ctr"/>
            <a:r>
              <a:rPr lang="en-GB" sz="4800" b="1" dirty="0">
                <a:solidFill>
                  <a:schemeClr val="bg1"/>
                </a:solidFill>
                <a:latin typeface="Century Gothic" panose="020B0502020202020204" pitchFamily="34" charset="0"/>
                <a:cs typeface="Arial" panose="020B0604020202020204" pitchFamily="34" charset="0"/>
              </a:rPr>
              <a:t>P7 to S1 Transition Guide</a:t>
            </a:r>
          </a:p>
        </p:txBody>
      </p:sp>
      <p:sp>
        <p:nvSpPr>
          <p:cNvPr id="48" name="TextBox 47"/>
          <p:cNvSpPr txBox="1"/>
          <p:nvPr/>
        </p:nvSpPr>
        <p:spPr>
          <a:xfrm>
            <a:off x="1176003" y="1019776"/>
            <a:ext cx="9870703" cy="307777"/>
          </a:xfrm>
          <a:prstGeom prst="rect">
            <a:avLst/>
          </a:prstGeom>
          <a:noFill/>
        </p:spPr>
        <p:txBody>
          <a:bodyPr wrap="square" rtlCol="0">
            <a:spAutoFit/>
          </a:bodyPr>
          <a:lstStyle/>
          <a:p>
            <a:pPr algn="ctr">
              <a:tabLst>
                <a:tab pos="1745933" algn="l"/>
              </a:tabLst>
            </a:pPr>
            <a:r>
              <a:rPr lang="en-GB" sz="1400" b="1" dirty="0">
                <a:solidFill>
                  <a:schemeClr val="bg1"/>
                </a:solidFill>
                <a:latin typeface="Century Gothic" panose="020B0502020202020204" pitchFamily="34" charset="0"/>
                <a:cs typeface="Arial" panose="020B0604020202020204" pitchFamily="34" charset="0"/>
              </a:rPr>
              <a:t>Achievement | Ambition | Respect | Responsibility | Community</a:t>
            </a:r>
          </a:p>
        </p:txBody>
      </p:sp>
    </p:spTree>
    <p:extLst>
      <p:ext uri="{BB962C8B-B14F-4D97-AF65-F5344CB8AC3E}">
        <p14:creationId xmlns:p14="http://schemas.microsoft.com/office/powerpoint/2010/main" val="131524324"/>
      </p:ext>
    </p:extLst>
  </p:cSld>
  <p:clrMapOvr>
    <a:masterClrMapping/>
  </p:clrMapOvr>
  <mc:AlternateContent xmlns:mc="http://schemas.openxmlformats.org/markup-compatibility/2006" xmlns:p14="http://schemas.microsoft.com/office/powerpoint/2010/main">
    <mc:Choice Requires="p14">
      <p:transition p14:dur="0" advTm="4345"/>
    </mc:Choice>
    <mc:Fallback xmlns="">
      <p:transition advTm="43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FFFFF"/>
              </a:clrFrom>
              <a:clrTo>
                <a:srgbClr val="FFFFFF">
                  <a:alpha val="0"/>
                </a:srgbClr>
              </a:clrTo>
            </a:clrChange>
          </a:blip>
          <a:srcRect l="9842" r="10092"/>
          <a:stretch/>
        </p:blipFill>
        <p:spPr>
          <a:xfrm>
            <a:off x="1399110" y="67397"/>
            <a:ext cx="9470572" cy="6650182"/>
          </a:xfrm>
          <a:prstGeom prst="rect">
            <a:avLst/>
          </a:prstGeom>
        </p:spPr>
      </p:pic>
    </p:spTree>
    <p:extLst>
      <p:ext uri="{BB962C8B-B14F-4D97-AF65-F5344CB8AC3E}">
        <p14:creationId xmlns:p14="http://schemas.microsoft.com/office/powerpoint/2010/main" val="152945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28" y="0"/>
            <a:ext cx="12192000" cy="1074140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Lunchtime</a:t>
            </a:r>
          </a:p>
          <a:p>
            <a:endParaRPr lang="en-GB" sz="4000" b="1" dirty="0">
              <a:latin typeface="Century Gothic" panose="020B0502020202020204" pitchFamily="34" charset="0"/>
            </a:endParaRP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Pupils use their Young Scot Card to pay for their school meals.  The card will be issued to pupils before the start of S1.</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Parent Pay allows parents and carers to:  </a:t>
            </a:r>
          </a:p>
          <a:p>
            <a:pPr marL="800100" lvl="1"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pay for school meals online</a:t>
            </a:r>
          </a:p>
          <a:p>
            <a:pPr marL="800100" lvl="1"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see what meals your child has been buying</a:t>
            </a:r>
          </a:p>
          <a:p>
            <a:pPr marL="800100" lvl="1"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check your child’s balance</a:t>
            </a:r>
          </a:p>
          <a:p>
            <a:pPr marL="800100" lvl="1"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top up at your convenience</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Click on the following web link: www.parentpay.com</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If online payment is not a suitable option, North Ayrshire Council can issue a </a:t>
            </a:r>
            <a:r>
              <a:rPr lang="en-GB" sz="2400" dirty="0" err="1">
                <a:solidFill>
                  <a:schemeClr val="tx1"/>
                </a:solidFill>
                <a:latin typeface="Century Gothic" panose="020B0502020202020204" pitchFamily="34" charset="0"/>
              </a:rPr>
              <a:t>PayPoint</a:t>
            </a:r>
            <a:r>
              <a:rPr lang="en-GB" sz="2400" dirty="0">
                <a:solidFill>
                  <a:schemeClr val="tx1"/>
                </a:solidFill>
                <a:latin typeface="Century Gothic" panose="020B0502020202020204" pitchFamily="34" charset="0"/>
              </a:rPr>
              <a:t> card - to request a </a:t>
            </a:r>
            <a:r>
              <a:rPr lang="en-GB" sz="2400" dirty="0" err="1">
                <a:solidFill>
                  <a:schemeClr val="tx1"/>
                </a:solidFill>
                <a:latin typeface="Century Gothic" panose="020B0502020202020204" pitchFamily="34" charset="0"/>
              </a:rPr>
              <a:t>PayPoint</a:t>
            </a:r>
            <a:r>
              <a:rPr lang="en-GB" sz="2400" dirty="0">
                <a:solidFill>
                  <a:schemeClr val="tx1"/>
                </a:solidFill>
                <a:latin typeface="Century Gothic" panose="020B0502020202020204" pitchFamily="34" charset="0"/>
              </a:rPr>
              <a:t> card, phone 01294 324759.  </a:t>
            </a:r>
          </a:p>
          <a:p>
            <a:pPr marL="342900" indent="-342900">
              <a:lnSpc>
                <a:spcPct val="150000"/>
              </a:lnSpc>
              <a:buFont typeface="Arial" panose="020B0604020202020204" pitchFamily="34" charset="0"/>
              <a:buChar char="•"/>
            </a:pPr>
            <a:endParaRPr lang="en-GB" sz="2400" dirty="0">
              <a:solidFill>
                <a:schemeClr val="tx1"/>
              </a:solidFill>
              <a:latin typeface="Century Gothic" panose="020B0502020202020204" pitchFamily="34" charset="0"/>
            </a:endParaRP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Pupils can use machines, located around the school, and their Personal Identification Number (PIN) to 'top up' with cash and view their balance.  This PIN can be obtained from your child’s guidance teacher or a member of the catering staff.</a:t>
            </a:r>
          </a:p>
          <a:p>
            <a:pPr marL="342900" indent="-342900">
              <a:lnSpc>
                <a:spcPct val="150000"/>
              </a:lnSpc>
              <a:buFont typeface="Arial" panose="020B0604020202020204" pitchFamily="34" charset="0"/>
              <a:buChar char="•"/>
            </a:pPr>
            <a:endParaRPr lang="en-GB" sz="2400" dirty="0">
              <a:solidFill>
                <a:schemeClr val="tx1"/>
              </a:solidFill>
              <a:latin typeface="Century Gothic" panose="020B0502020202020204" pitchFamily="34" charset="0"/>
            </a:endParaRPr>
          </a:p>
          <a:p>
            <a:pPr marL="342900" indent="-342900">
              <a:lnSpc>
                <a:spcPct val="150000"/>
              </a:lnSpc>
              <a:buFont typeface="Arial" panose="020B0604020202020204" pitchFamily="34" charset="0"/>
              <a:buChar char="•"/>
            </a:pPr>
            <a:endParaRPr lang="en-GB"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35343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3380"/>
          <a:stretch/>
        </p:blipFill>
        <p:spPr>
          <a:xfrm>
            <a:off x="7334" y="-73688"/>
            <a:ext cx="12180184" cy="6999396"/>
          </a:xfrm>
          <a:prstGeom prst="rect">
            <a:avLst/>
          </a:prstGeom>
        </p:spPr>
      </p:pic>
      <p:sp>
        <p:nvSpPr>
          <p:cNvPr id="16" name="TextBox 15"/>
          <p:cNvSpPr txBox="1"/>
          <p:nvPr/>
        </p:nvSpPr>
        <p:spPr>
          <a:xfrm>
            <a:off x="7334" y="-73688"/>
            <a:ext cx="12184666" cy="286232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GB" sz="4000" b="1" dirty="0">
                <a:latin typeface="Century Gothic" panose="020B0502020202020204" pitchFamily="34" charset="0"/>
              </a:rPr>
              <a:t> Get to know </a:t>
            </a:r>
            <a:r>
              <a:rPr lang="en-GB" sz="4000" b="1" dirty="0" err="1">
                <a:latin typeface="Century Gothic" panose="020B0502020202020204" pitchFamily="34" charset="0"/>
              </a:rPr>
              <a:t>Largs</a:t>
            </a:r>
            <a:r>
              <a:rPr lang="en-GB" sz="4000" b="1" dirty="0">
                <a:latin typeface="Century Gothic" panose="020B0502020202020204" pitchFamily="34" charset="0"/>
              </a:rPr>
              <a:t> Academy</a:t>
            </a:r>
            <a:endParaRPr lang="en-GB" sz="3200" dirty="0">
              <a:latin typeface="Century Gothic" panose="020B0502020202020204" pitchFamily="34" charset="0"/>
            </a:endParaRPr>
          </a:p>
          <a:p>
            <a:pPr>
              <a:lnSpc>
                <a:spcPct val="150000"/>
              </a:lnSpc>
            </a:pPr>
            <a:endParaRPr lang="en-GB" sz="4000" b="1" dirty="0">
              <a:latin typeface="Century Gothic" panose="020B0502020202020204" pitchFamily="34" charset="0"/>
            </a:endParaRPr>
          </a:p>
          <a:p>
            <a:pPr>
              <a:lnSpc>
                <a:spcPct val="150000"/>
              </a:lnSpc>
            </a:pPr>
            <a:endParaRPr lang="en-GB" sz="4000" dirty="0">
              <a:latin typeface="Century Gothic" panose="020B0502020202020204" pitchFamily="34" charset="0"/>
            </a:endParaRPr>
          </a:p>
        </p:txBody>
      </p:sp>
    </p:spTree>
    <p:extLst>
      <p:ext uri="{BB962C8B-B14F-4D97-AF65-F5344CB8AC3E}">
        <p14:creationId xmlns:p14="http://schemas.microsoft.com/office/powerpoint/2010/main" val="409604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lum bright="1000"/>
            <a:extLst>
              <a:ext uri="{28A0092B-C50C-407E-A947-70E740481C1C}">
                <a14:useLocalDpi xmlns:a14="http://schemas.microsoft.com/office/drawing/2010/main" val="0"/>
              </a:ext>
            </a:extLst>
          </a:blip>
          <a:stretch>
            <a:fillRect/>
          </a:stretch>
        </p:blipFill>
        <p:spPr>
          <a:xfrm>
            <a:off x="4572000" y="873116"/>
            <a:ext cx="7915701" cy="5981272"/>
          </a:xfrm>
          <a:prstGeom prst="rect">
            <a:avLst/>
          </a:prstGeom>
        </p:spPr>
      </p:pic>
      <p:sp>
        <p:nvSpPr>
          <p:cNvPr id="15" name="TextBox 14"/>
          <p:cNvSpPr txBox="1"/>
          <p:nvPr/>
        </p:nvSpPr>
        <p:spPr>
          <a:xfrm>
            <a:off x="44210" y="178599"/>
            <a:ext cx="12147789" cy="461665"/>
          </a:xfrm>
          <a:prstGeom prst="rect">
            <a:avLst/>
          </a:prstGeom>
          <a:noFill/>
        </p:spPr>
        <p:txBody>
          <a:bodyPr wrap="square" rtlCol="0">
            <a:spAutoFit/>
          </a:bodyPr>
          <a:lstStyle/>
          <a:p>
            <a:r>
              <a:rPr lang="en-GB" sz="2400" dirty="0">
                <a:latin typeface="Century Gothic" panose="020B0502020202020204" pitchFamily="34" charset="0"/>
              </a:rPr>
              <a:t>Pupils are advised to look out for </a:t>
            </a:r>
            <a:r>
              <a:rPr lang="en-GB" sz="2400" b="1" dirty="0">
                <a:latin typeface="Century Gothic" panose="020B0502020202020204" pitchFamily="34" charset="0"/>
              </a:rPr>
              <a:t>signs</a:t>
            </a:r>
            <a:r>
              <a:rPr lang="en-GB" sz="2400" dirty="0">
                <a:latin typeface="Century Gothic" panose="020B0502020202020204" pitchFamily="34" charset="0"/>
              </a:rPr>
              <a:t> to help them navigate around the school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10" t="8930" r="7453" b="3529"/>
          <a:stretch/>
        </p:blipFill>
        <p:spPr>
          <a:xfrm>
            <a:off x="0" y="861950"/>
            <a:ext cx="4572000" cy="6273687"/>
          </a:xfrm>
          <a:prstGeom prst="rect">
            <a:avLst/>
          </a:prstGeom>
        </p:spPr>
      </p:pic>
    </p:spTree>
    <p:extLst>
      <p:ext uri="{BB962C8B-B14F-4D97-AF65-F5344CB8AC3E}">
        <p14:creationId xmlns:p14="http://schemas.microsoft.com/office/powerpoint/2010/main" val="2007221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208"/>
          <a:stretch/>
        </p:blipFill>
        <p:spPr>
          <a:xfrm>
            <a:off x="-1" y="886763"/>
            <a:ext cx="6141491" cy="5998191"/>
          </a:xfrm>
          <a:prstGeom prst="rect">
            <a:avLst/>
          </a:prstGeom>
        </p:spPr>
      </p:pic>
      <p:pic>
        <p:nvPicPr>
          <p:cNvPr id="4" name="Picture 3"/>
          <p:cNvPicPr>
            <a:picLocks noChangeAspect="1"/>
          </p:cNvPicPr>
          <p:nvPr/>
        </p:nvPicPr>
        <p:blipFill>
          <a:blip r:embed="rId3" cstate="print">
            <a:lum bright="10000"/>
            <a:extLst>
              <a:ext uri="{28A0092B-C50C-407E-A947-70E740481C1C}">
                <a14:useLocalDpi xmlns:a14="http://schemas.microsoft.com/office/drawing/2010/main" val="0"/>
              </a:ext>
            </a:extLst>
          </a:blip>
          <a:stretch>
            <a:fillRect/>
          </a:stretch>
        </p:blipFill>
        <p:spPr>
          <a:xfrm>
            <a:off x="4230806" y="888518"/>
            <a:ext cx="7961193" cy="5970896"/>
          </a:xfrm>
          <a:prstGeom prst="rect">
            <a:avLst/>
          </a:prstGeom>
        </p:spPr>
      </p:pic>
      <p:sp>
        <p:nvSpPr>
          <p:cNvPr id="6" name="TextBox 5"/>
          <p:cNvSpPr txBox="1"/>
          <p:nvPr/>
        </p:nvSpPr>
        <p:spPr>
          <a:xfrm>
            <a:off x="44210" y="205895"/>
            <a:ext cx="12147789" cy="461665"/>
          </a:xfrm>
          <a:prstGeom prst="rect">
            <a:avLst/>
          </a:prstGeom>
          <a:noFill/>
        </p:spPr>
        <p:txBody>
          <a:bodyPr wrap="square" rtlCol="0">
            <a:spAutoFit/>
          </a:bodyPr>
          <a:lstStyle/>
          <a:p>
            <a:r>
              <a:rPr lang="en-GB" sz="2400" dirty="0">
                <a:latin typeface="Century Gothic" panose="020B0502020202020204" pitchFamily="34" charset="0"/>
              </a:rPr>
              <a:t>Pupils will enter via the </a:t>
            </a:r>
            <a:r>
              <a:rPr lang="en-GB" sz="2400" b="1" dirty="0">
                <a:latin typeface="Century Gothic" panose="020B0502020202020204" pitchFamily="34" charset="0"/>
              </a:rPr>
              <a:t>Main Entrance</a:t>
            </a:r>
            <a:endParaRPr lang="en-GB" sz="2400" dirty="0">
              <a:latin typeface="Century Gothic" panose="020B0502020202020204" pitchFamily="34" charset="0"/>
            </a:endParaRPr>
          </a:p>
        </p:txBody>
      </p:sp>
    </p:spTree>
    <p:extLst>
      <p:ext uri="{BB962C8B-B14F-4D97-AF65-F5344CB8AC3E}">
        <p14:creationId xmlns:p14="http://schemas.microsoft.com/office/powerpoint/2010/main" val="2566733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34756" b="-1"/>
          <a:stretch/>
        </p:blipFill>
        <p:spPr>
          <a:xfrm>
            <a:off x="-1" y="914400"/>
            <a:ext cx="12191999" cy="5938218"/>
          </a:xfrm>
          <a:prstGeom prst="rect">
            <a:avLst/>
          </a:prstGeom>
        </p:spPr>
      </p:pic>
      <p:sp>
        <p:nvSpPr>
          <p:cNvPr id="16" name="TextBox 15"/>
          <p:cNvSpPr txBox="1"/>
          <p:nvPr/>
        </p:nvSpPr>
        <p:spPr>
          <a:xfrm>
            <a:off x="44210" y="55767"/>
            <a:ext cx="12147789" cy="830997"/>
          </a:xfrm>
          <a:prstGeom prst="rect">
            <a:avLst/>
          </a:prstGeom>
          <a:noFill/>
        </p:spPr>
        <p:txBody>
          <a:bodyPr wrap="square" rtlCol="0">
            <a:spAutoFit/>
          </a:bodyPr>
          <a:lstStyle/>
          <a:p>
            <a:r>
              <a:rPr lang="en-GB" sz="2400" b="1" dirty="0">
                <a:latin typeface="Century Gothic" panose="020B0502020202020204" pitchFamily="34" charset="0"/>
              </a:rPr>
              <a:t>Images</a:t>
            </a:r>
            <a:r>
              <a:rPr lang="en-GB" sz="2400" dirty="0">
                <a:latin typeface="Century Gothic" panose="020B0502020202020204" pitchFamily="34" charset="0"/>
              </a:rPr>
              <a:t> and </a:t>
            </a:r>
            <a:r>
              <a:rPr lang="en-GB" sz="2400" b="1" dirty="0">
                <a:latin typeface="Century Gothic" panose="020B0502020202020204" pitchFamily="34" charset="0"/>
              </a:rPr>
              <a:t>quotes</a:t>
            </a:r>
            <a:r>
              <a:rPr lang="en-GB" sz="2400" dirty="0">
                <a:latin typeface="Century Gothic" panose="020B0502020202020204" pitchFamily="34" charset="0"/>
              </a:rPr>
              <a:t> on walls can help pupils recognise what department they are in</a:t>
            </a:r>
          </a:p>
        </p:txBody>
      </p:sp>
    </p:spTree>
    <p:extLst>
      <p:ext uri="{BB962C8B-B14F-4D97-AF65-F5344CB8AC3E}">
        <p14:creationId xmlns:p14="http://schemas.microsoft.com/office/powerpoint/2010/main" val="3663306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423" b="19276"/>
          <a:stretch/>
        </p:blipFill>
        <p:spPr>
          <a:xfrm>
            <a:off x="-1" y="499290"/>
            <a:ext cx="12191999" cy="6336939"/>
          </a:xfrm>
          <a:prstGeom prst="rect">
            <a:avLst/>
          </a:prstGeom>
        </p:spPr>
      </p:pic>
      <p:sp>
        <p:nvSpPr>
          <p:cNvPr id="10" name="TextBox 9"/>
          <p:cNvSpPr txBox="1"/>
          <p:nvPr/>
        </p:nvSpPr>
        <p:spPr>
          <a:xfrm>
            <a:off x="44210" y="55767"/>
            <a:ext cx="12147789" cy="461665"/>
          </a:xfrm>
          <a:prstGeom prst="rect">
            <a:avLst/>
          </a:prstGeom>
          <a:noFill/>
        </p:spPr>
        <p:txBody>
          <a:bodyPr wrap="square" rtlCol="0">
            <a:spAutoFit/>
          </a:bodyPr>
          <a:lstStyle/>
          <a:p>
            <a:r>
              <a:rPr lang="en-GB" sz="2400" dirty="0">
                <a:latin typeface="Century Gothic" panose="020B0502020202020204" pitchFamily="34" charset="0"/>
              </a:rPr>
              <a:t>Pupils have the opportunity to use the </a:t>
            </a:r>
            <a:r>
              <a:rPr lang="en-GB" sz="2400" b="1" dirty="0">
                <a:latin typeface="Century Gothic" panose="020B0502020202020204" pitchFamily="34" charset="0"/>
              </a:rPr>
              <a:t>school library</a:t>
            </a:r>
            <a:r>
              <a:rPr lang="en-GB" sz="2400" dirty="0">
                <a:latin typeface="Century Gothic" panose="020B0502020202020204" pitchFamily="34" charset="0"/>
              </a:rPr>
              <a:t> </a:t>
            </a:r>
          </a:p>
        </p:txBody>
      </p:sp>
    </p:spTree>
    <p:extLst>
      <p:ext uri="{BB962C8B-B14F-4D97-AF65-F5344CB8AC3E}">
        <p14:creationId xmlns:p14="http://schemas.microsoft.com/office/powerpoint/2010/main" val="2589579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135" b="22999"/>
          <a:stretch/>
        </p:blipFill>
        <p:spPr>
          <a:xfrm>
            <a:off x="0" y="517432"/>
            <a:ext cx="12192000" cy="6297026"/>
          </a:xfrm>
          <a:prstGeom prst="rect">
            <a:avLst/>
          </a:prstGeom>
        </p:spPr>
      </p:pic>
      <p:sp>
        <p:nvSpPr>
          <p:cNvPr id="11" name="TextBox 10"/>
          <p:cNvSpPr txBox="1"/>
          <p:nvPr/>
        </p:nvSpPr>
        <p:spPr>
          <a:xfrm>
            <a:off x="44210" y="55767"/>
            <a:ext cx="12147789" cy="461665"/>
          </a:xfrm>
          <a:prstGeom prst="rect">
            <a:avLst/>
          </a:prstGeom>
          <a:noFill/>
        </p:spPr>
        <p:txBody>
          <a:bodyPr wrap="square" rtlCol="0">
            <a:spAutoFit/>
          </a:bodyPr>
          <a:lstStyle/>
          <a:p>
            <a:r>
              <a:rPr lang="en-GB" sz="2400" dirty="0">
                <a:latin typeface="Century Gothic" panose="020B0502020202020204" pitchFamily="34" charset="0"/>
              </a:rPr>
              <a:t>Pupils can rent a </a:t>
            </a:r>
            <a:r>
              <a:rPr lang="en-GB" sz="2400" b="1" dirty="0">
                <a:latin typeface="Century Gothic" panose="020B0502020202020204" pitchFamily="34" charset="0"/>
              </a:rPr>
              <a:t>locker</a:t>
            </a:r>
            <a:r>
              <a:rPr lang="en-GB" sz="2400" dirty="0">
                <a:latin typeface="Century Gothic" panose="020B0502020202020204" pitchFamily="34" charset="0"/>
              </a:rPr>
              <a:t> to store belongings </a:t>
            </a:r>
          </a:p>
        </p:txBody>
      </p:sp>
    </p:spTree>
    <p:extLst>
      <p:ext uri="{BB962C8B-B14F-4D97-AF65-F5344CB8AC3E}">
        <p14:creationId xmlns:p14="http://schemas.microsoft.com/office/powerpoint/2010/main" val="149713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4" y="1230083"/>
            <a:ext cx="6234545" cy="4675909"/>
          </a:xfrm>
          <a:prstGeom prst="rect">
            <a:avLst/>
          </a:prstGeom>
        </p:spPr>
      </p:pic>
      <p:sp>
        <p:nvSpPr>
          <p:cNvPr id="11" name="TextBox 10"/>
          <p:cNvSpPr txBox="1"/>
          <p:nvPr/>
        </p:nvSpPr>
        <p:spPr>
          <a:xfrm>
            <a:off x="44210" y="55767"/>
            <a:ext cx="12147789" cy="461665"/>
          </a:xfrm>
          <a:prstGeom prst="rect">
            <a:avLst/>
          </a:prstGeom>
          <a:noFill/>
        </p:spPr>
        <p:txBody>
          <a:bodyPr wrap="square" rtlCol="0">
            <a:spAutoFit/>
          </a:bodyPr>
          <a:lstStyle/>
          <a:p>
            <a:r>
              <a:rPr lang="en-GB" sz="2400" b="1" dirty="0">
                <a:latin typeface="Century Gothic" panose="020B0502020202020204" pitchFamily="34" charset="0"/>
              </a:rPr>
              <a:t>Upper Plaza </a:t>
            </a:r>
            <a:r>
              <a:rPr lang="en-GB" sz="2400" dirty="0">
                <a:latin typeface="Century Gothic" panose="020B0502020202020204" pitchFamily="34" charset="0"/>
              </a:rPr>
              <a:t>– Food Serving &amp; Seating Area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7976" y="1237904"/>
            <a:ext cx="6234545" cy="4675909"/>
          </a:xfrm>
          <a:prstGeom prst="rect">
            <a:avLst/>
          </a:prstGeom>
        </p:spPr>
      </p:pic>
    </p:spTree>
    <p:extLst>
      <p:ext uri="{BB962C8B-B14F-4D97-AF65-F5344CB8AC3E}">
        <p14:creationId xmlns:p14="http://schemas.microsoft.com/office/powerpoint/2010/main" val="3739921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210" y="55767"/>
            <a:ext cx="12147789" cy="461665"/>
          </a:xfrm>
          <a:prstGeom prst="rect">
            <a:avLst/>
          </a:prstGeom>
          <a:noFill/>
        </p:spPr>
        <p:txBody>
          <a:bodyPr wrap="square" rtlCol="0">
            <a:spAutoFit/>
          </a:bodyPr>
          <a:lstStyle/>
          <a:p>
            <a:r>
              <a:rPr lang="en-GB" sz="2400" b="1" dirty="0">
                <a:latin typeface="Century Gothic" panose="020B0502020202020204" pitchFamily="34" charset="0"/>
              </a:rPr>
              <a:t>Upper Plaza </a:t>
            </a:r>
            <a:r>
              <a:rPr lang="en-GB" sz="2400" dirty="0">
                <a:latin typeface="Century Gothic" panose="020B0502020202020204" pitchFamily="34" charset="0"/>
              </a:rPr>
              <a:t>– Pupil Social Areas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65"/>
          <a:stretch/>
        </p:blipFill>
        <p:spPr>
          <a:xfrm>
            <a:off x="6100549" y="1113128"/>
            <a:ext cx="6074676" cy="46759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200"/>
          <a:stretch/>
        </p:blipFill>
        <p:spPr>
          <a:xfrm>
            <a:off x="16868" y="1113128"/>
            <a:ext cx="6097329" cy="4675909"/>
          </a:xfrm>
          <a:prstGeom prst="rect">
            <a:avLst/>
          </a:prstGeom>
        </p:spPr>
      </p:pic>
    </p:spTree>
    <p:extLst>
      <p:ext uri="{BB962C8B-B14F-4D97-AF65-F5344CB8AC3E}">
        <p14:creationId xmlns:p14="http://schemas.microsoft.com/office/powerpoint/2010/main" val="1485844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03249"/>
            <a:ext cx="12192000" cy="46474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Our Vision</a:t>
            </a:r>
          </a:p>
          <a:p>
            <a:endParaRPr lang="en-GB" sz="4000" b="1" dirty="0">
              <a:latin typeface="Century Gothic" panose="020B0502020202020204" pitchFamily="34" charset="0"/>
            </a:endParaRPr>
          </a:p>
          <a:p>
            <a:pPr marL="342900" indent="-342900">
              <a:lnSpc>
                <a:spcPct val="150000"/>
              </a:lnSpc>
              <a:buFont typeface="Arial" panose="020B0604020202020204" pitchFamily="34" charset="0"/>
              <a:buChar char="•"/>
            </a:pPr>
            <a:r>
              <a:rPr lang="en-GB" sz="2400" dirty="0" err="1">
                <a:solidFill>
                  <a:schemeClr val="tx1"/>
                </a:solidFill>
                <a:latin typeface="Century Gothic" panose="020B0502020202020204" pitchFamily="34" charset="0"/>
              </a:rPr>
              <a:t>Largs</a:t>
            </a:r>
            <a:r>
              <a:rPr lang="en-GB" sz="2400" dirty="0">
                <a:solidFill>
                  <a:schemeClr val="tx1"/>
                </a:solidFill>
                <a:latin typeface="Century Gothic" panose="020B0502020202020204" pitchFamily="34" charset="0"/>
              </a:rPr>
              <a:t> Academy provides all young people with the opportunity to work and learn within a respectful and nurturing environment, where achievement is celebrated in class, in school, and within the wider community</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We endeavour to change lives and transform the school through inspiring, supporting and challenging young people to take responsibility for their learning, to recognise opportunities and fulfil their ambitions</a:t>
            </a:r>
            <a:endParaRPr lang="en-GB"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4190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148" t="9111" b="4370"/>
          <a:stretch/>
        </p:blipFill>
        <p:spPr>
          <a:xfrm>
            <a:off x="1174490" y="672451"/>
            <a:ext cx="9796369" cy="5767219"/>
          </a:xfrm>
          <a:prstGeom prst="rect">
            <a:avLst/>
          </a:prstGeom>
        </p:spPr>
      </p:pic>
      <p:sp>
        <p:nvSpPr>
          <p:cNvPr id="12" name="TextBox 11"/>
          <p:cNvSpPr txBox="1"/>
          <p:nvPr/>
        </p:nvSpPr>
        <p:spPr>
          <a:xfrm>
            <a:off x="2504463" y="-40927"/>
            <a:ext cx="7214303"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Level 1 - </a:t>
            </a:r>
            <a:r>
              <a:rPr lang="en-GB" sz="2400" b="1" dirty="0">
                <a:solidFill>
                  <a:srgbClr val="0000FF"/>
                </a:solidFill>
                <a:latin typeface="Century Gothic" panose="020B0502020202020204" pitchFamily="34" charset="0"/>
              </a:rPr>
              <a:t>North Block </a:t>
            </a:r>
            <a:r>
              <a:rPr lang="en-GB" sz="2400" b="1" dirty="0">
                <a:latin typeface="Century Gothic" panose="020B0502020202020204" pitchFamily="34" charset="0"/>
              </a:rPr>
              <a:t>-  Home Economics (HE) &amp; </a:t>
            </a:r>
          </a:p>
          <a:p>
            <a:pPr algn="ctr"/>
            <a:r>
              <a:rPr lang="en-GB" sz="2400" b="1" dirty="0">
                <a:latin typeface="Century Gothic" panose="020B0502020202020204" pitchFamily="34" charset="0"/>
              </a:rPr>
              <a:t>Design and Tech (DT)</a:t>
            </a:r>
          </a:p>
        </p:txBody>
      </p:sp>
      <p:grpSp>
        <p:nvGrpSpPr>
          <p:cNvPr id="13" name="Group 12"/>
          <p:cNvGrpSpPr/>
          <p:nvPr/>
        </p:nvGrpSpPr>
        <p:grpSpPr>
          <a:xfrm>
            <a:off x="-211442" y="6337030"/>
            <a:ext cx="1050071" cy="461665"/>
            <a:chOff x="6001677" y="4880330"/>
            <a:chExt cx="1050071" cy="461665"/>
          </a:xfrm>
        </p:grpSpPr>
        <p:pic>
          <p:nvPicPr>
            <p:cNvPr id="14" name="Picture 13"/>
            <p:cNvPicPr>
              <a:picLocks noChangeAspect="1"/>
            </p:cNvPicPr>
            <p:nvPr/>
          </p:nvPicPr>
          <p:blipFill rotWithShape="1">
            <a:blip r:embed="rId3"/>
            <a:srcRect l="23786" t="44801" r="59746" b="19263"/>
            <a:stretch/>
          </p:blipFill>
          <p:spPr>
            <a:xfrm rot="16200000">
              <a:off x="6579743" y="4859545"/>
              <a:ext cx="423923" cy="520087"/>
            </a:xfrm>
            <a:prstGeom prst="rect">
              <a:avLst/>
            </a:prstGeom>
          </p:spPr>
        </p:pic>
        <p:sp>
          <p:nvSpPr>
            <p:cNvPr id="15" name="TextBox 14"/>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
        <p:nvSpPr>
          <p:cNvPr id="16" name="TextBox 15"/>
          <p:cNvSpPr txBox="1"/>
          <p:nvPr/>
        </p:nvSpPr>
        <p:spPr>
          <a:xfrm>
            <a:off x="7483422" y="2427602"/>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1N.HE1</a:t>
            </a:r>
          </a:p>
        </p:txBody>
      </p:sp>
      <p:sp>
        <p:nvSpPr>
          <p:cNvPr id="17" name="TextBox 16"/>
          <p:cNvSpPr txBox="1"/>
          <p:nvPr/>
        </p:nvSpPr>
        <p:spPr>
          <a:xfrm>
            <a:off x="6171381" y="2427602"/>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1N.HE2</a:t>
            </a:r>
          </a:p>
          <a:p>
            <a:pPr algn="ctr"/>
            <a:r>
              <a:rPr lang="en-GB" sz="1200" b="1" dirty="0">
                <a:latin typeface="Arial Narrow" panose="020B0606020202030204" pitchFamily="34" charset="0"/>
              </a:rPr>
              <a:t>Mrs MacPherson</a:t>
            </a:r>
          </a:p>
        </p:txBody>
      </p:sp>
      <p:sp>
        <p:nvSpPr>
          <p:cNvPr id="18" name="TextBox 17"/>
          <p:cNvSpPr txBox="1"/>
          <p:nvPr/>
        </p:nvSpPr>
        <p:spPr>
          <a:xfrm>
            <a:off x="4868778" y="2427602"/>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1N.HE3</a:t>
            </a:r>
          </a:p>
          <a:p>
            <a:pPr algn="ctr"/>
            <a:r>
              <a:rPr lang="en-GB" sz="1200" b="1" dirty="0">
                <a:latin typeface="Arial Narrow" panose="020B0606020202030204" pitchFamily="34" charset="0"/>
              </a:rPr>
              <a:t>Mrs </a:t>
            </a:r>
          </a:p>
          <a:p>
            <a:pPr algn="ctr"/>
            <a:r>
              <a:rPr lang="en-GB" sz="1200" b="1" dirty="0">
                <a:latin typeface="Arial Narrow" panose="020B0606020202030204" pitchFamily="34" charset="0"/>
              </a:rPr>
              <a:t>McGowan</a:t>
            </a:r>
          </a:p>
        </p:txBody>
      </p:sp>
      <p:sp>
        <p:nvSpPr>
          <p:cNvPr id="19" name="TextBox 18"/>
          <p:cNvSpPr txBox="1"/>
          <p:nvPr/>
        </p:nvSpPr>
        <p:spPr>
          <a:xfrm>
            <a:off x="3549907" y="2427602"/>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1N.DT</a:t>
            </a:r>
          </a:p>
        </p:txBody>
      </p:sp>
      <p:sp>
        <p:nvSpPr>
          <p:cNvPr id="20" name="TextBox 19"/>
          <p:cNvSpPr txBox="1"/>
          <p:nvPr/>
        </p:nvSpPr>
        <p:spPr>
          <a:xfrm>
            <a:off x="2161205" y="2427602"/>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1N.DT</a:t>
            </a:r>
          </a:p>
        </p:txBody>
      </p:sp>
      <p:sp>
        <p:nvSpPr>
          <p:cNvPr id="21" name="TextBox 20"/>
          <p:cNvSpPr txBox="1"/>
          <p:nvPr/>
        </p:nvSpPr>
        <p:spPr>
          <a:xfrm>
            <a:off x="4164059" y="5430109"/>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1N.DT</a:t>
            </a:r>
          </a:p>
        </p:txBody>
      </p:sp>
      <p:sp>
        <p:nvSpPr>
          <p:cNvPr id="22" name="TextBox 21"/>
          <p:cNvSpPr txBox="1"/>
          <p:nvPr/>
        </p:nvSpPr>
        <p:spPr>
          <a:xfrm>
            <a:off x="2161205" y="5430109"/>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1N.DT</a:t>
            </a:r>
          </a:p>
        </p:txBody>
      </p:sp>
      <p:sp>
        <p:nvSpPr>
          <p:cNvPr id="23" name="TextBox 22"/>
          <p:cNvSpPr txBox="1"/>
          <p:nvPr/>
        </p:nvSpPr>
        <p:spPr>
          <a:xfrm>
            <a:off x="2257417" y="3701992"/>
            <a:ext cx="65945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CDT Prep &amp; Store</a:t>
            </a:r>
          </a:p>
        </p:txBody>
      </p:sp>
      <p:sp>
        <p:nvSpPr>
          <p:cNvPr id="24" name="TextBox 23"/>
          <p:cNvSpPr txBox="1"/>
          <p:nvPr/>
        </p:nvSpPr>
        <p:spPr>
          <a:xfrm>
            <a:off x="3957564" y="3701992"/>
            <a:ext cx="65945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CDT PC / Work Area</a:t>
            </a:r>
          </a:p>
        </p:txBody>
      </p:sp>
      <p:sp>
        <p:nvSpPr>
          <p:cNvPr id="25" name="TextBox 24"/>
          <p:cNvSpPr txBox="1"/>
          <p:nvPr/>
        </p:nvSpPr>
        <p:spPr>
          <a:xfrm>
            <a:off x="4802075" y="3633412"/>
            <a:ext cx="72986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100" b="1" dirty="0">
                <a:latin typeface="Arial Narrow" panose="020B0606020202030204" pitchFamily="34" charset="0"/>
              </a:rPr>
              <a:t>Food</a:t>
            </a:r>
          </a:p>
          <a:p>
            <a:pPr algn="ctr"/>
            <a:r>
              <a:rPr lang="en-GB" sz="1100" b="1" dirty="0">
                <a:latin typeface="Arial Narrow" panose="020B0606020202030204" pitchFamily="34" charset="0"/>
              </a:rPr>
              <a:t> Prep</a:t>
            </a:r>
          </a:p>
          <a:p>
            <a:pPr algn="ctr"/>
            <a:r>
              <a:rPr lang="en-GB" sz="1100" b="1" dirty="0">
                <a:latin typeface="Arial Narrow" panose="020B0606020202030204" pitchFamily="34" charset="0"/>
              </a:rPr>
              <a:t> &amp; HE Store</a:t>
            </a:r>
          </a:p>
        </p:txBody>
      </p:sp>
      <p:sp>
        <p:nvSpPr>
          <p:cNvPr id="26" name="TextBox 25"/>
          <p:cNvSpPr txBox="1"/>
          <p:nvPr/>
        </p:nvSpPr>
        <p:spPr>
          <a:xfrm>
            <a:off x="7884578" y="3792550"/>
            <a:ext cx="7450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Laundry</a:t>
            </a:r>
          </a:p>
          <a:p>
            <a:pPr algn="ctr"/>
            <a:r>
              <a:rPr lang="en-GB" sz="1200" b="1" dirty="0">
                <a:latin typeface="Arial Narrow" panose="020B0606020202030204" pitchFamily="34" charset="0"/>
              </a:rPr>
              <a:t>Store</a:t>
            </a:r>
          </a:p>
        </p:txBody>
      </p:sp>
      <p:sp>
        <p:nvSpPr>
          <p:cNvPr id="27" name="TextBox 26"/>
          <p:cNvSpPr txBox="1"/>
          <p:nvPr/>
        </p:nvSpPr>
        <p:spPr>
          <a:xfrm>
            <a:off x="1490197" y="3442118"/>
            <a:ext cx="48450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CDT Prep </a:t>
            </a:r>
          </a:p>
          <a:p>
            <a:pPr algn="ctr"/>
            <a:r>
              <a:rPr lang="en-GB" sz="1000" b="1" dirty="0">
                <a:latin typeface="Arial Narrow" panose="020B0606020202030204" pitchFamily="34" charset="0"/>
              </a:rPr>
              <a:t>&amp; Store</a:t>
            </a:r>
          </a:p>
        </p:txBody>
      </p:sp>
      <p:sp>
        <p:nvSpPr>
          <p:cNvPr id="28" name="TextBox 27"/>
          <p:cNvSpPr txBox="1"/>
          <p:nvPr/>
        </p:nvSpPr>
        <p:spPr>
          <a:xfrm>
            <a:off x="5399074" y="5096247"/>
            <a:ext cx="98800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Technicians Work Area</a:t>
            </a:r>
          </a:p>
        </p:txBody>
      </p:sp>
      <p:sp>
        <p:nvSpPr>
          <p:cNvPr id="29" name="TextBox 28"/>
          <p:cNvSpPr txBox="1"/>
          <p:nvPr/>
        </p:nvSpPr>
        <p:spPr>
          <a:xfrm>
            <a:off x="6797344" y="5733787"/>
            <a:ext cx="52928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Pupil </a:t>
            </a:r>
          </a:p>
          <a:p>
            <a:pPr algn="ctr"/>
            <a:r>
              <a:rPr lang="en-GB" sz="1200" b="1" dirty="0">
                <a:latin typeface="Arial Narrow" panose="020B0606020202030204" pitchFamily="34" charset="0"/>
              </a:rPr>
              <a:t>WCs</a:t>
            </a:r>
          </a:p>
        </p:txBody>
      </p:sp>
      <p:sp>
        <p:nvSpPr>
          <p:cNvPr id="30" name="TextBox 29"/>
          <p:cNvSpPr txBox="1"/>
          <p:nvPr/>
        </p:nvSpPr>
        <p:spPr>
          <a:xfrm>
            <a:off x="7795564" y="5698227"/>
            <a:ext cx="107411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Reprographics / Mail Room</a:t>
            </a:r>
          </a:p>
        </p:txBody>
      </p:sp>
      <p:sp>
        <p:nvSpPr>
          <p:cNvPr id="31" name="TextBox 30"/>
          <p:cNvSpPr txBox="1"/>
          <p:nvPr/>
        </p:nvSpPr>
        <p:spPr>
          <a:xfrm>
            <a:off x="7787944" y="4947657"/>
            <a:ext cx="510237"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Jan. </a:t>
            </a:r>
          </a:p>
          <a:p>
            <a:pPr algn="ctr"/>
            <a:r>
              <a:rPr lang="en-GB" sz="1200" b="1" dirty="0">
                <a:latin typeface="Arial Narrow" panose="020B0606020202030204" pitchFamily="34" charset="0"/>
              </a:rPr>
              <a:t>Store</a:t>
            </a:r>
          </a:p>
        </p:txBody>
      </p:sp>
      <p:sp>
        <p:nvSpPr>
          <p:cNvPr id="32" name="TextBox 31"/>
          <p:cNvSpPr txBox="1"/>
          <p:nvPr/>
        </p:nvSpPr>
        <p:spPr>
          <a:xfrm>
            <a:off x="3449168" y="5281358"/>
            <a:ext cx="583333"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CDT</a:t>
            </a:r>
          </a:p>
          <a:p>
            <a:pPr algn="ctr"/>
            <a:r>
              <a:rPr lang="en-GB" sz="1000" b="1" dirty="0">
                <a:latin typeface="Arial Narrow" panose="020B0606020202030204" pitchFamily="34" charset="0"/>
              </a:rPr>
              <a:t>Shared</a:t>
            </a:r>
          </a:p>
          <a:p>
            <a:pPr algn="ctr"/>
            <a:r>
              <a:rPr lang="en-GB" sz="1000" b="1" dirty="0">
                <a:latin typeface="Arial Narrow" panose="020B0606020202030204" pitchFamily="34" charset="0"/>
              </a:rPr>
              <a:t>Storage</a:t>
            </a:r>
          </a:p>
        </p:txBody>
      </p:sp>
      <p:sp>
        <p:nvSpPr>
          <p:cNvPr id="33" name="TextBox 32"/>
          <p:cNvSpPr txBox="1"/>
          <p:nvPr/>
        </p:nvSpPr>
        <p:spPr>
          <a:xfrm>
            <a:off x="8751874" y="3797037"/>
            <a:ext cx="58358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Jan. </a:t>
            </a:r>
          </a:p>
          <a:p>
            <a:pPr algn="ctr"/>
            <a:r>
              <a:rPr lang="en-GB" sz="1200" b="1" dirty="0">
                <a:latin typeface="Arial Narrow" panose="020B0606020202030204" pitchFamily="34" charset="0"/>
              </a:rPr>
              <a:t>Office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852" y="3449212"/>
            <a:ext cx="531277" cy="84247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2766" y="4651315"/>
            <a:ext cx="531277" cy="842477"/>
          </a:xfrm>
          <a:prstGeom prst="rect">
            <a:avLst/>
          </a:prstGeom>
        </p:spPr>
      </p:pic>
      <p:sp>
        <p:nvSpPr>
          <p:cNvPr id="37" name="Down Arrow 36"/>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8" name="TextBox 37"/>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39" name="Picture 38"/>
          <p:cNvPicPr>
            <a:picLocks noChangeAspect="1"/>
          </p:cNvPicPr>
          <p:nvPr/>
        </p:nvPicPr>
        <p:blipFill rotWithShape="1">
          <a:blip r:embed="rId5"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40" name="Down Arrow 39"/>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42" name="TextBox 41"/>
          <p:cNvSpPr txBox="1"/>
          <p:nvPr/>
        </p:nvSpPr>
        <p:spPr>
          <a:xfrm>
            <a:off x="10957268"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spTree>
    <p:extLst>
      <p:ext uri="{BB962C8B-B14F-4D97-AF65-F5344CB8AC3E}">
        <p14:creationId xmlns:p14="http://schemas.microsoft.com/office/powerpoint/2010/main" val="632974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2" t="7630" r="7592" b="5555"/>
          <a:stretch/>
        </p:blipFill>
        <p:spPr>
          <a:xfrm>
            <a:off x="1188720" y="431637"/>
            <a:ext cx="9860280" cy="5800524"/>
          </a:xfrm>
          <a:prstGeom prst="rect">
            <a:avLst/>
          </a:prstGeom>
        </p:spPr>
      </p:pic>
      <p:sp>
        <p:nvSpPr>
          <p:cNvPr id="8" name="TextBox 7"/>
          <p:cNvSpPr txBox="1"/>
          <p:nvPr/>
        </p:nvSpPr>
        <p:spPr>
          <a:xfrm>
            <a:off x="1170296" y="13666"/>
            <a:ext cx="9906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Level 1 - </a:t>
            </a:r>
            <a:r>
              <a:rPr lang="en-GB" sz="2400" b="1" dirty="0">
                <a:solidFill>
                  <a:srgbClr val="0000FF"/>
                </a:solidFill>
                <a:latin typeface="Century Gothic" panose="020B0502020202020204" pitchFamily="34" charset="0"/>
              </a:rPr>
              <a:t>South Block </a:t>
            </a:r>
            <a:r>
              <a:rPr lang="en-GB" sz="2400" b="1" dirty="0">
                <a:latin typeface="Century Gothic" panose="020B0502020202020204" pitchFamily="34" charset="0"/>
              </a:rPr>
              <a:t>- Business and Computing (IT)</a:t>
            </a:r>
          </a:p>
        </p:txBody>
      </p:sp>
      <p:sp>
        <p:nvSpPr>
          <p:cNvPr id="12" name="TextBox 11"/>
          <p:cNvSpPr txBox="1"/>
          <p:nvPr/>
        </p:nvSpPr>
        <p:spPr>
          <a:xfrm>
            <a:off x="9522676" y="886869"/>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1S.IT4</a:t>
            </a:r>
          </a:p>
          <a:p>
            <a:pPr algn="ctr"/>
            <a:r>
              <a:rPr lang="en-GB" sz="1200" b="1" dirty="0">
                <a:latin typeface="Arial Narrow" panose="020B0606020202030204" pitchFamily="34" charset="0"/>
              </a:rPr>
              <a:t>Mrs </a:t>
            </a:r>
          </a:p>
          <a:p>
            <a:pPr algn="ctr"/>
            <a:r>
              <a:rPr lang="en-GB" sz="1200" b="1" dirty="0">
                <a:latin typeface="Arial Narrow" panose="020B0606020202030204" pitchFamily="34" charset="0"/>
              </a:rPr>
              <a:t>Denim</a:t>
            </a:r>
          </a:p>
        </p:txBody>
      </p:sp>
      <p:sp>
        <p:nvSpPr>
          <p:cNvPr id="16" name="TextBox 15"/>
          <p:cNvSpPr txBox="1"/>
          <p:nvPr/>
        </p:nvSpPr>
        <p:spPr>
          <a:xfrm>
            <a:off x="8129409" y="886869"/>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1S.IT3</a:t>
            </a:r>
          </a:p>
          <a:p>
            <a:pPr algn="ctr"/>
            <a:r>
              <a:rPr lang="en-GB" sz="1200" b="1" dirty="0">
                <a:latin typeface="Arial Narrow" panose="020B0606020202030204" pitchFamily="34" charset="0"/>
              </a:rPr>
              <a:t>Miss</a:t>
            </a:r>
          </a:p>
          <a:p>
            <a:pPr algn="ctr"/>
            <a:r>
              <a:rPr lang="en-GB" sz="1200" b="1" dirty="0">
                <a:latin typeface="Arial Narrow" panose="020B0606020202030204" pitchFamily="34" charset="0"/>
              </a:rPr>
              <a:t>Newell </a:t>
            </a:r>
          </a:p>
        </p:txBody>
      </p:sp>
      <p:sp>
        <p:nvSpPr>
          <p:cNvPr id="17" name="TextBox 16"/>
          <p:cNvSpPr txBox="1"/>
          <p:nvPr/>
        </p:nvSpPr>
        <p:spPr>
          <a:xfrm>
            <a:off x="6672955" y="886869"/>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1S.IT2</a:t>
            </a:r>
          </a:p>
          <a:p>
            <a:pPr algn="ctr"/>
            <a:r>
              <a:rPr lang="en-GB" sz="1200" b="1" dirty="0">
                <a:latin typeface="Arial Narrow" panose="020B0606020202030204" pitchFamily="34" charset="0"/>
              </a:rPr>
              <a:t>Mrs </a:t>
            </a:r>
          </a:p>
          <a:p>
            <a:pPr algn="ctr"/>
            <a:r>
              <a:rPr lang="en-GB" sz="1200" b="1" dirty="0">
                <a:latin typeface="Arial Narrow" panose="020B0606020202030204" pitchFamily="34" charset="0"/>
              </a:rPr>
              <a:t>Moran</a:t>
            </a:r>
          </a:p>
        </p:txBody>
      </p:sp>
      <p:sp>
        <p:nvSpPr>
          <p:cNvPr id="18" name="TextBox 17"/>
          <p:cNvSpPr txBox="1"/>
          <p:nvPr/>
        </p:nvSpPr>
        <p:spPr>
          <a:xfrm>
            <a:off x="5238267" y="886869"/>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 1S.IT1</a:t>
            </a:r>
          </a:p>
          <a:p>
            <a:pPr algn="ctr"/>
            <a:r>
              <a:rPr lang="en-GB" sz="1200" b="1" dirty="0">
                <a:latin typeface="Arial Narrow" panose="020B0606020202030204" pitchFamily="34" charset="0"/>
              </a:rPr>
              <a:t>Miss </a:t>
            </a:r>
          </a:p>
          <a:p>
            <a:pPr algn="ctr"/>
            <a:r>
              <a:rPr lang="en-GB" sz="1200" b="1" dirty="0">
                <a:latin typeface="Arial Narrow" panose="020B0606020202030204" pitchFamily="34" charset="0"/>
              </a:rPr>
              <a:t>MacLean </a:t>
            </a:r>
          </a:p>
        </p:txBody>
      </p:sp>
      <p:sp>
        <p:nvSpPr>
          <p:cNvPr id="3" name="Right Arrow 2"/>
          <p:cNvSpPr/>
          <p:nvPr/>
        </p:nvSpPr>
        <p:spPr>
          <a:xfrm>
            <a:off x="3003711" y="886905"/>
            <a:ext cx="978408" cy="266268"/>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TextBox 20"/>
          <p:cNvSpPr txBox="1"/>
          <p:nvPr/>
        </p:nvSpPr>
        <p:spPr>
          <a:xfrm>
            <a:off x="2147157" y="789208"/>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UP Stair 5</a:t>
            </a:r>
          </a:p>
        </p:txBody>
      </p:sp>
      <p:sp>
        <p:nvSpPr>
          <p:cNvPr id="22" name="Right Arrow 21"/>
          <p:cNvSpPr/>
          <p:nvPr/>
        </p:nvSpPr>
        <p:spPr>
          <a:xfrm>
            <a:off x="9147493" y="3905341"/>
            <a:ext cx="978408" cy="266268"/>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TextBox 22"/>
          <p:cNvSpPr txBox="1"/>
          <p:nvPr/>
        </p:nvSpPr>
        <p:spPr>
          <a:xfrm>
            <a:off x="8290939" y="3807644"/>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DOWN Stair 6</a:t>
            </a:r>
          </a:p>
        </p:txBody>
      </p:sp>
      <p:pic>
        <p:nvPicPr>
          <p:cNvPr id="24" name="Picture 23"/>
          <p:cNvPicPr>
            <a:picLocks noChangeAspect="1"/>
          </p:cNvPicPr>
          <p:nvPr/>
        </p:nvPicPr>
        <p:blipFill rotWithShape="1">
          <a:blip r:embed="rId3"/>
          <a:srcRect l="19381" t="32976" r="55550" b="22435"/>
          <a:stretch/>
        </p:blipFill>
        <p:spPr>
          <a:xfrm>
            <a:off x="1631931" y="804819"/>
            <a:ext cx="446281" cy="446281"/>
          </a:xfrm>
          <a:prstGeom prst="rect">
            <a:avLst/>
          </a:prstGeom>
          <a:ln w="12700"/>
        </p:spPr>
        <p:style>
          <a:lnRef idx="2">
            <a:schemeClr val="dk1"/>
          </a:lnRef>
          <a:fillRef idx="1">
            <a:schemeClr val="lt1"/>
          </a:fillRef>
          <a:effectRef idx="0">
            <a:schemeClr val="dk1"/>
          </a:effectRef>
          <a:fontRef idx="minor">
            <a:schemeClr val="dk1"/>
          </a:fontRef>
        </p:style>
      </p:pic>
      <p:pic>
        <p:nvPicPr>
          <p:cNvPr id="25" name="Picture 24"/>
          <p:cNvPicPr>
            <a:picLocks noChangeAspect="1"/>
          </p:cNvPicPr>
          <p:nvPr/>
        </p:nvPicPr>
        <p:blipFill rotWithShape="1">
          <a:blip r:embed="rId4"/>
          <a:srcRect l="43086" t="33535" r="35201" b="27285"/>
          <a:stretch/>
        </p:blipFill>
        <p:spPr>
          <a:xfrm>
            <a:off x="7785592" y="3820984"/>
            <a:ext cx="446281" cy="452749"/>
          </a:xfrm>
          <a:prstGeom prst="rect">
            <a:avLst/>
          </a:prstGeom>
          <a:ln w="19050"/>
        </p:spPr>
        <p:style>
          <a:lnRef idx="2">
            <a:schemeClr val="dk1"/>
          </a:lnRef>
          <a:fillRef idx="1">
            <a:schemeClr val="lt1"/>
          </a:fillRef>
          <a:effectRef idx="0">
            <a:schemeClr val="dk1"/>
          </a:effectRef>
          <a:fontRef idx="minor">
            <a:schemeClr val="dk1"/>
          </a:fontRef>
        </p:style>
      </p:pic>
      <p:sp>
        <p:nvSpPr>
          <p:cNvPr id="26" name="TextBox 25"/>
          <p:cNvSpPr txBox="1"/>
          <p:nvPr/>
        </p:nvSpPr>
        <p:spPr>
          <a:xfrm>
            <a:off x="1279046" y="3806198"/>
            <a:ext cx="74507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Laundry</a:t>
            </a:r>
          </a:p>
          <a:p>
            <a:pPr algn="ctr"/>
            <a:r>
              <a:rPr lang="en-GB" sz="1200" b="1" dirty="0">
                <a:latin typeface="Arial Narrow" panose="020B0606020202030204" pitchFamily="34" charset="0"/>
              </a:rPr>
              <a:t>Store</a:t>
            </a:r>
          </a:p>
        </p:txBody>
      </p:sp>
      <p:sp>
        <p:nvSpPr>
          <p:cNvPr id="27" name="TextBox 26"/>
          <p:cNvSpPr txBox="1"/>
          <p:nvPr/>
        </p:nvSpPr>
        <p:spPr>
          <a:xfrm>
            <a:off x="2241875" y="3797037"/>
            <a:ext cx="58358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Jan. </a:t>
            </a:r>
          </a:p>
          <a:p>
            <a:pPr algn="ctr"/>
            <a:r>
              <a:rPr lang="en-GB" sz="1200" b="1" dirty="0">
                <a:latin typeface="Arial Narrow" panose="020B0606020202030204" pitchFamily="34" charset="0"/>
              </a:rPr>
              <a:t>Office</a:t>
            </a: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726" y="1587046"/>
            <a:ext cx="482979" cy="765888"/>
          </a:xfrm>
          <a:prstGeom prst="rect">
            <a:avLst/>
          </a:prstGeom>
        </p:spPr>
      </p:pic>
      <p:sp>
        <p:nvSpPr>
          <p:cNvPr id="30" name="Down Arrow 29"/>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TextBox 30"/>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33" name="Down Arrow 32"/>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35" name="TextBox 34"/>
          <p:cNvSpPr txBox="1"/>
          <p:nvPr/>
        </p:nvSpPr>
        <p:spPr>
          <a:xfrm>
            <a:off x="10902676"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grpSp>
        <p:nvGrpSpPr>
          <p:cNvPr id="29" name="Group 28"/>
          <p:cNvGrpSpPr/>
          <p:nvPr/>
        </p:nvGrpSpPr>
        <p:grpSpPr>
          <a:xfrm>
            <a:off x="-211442" y="6337030"/>
            <a:ext cx="1050071" cy="461665"/>
            <a:chOff x="6001677" y="4880330"/>
            <a:chExt cx="1050071" cy="461665"/>
          </a:xfrm>
        </p:grpSpPr>
        <p:pic>
          <p:nvPicPr>
            <p:cNvPr id="36" name="Picture 35"/>
            <p:cNvPicPr>
              <a:picLocks noChangeAspect="1"/>
            </p:cNvPicPr>
            <p:nvPr/>
          </p:nvPicPr>
          <p:blipFill rotWithShape="1">
            <a:blip r:embed="rId8"/>
            <a:srcRect l="23786" t="44801" r="59746" b="19263"/>
            <a:stretch/>
          </p:blipFill>
          <p:spPr>
            <a:xfrm rot="16200000">
              <a:off x="6579743" y="4859545"/>
              <a:ext cx="423923" cy="520087"/>
            </a:xfrm>
            <a:prstGeom prst="rect">
              <a:avLst/>
            </a:prstGeom>
          </p:spPr>
        </p:pic>
        <p:sp>
          <p:nvSpPr>
            <p:cNvPr id="37" name="TextBox 36"/>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1076257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021" b="5047"/>
          <a:stretch/>
        </p:blipFill>
        <p:spPr>
          <a:xfrm>
            <a:off x="1170297" y="311554"/>
            <a:ext cx="9852859" cy="4983774"/>
          </a:xfrm>
          <a:prstGeom prst="rect">
            <a:avLst/>
          </a:prstGeom>
        </p:spPr>
      </p:pic>
      <p:sp>
        <p:nvSpPr>
          <p:cNvPr id="8" name="TextBox 7"/>
          <p:cNvSpPr txBox="1"/>
          <p:nvPr/>
        </p:nvSpPr>
        <p:spPr>
          <a:xfrm>
            <a:off x="1320424" y="13666"/>
            <a:ext cx="9906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Level 2 - </a:t>
            </a:r>
            <a:r>
              <a:rPr lang="en-GB" sz="2400" b="1" dirty="0">
                <a:solidFill>
                  <a:srgbClr val="0000FF"/>
                </a:solidFill>
                <a:latin typeface="Century Gothic" panose="020B0502020202020204" pitchFamily="34" charset="0"/>
              </a:rPr>
              <a:t>North Block </a:t>
            </a:r>
            <a:r>
              <a:rPr lang="en-GB" sz="2400" b="1" dirty="0">
                <a:latin typeface="Century Gothic" panose="020B0502020202020204" pitchFamily="34" charset="0"/>
              </a:rPr>
              <a:t>– Music (Mu) &amp; Physical Education (PE)</a:t>
            </a:r>
          </a:p>
        </p:txBody>
      </p:sp>
      <p:sp>
        <p:nvSpPr>
          <p:cNvPr id="14" name="TextBox 13"/>
          <p:cNvSpPr txBox="1"/>
          <p:nvPr/>
        </p:nvSpPr>
        <p:spPr>
          <a:xfrm>
            <a:off x="6110230" y="653386"/>
            <a:ext cx="1146969"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2N.Mu3</a:t>
            </a:r>
          </a:p>
          <a:p>
            <a:pPr algn="ctr"/>
            <a:r>
              <a:rPr lang="en-GB" sz="1200" b="1" dirty="0">
                <a:latin typeface="Arial Narrow" panose="020B0606020202030204" pitchFamily="34" charset="0"/>
              </a:rPr>
              <a:t>Mr Smith (FL)</a:t>
            </a:r>
          </a:p>
        </p:txBody>
      </p:sp>
      <p:sp>
        <p:nvSpPr>
          <p:cNvPr id="18" name="TextBox 17"/>
          <p:cNvSpPr txBox="1"/>
          <p:nvPr/>
        </p:nvSpPr>
        <p:spPr>
          <a:xfrm>
            <a:off x="3327284" y="604746"/>
            <a:ext cx="108396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2N.Mu1</a:t>
            </a:r>
          </a:p>
          <a:p>
            <a:pPr algn="ctr"/>
            <a:r>
              <a:rPr lang="en-GB" sz="1200" b="1" dirty="0">
                <a:latin typeface="Arial Narrow" panose="020B0606020202030204" pitchFamily="34" charset="0"/>
              </a:rPr>
              <a:t>Miss McCarron/Miss McGregor </a:t>
            </a:r>
          </a:p>
        </p:txBody>
      </p:sp>
      <p:sp>
        <p:nvSpPr>
          <p:cNvPr id="19" name="TextBox 18"/>
          <p:cNvSpPr txBox="1"/>
          <p:nvPr/>
        </p:nvSpPr>
        <p:spPr>
          <a:xfrm>
            <a:off x="5072448" y="830806"/>
            <a:ext cx="66984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2N.Mu2</a:t>
            </a:r>
          </a:p>
        </p:txBody>
      </p:sp>
      <p:sp>
        <p:nvSpPr>
          <p:cNvPr id="6" name="Bent Arrow 5"/>
          <p:cNvSpPr/>
          <p:nvPr/>
        </p:nvSpPr>
        <p:spPr>
          <a:xfrm>
            <a:off x="1727577" y="626089"/>
            <a:ext cx="625023" cy="468911"/>
          </a:xfrm>
          <a:prstGeom prst="bentArrow">
            <a:avLst>
              <a:gd name="adj1" fmla="val 25000"/>
              <a:gd name="adj2" fmla="val 25000"/>
              <a:gd name="adj3" fmla="val 25000"/>
              <a:gd name="adj4" fmla="val 0"/>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21" name="TextBox 20"/>
          <p:cNvSpPr txBox="1"/>
          <p:nvPr/>
        </p:nvSpPr>
        <p:spPr>
          <a:xfrm>
            <a:off x="824678" y="1084948"/>
            <a:ext cx="12220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DOWN Stair 3</a:t>
            </a:r>
          </a:p>
        </p:txBody>
      </p:sp>
      <p:sp>
        <p:nvSpPr>
          <p:cNvPr id="24" name="Bent Arrow 23"/>
          <p:cNvSpPr/>
          <p:nvPr/>
        </p:nvSpPr>
        <p:spPr>
          <a:xfrm flipH="1">
            <a:off x="8732747" y="638894"/>
            <a:ext cx="706645" cy="468911"/>
          </a:xfrm>
          <a:prstGeom prst="bentArrow">
            <a:avLst>
              <a:gd name="adj1" fmla="val 25000"/>
              <a:gd name="adj2" fmla="val 25000"/>
              <a:gd name="adj3" fmla="val 25000"/>
              <a:gd name="adj4" fmla="val 0"/>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23" name="TextBox 22"/>
          <p:cNvSpPr txBox="1"/>
          <p:nvPr/>
        </p:nvSpPr>
        <p:spPr>
          <a:xfrm>
            <a:off x="8816561" y="882990"/>
            <a:ext cx="887070"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UP Stair 4</a:t>
            </a:r>
            <a:endParaRPr lang="en-GB" sz="1200" dirty="0">
              <a:latin typeface="Century Gothic" panose="020B0502020202020204" pitchFamily="34" charset="0"/>
            </a:endParaRPr>
          </a:p>
        </p:txBody>
      </p:sp>
      <p:pic>
        <p:nvPicPr>
          <p:cNvPr id="13" name="Picture 12"/>
          <p:cNvPicPr>
            <a:picLocks noChangeAspect="1"/>
          </p:cNvPicPr>
          <p:nvPr/>
        </p:nvPicPr>
        <p:blipFill rotWithShape="1">
          <a:blip r:embed="rId3"/>
          <a:srcRect l="43086" t="33535" r="35201" b="27285"/>
          <a:stretch/>
        </p:blipFill>
        <p:spPr>
          <a:xfrm>
            <a:off x="1274619" y="1623333"/>
            <a:ext cx="360000" cy="365218"/>
          </a:xfrm>
          <a:prstGeom prst="rect">
            <a:avLst/>
          </a:prstGeom>
          <a:ln w="12700"/>
        </p:spPr>
        <p:style>
          <a:lnRef idx="2">
            <a:schemeClr val="dk1"/>
          </a:lnRef>
          <a:fillRef idx="1">
            <a:schemeClr val="lt1"/>
          </a:fillRef>
          <a:effectRef idx="0">
            <a:schemeClr val="dk1"/>
          </a:effectRef>
          <a:fontRef idx="minor">
            <a:schemeClr val="dk1"/>
          </a:fontRef>
        </p:style>
      </p:pic>
      <p:sp>
        <p:nvSpPr>
          <p:cNvPr id="25" name="TextBox 24"/>
          <p:cNvSpPr txBox="1"/>
          <p:nvPr/>
        </p:nvSpPr>
        <p:spPr>
          <a:xfrm>
            <a:off x="1521064" y="3422782"/>
            <a:ext cx="90852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P.E. Theory</a:t>
            </a:r>
          </a:p>
          <a:p>
            <a:pPr algn="ctr"/>
            <a:r>
              <a:rPr lang="en-GB" sz="1200" b="1" dirty="0">
                <a:latin typeface="Arial Narrow" panose="020B0606020202030204" pitchFamily="34" charset="0"/>
              </a:rPr>
              <a:t>Class Room</a:t>
            </a:r>
          </a:p>
        </p:txBody>
      </p:sp>
      <p:sp>
        <p:nvSpPr>
          <p:cNvPr id="26" name="TextBox 25"/>
          <p:cNvSpPr txBox="1"/>
          <p:nvPr/>
        </p:nvSpPr>
        <p:spPr>
          <a:xfrm>
            <a:off x="3524473" y="3422782"/>
            <a:ext cx="90852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Games Hall Store</a:t>
            </a:r>
          </a:p>
        </p:txBody>
      </p:sp>
      <p:sp>
        <p:nvSpPr>
          <p:cNvPr id="27" name="TextBox 26"/>
          <p:cNvSpPr txBox="1"/>
          <p:nvPr/>
        </p:nvSpPr>
        <p:spPr>
          <a:xfrm>
            <a:off x="5947820" y="3422782"/>
            <a:ext cx="63103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Fitness Suite</a:t>
            </a:r>
          </a:p>
        </p:txBody>
      </p:sp>
      <p:sp>
        <p:nvSpPr>
          <p:cNvPr id="28" name="TextBox 27"/>
          <p:cNvSpPr txBox="1"/>
          <p:nvPr/>
        </p:nvSpPr>
        <p:spPr>
          <a:xfrm>
            <a:off x="7450188" y="3572859"/>
            <a:ext cx="97125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Gymnasium Store </a:t>
            </a:r>
          </a:p>
        </p:txBody>
      </p:sp>
      <p:sp>
        <p:nvSpPr>
          <p:cNvPr id="29" name="TextBox 28"/>
          <p:cNvSpPr txBox="1"/>
          <p:nvPr/>
        </p:nvSpPr>
        <p:spPr>
          <a:xfrm>
            <a:off x="6541144" y="4640141"/>
            <a:ext cx="1016441"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Gymnasium 1 </a:t>
            </a:r>
          </a:p>
        </p:txBody>
      </p:sp>
      <p:sp>
        <p:nvSpPr>
          <p:cNvPr id="30" name="TextBox 29"/>
          <p:cNvSpPr txBox="1"/>
          <p:nvPr/>
        </p:nvSpPr>
        <p:spPr>
          <a:xfrm>
            <a:off x="8255070" y="4640141"/>
            <a:ext cx="1016441"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Gymnasium 2 </a:t>
            </a:r>
          </a:p>
        </p:txBody>
      </p:sp>
      <p:sp>
        <p:nvSpPr>
          <p:cNvPr id="31" name="TextBox 30"/>
          <p:cNvSpPr txBox="1"/>
          <p:nvPr/>
        </p:nvSpPr>
        <p:spPr>
          <a:xfrm>
            <a:off x="9040095" y="3569748"/>
            <a:ext cx="4929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err="1">
                <a:latin typeface="Arial Narrow" panose="020B0606020202030204" pitchFamily="34" charset="0"/>
              </a:rPr>
              <a:t>PupilWCs</a:t>
            </a:r>
            <a:endParaRPr lang="en-GB" sz="1200" b="1" dirty="0">
              <a:latin typeface="Arial Narrow" panose="020B0606020202030204" pitchFamily="34" charset="0"/>
            </a:endParaRPr>
          </a:p>
        </p:txBody>
      </p:sp>
      <p:sp>
        <p:nvSpPr>
          <p:cNvPr id="32" name="TextBox 31"/>
          <p:cNvSpPr txBox="1"/>
          <p:nvPr/>
        </p:nvSpPr>
        <p:spPr>
          <a:xfrm>
            <a:off x="3323058" y="4636627"/>
            <a:ext cx="908528"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Games Hall</a:t>
            </a:r>
          </a:p>
        </p:txBody>
      </p:sp>
      <p:sp>
        <p:nvSpPr>
          <p:cNvPr id="34" name="TextBox 33"/>
          <p:cNvSpPr txBox="1"/>
          <p:nvPr/>
        </p:nvSpPr>
        <p:spPr>
          <a:xfrm>
            <a:off x="3147186" y="2233140"/>
            <a:ext cx="123900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Sports Changing</a:t>
            </a:r>
          </a:p>
        </p:txBody>
      </p:sp>
      <p:sp>
        <p:nvSpPr>
          <p:cNvPr id="35" name="TextBox 34"/>
          <p:cNvSpPr txBox="1"/>
          <p:nvPr/>
        </p:nvSpPr>
        <p:spPr>
          <a:xfrm>
            <a:off x="7347483" y="2233140"/>
            <a:ext cx="123900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Sports Changing</a:t>
            </a:r>
          </a:p>
        </p:txBody>
      </p:sp>
      <p:sp>
        <p:nvSpPr>
          <p:cNvPr id="36" name="TextBox 35"/>
          <p:cNvSpPr txBox="1"/>
          <p:nvPr/>
        </p:nvSpPr>
        <p:spPr>
          <a:xfrm>
            <a:off x="9932927" y="1710470"/>
            <a:ext cx="6220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Drama </a:t>
            </a:r>
          </a:p>
          <a:p>
            <a:pPr algn="ctr"/>
            <a:r>
              <a:rPr lang="en-GB" sz="1000" b="1" dirty="0">
                <a:latin typeface="Arial Narrow" panose="020B0606020202030204" pitchFamily="34" charset="0"/>
              </a:rPr>
              <a:t>Studio</a:t>
            </a:r>
          </a:p>
        </p:txBody>
      </p:sp>
      <p:sp>
        <p:nvSpPr>
          <p:cNvPr id="37" name="TextBox 36"/>
          <p:cNvSpPr txBox="1"/>
          <p:nvPr/>
        </p:nvSpPr>
        <p:spPr>
          <a:xfrm>
            <a:off x="9861988" y="619930"/>
            <a:ext cx="64771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Drama </a:t>
            </a:r>
          </a:p>
          <a:p>
            <a:pPr algn="ctr"/>
            <a:r>
              <a:rPr lang="en-GB" sz="1000" b="1" dirty="0">
                <a:latin typeface="Arial Narrow" panose="020B0606020202030204" pitchFamily="34" charset="0"/>
              </a:rPr>
              <a:t>Breakout</a:t>
            </a:r>
          </a:p>
        </p:txBody>
      </p:sp>
      <p:sp>
        <p:nvSpPr>
          <p:cNvPr id="38" name="TextBox 37"/>
          <p:cNvSpPr txBox="1"/>
          <p:nvPr/>
        </p:nvSpPr>
        <p:spPr>
          <a:xfrm>
            <a:off x="9926996" y="2641690"/>
            <a:ext cx="573678"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800" b="1" dirty="0">
                <a:latin typeface="Arial Narrow" panose="020B0606020202030204" pitchFamily="34" charset="0"/>
              </a:rPr>
              <a:t>Drama </a:t>
            </a:r>
          </a:p>
          <a:p>
            <a:pPr algn="ctr"/>
            <a:r>
              <a:rPr lang="en-GB" sz="800" b="1" dirty="0">
                <a:latin typeface="Arial Narrow" panose="020B0606020202030204" pitchFamily="34" charset="0"/>
              </a:rPr>
              <a:t>Changing</a:t>
            </a:r>
          </a:p>
        </p:txBody>
      </p:sp>
      <p:pic>
        <p:nvPicPr>
          <p:cNvPr id="55" name="Picture 54"/>
          <p:cNvPicPr>
            <a:picLocks noChangeAspect="1"/>
          </p:cNvPicPr>
          <p:nvPr/>
        </p:nvPicPr>
        <p:blipFill rotWithShape="1">
          <a:blip r:embed="rId4"/>
          <a:srcRect l="19381" t="32976" r="55550" b="22435"/>
          <a:stretch/>
        </p:blipFill>
        <p:spPr>
          <a:xfrm>
            <a:off x="9104795" y="1435329"/>
            <a:ext cx="360000" cy="360000"/>
          </a:xfrm>
          <a:prstGeom prst="rect">
            <a:avLst/>
          </a:prstGeom>
          <a:ln w="12700"/>
        </p:spPr>
        <p:style>
          <a:lnRef idx="2">
            <a:schemeClr val="dk1"/>
          </a:lnRef>
          <a:fillRef idx="1">
            <a:schemeClr val="lt1"/>
          </a:fillRef>
          <a:effectRef idx="0">
            <a:schemeClr val="dk1"/>
          </a:effectRef>
          <a:fontRef idx="minor">
            <a:schemeClr val="dk1"/>
          </a:fontRef>
        </p:style>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9530" y="2653706"/>
            <a:ext cx="531277" cy="842477"/>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1022" y="511194"/>
            <a:ext cx="482979" cy="765888"/>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855" y="557462"/>
            <a:ext cx="482979" cy="765888"/>
          </a:xfrm>
          <a:prstGeom prst="rect">
            <a:avLst/>
          </a:prstGeom>
        </p:spPr>
      </p:pic>
      <p:sp>
        <p:nvSpPr>
          <p:cNvPr id="39" name="Down Arrow 38"/>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0" name="TextBox 39"/>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42" name="Down Arrow 41"/>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48" name="TextBox 47"/>
          <p:cNvSpPr txBox="1"/>
          <p:nvPr/>
        </p:nvSpPr>
        <p:spPr>
          <a:xfrm>
            <a:off x="10889028"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grpSp>
        <p:nvGrpSpPr>
          <p:cNvPr id="47" name="Group 46"/>
          <p:cNvGrpSpPr/>
          <p:nvPr/>
        </p:nvGrpSpPr>
        <p:grpSpPr>
          <a:xfrm>
            <a:off x="-211442" y="6337030"/>
            <a:ext cx="1050071" cy="461665"/>
            <a:chOff x="6001677" y="4880330"/>
            <a:chExt cx="1050071" cy="461665"/>
          </a:xfrm>
        </p:grpSpPr>
        <p:pic>
          <p:nvPicPr>
            <p:cNvPr id="49" name="Picture 48"/>
            <p:cNvPicPr>
              <a:picLocks noChangeAspect="1"/>
            </p:cNvPicPr>
            <p:nvPr/>
          </p:nvPicPr>
          <p:blipFill rotWithShape="1">
            <a:blip r:embed="rId8"/>
            <a:srcRect l="23786" t="44801" r="59746" b="19263"/>
            <a:stretch/>
          </p:blipFill>
          <p:spPr>
            <a:xfrm rot="16200000">
              <a:off x="6579743" y="4859545"/>
              <a:ext cx="423923" cy="520087"/>
            </a:xfrm>
            <a:prstGeom prst="rect">
              <a:avLst/>
            </a:prstGeom>
          </p:spPr>
        </p:pic>
        <p:sp>
          <p:nvSpPr>
            <p:cNvPr id="50" name="TextBox 49"/>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83315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86" t="7249" r="3704" b="5386"/>
          <a:stretch/>
        </p:blipFill>
        <p:spPr>
          <a:xfrm>
            <a:off x="1170296" y="1091824"/>
            <a:ext cx="9834666" cy="5779827"/>
          </a:xfrm>
          <a:prstGeom prst="rect">
            <a:avLst/>
          </a:prstGeom>
        </p:spPr>
      </p:pic>
      <p:sp>
        <p:nvSpPr>
          <p:cNvPr id="4" name="TextBox 3"/>
          <p:cNvSpPr txBox="1"/>
          <p:nvPr/>
        </p:nvSpPr>
        <p:spPr>
          <a:xfrm>
            <a:off x="801807" y="13666"/>
            <a:ext cx="8896296"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300" b="1" dirty="0">
                <a:latin typeface="Century Gothic" panose="020B0502020202020204" pitchFamily="34" charset="0"/>
              </a:rPr>
              <a:t>Level 2 - </a:t>
            </a:r>
            <a:r>
              <a:rPr lang="en-GB" sz="2300" b="1" dirty="0">
                <a:solidFill>
                  <a:srgbClr val="0000FF"/>
                </a:solidFill>
                <a:latin typeface="Century Gothic" panose="020B0502020202020204" pitchFamily="34" charset="0"/>
              </a:rPr>
              <a:t>South Block </a:t>
            </a:r>
            <a:r>
              <a:rPr lang="en-GB" sz="2300" b="1" dirty="0">
                <a:solidFill>
                  <a:schemeClr val="tx1"/>
                </a:solidFill>
                <a:latin typeface="Century Gothic" panose="020B0502020202020204" pitchFamily="34" charset="0"/>
              </a:rPr>
              <a:t>- </a:t>
            </a:r>
            <a:r>
              <a:rPr lang="en-GB" sz="2300" b="1" dirty="0">
                <a:latin typeface="Century Gothic" panose="020B0502020202020204" pitchFamily="34" charset="0"/>
              </a:rPr>
              <a:t>Drama, Pupil Support, Pastoral Support, </a:t>
            </a:r>
          </a:p>
          <a:p>
            <a:pPr algn="ctr"/>
            <a:r>
              <a:rPr lang="en-GB" sz="2300" b="1" dirty="0">
                <a:latin typeface="Century Gothic" panose="020B0502020202020204" pitchFamily="34" charset="0"/>
              </a:rPr>
              <a:t>Head Teachers, Learning Resource Centre &amp; General Office</a:t>
            </a:r>
          </a:p>
        </p:txBody>
      </p:sp>
      <p:sp>
        <p:nvSpPr>
          <p:cNvPr id="9" name="TextBox 8"/>
          <p:cNvSpPr txBox="1"/>
          <p:nvPr/>
        </p:nvSpPr>
        <p:spPr>
          <a:xfrm>
            <a:off x="9232641" y="3725756"/>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DOWN Stair 6</a:t>
            </a:r>
          </a:p>
        </p:txBody>
      </p:sp>
      <p:sp>
        <p:nvSpPr>
          <p:cNvPr id="10" name="Bent Arrow 9"/>
          <p:cNvSpPr/>
          <p:nvPr/>
        </p:nvSpPr>
        <p:spPr>
          <a:xfrm>
            <a:off x="9809329" y="2959855"/>
            <a:ext cx="540879" cy="765901"/>
          </a:xfrm>
          <a:prstGeom prst="bentArrow">
            <a:avLst>
              <a:gd name="adj1" fmla="val 22089"/>
              <a:gd name="adj2" fmla="val 25000"/>
              <a:gd name="adj3" fmla="val 25000"/>
              <a:gd name="adj4" fmla="val 0"/>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5" name="TextBox 14"/>
          <p:cNvSpPr txBox="1"/>
          <p:nvPr/>
        </p:nvSpPr>
        <p:spPr>
          <a:xfrm>
            <a:off x="7384031" y="764707"/>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UP Stair 5</a:t>
            </a:r>
          </a:p>
        </p:txBody>
      </p:sp>
      <p:sp>
        <p:nvSpPr>
          <p:cNvPr id="16" name="Bent Arrow 15"/>
          <p:cNvSpPr/>
          <p:nvPr/>
        </p:nvSpPr>
        <p:spPr>
          <a:xfrm rot="16200000" flipH="1">
            <a:off x="6815752" y="945534"/>
            <a:ext cx="517525" cy="619038"/>
          </a:xfrm>
          <a:prstGeom prst="bentArrow">
            <a:avLst>
              <a:gd name="adj1" fmla="val 25000"/>
              <a:gd name="adj2" fmla="val 25000"/>
              <a:gd name="adj3" fmla="val 25000"/>
              <a:gd name="adj4" fmla="val 0"/>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pic>
        <p:nvPicPr>
          <p:cNvPr id="17" name="Picture 16"/>
          <p:cNvPicPr>
            <a:picLocks noChangeAspect="1"/>
          </p:cNvPicPr>
          <p:nvPr/>
        </p:nvPicPr>
        <p:blipFill rotWithShape="1">
          <a:blip r:embed="rId3"/>
          <a:srcRect l="19381" t="32976" r="55550" b="22435"/>
          <a:stretch/>
        </p:blipFill>
        <p:spPr>
          <a:xfrm>
            <a:off x="8745484" y="785867"/>
            <a:ext cx="490909" cy="490909"/>
          </a:xfrm>
          <a:prstGeom prst="rect">
            <a:avLst/>
          </a:prstGeom>
          <a:ln w="12700"/>
        </p:spPr>
        <p:style>
          <a:lnRef idx="2">
            <a:schemeClr val="dk1"/>
          </a:lnRef>
          <a:fillRef idx="1">
            <a:schemeClr val="lt1"/>
          </a:fillRef>
          <a:effectRef idx="0">
            <a:schemeClr val="dk1"/>
          </a:effectRef>
          <a:fontRef idx="minor">
            <a:schemeClr val="dk1"/>
          </a:fontRef>
        </p:style>
      </p:pic>
      <p:pic>
        <p:nvPicPr>
          <p:cNvPr id="18" name="Picture 17"/>
          <p:cNvPicPr>
            <a:picLocks noChangeAspect="1"/>
          </p:cNvPicPr>
          <p:nvPr/>
        </p:nvPicPr>
        <p:blipFill rotWithShape="1">
          <a:blip r:embed="rId4"/>
          <a:srcRect l="43086" t="33535" r="35201" b="27285"/>
          <a:stretch/>
        </p:blipFill>
        <p:spPr>
          <a:xfrm>
            <a:off x="9657572" y="4280558"/>
            <a:ext cx="490909" cy="498024"/>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pic>
      <p:sp>
        <p:nvSpPr>
          <p:cNvPr id="14" name="TextBox 13"/>
          <p:cNvSpPr txBox="1"/>
          <p:nvPr/>
        </p:nvSpPr>
        <p:spPr>
          <a:xfrm>
            <a:off x="4528417" y="5675768"/>
            <a:ext cx="659459"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Learning Resource Centre 1</a:t>
            </a:r>
          </a:p>
        </p:txBody>
      </p:sp>
      <p:sp>
        <p:nvSpPr>
          <p:cNvPr id="19" name="TextBox 18"/>
          <p:cNvSpPr txBox="1"/>
          <p:nvPr/>
        </p:nvSpPr>
        <p:spPr>
          <a:xfrm>
            <a:off x="5957048" y="5675768"/>
            <a:ext cx="664119"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Learning Resource Centre 2</a:t>
            </a:r>
          </a:p>
        </p:txBody>
      </p:sp>
      <p:sp>
        <p:nvSpPr>
          <p:cNvPr id="20" name="TextBox 19"/>
          <p:cNvSpPr txBox="1"/>
          <p:nvPr/>
        </p:nvSpPr>
        <p:spPr>
          <a:xfrm>
            <a:off x="2663831" y="2251872"/>
            <a:ext cx="1004656"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Performance Space</a:t>
            </a:r>
          </a:p>
        </p:txBody>
      </p:sp>
      <p:sp>
        <p:nvSpPr>
          <p:cNvPr id="21" name="TextBox 20"/>
          <p:cNvSpPr txBox="1"/>
          <p:nvPr/>
        </p:nvSpPr>
        <p:spPr>
          <a:xfrm>
            <a:off x="5584400" y="2910696"/>
            <a:ext cx="60438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Pastoral Base</a:t>
            </a:r>
          </a:p>
        </p:txBody>
      </p:sp>
      <p:sp>
        <p:nvSpPr>
          <p:cNvPr id="22" name="TextBox 21"/>
          <p:cNvSpPr txBox="1"/>
          <p:nvPr/>
        </p:nvSpPr>
        <p:spPr>
          <a:xfrm>
            <a:off x="1463297" y="2270540"/>
            <a:ext cx="62209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Drama </a:t>
            </a:r>
          </a:p>
          <a:p>
            <a:pPr algn="ctr"/>
            <a:r>
              <a:rPr lang="en-GB" sz="1000" b="1" dirty="0">
                <a:latin typeface="Arial Narrow" panose="020B0606020202030204" pitchFamily="34" charset="0"/>
              </a:rPr>
              <a:t>Studio</a:t>
            </a:r>
          </a:p>
        </p:txBody>
      </p:sp>
      <p:sp>
        <p:nvSpPr>
          <p:cNvPr id="23" name="TextBox 22"/>
          <p:cNvSpPr txBox="1"/>
          <p:nvPr/>
        </p:nvSpPr>
        <p:spPr>
          <a:xfrm>
            <a:off x="4568118" y="1458769"/>
            <a:ext cx="462636"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DHT</a:t>
            </a:r>
          </a:p>
        </p:txBody>
      </p:sp>
      <p:sp>
        <p:nvSpPr>
          <p:cNvPr id="24" name="TextBox 23"/>
          <p:cNvSpPr txBox="1"/>
          <p:nvPr/>
        </p:nvSpPr>
        <p:spPr>
          <a:xfrm>
            <a:off x="5405899" y="1458769"/>
            <a:ext cx="358864"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HT</a:t>
            </a:r>
          </a:p>
        </p:txBody>
      </p:sp>
      <p:sp>
        <p:nvSpPr>
          <p:cNvPr id="25" name="TextBox 24"/>
          <p:cNvSpPr txBox="1"/>
          <p:nvPr/>
        </p:nvSpPr>
        <p:spPr>
          <a:xfrm>
            <a:off x="7568472" y="1458768"/>
            <a:ext cx="70490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Pupil Support 1</a:t>
            </a:r>
          </a:p>
        </p:txBody>
      </p:sp>
      <p:sp>
        <p:nvSpPr>
          <p:cNvPr id="26" name="TextBox 25"/>
          <p:cNvSpPr txBox="1"/>
          <p:nvPr/>
        </p:nvSpPr>
        <p:spPr>
          <a:xfrm>
            <a:off x="9805922" y="1458768"/>
            <a:ext cx="67077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Pupil Support 3</a:t>
            </a:r>
          </a:p>
        </p:txBody>
      </p:sp>
      <p:sp>
        <p:nvSpPr>
          <p:cNvPr id="27" name="TextBox 26"/>
          <p:cNvSpPr txBox="1"/>
          <p:nvPr/>
        </p:nvSpPr>
        <p:spPr>
          <a:xfrm>
            <a:off x="8733800" y="1353022"/>
            <a:ext cx="67285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Pupil Support 2</a:t>
            </a:r>
          </a:p>
        </p:txBody>
      </p:sp>
      <p:sp>
        <p:nvSpPr>
          <p:cNvPr id="28" name="TextBox 27"/>
          <p:cNvSpPr txBox="1"/>
          <p:nvPr/>
        </p:nvSpPr>
        <p:spPr>
          <a:xfrm>
            <a:off x="6854926" y="2910696"/>
            <a:ext cx="60438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General</a:t>
            </a:r>
          </a:p>
          <a:p>
            <a:pPr algn="ctr"/>
            <a:r>
              <a:rPr lang="en-GB" sz="1000" b="1" dirty="0">
                <a:latin typeface="Arial Narrow" panose="020B0606020202030204" pitchFamily="34" charset="0"/>
              </a:rPr>
              <a:t>Office</a:t>
            </a:r>
          </a:p>
        </p:txBody>
      </p:sp>
      <p:sp>
        <p:nvSpPr>
          <p:cNvPr id="29" name="TextBox 28"/>
          <p:cNvSpPr txBox="1"/>
          <p:nvPr/>
        </p:nvSpPr>
        <p:spPr>
          <a:xfrm>
            <a:off x="8072987" y="2910696"/>
            <a:ext cx="82583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Secondary Staff Room</a:t>
            </a:r>
          </a:p>
        </p:txBody>
      </p:sp>
      <p:sp>
        <p:nvSpPr>
          <p:cNvPr id="30" name="TextBox 29"/>
          <p:cNvSpPr txBox="1"/>
          <p:nvPr/>
        </p:nvSpPr>
        <p:spPr>
          <a:xfrm>
            <a:off x="4400298" y="2910696"/>
            <a:ext cx="72414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Guidance Classroom</a:t>
            </a:r>
          </a:p>
        </p:txBody>
      </p:sp>
      <p:sp>
        <p:nvSpPr>
          <p:cNvPr id="32" name="TextBox 31"/>
          <p:cNvSpPr txBox="1"/>
          <p:nvPr/>
        </p:nvSpPr>
        <p:spPr>
          <a:xfrm>
            <a:off x="1880606" y="5763320"/>
            <a:ext cx="65945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Dining &amp; Cafe</a:t>
            </a:r>
          </a:p>
        </p:txBody>
      </p:sp>
      <p:sp>
        <p:nvSpPr>
          <p:cNvPr id="35" name="TextBox 34"/>
          <p:cNvSpPr txBox="1"/>
          <p:nvPr/>
        </p:nvSpPr>
        <p:spPr>
          <a:xfrm>
            <a:off x="1392358" y="1340020"/>
            <a:ext cx="64771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Drama </a:t>
            </a:r>
          </a:p>
          <a:p>
            <a:pPr algn="ctr"/>
            <a:r>
              <a:rPr lang="en-GB" sz="1000" b="1" dirty="0">
                <a:latin typeface="Arial Narrow" panose="020B0606020202030204" pitchFamily="34" charset="0"/>
              </a:rPr>
              <a:t>Breakout</a:t>
            </a:r>
          </a:p>
        </p:txBody>
      </p:sp>
      <p:sp>
        <p:nvSpPr>
          <p:cNvPr id="36" name="TextBox 35"/>
          <p:cNvSpPr txBox="1"/>
          <p:nvPr/>
        </p:nvSpPr>
        <p:spPr>
          <a:xfrm>
            <a:off x="1457366" y="3247480"/>
            <a:ext cx="573678"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800" b="1" dirty="0">
                <a:latin typeface="Arial Narrow" panose="020B0606020202030204" pitchFamily="34" charset="0"/>
              </a:rPr>
              <a:t>Drama </a:t>
            </a:r>
          </a:p>
          <a:p>
            <a:pPr algn="ctr"/>
            <a:r>
              <a:rPr lang="en-GB" sz="800" b="1" dirty="0">
                <a:latin typeface="Arial Narrow" panose="020B0606020202030204" pitchFamily="34" charset="0"/>
              </a:rPr>
              <a:t>Changing</a:t>
            </a: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212" y="2143457"/>
            <a:ext cx="329881" cy="52311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1171" y="1837198"/>
            <a:ext cx="329881" cy="523112"/>
          </a:xfrm>
          <a:prstGeom prst="rect">
            <a:avLst/>
          </a:prstGeom>
        </p:spPr>
      </p:pic>
      <p:sp>
        <p:nvSpPr>
          <p:cNvPr id="39" name="Down Arrow 38"/>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5" name="TextBox 44"/>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46" name="Picture 45"/>
          <p:cNvPicPr>
            <a:picLocks noChangeAspect="1"/>
          </p:cNvPicPr>
          <p:nvPr/>
        </p:nvPicPr>
        <p:blipFill rotWithShape="1">
          <a:blip r:embed="rId6"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47" name="Down Arrow 46"/>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49" name="TextBox 48"/>
          <p:cNvSpPr txBox="1"/>
          <p:nvPr/>
        </p:nvSpPr>
        <p:spPr>
          <a:xfrm>
            <a:off x="10875380"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grpSp>
        <p:nvGrpSpPr>
          <p:cNvPr id="38" name="Group 37"/>
          <p:cNvGrpSpPr/>
          <p:nvPr/>
        </p:nvGrpSpPr>
        <p:grpSpPr>
          <a:xfrm>
            <a:off x="-211442" y="6337030"/>
            <a:ext cx="1050071" cy="461665"/>
            <a:chOff x="6001677" y="4880330"/>
            <a:chExt cx="1050071" cy="461665"/>
          </a:xfrm>
        </p:grpSpPr>
        <p:pic>
          <p:nvPicPr>
            <p:cNvPr id="40" name="Picture 39"/>
            <p:cNvPicPr>
              <a:picLocks noChangeAspect="1"/>
            </p:cNvPicPr>
            <p:nvPr/>
          </p:nvPicPr>
          <p:blipFill rotWithShape="1">
            <a:blip r:embed="rId8"/>
            <a:srcRect l="23786" t="44801" r="59746" b="19263"/>
            <a:stretch/>
          </p:blipFill>
          <p:spPr>
            <a:xfrm rot="16200000">
              <a:off x="6579743" y="4859545"/>
              <a:ext cx="423923" cy="520087"/>
            </a:xfrm>
            <a:prstGeom prst="rect">
              <a:avLst/>
            </a:prstGeom>
          </p:spPr>
        </p:pic>
        <p:sp>
          <p:nvSpPr>
            <p:cNvPr id="41" name="TextBox 40"/>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246642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96" t="17704" r="1481" b="15333"/>
          <a:stretch/>
        </p:blipFill>
        <p:spPr>
          <a:xfrm>
            <a:off x="1143001" y="846161"/>
            <a:ext cx="9907457" cy="4264926"/>
          </a:xfrm>
          <a:prstGeom prst="rect">
            <a:avLst/>
          </a:prstGeom>
        </p:spPr>
      </p:pic>
      <p:sp>
        <p:nvSpPr>
          <p:cNvPr id="12" name="TextBox 11"/>
          <p:cNvSpPr txBox="1"/>
          <p:nvPr/>
        </p:nvSpPr>
        <p:spPr>
          <a:xfrm>
            <a:off x="1402312" y="13666"/>
            <a:ext cx="9906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Level 3 - </a:t>
            </a:r>
            <a:r>
              <a:rPr lang="en-GB" sz="2400" b="1" dirty="0">
                <a:solidFill>
                  <a:srgbClr val="0000FF"/>
                </a:solidFill>
                <a:latin typeface="Century Gothic" panose="020B0502020202020204" pitchFamily="34" charset="0"/>
              </a:rPr>
              <a:t>North Block </a:t>
            </a:r>
            <a:r>
              <a:rPr lang="en-GB" sz="2400" b="1" dirty="0">
                <a:latin typeface="Century Gothic" panose="020B0502020202020204" pitchFamily="34" charset="0"/>
              </a:rPr>
              <a:t>– English (E)</a:t>
            </a:r>
          </a:p>
        </p:txBody>
      </p:sp>
      <p:sp>
        <p:nvSpPr>
          <p:cNvPr id="17" name="TextBox 16"/>
          <p:cNvSpPr txBox="1"/>
          <p:nvPr/>
        </p:nvSpPr>
        <p:spPr>
          <a:xfrm>
            <a:off x="8195310" y="3859754"/>
            <a:ext cx="125135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3N.E5</a:t>
            </a:r>
          </a:p>
          <a:p>
            <a:pPr algn="ctr"/>
            <a:r>
              <a:rPr lang="en-GB" sz="1200" b="1" dirty="0">
                <a:latin typeface="Arial Narrow" panose="020B0606020202030204" pitchFamily="34" charset="0"/>
              </a:rPr>
              <a:t>Mrs Gilmour (FL)</a:t>
            </a:r>
          </a:p>
        </p:txBody>
      </p:sp>
      <p:sp>
        <p:nvSpPr>
          <p:cNvPr id="18" name="TextBox 17"/>
          <p:cNvSpPr txBox="1"/>
          <p:nvPr/>
        </p:nvSpPr>
        <p:spPr>
          <a:xfrm>
            <a:off x="9660915" y="385975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3N.E4</a:t>
            </a:r>
          </a:p>
          <a:p>
            <a:pPr algn="ctr"/>
            <a:r>
              <a:rPr lang="en-GB" sz="1200" b="1" dirty="0">
                <a:latin typeface="Arial Narrow" panose="020B0606020202030204" pitchFamily="34" charset="0"/>
              </a:rPr>
              <a:t>Mrs Clark</a:t>
            </a:r>
          </a:p>
        </p:txBody>
      </p:sp>
      <p:sp>
        <p:nvSpPr>
          <p:cNvPr id="19" name="TextBox 18"/>
          <p:cNvSpPr txBox="1"/>
          <p:nvPr/>
        </p:nvSpPr>
        <p:spPr>
          <a:xfrm>
            <a:off x="6849912" y="385975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3N.E6</a:t>
            </a:r>
          </a:p>
          <a:p>
            <a:pPr algn="ctr"/>
            <a:r>
              <a:rPr lang="en-GB" sz="1200" b="1" dirty="0">
                <a:latin typeface="Arial Narrow" panose="020B0606020202030204" pitchFamily="34" charset="0"/>
              </a:rPr>
              <a:t>Ms Cook</a:t>
            </a:r>
          </a:p>
        </p:txBody>
      </p:sp>
      <p:sp>
        <p:nvSpPr>
          <p:cNvPr id="20" name="TextBox 19"/>
          <p:cNvSpPr txBox="1"/>
          <p:nvPr/>
        </p:nvSpPr>
        <p:spPr>
          <a:xfrm>
            <a:off x="5591598" y="385975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3N.E7</a:t>
            </a:r>
          </a:p>
          <a:p>
            <a:pPr algn="ctr"/>
            <a:r>
              <a:rPr lang="en-GB" sz="1200" b="1" dirty="0">
                <a:latin typeface="Arial Narrow" panose="020B0606020202030204" pitchFamily="34" charset="0"/>
              </a:rPr>
              <a:t>Mrs Griffiths</a:t>
            </a:r>
          </a:p>
        </p:txBody>
      </p:sp>
      <p:sp>
        <p:nvSpPr>
          <p:cNvPr id="21" name="TextBox 20"/>
          <p:cNvSpPr txBox="1"/>
          <p:nvPr/>
        </p:nvSpPr>
        <p:spPr>
          <a:xfrm>
            <a:off x="4193659" y="385975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3N.E8</a:t>
            </a:r>
          </a:p>
          <a:p>
            <a:pPr algn="ctr"/>
            <a:r>
              <a:rPr lang="en-GB" sz="1200" b="1" dirty="0">
                <a:latin typeface="Arial Narrow" panose="020B0606020202030204" pitchFamily="34" charset="0"/>
              </a:rPr>
              <a:t>Mr Halliday</a:t>
            </a:r>
          </a:p>
        </p:txBody>
      </p:sp>
      <p:sp>
        <p:nvSpPr>
          <p:cNvPr id="22" name="TextBox 21"/>
          <p:cNvSpPr txBox="1"/>
          <p:nvPr/>
        </p:nvSpPr>
        <p:spPr>
          <a:xfrm>
            <a:off x="4209579" y="176026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3N.E1</a:t>
            </a:r>
          </a:p>
          <a:p>
            <a:pPr algn="ctr"/>
            <a:r>
              <a:rPr lang="en-GB" sz="1200" b="1" dirty="0">
                <a:latin typeface="Arial Narrow" panose="020B0606020202030204" pitchFamily="34" charset="0"/>
              </a:rPr>
              <a:t>Miss </a:t>
            </a:r>
            <a:r>
              <a:rPr lang="en-GB" sz="1200" b="1" dirty="0" err="1">
                <a:latin typeface="Arial Narrow" panose="020B0606020202030204" pitchFamily="34" charset="0"/>
              </a:rPr>
              <a:t>McKelvie</a:t>
            </a:r>
            <a:endParaRPr lang="en-GB" sz="1200" b="1" dirty="0">
              <a:latin typeface="Arial Narrow" panose="020B0606020202030204" pitchFamily="34" charset="0"/>
            </a:endParaRPr>
          </a:p>
        </p:txBody>
      </p:sp>
      <p:sp>
        <p:nvSpPr>
          <p:cNvPr id="23" name="TextBox 22"/>
          <p:cNvSpPr txBox="1"/>
          <p:nvPr/>
        </p:nvSpPr>
        <p:spPr>
          <a:xfrm>
            <a:off x="5552849" y="176026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3N.E2</a:t>
            </a:r>
          </a:p>
          <a:p>
            <a:pPr algn="ctr"/>
            <a:r>
              <a:rPr lang="en-GB" sz="1200" b="1" dirty="0">
                <a:latin typeface="Arial Narrow" panose="020B0606020202030204" pitchFamily="34" charset="0"/>
              </a:rPr>
              <a:t>Mr McDaid</a:t>
            </a:r>
          </a:p>
        </p:txBody>
      </p:sp>
      <p:sp>
        <p:nvSpPr>
          <p:cNvPr id="24" name="TextBox 23"/>
          <p:cNvSpPr txBox="1"/>
          <p:nvPr/>
        </p:nvSpPr>
        <p:spPr>
          <a:xfrm>
            <a:off x="6882893" y="176026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a:latin typeface="Arial Narrow" panose="020B0606020202030204" pitchFamily="34" charset="0"/>
              </a:rPr>
              <a:t>3N.E3</a:t>
            </a:r>
            <a:endParaRPr lang="en-GB" sz="1200" b="1" dirty="0">
              <a:latin typeface="Arial Narrow" panose="020B0606020202030204" pitchFamily="34" charset="0"/>
            </a:endParaRPr>
          </a:p>
          <a:p>
            <a:pPr algn="ctr"/>
            <a:r>
              <a:rPr lang="en-GB" sz="1200" b="1" dirty="0">
                <a:latin typeface="Arial Narrow" panose="020B0606020202030204" pitchFamily="34" charset="0"/>
              </a:rPr>
              <a:t>Mrs Newton</a:t>
            </a:r>
          </a:p>
        </p:txBody>
      </p:sp>
      <p:sp>
        <p:nvSpPr>
          <p:cNvPr id="29" name="Right Arrow 28"/>
          <p:cNvSpPr/>
          <p:nvPr/>
        </p:nvSpPr>
        <p:spPr>
          <a:xfrm rot="5400000">
            <a:off x="10068803" y="864267"/>
            <a:ext cx="522905" cy="268332"/>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TextBox 27"/>
          <p:cNvSpPr txBox="1"/>
          <p:nvPr/>
        </p:nvSpPr>
        <p:spPr>
          <a:xfrm>
            <a:off x="9787242" y="413845"/>
            <a:ext cx="1083962"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UP Stair 4</a:t>
            </a:r>
          </a:p>
        </p:txBody>
      </p:sp>
      <p:sp>
        <p:nvSpPr>
          <p:cNvPr id="30" name="Right Arrow 29"/>
          <p:cNvSpPr/>
          <p:nvPr/>
        </p:nvSpPr>
        <p:spPr>
          <a:xfrm rot="5400000">
            <a:off x="1915914" y="864268"/>
            <a:ext cx="522905" cy="268332"/>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6" name="TextBox 25"/>
          <p:cNvSpPr txBox="1"/>
          <p:nvPr/>
        </p:nvSpPr>
        <p:spPr>
          <a:xfrm>
            <a:off x="1823098" y="413844"/>
            <a:ext cx="12220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DOWN Stair 3</a:t>
            </a:r>
          </a:p>
        </p:txBody>
      </p:sp>
      <p:pic>
        <p:nvPicPr>
          <p:cNvPr id="31" name="Picture 30"/>
          <p:cNvPicPr>
            <a:picLocks noChangeAspect="1"/>
          </p:cNvPicPr>
          <p:nvPr/>
        </p:nvPicPr>
        <p:blipFill rotWithShape="1">
          <a:blip r:embed="rId3"/>
          <a:srcRect l="19381" t="32976" r="55550" b="22435"/>
          <a:stretch/>
        </p:blipFill>
        <p:spPr>
          <a:xfrm>
            <a:off x="9218935" y="408133"/>
            <a:ext cx="490909" cy="490909"/>
          </a:xfrm>
          <a:prstGeom prst="rect">
            <a:avLst/>
          </a:prstGeom>
          <a:ln w="12700"/>
        </p:spPr>
        <p:style>
          <a:lnRef idx="2">
            <a:schemeClr val="dk1"/>
          </a:lnRef>
          <a:fillRef idx="1">
            <a:schemeClr val="lt1"/>
          </a:fillRef>
          <a:effectRef idx="0">
            <a:schemeClr val="dk1"/>
          </a:effectRef>
          <a:fontRef idx="minor">
            <a:schemeClr val="dk1"/>
          </a:fontRef>
        </p:style>
      </p:pic>
      <p:pic>
        <p:nvPicPr>
          <p:cNvPr id="32" name="Picture 31"/>
          <p:cNvPicPr>
            <a:picLocks noChangeAspect="1"/>
          </p:cNvPicPr>
          <p:nvPr/>
        </p:nvPicPr>
        <p:blipFill rotWithShape="1">
          <a:blip r:embed="rId4"/>
          <a:srcRect l="43086" t="33535" r="35201" b="27285"/>
          <a:stretch/>
        </p:blipFill>
        <p:spPr>
          <a:xfrm>
            <a:off x="3135575" y="408133"/>
            <a:ext cx="490909" cy="498024"/>
          </a:xfrm>
          <a:prstGeom prst="rect">
            <a:avLst/>
          </a:prstGeom>
          <a:ln w="19050"/>
        </p:spPr>
        <p:style>
          <a:lnRef idx="2">
            <a:schemeClr val="dk1"/>
          </a:lnRef>
          <a:fillRef idx="1">
            <a:schemeClr val="lt1"/>
          </a:fillRef>
          <a:effectRef idx="0">
            <a:schemeClr val="dk1"/>
          </a:effectRef>
          <a:fontRef idx="minor">
            <a:schemeClr val="dk1"/>
          </a:fontRef>
        </p:style>
      </p:pic>
      <p:sp>
        <p:nvSpPr>
          <p:cNvPr id="33" name="TextBox 32"/>
          <p:cNvSpPr txBox="1"/>
          <p:nvPr/>
        </p:nvSpPr>
        <p:spPr>
          <a:xfrm>
            <a:off x="8169564" y="1714548"/>
            <a:ext cx="620107"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Tutorial </a:t>
            </a:r>
          </a:p>
          <a:p>
            <a:pPr algn="ctr"/>
            <a:r>
              <a:rPr lang="en-GB" sz="1000" b="1" dirty="0">
                <a:latin typeface="Arial Narrow" panose="020B0606020202030204" pitchFamily="34" charset="0"/>
              </a:rPr>
              <a:t>Room </a:t>
            </a:r>
          </a:p>
          <a:p>
            <a:pPr algn="ctr"/>
            <a:r>
              <a:rPr lang="en-GB" sz="1000" b="1" dirty="0">
                <a:latin typeface="Arial Narrow" panose="020B0606020202030204" pitchFamily="34" charset="0"/>
              </a:rPr>
              <a:t>1</a:t>
            </a:r>
          </a:p>
        </p:txBody>
      </p:sp>
      <p:sp>
        <p:nvSpPr>
          <p:cNvPr id="34" name="TextBox 33"/>
          <p:cNvSpPr txBox="1"/>
          <p:nvPr/>
        </p:nvSpPr>
        <p:spPr>
          <a:xfrm>
            <a:off x="8913825" y="1806672"/>
            <a:ext cx="477147"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Pupil WCs</a:t>
            </a:r>
          </a:p>
        </p:txBody>
      </p:sp>
      <p:sp>
        <p:nvSpPr>
          <p:cNvPr id="35" name="TextBox 34"/>
          <p:cNvSpPr txBox="1"/>
          <p:nvPr/>
        </p:nvSpPr>
        <p:spPr>
          <a:xfrm>
            <a:off x="2822268" y="3859754"/>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RE Classroom</a:t>
            </a:r>
          </a:p>
        </p:txBody>
      </p:sp>
      <p:sp>
        <p:nvSpPr>
          <p:cNvPr id="36" name="TextBox 35"/>
          <p:cNvSpPr txBox="1"/>
          <p:nvPr/>
        </p:nvSpPr>
        <p:spPr>
          <a:xfrm>
            <a:off x="1490904" y="3859754"/>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RE Classroom</a:t>
            </a:r>
          </a:p>
        </p:txBody>
      </p:sp>
      <p:sp>
        <p:nvSpPr>
          <p:cNvPr id="37" name="TextBox 36"/>
          <p:cNvSpPr txBox="1"/>
          <p:nvPr/>
        </p:nvSpPr>
        <p:spPr>
          <a:xfrm>
            <a:off x="1448994" y="2800574"/>
            <a:ext cx="50553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RE </a:t>
            </a:r>
          </a:p>
          <a:p>
            <a:pPr algn="ctr"/>
            <a:r>
              <a:rPr lang="en-GB" sz="1200" b="1" dirty="0">
                <a:latin typeface="Arial Narrow" panose="020B0606020202030204" pitchFamily="34" charset="0"/>
              </a:rPr>
              <a:t>Store</a:t>
            </a: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382" y="1262084"/>
            <a:ext cx="482979" cy="765888"/>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1608" y="1368343"/>
            <a:ext cx="482979" cy="765888"/>
          </a:xfrm>
          <a:prstGeom prst="rect">
            <a:avLst/>
          </a:prstGeom>
        </p:spPr>
      </p:pic>
      <p:pic>
        <p:nvPicPr>
          <p:cNvPr id="42" name="Picture 41" descr="Largs School logo"/>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75639" y="175819"/>
            <a:ext cx="822614" cy="82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73354">
            <a:off x="8715481" y="596206"/>
            <a:ext cx="482979" cy="765888"/>
          </a:xfrm>
          <a:prstGeom prst="rect">
            <a:avLst/>
          </a:prstGeom>
        </p:spPr>
      </p:pic>
      <p:sp>
        <p:nvSpPr>
          <p:cNvPr id="50" name="Down Arrow 49"/>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TextBox 50"/>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53" name="Down Arrow 52"/>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55" name="TextBox 54"/>
          <p:cNvSpPr txBox="1"/>
          <p:nvPr/>
        </p:nvSpPr>
        <p:spPr>
          <a:xfrm>
            <a:off x="10889028"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grpSp>
        <p:nvGrpSpPr>
          <p:cNvPr id="44" name="Group 43"/>
          <p:cNvGrpSpPr/>
          <p:nvPr/>
        </p:nvGrpSpPr>
        <p:grpSpPr>
          <a:xfrm>
            <a:off x="-211442" y="6337030"/>
            <a:ext cx="1050071" cy="461665"/>
            <a:chOff x="6001677" y="4880330"/>
            <a:chExt cx="1050071" cy="461665"/>
          </a:xfrm>
        </p:grpSpPr>
        <p:pic>
          <p:nvPicPr>
            <p:cNvPr id="45" name="Picture 44"/>
            <p:cNvPicPr>
              <a:picLocks noChangeAspect="1"/>
            </p:cNvPicPr>
            <p:nvPr/>
          </p:nvPicPr>
          <p:blipFill rotWithShape="1">
            <a:blip r:embed="rId9"/>
            <a:srcRect l="23786" t="44801" r="59746" b="19263"/>
            <a:stretch/>
          </p:blipFill>
          <p:spPr>
            <a:xfrm rot="16200000">
              <a:off x="6579743" y="4859545"/>
              <a:ext cx="423923" cy="520087"/>
            </a:xfrm>
            <a:prstGeom prst="rect">
              <a:avLst/>
            </a:prstGeom>
          </p:spPr>
        </p:pic>
        <p:sp>
          <p:nvSpPr>
            <p:cNvPr id="46" name="TextBox 45"/>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168963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629" r="3217" b="13852"/>
          <a:stretch/>
        </p:blipFill>
        <p:spPr>
          <a:xfrm>
            <a:off x="1149072" y="639106"/>
            <a:ext cx="9910504" cy="4001136"/>
          </a:xfrm>
          <a:prstGeom prst="rect">
            <a:avLst/>
          </a:prstGeom>
        </p:spPr>
      </p:pic>
      <p:sp>
        <p:nvSpPr>
          <p:cNvPr id="12" name="TextBox 11"/>
          <p:cNvSpPr txBox="1"/>
          <p:nvPr/>
        </p:nvSpPr>
        <p:spPr>
          <a:xfrm>
            <a:off x="1170296" y="13666"/>
            <a:ext cx="9906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Level 3 - </a:t>
            </a:r>
            <a:r>
              <a:rPr lang="en-GB" sz="2400" b="1" dirty="0">
                <a:solidFill>
                  <a:srgbClr val="0000FF"/>
                </a:solidFill>
                <a:latin typeface="Century Gothic" panose="020B0502020202020204" pitchFamily="34" charset="0"/>
              </a:rPr>
              <a:t>South Block </a:t>
            </a:r>
            <a:r>
              <a:rPr lang="en-GB" sz="2400" b="1" dirty="0">
                <a:latin typeface="Century Gothic" panose="020B0502020202020204" pitchFamily="34" charset="0"/>
              </a:rPr>
              <a:t>– Science (</a:t>
            </a:r>
            <a:r>
              <a:rPr lang="en-GB" sz="2400" b="1" dirty="0" err="1">
                <a:latin typeface="Century Gothic" panose="020B0502020202020204" pitchFamily="34" charset="0"/>
              </a:rPr>
              <a:t>Sc</a:t>
            </a:r>
            <a:r>
              <a:rPr lang="en-GB" sz="2400" b="1" dirty="0">
                <a:latin typeface="Century Gothic" panose="020B0502020202020204" pitchFamily="34" charset="0"/>
              </a:rPr>
              <a:t>)</a:t>
            </a:r>
          </a:p>
        </p:txBody>
      </p:sp>
      <p:sp>
        <p:nvSpPr>
          <p:cNvPr id="19" name="TextBox 18"/>
          <p:cNvSpPr txBox="1"/>
          <p:nvPr/>
        </p:nvSpPr>
        <p:spPr>
          <a:xfrm>
            <a:off x="9750583" y="143271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3S.Sc6</a:t>
            </a:r>
          </a:p>
          <a:p>
            <a:pPr algn="ctr"/>
            <a:r>
              <a:rPr lang="en-GB" sz="1200" b="1" dirty="0">
                <a:latin typeface="Arial Narrow" panose="020B0606020202030204" pitchFamily="34" charset="0"/>
              </a:rPr>
              <a:t>Mr Leishman</a:t>
            </a:r>
          </a:p>
        </p:txBody>
      </p:sp>
      <p:sp>
        <p:nvSpPr>
          <p:cNvPr id="20" name="TextBox 19"/>
          <p:cNvSpPr txBox="1"/>
          <p:nvPr/>
        </p:nvSpPr>
        <p:spPr>
          <a:xfrm>
            <a:off x="8549580" y="143271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3S.Sc5</a:t>
            </a:r>
          </a:p>
          <a:p>
            <a:pPr algn="ctr"/>
            <a:r>
              <a:rPr lang="en-GB" sz="1200" b="1" dirty="0">
                <a:latin typeface="Arial Narrow" panose="020B0606020202030204" pitchFamily="34" charset="0"/>
              </a:rPr>
              <a:t>Mrs Duff</a:t>
            </a:r>
          </a:p>
        </p:txBody>
      </p:sp>
      <p:sp>
        <p:nvSpPr>
          <p:cNvPr id="21" name="TextBox 20"/>
          <p:cNvSpPr txBox="1"/>
          <p:nvPr/>
        </p:nvSpPr>
        <p:spPr>
          <a:xfrm>
            <a:off x="7347448" y="1432719"/>
            <a:ext cx="108396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3S.Sc4</a:t>
            </a:r>
          </a:p>
          <a:p>
            <a:pPr algn="ctr"/>
            <a:r>
              <a:rPr lang="en-GB" sz="1200" b="1" dirty="0">
                <a:latin typeface="Arial Narrow" panose="020B0606020202030204" pitchFamily="34" charset="0"/>
              </a:rPr>
              <a:t>Mrs </a:t>
            </a:r>
            <a:r>
              <a:rPr lang="en-GB" sz="1200" b="1" dirty="0" err="1">
                <a:latin typeface="Arial Narrow" panose="020B0606020202030204" pitchFamily="34" charset="0"/>
              </a:rPr>
              <a:t>Mazzoni</a:t>
            </a:r>
            <a:r>
              <a:rPr lang="en-GB" sz="1200" b="1" dirty="0">
                <a:latin typeface="Arial Narrow" panose="020B0606020202030204" pitchFamily="34" charset="0"/>
              </a:rPr>
              <a:t>/ Mr </a:t>
            </a:r>
            <a:r>
              <a:rPr lang="en-GB" sz="1200" b="1" dirty="0" err="1">
                <a:latin typeface="Arial Narrow" panose="020B0606020202030204" pitchFamily="34" charset="0"/>
              </a:rPr>
              <a:t>Roser</a:t>
            </a:r>
            <a:r>
              <a:rPr lang="en-GB" sz="1200" b="1" dirty="0">
                <a:latin typeface="Arial Narrow" panose="020B0606020202030204" pitchFamily="34" charset="0"/>
              </a:rPr>
              <a:t>  </a:t>
            </a:r>
          </a:p>
        </p:txBody>
      </p:sp>
      <p:sp>
        <p:nvSpPr>
          <p:cNvPr id="24" name="TextBox 23"/>
          <p:cNvSpPr txBox="1"/>
          <p:nvPr/>
        </p:nvSpPr>
        <p:spPr>
          <a:xfrm>
            <a:off x="6177888" y="143271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3S.Sc3</a:t>
            </a:r>
          </a:p>
          <a:p>
            <a:pPr algn="ctr"/>
            <a:r>
              <a:rPr lang="en-GB" sz="1200" b="1" dirty="0">
                <a:latin typeface="Arial Narrow" panose="020B0606020202030204" pitchFamily="34" charset="0"/>
              </a:rPr>
              <a:t>Mrs Scott (FL)</a:t>
            </a:r>
          </a:p>
        </p:txBody>
      </p:sp>
      <p:sp>
        <p:nvSpPr>
          <p:cNvPr id="25" name="TextBox 24"/>
          <p:cNvSpPr txBox="1"/>
          <p:nvPr/>
        </p:nvSpPr>
        <p:spPr>
          <a:xfrm>
            <a:off x="3779178" y="1773915"/>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3S.Sc2</a:t>
            </a:r>
          </a:p>
          <a:p>
            <a:pPr algn="ctr"/>
            <a:r>
              <a:rPr lang="en-GB" sz="1200" b="1" dirty="0">
                <a:latin typeface="Arial Narrow" panose="020B0606020202030204" pitchFamily="34" charset="0"/>
              </a:rPr>
              <a:t>Mr Usher</a:t>
            </a:r>
          </a:p>
        </p:txBody>
      </p:sp>
      <p:sp>
        <p:nvSpPr>
          <p:cNvPr id="26" name="TextBox 25"/>
          <p:cNvSpPr txBox="1"/>
          <p:nvPr/>
        </p:nvSpPr>
        <p:spPr>
          <a:xfrm>
            <a:off x="2457419" y="1773915"/>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3S.Sc1</a:t>
            </a:r>
          </a:p>
          <a:p>
            <a:pPr algn="ctr"/>
            <a:r>
              <a:rPr lang="en-GB" sz="1200" b="1" dirty="0">
                <a:latin typeface="Arial Narrow" panose="020B0606020202030204" pitchFamily="34" charset="0"/>
              </a:rPr>
              <a:t>Mrs Campbell</a:t>
            </a:r>
          </a:p>
        </p:txBody>
      </p:sp>
      <p:sp>
        <p:nvSpPr>
          <p:cNvPr id="27" name="TextBox 26"/>
          <p:cNvSpPr txBox="1"/>
          <p:nvPr/>
        </p:nvSpPr>
        <p:spPr>
          <a:xfrm>
            <a:off x="1627177" y="3727821"/>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3S.Sc12</a:t>
            </a:r>
          </a:p>
          <a:p>
            <a:pPr algn="ctr"/>
            <a:r>
              <a:rPr lang="en-GB" sz="1200" b="1" dirty="0">
                <a:latin typeface="Arial Narrow" panose="020B0606020202030204" pitchFamily="34" charset="0"/>
              </a:rPr>
              <a:t>Mr Trainer</a:t>
            </a:r>
          </a:p>
        </p:txBody>
      </p:sp>
      <p:sp>
        <p:nvSpPr>
          <p:cNvPr id="28" name="TextBox 27"/>
          <p:cNvSpPr txBox="1"/>
          <p:nvPr/>
        </p:nvSpPr>
        <p:spPr>
          <a:xfrm>
            <a:off x="3514085" y="374146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3S.Sc11</a:t>
            </a:r>
          </a:p>
          <a:p>
            <a:pPr algn="ctr"/>
            <a:r>
              <a:rPr lang="en-GB" sz="1200" b="1" dirty="0">
                <a:latin typeface="Arial Narrow" panose="020B0606020202030204" pitchFamily="34" charset="0"/>
              </a:rPr>
              <a:t>Mr Higgins</a:t>
            </a:r>
          </a:p>
        </p:txBody>
      </p:sp>
      <p:sp>
        <p:nvSpPr>
          <p:cNvPr id="29" name="TextBox 28"/>
          <p:cNvSpPr txBox="1"/>
          <p:nvPr/>
        </p:nvSpPr>
        <p:spPr>
          <a:xfrm>
            <a:off x="4916594" y="3782413"/>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3S.Sc10</a:t>
            </a:r>
          </a:p>
          <a:p>
            <a:pPr algn="ctr"/>
            <a:r>
              <a:rPr lang="en-GB" sz="1200" b="1" dirty="0">
                <a:latin typeface="Arial Narrow" panose="020B0606020202030204" pitchFamily="34" charset="0"/>
              </a:rPr>
              <a:t>Mrs Cozens</a:t>
            </a:r>
          </a:p>
        </p:txBody>
      </p:sp>
      <p:sp>
        <p:nvSpPr>
          <p:cNvPr id="30" name="TextBox 29"/>
          <p:cNvSpPr txBox="1"/>
          <p:nvPr/>
        </p:nvSpPr>
        <p:spPr>
          <a:xfrm>
            <a:off x="6131620" y="3782413"/>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3S.Sc9</a:t>
            </a:r>
          </a:p>
          <a:p>
            <a:pPr algn="ctr"/>
            <a:r>
              <a:rPr lang="en-GB" sz="1200" b="1" dirty="0">
                <a:latin typeface="Arial Narrow" panose="020B0606020202030204" pitchFamily="34" charset="0"/>
              </a:rPr>
              <a:t>Dr Mitchell</a:t>
            </a:r>
          </a:p>
        </p:txBody>
      </p:sp>
      <p:sp>
        <p:nvSpPr>
          <p:cNvPr id="31" name="TextBox 30"/>
          <p:cNvSpPr txBox="1"/>
          <p:nvPr/>
        </p:nvSpPr>
        <p:spPr>
          <a:xfrm>
            <a:off x="7336917" y="3782413"/>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3S.Sc8</a:t>
            </a:r>
          </a:p>
          <a:p>
            <a:pPr algn="ctr"/>
            <a:r>
              <a:rPr lang="en-GB" sz="1200" b="1" dirty="0">
                <a:latin typeface="Arial Narrow" panose="020B0606020202030204" pitchFamily="34" charset="0"/>
              </a:rPr>
              <a:t>Miss </a:t>
            </a:r>
            <a:r>
              <a:rPr lang="en-GB" sz="1200" b="1" dirty="0" err="1">
                <a:latin typeface="Arial Narrow" panose="020B0606020202030204" pitchFamily="34" charset="0"/>
              </a:rPr>
              <a:t>Furey</a:t>
            </a:r>
            <a:endParaRPr lang="en-GB" sz="1200" b="1" dirty="0">
              <a:latin typeface="Arial Narrow" panose="020B0606020202030204" pitchFamily="34" charset="0"/>
            </a:endParaRPr>
          </a:p>
        </p:txBody>
      </p:sp>
      <p:sp>
        <p:nvSpPr>
          <p:cNvPr id="32" name="TextBox 31"/>
          <p:cNvSpPr txBox="1"/>
          <p:nvPr/>
        </p:nvSpPr>
        <p:spPr>
          <a:xfrm>
            <a:off x="8541778" y="3782413"/>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3S.Sc7</a:t>
            </a:r>
          </a:p>
          <a:p>
            <a:pPr algn="ctr"/>
            <a:r>
              <a:rPr lang="en-GB" sz="1200" b="1" dirty="0">
                <a:latin typeface="Arial Narrow" panose="020B0606020202030204" pitchFamily="34" charset="0"/>
              </a:rPr>
              <a:t>Dr Caldwell</a:t>
            </a:r>
          </a:p>
        </p:txBody>
      </p:sp>
      <p:sp>
        <p:nvSpPr>
          <p:cNvPr id="3" name="Bent-Up Arrow 2"/>
          <p:cNvSpPr/>
          <p:nvPr/>
        </p:nvSpPr>
        <p:spPr>
          <a:xfrm>
            <a:off x="9900899" y="4299507"/>
            <a:ext cx="850392" cy="731520"/>
          </a:xfrm>
          <a:prstGeom prst="bentUp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TextBox 33"/>
          <p:cNvSpPr txBox="1"/>
          <p:nvPr/>
        </p:nvSpPr>
        <p:spPr>
          <a:xfrm>
            <a:off x="9105342" y="4722051"/>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DOWN Stair 6</a:t>
            </a:r>
          </a:p>
        </p:txBody>
      </p:sp>
      <p:sp>
        <p:nvSpPr>
          <p:cNvPr id="37" name="Right Arrow 36"/>
          <p:cNvSpPr/>
          <p:nvPr/>
        </p:nvSpPr>
        <p:spPr>
          <a:xfrm rot="5400000">
            <a:off x="5073458" y="1122510"/>
            <a:ext cx="522905" cy="268332"/>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TextBox 34"/>
          <p:cNvSpPr txBox="1"/>
          <p:nvPr/>
        </p:nvSpPr>
        <p:spPr>
          <a:xfrm>
            <a:off x="4690362" y="589181"/>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UP Stair 5</a:t>
            </a:r>
          </a:p>
        </p:txBody>
      </p:sp>
      <p:pic>
        <p:nvPicPr>
          <p:cNvPr id="38" name="Picture 37"/>
          <p:cNvPicPr>
            <a:picLocks noChangeAspect="1"/>
          </p:cNvPicPr>
          <p:nvPr/>
        </p:nvPicPr>
        <p:blipFill rotWithShape="1">
          <a:blip r:embed="rId3"/>
          <a:srcRect l="19381" t="32976" r="55550" b="22435"/>
          <a:stretch/>
        </p:blipFill>
        <p:spPr>
          <a:xfrm>
            <a:off x="4143741" y="595789"/>
            <a:ext cx="446281" cy="446281"/>
          </a:xfrm>
          <a:prstGeom prst="rect">
            <a:avLst/>
          </a:prstGeom>
          <a:ln w="12700"/>
        </p:spPr>
        <p:style>
          <a:lnRef idx="2">
            <a:schemeClr val="dk1"/>
          </a:lnRef>
          <a:fillRef idx="1">
            <a:schemeClr val="lt1"/>
          </a:fillRef>
          <a:effectRef idx="0">
            <a:schemeClr val="dk1"/>
          </a:effectRef>
          <a:fontRef idx="minor">
            <a:schemeClr val="dk1"/>
          </a:fontRef>
        </p:style>
      </p:pic>
      <p:pic>
        <p:nvPicPr>
          <p:cNvPr id="39" name="Picture 38"/>
          <p:cNvPicPr>
            <a:picLocks noChangeAspect="1"/>
          </p:cNvPicPr>
          <p:nvPr/>
        </p:nvPicPr>
        <p:blipFill rotWithShape="1">
          <a:blip r:embed="rId4"/>
          <a:srcRect l="43086" t="33535" r="35201" b="27285"/>
          <a:stretch/>
        </p:blipFill>
        <p:spPr>
          <a:xfrm>
            <a:off x="8584889" y="4744689"/>
            <a:ext cx="446281" cy="452749"/>
          </a:xfrm>
          <a:prstGeom prst="rect">
            <a:avLst/>
          </a:prstGeom>
          <a:ln w="19050"/>
        </p:spPr>
        <p:style>
          <a:lnRef idx="2">
            <a:schemeClr val="dk1"/>
          </a:lnRef>
          <a:fillRef idx="1">
            <a:schemeClr val="lt1"/>
          </a:fillRef>
          <a:effectRef idx="0">
            <a:schemeClr val="dk1"/>
          </a:effectRef>
          <a:fontRef idx="minor">
            <a:schemeClr val="dk1"/>
          </a:fontRef>
        </p:style>
      </p:pic>
      <p:sp>
        <p:nvSpPr>
          <p:cNvPr id="36" name="TextBox 35"/>
          <p:cNvSpPr txBox="1"/>
          <p:nvPr/>
        </p:nvSpPr>
        <p:spPr>
          <a:xfrm>
            <a:off x="6456018" y="2145189"/>
            <a:ext cx="76774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Chemical</a:t>
            </a:r>
          </a:p>
          <a:p>
            <a:pPr algn="ctr"/>
            <a:r>
              <a:rPr lang="en-GB" sz="1200" b="1" dirty="0">
                <a:latin typeface="Arial Narrow" panose="020B0606020202030204" pitchFamily="34" charset="0"/>
              </a:rPr>
              <a:t>Store</a:t>
            </a:r>
          </a:p>
        </p:txBody>
      </p:sp>
      <p:sp>
        <p:nvSpPr>
          <p:cNvPr id="40" name="TextBox 39"/>
          <p:cNvSpPr txBox="1"/>
          <p:nvPr/>
        </p:nvSpPr>
        <p:spPr>
          <a:xfrm>
            <a:off x="4282098" y="2907485"/>
            <a:ext cx="91118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Tech Spine</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4149" y="1984032"/>
            <a:ext cx="399156" cy="632965"/>
          </a:xfrm>
          <a:prstGeom prst="rect">
            <a:avLst/>
          </a:prstGeom>
        </p:spPr>
      </p:pic>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6743" y="2253999"/>
            <a:ext cx="399156" cy="632965"/>
          </a:xfrm>
          <a:prstGeom prst="rect">
            <a:avLst/>
          </a:prstGeom>
        </p:spPr>
      </p:pic>
      <p:sp>
        <p:nvSpPr>
          <p:cNvPr id="43" name="Down Arrow 42"/>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4" name="TextBox 43"/>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45" name="Picture 44"/>
          <p:cNvPicPr>
            <a:picLocks noChangeAspect="1"/>
          </p:cNvPicPr>
          <p:nvPr/>
        </p:nvPicPr>
        <p:blipFill rotWithShape="1">
          <a:blip r:embed="rId6"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46" name="Down Arrow 45"/>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48" name="TextBox 47"/>
          <p:cNvSpPr txBox="1"/>
          <p:nvPr/>
        </p:nvSpPr>
        <p:spPr>
          <a:xfrm>
            <a:off x="10875380"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grpSp>
        <p:nvGrpSpPr>
          <p:cNvPr id="49" name="Group 48"/>
          <p:cNvGrpSpPr/>
          <p:nvPr/>
        </p:nvGrpSpPr>
        <p:grpSpPr>
          <a:xfrm>
            <a:off x="-211442" y="6337030"/>
            <a:ext cx="1050071" cy="461665"/>
            <a:chOff x="6001677" y="4880330"/>
            <a:chExt cx="1050071" cy="461665"/>
          </a:xfrm>
        </p:grpSpPr>
        <p:pic>
          <p:nvPicPr>
            <p:cNvPr id="50" name="Picture 49"/>
            <p:cNvPicPr>
              <a:picLocks noChangeAspect="1"/>
            </p:cNvPicPr>
            <p:nvPr/>
          </p:nvPicPr>
          <p:blipFill rotWithShape="1">
            <a:blip r:embed="rId8"/>
            <a:srcRect l="23786" t="44801" r="59746" b="19263"/>
            <a:stretch/>
          </p:blipFill>
          <p:spPr>
            <a:xfrm rot="16200000">
              <a:off x="6579743" y="4859545"/>
              <a:ext cx="423923" cy="520087"/>
            </a:xfrm>
            <a:prstGeom prst="rect">
              <a:avLst/>
            </a:prstGeom>
          </p:spPr>
        </p:pic>
        <p:sp>
          <p:nvSpPr>
            <p:cNvPr id="51" name="TextBox 50"/>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3020511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3889" t="22148" r="2963" b="16815"/>
          <a:stretch/>
        </p:blipFill>
        <p:spPr>
          <a:xfrm>
            <a:off x="1143001" y="1185009"/>
            <a:ext cx="9947325" cy="4073857"/>
          </a:xfrm>
          <a:prstGeom prst="rect">
            <a:avLst/>
          </a:prstGeom>
        </p:spPr>
      </p:pic>
      <p:sp>
        <p:nvSpPr>
          <p:cNvPr id="14" name="TextBox 13"/>
          <p:cNvSpPr txBox="1"/>
          <p:nvPr/>
        </p:nvSpPr>
        <p:spPr>
          <a:xfrm>
            <a:off x="1447449" y="50171"/>
            <a:ext cx="9906000"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latin typeface="Century Gothic" panose="020B0502020202020204" pitchFamily="34" charset="0"/>
              </a:rPr>
              <a:t>Level 4 - </a:t>
            </a:r>
            <a:r>
              <a:rPr lang="en-GB" sz="2000" b="1" dirty="0">
                <a:solidFill>
                  <a:srgbClr val="0000FF"/>
                </a:solidFill>
                <a:latin typeface="Century Gothic" panose="020B0502020202020204" pitchFamily="34" charset="0"/>
              </a:rPr>
              <a:t>North Block </a:t>
            </a:r>
            <a:r>
              <a:rPr lang="en-GB" sz="2000" b="1" dirty="0">
                <a:latin typeface="Century Gothic" panose="020B0502020202020204" pitchFamily="34" charset="0"/>
              </a:rPr>
              <a:t>- Social Subjects (SS), Modern Languages (ML) &amp; </a:t>
            </a:r>
          </a:p>
          <a:p>
            <a:pPr algn="ctr"/>
            <a:r>
              <a:rPr lang="en-GB" sz="2000" b="1" dirty="0">
                <a:latin typeface="Century Gothic" panose="020B0502020202020204" pitchFamily="34" charset="0"/>
              </a:rPr>
              <a:t>Religious and Moral Education (RME)</a:t>
            </a:r>
          </a:p>
        </p:txBody>
      </p:sp>
      <p:sp>
        <p:nvSpPr>
          <p:cNvPr id="15" name="TextBox 14"/>
          <p:cNvSpPr txBox="1"/>
          <p:nvPr/>
        </p:nvSpPr>
        <p:spPr>
          <a:xfrm>
            <a:off x="5533737" y="1978608"/>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4N.SS1</a:t>
            </a:r>
          </a:p>
          <a:p>
            <a:pPr algn="ctr"/>
            <a:r>
              <a:rPr lang="en-GB" sz="1200" b="1" dirty="0">
                <a:latin typeface="Arial Narrow" panose="020B0606020202030204" pitchFamily="34" charset="0"/>
              </a:rPr>
              <a:t>Mrs Scott (FL)</a:t>
            </a:r>
          </a:p>
        </p:txBody>
      </p:sp>
      <p:sp>
        <p:nvSpPr>
          <p:cNvPr id="17" name="TextBox 16"/>
          <p:cNvSpPr txBox="1"/>
          <p:nvPr/>
        </p:nvSpPr>
        <p:spPr>
          <a:xfrm>
            <a:off x="6943088" y="1978608"/>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4N.SS2</a:t>
            </a:r>
          </a:p>
          <a:p>
            <a:pPr algn="ctr"/>
            <a:r>
              <a:rPr lang="en-GB" sz="1200" b="1" dirty="0">
                <a:latin typeface="Arial Narrow" panose="020B0606020202030204" pitchFamily="34" charset="0"/>
              </a:rPr>
              <a:t>Miss Griffiths</a:t>
            </a:r>
          </a:p>
        </p:txBody>
      </p:sp>
      <p:sp>
        <p:nvSpPr>
          <p:cNvPr id="18" name="TextBox 17"/>
          <p:cNvSpPr txBox="1"/>
          <p:nvPr/>
        </p:nvSpPr>
        <p:spPr>
          <a:xfrm>
            <a:off x="8281662" y="1978608"/>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4N.SS3</a:t>
            </a:r>
          </a:p>
          <a:p>
            <a:pPr algn="ctr"/>
            <a:r>
              <a:rPr lang="en-GB" sz="1200" b="1" dirty="0">
                <a:latin typeface="Arial Narrow" panose="020B0606020202030204" pitchFamily="34" charset="0"/>
              </a:rPr>
              <a:t>Mr Atkinson</a:t>
            </a:r>
          </a:p>
        </p:txBody>
      </p:sp>
      <p:sp>
        <p:nvSpPr>
          <p:cNvPr id="19" name="TextBox 18"/>
          <p:cNvSpPr txBox="1"/>
          <p:nvPr/>
        </p:nvSpPr>
        <p:spPr>
          <a:xfrm>
            <a:off x="9676014"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4N.SS4</a:t>
            </a:r>
          </a:p>
          <a:p>
            <a:pPr algn="ctr"/>
            <a:r>
              <a:rPr lang="en-GB" sz="1200" b="1" dirty="0">
                <a:latin typeface="Arial Narrow" panose="020B0606020202030204" pitchFamily="34" charset="0"/>
              </a:rPr>
              <a:t>Mr Lindsay</a:t>
            </a:r>
          </a:p>
        </p:txBody>
      </p:sp>
      <p:sp>
        <p:nvSpPr>
          <p:cNvPr id="23" name="TextBox 22"/>
          <p:cNvSpPr txBox="1"/>
          <p:nvPr/>
        </p:nvSpPr>
        <p:spPr>
          <a:xfrm>
            <a:off x="8278154"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4N.SS5</a:t>
            </a:r>
          </a:p>
          <a:p>
            <a:pPr algn="ctr"/>
            <a:r>
              <a:rPr lang="en-GB" sz="1200" b="1" dirty="0">
                <a:latin typeface="Arial Narrow" panose="020B0606020202030204" pitchFamily="34" charset="0"/>
              </a:rPr>
              <a:t>Mrs Booth</a:t>
            </a:r>
          </a:p>
        </p:txBody>
      </p:sp>
      <p:sp>
        <p:nvSpPr>
          <p:cNvPr id="24" name="TextBox 23"/>
          <p:cNvSpPr txBox="1"/>
          <p:nvPr/>
        </p:nvSpPr>
        <p:spPr>
          <a:xfrm>
            <a:off x="6948533"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4N.SS6</a:t>
            </a:r>
          </a:p>
          <a:p>
            <a:pPr algn="ctr"/>
            <a:r>
              <a:rPr lang="en-GB" sz="1200" b="1" dirty="0">
                <a:latin typeface="Arial Narrow" panose="020B0606020202030204" pitchFamily="34" charset="0"/>
              </a:rPr>
              <a:t>Miss Stewart</a:t>
            </a:r>
          </a:p>
        </p:txBody>
      </p:sp>
      <p:sp>
        <p:nvSpPr>
          <p:cNvPr id="25" name="TextBox 24"/>
          <p:cNvSpPr txBox="1"/>
          <p:nvPr/>
        </p:nvSpPr>
        <p:spPr>
          <a:xfrm>
            <a:off x="5584398"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4N.SS7</a:t>
            </a:r>
          </a:p>
          <a:p>
            <a:pPr algn="ctr"/>
            <a:r>
              <a:rPr lang="en-GB" sz="1200" b="1" dirty="0">
                <a:latin typeface="Arial Narrow" panose="020B0606020202030204" pitchFamily="34" charset="0"/>
              </a:rPr>
              <a:t>Mr Martin</a:t>
            </a:r>
          </a:p>
        </p:txBody>
      </p:sp>
      <p:sp>
        <p:nvSpPr>
          <p:cNvPr id="26" name="TextBox 25"/>
          <p:cNvSpPr txBox="1"/>
          <p:nvPr/>
        </p:nvSpPr>
        <p:spPr>
          <a:xfrm>
            <a:off x="4186536"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4N.ML1</a:t>
            </a:r>
          </a:p>
          <a:p>
            <a:pPr algn="ctr"/>
            <a:r>
              <a:rPr lang="en-GB" sz="1200" b="1" dirty="0">
                <a:latin typeface="Arial Narrow" panose="020B0606020202030204" pitchFamily="34" charset="0"/>
              </a:rPr>
              <a:t>Mrs Tait</a:t>
            </a:r>
          </a:p>
        </p:txBody>
      </p:sp>
      <p:sp>
        <p:nvSpPr>
          <p:cNvPr id="27" name="TextBox 26"/>
          <p:cNvSpPr txBox="1"/>
          <p:nvPr/>
        </p:nvSpPr>
        <p:spPr>
          <a:xfrm>
            <a:off x="2862625"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4N.ML2</a:t>
            </a:r>
          </a:p>
          <a:p>
            <a:pPr algn="ctr"/>
            <a:r>
              <a:rPr lang="en-GB" sz="1200" b="1" dirty="0">
                <a:latin typeface="Arial Narrow" panose="020B0606020202030204" pitchFamily="34" charset="0"/>
              </a:rPr>
              <a:t>Mr </a:t>
            </a:r>
            <a:r>
              <a:rPr lang="en-GB" sz="1200" b="1" dirty="0" err="1">
                <a:latin typeface="Arial Narrow" panose="020B0606020202030204" pitchFamily="34" charset="0"/>
              </a:rPr>
              <a:t>McFadyen</a:t>
            </a:r>
            <a:endParaRPr lang="en-GB" sz="1200" b="1" dirty="0">
              <a:latin typeface="Arial Narrow" panose="020B0606020202030204" pitchFamily="34" charset="0"/>
            </a:endParaRPr>
          </a:p>
        </p:txBody>
      </p:sp>
      <p:sp>
        <p:nvSpPr>
          <p:cNvPr id="28" name="TextBox 27"/>
          <p:cNvSpPr txBox="1"/>
          <p:nvPr/>
        </p:nvSpPr>
        <p:spPr>
          <a:xfrm>
            <a:off x="1498974" y="43283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4N.ML3</a:t>
            </a:r>
          </a:p>
          <a:p>
            <a:pPr algn="ctr"/>
            <a:r>
              <a:rPr lang="en-GB" sz="1200" b="1" dirty="0">
                <a:latin typeface="Arial Narrow" panose="020B0606020202030204" pitchFamily="34" charset="0"/>
              </a:rPr>
              <a:t>Miss Gall (FL)</a:t>
            </a:r>
          </a:p>
        </p:txBody>
      </p:sp>
      <p:sp>
        <p:nvSpPr>
          <p:cNvPr id="30" name="TextBox 29"/>
          <p:cNvSpPr txBox="1"/>
          <p:nvPr/>
        </p:nvSpPr>
        <p:spPr>
          <a:xfrm>
            <a:off x="4227809" y="1978608"/>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4N.ML5</a:t>
            </a:r>
          </a:p>
          <a:p>
            <a:pPr algn="ctr"/>
            <a:r>
              <a:rPr lang="en-GB" sz="1200" b="1" dirty="0">
                <a:latin typeface="Arial Narrow" panose="020B0606020202030204" pitchFamily="34" charset="0"/>
              </a:rPr>
              <a:t>Mrs Paterson </a:t>
            </a:r>
          </a:p>
        </p:txBody>
      </p:sp>
      <p:sp>
        <p:nvSpPr>
          <p:cNvPr id="31" name="TextBox 30"/>
          <p:cNvSpPr txBox="1"/>
          <p:nvPr/>
        </p:nvSpPr>
        <p:spPr>
          <a:xfrm>
            <a:off x="2848977" y="1978608"/>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4N.ML4</a:t>
            </a:r>
          </a:p>
          <a:p>
            <a:pPr algn="ctr"/>
            <a:r>
              <a:rPr lang="en-GB" sz="1200" b="1" dirty="0">
                <a:latin typeface="Arial Narrow" panose="020B0606020202030204" pitchFamily="34" charset="0"/>
              </a:rPr>
              <a:t>Miss Kerr</a:t>
            </a:r>
          </a:p>
        </p:txBody>
      </p:sp>
      <p:sp>
        <p:nvSpPr>
          <p:cNvPr id="34" name="Right Arrow 33"/>
          <p:cNvSpPr/>
          <p:nvPr/>
        </p:nvSpPr>
        <p:spPr>
          <a:xfrm rot="5400000">
            <a:off x="9954499" y="1222524"/>
            <a:ext cx="522905" cy="268332"/>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TextBox 34"/>
          <p:cNvSpPr txBox="1"/>
          <p:nvPr/>
        </p:nvSpPr>
        <p:spPr>
          <a:xfrm>
            <a:off x="9672938" y="772102"/>
            <a:ext cx="1083962"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UP Stair 4</a:t>
            </a:r>
          </a:p>
        </p:txBody>
      </p:sp>
      <p:sp>
        <p:nvSpPr>
          <p:cNvPr id="36" name="Right Arrow 35"/>
          <p:cNvSpPr/>
          <p:nvPr/>
        </p:nvSpPr>
        <p:spPr>
          <a:xfrm rot="5400000">
            <a:off x="1730289" y="1222525"/>
            <a:ext cx="522905" cy="268332"/>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TextBox 32"/>
          <p:cNvSpPr txBox="1"/>
          <p:nvPr/>
        </p:nvSpPr>
        <p:spPr>
          <a:xfrm>
            <a:off x="1380704" y="702178"/>
            <a:ext cx="12220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DOWN Stair 3</a:t>
            </a:r>
          </a:p>
        </p:txBody>
      </p:sp>
      <p:pic>
        <p:nvPicPr>
          <p:cNvPr id="37" name="Picture 36"/>
          <p:cNvPicPr>
            <a:picLocks noChangeAspect="1"/>
          </p:cNvPicPr>
          <p:nvPr/>
        </p:nvPicPr>
        <p:blipFill rotWithShape="1">
          <a:blip r:embed="rId3"/>
          <a:srcRect l="19381" t="32976" r="55550" b="22435"/>
          <a:stretch/>
        </p:blipFill>
        <p:spPr>
          <a:xfrm>
            <a:off x="9146402" y="780372"/>
            <a:ext cx="446281" cy="446281"/>
          </a:xfrm>
          <a:prstGeom prst="rect">
            <a:avLst/>
          </a:prstGeom>
          <a:ln w="12700"/>
        </p:spPr>
        <p:style>
          <a:lnRef idx="2">
            <a:schemeClr val="dk1"/>
          </a:lnRef>
          <a:fillRef idx="1">
            <a:schemeClr val="lt1"/>
          </a:fillRef>
          <a:effectRef idx="0">
            <a:schemeClr val="dk1"/>
          </a:effectRef>
          <a:fontRef idx="minor">
            <a:schemeClr val="dk1"/>
          </a:fontRef>
        </p:style>
      </p:pic>
      <p:pic>
        <p:nvPicPr>
          <p:cNvPr id="38" name="Picture 37"/>
          <p:cNvPicPr>
            <a:picLocks noChangeAspect="1"/>
          </p:cNvPicPr>
          <p:nvPr/>
        </p:nvPicPr>
        <p:blipFill rotWithShape="1">
          <a:blip r:embed="rId4"/>
          <a:srcRect l="43086" t="33535" r="35201" b="27285"/>
          <a:stretch/>
        </p:blipFill>
        <p:spPr>
          <a:xfrm>
            <a:off x="2711611" y="712476"/>
            <a:ext cx="446281" cy="452749"/>
          </a:xfrm>
          <a:prstGeom prst="rect">
            <a:avLst/>
          </a:prstGeom>
          <a:ln w="19050"/>
        </p:spPr>
        <p:style>
          <a:lnRef idx="2">
            <a:schemeClr val="dk1"/>
          </a:lnRef>
          <a:fillRef idx="1">
            <a:schemeClr val="lt1"/>
          </a:fillRef>
          <a:effectRef idx="0">
            <a:schemeClr val="dk1"/>
          </a:effectRef>
          <a:fontRef idx="minor">
            <a:schemeClr val="dk1"/>
          </a:fontRef>
        </p:style>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564" y="1669377"/>
            <a:ext cx="482979" cy="765888"/>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1725" y="1740474"/>
            <a:ext cx="482979" cy="765888"/>
          </a:xfrm>
          <a:prstGeom prst="rect">
            <a:avLst/>
          </a:prstGeom>
        </p:spPr>
      </p:pic>
      <p:sp>
        <p:nvSpPr>
          <p:cNvPr id="42" name="Down Arrow 41"/>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4" name="TextBox 43"/>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sp>
        <p:nvSpPr>
          <p:cNvPr id="45" name="Down Arrow 44"/>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47" name="TextBox 46"/>
          <p:cNvSpPr txBox="1"/>
          <p:nvPr/>
        </p:nvSpPr>
        <p:spPr>
          <a:xfrm>
            <a:off x="10957268"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grpSp>
        <p:nvGrpSpPr>
          <p:cNvPr id="49" name="Group 48"/>
          <p:cNvGrpSpPr/>
          <p:nvPr/>
        </p:nvGrpSpPr>
        <p:grpSpPr>
          <a:xfrm>
            <a:off x="-211442" y="6337030"/>
            <a:ext cx="1050071" cy="461665"/>
            <a:chOff x="6001677" y="4880330"/>
            <a:chExt cx="1050071" cy="461665"/>
          </a:xfrm>
        </p:grpSpPr>
        <p:pic>
          <p:nvPicPr>
            <p:cNvPr id="50" name="Picture 49"/>
            <p:cNvPicPr>
              <a:picLocks noChangeAspect="1"/>
            </p:cNvPicPr>
            <p:nvPr/>
          </p:nvPicPr>
          <p:blipFill rotWithShape="1">
            <a:blip r:embed="rId8"/>
            <a:srcRect l="23786" t="44801" r="59746" b="19263"/>
            <a:stretch/>
          </p:blipFill>
          <p:spPr>
            <a:xfrm rot="16200000">
              <a:off x="6579743" y="4859545"/>
              <a:ext cx="423923" cy="520087"/>
            </a:xfrm>
            <a:prstGeom prst="rect">
              <a:avLst/>
            </a:prstGeom>
          </p:spPr>
        </p:pic>
        <p:sp>
          <p:nvSpPr>
            <p:cNvPr id="51" name="TextBox 50"/>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1117313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26" t="13556" r="1666" b="11778"/>
          <a:stretch/>
        </p:blipFill>
        <p:spPr>
          <a:xfrm>
            <a:off x="1176222" y="1105901"/>
            <a:ext cx="9804413" cy="4697172"/>
          </a:xfrm>
          <a:prstGeom prst="rect">
            <a:avLst/>
          </a:prstGeom>
        </p:spPr>
      </p:pic>
      <p:sp>
        <p:nvSpPr>
          <p:cNvPr id="10" name="TextBox 9"/>
          <p:cNvSpPr txBox="1"/>
          <p:nvPr/>
        </p:nvSpPr>
        <p:spPr>
          <a:xfrm>
            <a:off x="1170296" y="13666"/>
            <a:ext cx="990600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tabLst>
                <a:tab pos="5786438" algn="l"/>
              </a:tabLst>
            </a:pPr>
            <a:r>
              <a:rPr lang="en-GB" sz="2400" b="1" dirty="0">
                <a:latin typeface="Century Gothic" panose="020B0502020202020204" pitchFamily="34" charset="0"/>
              </a:rPr>
              <a:t>Level 4 - </a:t>
            </a:r>
            <a:r>
              <a:rPr lang="en-GB" sz="2400" b="1" dirty="0">
                <a:solidFill>
                  <a:srgbClr val="0000FF"/>
                </a:solidFill>
                <a:latin typeface="Century Gothic" panose="020B0502020202020204" pitchFamily="34" charset="0"/>
              </a:rPr>
              <a:t>South Block </a:t>
            </a:r>
            <a:r>
              <a:rPr lang="en-GB" sz="2400" b="1" dirty="0">
                <a:latin typeface="Century Gothic" panose="020B0502020202020204" pitchFamily="34" charset="0"/>
              </a:rPr>
              <a:t>– Maths (M)</a:t>
            </a:r>
          </a:p>
        </p:txBody>
      </p:sp>
      <p:sp>
        <p:nvSpPr>
          <p:cNvPr id="14" name="TextBox 13"/>
          <p:cNvSpPr txBox="1"/>
          <p:nvPr/>
        </p:nvSpPr>
        <p:spPr>
          <a:xfrm>
            <a:off x="1661619" y="2297624"/>
            <a:ext cx="108396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4S.M1</a:t>
            </a:r>
          </a:p>
        </p:txBody>
      </p:sp>
      <p:sp>
        <p:nvSpPr>
          <p:cNvPr id="15" name="TextBox 14"/>
          <p:cNvSpPr txBox="1"/>
          <p:nvPr/>
        </p:nvSpPr>
        <p:spPr>
          <a:xfrm>
            <a:off x="6281737" y="189267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4S.M2</a:t>
            </a:r>
          </a:p>
          <a:p>
            <a:pPr algn="ctr"/>
            <a:r>
              <a:rPr lang="en-GB" sz="1200" b="1" dirty="0">
                <a:latin typeface="Arial Narrow" panose="020B0606020202030204" pitchFamily="34" charset="0"/>
              </a:rPr>
              <a:t>Mrs Galbraith</a:t>
            </a:r>
          </a:p>
        </p:txBody>
      </p:sp>
      <p:sp>
        <p:nvSpPr>
          <p:cNvPr id="16" name="TextBox 15"/>
          <p:cNvSpPr txBox="1"/>
          <p:nvPr/>
        </p:nvSpPr>
        <p:spPr>
          <a:xfrm>
            <a:off x="7868004" y="189267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4S.M3</a:t>
            </a:r>
          </a:p>
          <a:p>
            <a:pPr algn="ctr"/>
            <a:r>
              <a:rPr lang="en-GB" sz="1200" b="1" dirty="0">
                <a:latin typeface="Arial Narrow" panose="020B0606020202030204" pitchFamily="34" charset="0"/>
              </a:rPr>
              <a:t>Mrs </a:t>
            </a:r>
            <a:r>
              <a:rPr lang="en-GB" sz="1200" b="1" dirty="0" err="1">
                <a:latin typeface="Arial Narrow" panose="020B0606020202030204" pitchFamily="34" charset="0"/>
              </a:rPr>
              <a:t>Lunday</a:t>
            </a:r>
            <a:endParaRPr lang="en-GB" sz="1200" b="1" dirty="0">
              <a:latin typeface="Arial Narrow" panose="020B0606020202030204" pitchFamily="34" charset="0"/>
            </a:endParaRPr>
          </a:p>
        </p:txBody>
      </p:sp>
      <p:sp>
        <p:nvSpPr>
          <p:cNvPr id="17" name="TextBox 16"/>
          <p:cNvSpPr txBox="1"/>
          <p:nvPr/>
        </p:nvSpPr>
        <p:spPr>
          <a:xfrm>
            <a:off x="9429818" y="189267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4S.M4</a:t>
            </a:r>
          </a:p>
          <a:p>
            <a:pPr algn="ctr"/>
            <a:r>
              <a:rPr lang="en-GB" sz="1200" b="1" dirty="0">
                <a:latin typeface="Arial Narrow" panose="020B0606020202030204" pitchFamily="34" charset="0"/>
              </a:rPr>
              <a:t>Mrs O’Connor</a:t>
            </a:r>
          </a:p>
        </p:txBody>
      </p:sp>
      <p:sp>
        <p:nvSpPr>
          <p:cNvPr id="18" name="TextBox 17"/>
          <p:cNvSpPr txBox="1"/>
          <p:nvPr/>
        </p:nvSpPr>
        <p:spPr>
          <a:xfrm>
            <a:off x="6293101" y="479744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4S.M5</a:t>
            </a:r>
          </a:p>
          <a:p>
            <a:pPr algn="ctr"/>
            <a:r>
              <a:rPr lang="en-GB" sz="1200" b="1" dirty="0">
                <a:latin typeface="Arial Narrow" panose="020B0606020202030204" pitchFamily="34" charset="0"/>
              </a:rPr>
              <a:t>Mr Alexander</a:t>
            </a:r>
          </a:p>
        </p:txBody>
      </p:sp>
      <p:sp>
        <p:nvSpPr>
          <p:cNvPr id="22" name="TextBox 21"/>
          <p:cNvSpPr txBox="1"/>
          <p:nvPr/>
        </p:nvSpPr>
        <p:spPr>
          <a:xfrm>
            <a:off x="4732466" y="4797444"/>
            <a:ext cx="11814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4S.M6</a:t>
            </a:r>
          </a:p>
          <a:p>
            <a:pPr algn="ctr"/>
            <a:r>
              <a:rPr lang="en-GB" sz="1200" b="1" dirty="0">
                <a:latin typeface="Arial Narrow" panose="020B0606020202030204" pitchFamily="34" charset="0"/>
              </a:rPr>
              <a:t>Mr Blair</a:t>
            </a:r>
          </a:p>
          <a:p>
            <a:pPr algn="ctr"/>
            <a:r>
              <a:rPr lang="en-GB" sz="1200" b="1" dirty="0">
                <a:latin typeface="Arial Narrow" panose="020B0606020202030204" pitchFamily="34" charset="0"/>
              </a:rPr>
              <a:t>(FL)</a:t>
            </a:r>
          </a:p>
        </p:txBody>
      </p:sp>
      <p:sp>
        <p:nvSpPr>
          <p:cNvPr id="23" name="TextBox 22"/>
          <p:cNvSpPr txBox="1"/>
          <p:nvPr/>
        </p:nvSpPr>
        <p:spPr>
          <a:xfrm>
            <a:off x="3200691" y="479744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4S.M7</a:t>
            </a:r>
          </a:p>
          <a:p>
            <a:pPr algn="ctr"/>
            <a:r>
              <a:rPr lang="en-GB" sz="1200" b="1" dirty="0">
                <a:latin typeface="Arial Narrow" panose="020B0606020202030204" pitchFamily="34" charset="0"/>
              </a:rPr>
              <a:t>Mr Stevenson</a:t>
            </a:r>
          </a:p>
        </p:txBody>
      </p:sp>
      <p:sp>
        <p:nvSpPr>
          <p:cNvPr id="24" name="TextBox 23"/>
          <p:cNvSpPr txBox="1"/>
          <p:nvPr/>
        </p:nvSpPr>
        <p:spPr>
          <a:xfrm>
            <a:off x="1646475" y="4797444"/>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4S.M8</a:t>
            </a:r>
          </a:p>
          <a:p>
            <a:pPr algn="ctr"/>
            <a:r>
              <a:rPr lang="en-GB" sz="1200" b="1" dirty="0">
                <a:latin typeface="Arial Narrow" panose="020B0606020202030204" pitchFamily="34" charset="0"/>
              </a:rPr>
              <a:t>Mr McLean</a:t>
            </a:r>
          </a:p>
        </p:txBody>
      </p:sp>
      <p:sp>
        <p:nvSpPr>
          <p:cNvPr id="27" name="Right Arrow 26"/>
          <p:cNvSpPr/>
          <p:nvPr/>
        </p:nvSpPr>
        <p:spPr>
          <a:xfrm rot="5400000">
            <a:off x="3389872" y="1178164"/>
            <a:ext cx="522905" cy="268332"/>
          </a:xfrm>
          <a:prstGeom prst="right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5" name="TextBox 24"/>
          <p:cNvSpPr txBox="1"/>
          <p:nvPr/>
        </p:nvSpPr>
        <p:spPr>
          <a:xfrm>
            <a:off x="3002504" y="632045"/>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UP Stair 5</a:t>
            </a:r>
          </a:p>
        </p:txBody>
      </p:sp>
      <p:sp>
        <p:nvSpPr>
          <p:cNvPr id="28" name="Bent-Up Arrow 27"/>
          <p:cNvSpPr/>
          <p:nvPr/>
        </p:nvSpPr>
        <p:spPr>
          <a:xfrm>
            <a:off x="9464167" y="5350384"/>
            <a:ext cx="850392" cy="731520"/>
          </a:xfrm>
          <a:prstGeom prst="bentUp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TextBox 28"/>
          <p:cNvSpPr txBox="1"/>
          <p:nvPr/>
        </p:nvSpPr>
        <p:spPr>
          <a:xfrm>
            <a:off x="8663061" y="5772928"/>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South</a:t>
            </a:r>
          </a:p>
          <a:p>
            <a:pPr algn="ctr"/>
            <a:r>
              <a:rPr lang="en-GB" sz="1200" b="1" dirty="0">
                <a:latin typeface="Century Gothic" panose="020B0502020202020204" pitchFamily="34" charset="0"/>
              </a:rPr>
              <a:t>DOWN Stair 6</a:t>
            </a:r>
          </a:p>
        </p:txBody>
      </p:sp>
      <p:pic>
        <p:nvPicPr>
          <p:cNvPr id="30" name="Picture 29"/>
          <p:cNvPicPr>
            <a:picLocks noChangeAspect="1"/>
          </p:cNvPicPr>
          <p:nvPr/>
        </p:nvPicPr>
        <p:blipFill rotWithShape="1">
          <a:blip r:embed="rId3"/>
          <a:srcRect l="19381" t="32976" r="55550" b="22435"/>
          <a:stretch/>
        </p:blipFill>
        <p:spPr>
          <a:xfrm>
            <a:off x="2462539" y="640639"/>
            <a:ext cx="446281" cy="446281"/>
          </a:xfrm>
          <a:prstGeom prst="rect">
            <a:avLst/>
          </a:prstGeom>
          <a:ln w="12700"/>
        </p:spPr>
        <p:style>
          <a:lnRef idx="2">
            <a:schemeClr val="dk1"/>
          </a:lnRef>
          <a:fillRef idx="1">
            <a:schemeClr val="lt1"/>
          </a:fillRef>
          <a:effectRef idx="0">
            <a:schemeClr val="dk1"/>
          </a:effectRef>
          <a:fontRef idx="minor">
            <a:schemeClr val="dk1"/>
          </a:fontRef>
        </p:style>
      </p:pic>
      <p:pic>
        <p:nvPicPr>
          <p:cNvPr id="31" name="Picture 30"/>
          <p:cNvPicPr>
            <a:picLocks noChangeAspect="1"/>
          </p:cNvPicPr>
          <p:nvPr/>
        </p:nvPicPr>
        <p:blipFill rotWithShape="1">
          <a:blip r:embed="rId4"/>
          <a:srcRect l="43086" t="33535" r="35201" b="27285"/>
          <a:stretch/>
        </p:blipFill>
        <p:spPr>
          <a:xfrm>
            <a:off x="8126854" y="5783004"/>
            <a:ext cx="446281" cy="452749"/>
          </a:xfrm>
          <a:prstGeom prst="rect">
            <a:avLst/>
          </a:prstGeom>
          <a:ln w="19050"/>
        </p:spPr>
        <p:style>
          <a:lnRef idx="2">
            <a:schemeClr val="dk1"/>
          </a:lnRef>
          <a:fillRef idx="1">
            <a:schemeClr val="lt1"/>
          </a:fillRef>
          <a:effectRef idx="0">
            <a:schemeClr val="dk1"/>
          </a:effectRef>
          <a:fontRef idx="minor">
            <a:schemeClr val="dk1"/>
          </a:fontRef>
        </p:style>
      </p:pic>
      <p:sp>
        <p:nvSpPr>
          <p:cNvPr id="32" name="TextBox 31"/>
          <p:cNvSpPr txBox="1"/>
          <p:nvPr/>
        </p:nvSpPr>
        <p:spPr>
          <a:xfrm>
            <a:off x="5372100" y="1878489"/>
            <a:ext cx="64502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Tutorial </a:t>
            </a:r>
          </a:p>
          <a:p>
            <a:pPr algn="ctr"/>
            <a:r>
              <a:rPr lang="en-GB" sz="1200" b="1" dirty="0">
                <a:latin typeface="Arial Narrow" panose="020B0606020202030204" pitchFamily="34" charset="0"/>
              </a:rPr>
              <a:t>Room </a:t>
            </a:r>
          </a:p>
          <a:p>
            <a:pPr algn="ctr"/>
            <a:r>
              <a:rPr lang="en-GB" sz="1200" b="1" dirty="0">
                <a:latin typeface="Arial Narrow" panose="020B0606020202030204" pitchFamily="34" charset="0"/>
              </a:rPr>
              <a:t>2</a:t>
            </a:r>
          </a:p>
        </p:txBody>
      </p:sp>
      <p:sp>
        <p:nvSpPr>
          <p:cNvPr id="33" name="TextBox 32"/>
          <p:cNvSpPr txBox="1"/>
          <p:nvPr/>
        </p:nvSpPr>
        <p:spPr>
          <a:xfrm>
            <a:off x="4632972" y="1945127"/>
            <a:ext cx="58228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err="1">
                <a:latin typeface="Arial Narrow" panose="020B0606020202030204" pitchFamily="34" charset="0"/>
              </a:rPr>
              <a:t>PupilWCs</a:t>
            </a:r>
            <a:endParaRPr lang="en-GB" sz="1200" b="1" dirty="0">
              <a:latin typeface="Arial Narrow" panose="020B0606020202030204" pitchFamily="34" charset="0"/>
            </a:endParaRP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546" y="824995"/>
            <a:ext cx="531277" cy="84247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8461" y="2378041"/>
            <a:ext cx="531277" cy="842477"/>
          </a:xfrm>
          <a:prstGeom prst="rect">
            <a:avLst/>
          </a:prstGeom>
        </p:spPr>
      </p:pic>
      <p:sp>
        <p:nvSpPr>
          <p:cNvPr id="41" name="Down Arrow 40"/>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TextBox 45"/>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47" name="Picture 46"/>
          <p:cNvPicPr>
            <a:picLocks noChangeAspect="1"/>
          </p:cNvPicPr>
          <p:nvPr/>
        </p:nvPicPr>
        <p:blipFill rotWithShape="1">
          <a:blip r:embed="rId6"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48" name="Down Arrow 47"/>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50" name="TextBox 49"/>
          <p:cNvSpPr txBox="1"/>
          <p:nvPr/>
        </p:nvSpPr>
        <p:spPr>
          <a:xfrm>
            <a:off x="10889028" y="6417418"/>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grpSp>
        <p:nvGrpSpPr>
          <p:cNvPr id="39" name="Group 38"/>
          <p:cNvGrpSpPr/>
          <p:nvPr/>
        </p:nvGrpSpPr>
        <p:grpSpPr>
          <a:xfrm>
            <a:off x="-211442" y="6337030"/>
            <a:ext cx="1050071" cy="461665"/>
            <a:chOff x="6001677" y="4880330"/>
            <a:chExt cx="1050071" cy="461665"/>
          </a:xfrm>
        </p:grpSpPr>
        <p:pic>
          <p:nvPicPr>
            <p:cNvPr id="40" name="Picture 39"/>
            <p:cNvPicPr>
              <a:picLocks noChangeAspect="1"/>
            </p:cNvPicPr>
            <p:nvPr/>
          </p:nvPicPr>
          <p:blipFill rotWithShape="1">
            <a:blip r:embed="rId8"/>
            <a:srcRect l="23786" t="44801" r="59746" b="19263"/>
            <a:stretch/>
          </p:blipFill>
          <p:spPr>
            <a:xfrm rot="16200000">
              <a:off x="6579743" y="4859545"/>
              <a:ext cx="423923" cy="520087"/>
            </a:xfrm>
            <a:prstGeom prst="rect">
              <a:avLst/>
            </a:prstGeom>
          </p:spPr>
        </p:pic>
        <p:sp>
          <p:nvSpPr>
            <p:cNvPr id="42" name="TextBox 41"/>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3983977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97" t="26296" r="1666" b="32374"/>
          <a:stretch/>
        </p:blipFill>
        <p:spPr>
          <a:xfrm>
            <a:off x="1143000" y="1173711"/>
            <a:ext cx="9946234" cy="2647668"/>
          </a:xfrm>
          <a:prstGeom prst="rect">
            <a:avLst/>
          </a:prstGeom>
        </p:spPr>
      </p:pic>
      <p:sp>
        <p:nvSpPr>
          <p:cNvPr id="22" name="Down Arrow 21"/>
          <p:cNvSpPr/>
          <p:nvPr/>
        </p:nvSpPr>
        <p:spPr>
          <a:xfrm>
            <a:off x="2201162" y="820546"/>
            <a:ext cx="262191" cy="637650"/>
          </a:xfrm>
          <a:prstGeom prst="down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TextBox 2"/>
          <p:cNvSpPr txBox="1"/>
          <p:nvPr/>
        </p:nvSpPr>
        <p:spPr>
          <a:xfrm>
            <a:off x="-925215" y="0"/>
            <a:ext cx="1404526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Level 5 - </a:t>
            </a:r>
            <a:r>
              <a:rPr lang="en-GB" sz="2400" b="1" dirty="0">
                <a:solidFill>
                  <a:srgbClr val="0000FF"/>
                </a:solidFill>
                <a:latin typeface="Century Gothic" panose="020B0502020202020204" pitchFamily="34" charset="0"/>
              </a:rPr>
              <a:t>North Block </a:t>
            </a:r>
            <a:r>
              <a:rPr lang="en-GB" sz="2400" b="1" dirty="0">
                <a:latin typeface="Century Gothic" panose="020B0502020202020204" pitchFamily="34" charset="0"/>
              </a:rPr>
              <a:t>Art &amp; Design (A)</a:t>
            </a:r>
          </a:p>
        </p:txBody>
      </p:sp>
      <p:sp>
        <p:nvSpPr>
          <p:cNvPr id="16" name="TextBox 15"/>
          <p:cNvSpPr txBox="1"/>
          <p:nvPr/>
        </p:nvSpPr>
        <p:spPr>
          <a:xfrm>
            <a:off x="2862627" y="275887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5N.A1</a:t>
            </a:r>
          </a:p>
          <a:p>
            <a:pPr algn="ctr"/>
            <a:r>
              <a:rPr lang="en-GB" sz="1200" b="1" dirty="0">
                <a:latin typeface="Arial Narrow" panose="020B0606020202030204" pitchFamily="34" charset="0"/>
              </a:rPr>
              <a:t>Miss Shaw</a:t>
            </a:r>
          </a:p>
        </p:txBody>
      </p:sp>
      <p:sp>
        <p:nvSpPr>
          <p:cNvPr id="17" name="TextBox 16"/>
          <p:cNvSpPr txBox="1"/>
          <p:nvPr/>
        </p:nvSpPr>
        <p:spPr>
          <a:xfrm>
            <a:off x="4200108" y="275887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5N.A2</a:t>
            </a:r>
          </a:p>
          <a:p>
            <a:pPr algn="ctr"/>
            <a:r>
              <a:rPr lang="en-GB" sz="1200" b="1" dirty="0">
                <a:latin typeface="Arial Narrow" panose="020B0606020202030204" pitchFamily="34" charset="0"/>
              </a:rPr>
              <a:t>Mrs Simpson</a:t>
            </a:r>
          </a:p>
        </p:txBody>
      </p:sp>
      <p:sp>
        <p:nvSpPr>
          <p:cNvPr id="18" name="TextBox 17"/>
          <p:cNvSpPr txBox="1"/>
          <p:nvPr/>
        </p:nvSpPr>
        <p:spPr>
          <a:xfrm>
            <a:off x="6894046" y="275887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5N.A3</a:t>
            </a:r>
          </a:p>
          <a:p>
            <a:pPr algn="ctr"/>
            <a:r>
              <a:rPr lang="en-GB" sz="1200" b="1" dirty="0">
                <a:latin typeface="Arial Narrow" panose="020B0606020202030204" pitchFamily="34" charset="0"/>
              </a:rPr>
              <a:t>Miss Jarvis</a:t>
            </a:r>
          </a:p>
        </p:txBody>
      </p:sp>
      <p:sp>
        <p:nvSpPr>
          <p:cNvPr id="19" name="TextBox 18"/>
          <p:cNvSpPr txBox="1"/>
          <p:nvPr/>
        </p:nvSpPr>
        <p:spPr>
          <a:xfrm>
            <a:off x="8245172" y="2758879"/>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5N.A4</a:t>
            </a:r>
          </a:p>
          <a:p>
            <a:pPr algn="ctr"/>
            <a:r>
              <a:rPr lang="en-GB" sz="1200" b="1" dirty="0">
                <a:latin typeface="Arial Narrow" panose="020B0606020202030204" pitchFamily="34" charset="0"/>
              </a:rPr>
              <a:t>Mrs Watson</a:t>
            </a:r>
          </a:p>
        </p:txBody>
      </p:sp>
      <p:sp>
        <p:nvSpPr>
          <p:cNvPr id="21" name="TextBox 20"/>
          <p:cNvSpPr txBox="1"/>
          <p:nvPr/>
        </p:nvSpPr>
        <p:spPr>
          <a:xfrm>
            <a:off x="1778665" y="652732"/>
            <a:ext cx="1261374"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DOWN Stair 3</a:t>
            </a:r>
          </a:p>
        </p:txBody>
      </p:sp>
      <p:sp>
        <p:nvSpPr>
          <p:cNvPr id="23" name="Down Arrow 22"/>
          <p:cNvSpPr/>
          <p:nvPr/>
        </p:nvSpPr>
        <p:spPr>
          <a:xfrm>
            <a:off x="10007855" y="820546"/>
            <a:ext cx="262191" cy="637650"/>
          </a:xfrm>
          <a:prstGeom prst="downArrow">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0" name="TextBox 19"/>
          <p:cNvSpPr txBox="1"/>
          <p:nvPr/>
        </p:nvSpPr>
        <p:spPr>
          <a:xfrm>
            <a:off x="9596969" y="652732"/>
            <a:ext cx="1083962" cy="46166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North</a:t>
            </a:r>
          </a:p>
          <a:p>
            <a:pPr algn="ctr"/>
            <a:r>
              <a:rPr lang="en-GB" sz="1200" b="1" dirty="0">
                <a:latin typeface="Century Gothic" panose="020B0502020202020204" pitchFamily="34" charset="0"/>
              </a:rPr>
              <a:t>UP Stair 4</a:t>
            </a:r>
          </a:p>
        </p:txBody>
      </p:sp>
      <p:pic>
        <p:nvPicPr>
          <p:cNvPr id="24" name="Picture 23"/>
          <p:cNvPicPr>
            <a:picLocks noChangeAspect="1"/>
          </p:cNvPicPr>
          <p:nvPr/>
        </p:nvPicPr>
        <p:blipFill rotWithShape="1">
          <a:blip r:embed="rId3"/>
          <a:srcRect l="19381" t="32976" r="55550" b="22435"/>
          <a:stretch/>
        </p:blipFill>
        <p:spPr>
          <a:xfrm>
            <a:off x="9032313" y="668116"/>
            <a:ext cx="446281" cy="446281"/>
          </a:xfrm>
          <a:prstGeom prst="rect">
            <a:avLst/>
          </a:prstGeom>
          <a:ln w="12700"/>
        </p:spPr>
        <p:style>
          <a:lnRef idx="2">
            <a:schemeClr val="dk1"/>
          </a:lnRef>
          <a:fillRef idx="1">
            <a:schemeClr val="lt1"/>
          </a:fillRef>
          <a:effectRef idx="0">
            <a:schemeClr val="dk1"/>
          </a:effectRef>
          <a:fontRef idx="minor">
            <a:schemeClr val="dk1"/>
          </a:fontRef>
        </p:style>
      </p:pic>
      <p:pic>
        <p:nvPicPr>
          <p:cNvPr id="25" name="Picture 24"/>
          <p:cNvPicPr>
            <a:picLocks noChangeAspect="1"/>
          </p:cNvPicPr>
          <p:nvPr/>
        </p:nvPicPr>
        <p:blipFill rotWithShape="1">
          <a:blip r:embed="rId4"/>
          <a:srcRect l="43086" t="33535" r="35201" b="27285"/>
          <a:stretch/>
        </p:blipFill>
        <p:spPr>
          <a:xfrm>
            <a:off x="1234086" y="651124"/>
            <a:ext cx="446281" cy="452749"/>
          </a:xfrm>
          <a:prstGeom prst="rect">
            <a:avLst/>
          </a:prstGeom>
          <a:ln w="19050"/>
        </p:spPr>
        <p:style>
          <a:lnRef idx="2">
            <a:schemeClr val="dk1"/>
          </a:lnRef>
          <a:fillRef idx="1">
            <a:schemeClr val="lt1"/>
          </a:fillRef>
          <a:effectRef idx="0">
            <a:schemeClr val="dk1"/>
          </a:effectRef>
          <a:fontRef idx="minor">
            <a:schemeClr val="dk1"/>
          </a:fontRef>
        </p:style>
      </p:pic>
      <p:sp>
        <p:nvSpPr>
          <p:cNvPr id="26" name="TextBox 25"/>
          <p:cNvSpPr txBox="1"/>
          <p:nvPr/>
        </p:nvSpPr>
        <p:spPr>
          <a:xfrm>
            <a:off x="5554019" y="2782902"/>
            <a:ext cx="108396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Arial Narrow" panose="020B0606020202030204" pitchFamily="34" charset="0"/>
              </a:rPr>
              <a:t>Art Sixth </a:t>
            </a:r>
          </a:p>
          <a:p>
            <a:pPr algn="ctr"/>
            <a:r>
              <a:rPr lang="en-GB" sz="1200" b="1" dirty="0">
                <a:latin typeface="Arial Narrow" panose="020B0606020202030204" pitchFamily="34" charset="0"/>
              </a:rPr>
              <a:t>Year Area</a:t>
            </a:r>
          </a:p>
        </p:txBody>
      </p:sp>
      <p:sp>
        <p:nvSpPr>
          <p:cNvPr id="27" name="TextBox 26"/>
          <p:cNvSpPr txBox="1"/>
          <p:nvPr/>
        </p:nvSpPr>
        <p:spPr>
          <a:xfrm>
            <a:off x="5656890" y="1818316"/>
            <a:ext cx="93822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Art Break Out Space</a:t>
            </a:r>
          </a:p>
        </p:txBody>
      </p:sp>
      <p:sp>
        <p:nvSpPr>
          <p:cNvPr id="28" name="TextBox 27"/>
          <p:cNvSpPr txBox="1"/>
          <p:nvPr/>
        </p:nvSpPr>
        <p:spPr>
          <a:xfrm>
            <a:off x="1466049" y="3175986"/>
            <a:ext cx="746543"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00" b="1" dirty="0">
                <a:latin typeface="Arial Narrow" panose="020B0606020202030204" pitchFamily="34" charset="0"/>
              </a:rPr>
              <a:t>Art Kiln </a:t>
            </a:r>
          </a:p>
          <a:p>
            <a:pPr algn="ctr"/>
            <a:r>
              <a:rPr lang="en-GB" sz="1000" b="1" dirty="0">
                <a:latin typeface="Arial Narrow" panose="020B0606020202030204" pitchFamily="34" charset="0"/>
              </a:rPr>
              <a:t>Room</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564" y="1669377"/>
            <a:ext cx="482979" cy="765888"/>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1725" y="1740474"/>
            <a:ext cx="482979" cy="765888"/>
          </a:xfrm>
          <a:prstGeom prst="rect">
            <a:avLst/>
          </a:prstGeom>
        </p:spPr>
      </p:pic>
      <p:sp>
        <p:nvSpPr>
          <p:cNvPr id="38" name="Down Arrow 37"/>
          <p:cNvSpPr/>
          <p:nvPr/>
        </p:nvSpPr>
        <p:spPr>
          <a:xfrm rot="10800000">
            <a:off x="11291494" y="249353"/>
            <a:ext cx="484632" cy="615117"/>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9" name="TextBox 38"/>
          <p:cNvSpPr txBox="1"/>
          <p:nvPr/>
        </p:nvSpPr>
        <p:spPr>
          <a:xfrm>
            <a:off x="10880365" y="-71199"/>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hills</a:t>
            </a:r>
          </a:p>
        </p:txBody>
      </p:sp>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l="32486" t="-6762"/>
          <a:stretch/>
        </p:blipFill>
        <p:spPr>
          <a:xfrm>
            <a:off x="10949475" y="490835"/>
            <a:ext cx="1223525" cy="437637"/>
          </a:xfrm>
          <a:prstGeom prst="rect">
            <a:avLst/>
          </a:prstGeom>
        </p:spPr>
      </p:pic>
      <p:sp>
        <p:nvSpPr>
          <p:cNvPr id="41" name="Down Arrow 40"/>
          <p:cNvSpPr/>
          <p:nvPr/>
        </p:nvSpPr>
        <p:spPr>
          <a:xfrm>
            <a:off x="11414899" y="6083994"/>
            <a:ext cx="484632" cy="472242"/>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616" y="5585145"/>
            <a:ext cx="1359197" cy="679599"/>
          </a:xfrm>
          <a:prstGeom prst="rect">
            <a:avLst/>
          </a:prstGeom>
        </p:spPr>
      </p:pic>
      <p:sp>
        <p:nvSpPr>
          <p:cNvPr id="43" name="TextBox 42"/>
          <p:cNvSpPr txBox="1"/>
          <p:nvPr/>
        </p:nvSpPr>
        <p:spPr>
          <a:xfrm>
            <a:off x="10889028" y="6444714"/>
            <a:ext cx="133357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dirty="0">
                <a:latin typeface="Century Gothic" panose="020B0502020202020204" pitchFamily="34" charset="0"/>
              </a:rPr>
              <a:t>The sea</a:t>
            </a:r>
          </a:p>
        </p:txBody>
      </p:sp>
      <p:pic>
        <p:nvPicPr>
          <p:cNvPr id="44" name="Picture 43" descr="Largs School logo"/>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09727" y="316757"/>
            <a:ext cx="822614" cy="82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p:cNvGrpSpPr/>
          <p:nvPr/>
        </p:nvGrpSpPr>
        <p:grpSpPr>
          <a:xfrm>
            <a:off x="-211442" y="6337030"/>
            <a:ext cx="1050071" cy="461665"/>
            <a:chOff x="6001677" y="4880330"/>
            <a:chExt cx="1050071" cy="461665"/>
          </a:xfrm>
        </p:grpSpPr>
        <p:pic>
          <p:nvPicPr>
            <p:cNvPr id="35" name="Picture 34"/>
            <p:cNvPicPr>
              <a:picLocks noChangeAspect="1"/>
            </p:cNvPicPr>
            <p:nvPr/>
          </p:nvPicPr>
          <p:blipFill rotWithShape="1">
            <a:blip r:embed="rId9"/>
            <a:srcRect l="23786" t="44801" r="59746" b="19263"/>
            <a:stretch/>
          </p:blipFill>
          <p:spPr>
            <a:xfrm rot="16200000">
              <a:off x="6579743" y="4859545"/>
              <a:ext cx="423923" cy="520087"/>
            </a:xfrm>
            <a:prstGeom prst="rect">
              <a:avLst/>
            </a:prstGeom>
          </p:spPr>
        </p:pic>
        <p:sp>
          <p:nvSpPr>
            <p:cNvPr id="36" name="TextBox 35"/>
            <p:cNvSpPr txBox="1"/>
            <p:nvPr/>
          </p:nvSpPr>
          <p:spPr>
            <a:xfrm>
              <a:off x="6001677" y="4880330"/>
              <a:ext cx="8029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latin typeface="Century Gothic" panose="020B0502020202020204" pitchFamily="34" charset="0"/>
                </a:rPr>
                <a:t>N</a:t>
              </a:r>
            </a:p>
          </p:txBody>
        </p:sp>
      </p:grpSp>
    </p:spTree>
    <p:extLst>
      <p:ext uri="{BB962C8B-B14F-4D97-AF65-F5344CB8AC3E}">
        <p14:creationId xmlns:p14="http://schemas.microsoft.com/office/powerpoint/2010/main" val="2672078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rotWithShape="1">
          <a:blip r:embed="rId3"/>
          <a:srcRect l="9741" t="1628" r="87796" b="88915"/>
          <a:stretch/>
        </p:blipFill>
        <p:spPr>
          <a:xfrm>
            <a:off x="-408720" y="-161894"/>
            <a:ext cx="12654684" cy="7079088"/>
          </a:xfrm>
          <a:prstGeom prst="rect">
            <a:avLst/>
          </a:prstGeom>
        </p:spPr>
      </p:pic>
      <p:pic>
        <p:nvPicPr>
          <p:cNvPr id="3" name="Picture 2"/>
          <p:cNvPicPr>
            <a:picLocks noChangeAspect="1"/>
          </p:cNvPicPr>
          <p:nvPr/>
        </p:nvPicPr>
        <p:blipFill rotWithShape="1">
          <a:blip r:embed="rId3"/>
          <a:srcRect l="21999" t="1628" r="19198" b="24980"/>
          <a:stretch/>
        </p:blipFill>
        <p:spPr>
          <a:xfrm>
            <a:off x="3075543" y="784237"/>
            <a:ext cx="6259892" cy="4392634"/>
          </a:xfrm>
          <a:prstGeom prst="rect">
            <a:avLst/>
          </a:prstGeom>
        </p:spPr>
      </p:pic>
      <p:sp>
        <p:nvSpPr>
          <p:cNvPr id="17" name="TextBox 16"/>
          <p:cNvSpPr txBox="1"/>
          <p:nvPr/>
        </p:nvSpPr>
        <p:spPr>
          <a:xfrm>
            <a:off x="25987" y="39519"/>
            <a:ext cx="12148558" cy="535531"/>
          </a:xfrm>
          <a:prstGeom prst="rect">
            <a:avLst/>
          </a:prstGeom>
          <a:noFill/>
        </p:spPr>
        <p:txBody>
          <a:bodyPr wrap="square" rtlCol="0">
            <a:spAutoFit/>
          </a:bodyPr>
          <a:lstStyle/>
          <a:p>
            <a:pPr algn="ctr">
              <a:tabLst>
                <a:tab pos="2148840" algn="l"/>
              </a:tabLst>
            </a:pPr>
            <a:r>
              <a:rPr lang="en-GB" sz="2880" dirty="0">
                <a:solidFill>
                  <a:schemeClr val="bg1"/>
                </a:solidFill>
                <a:latin typeface="Century Gothic" panose="020B0502020202020204" pitchFamily="34" charset="0"/>
                <a:cs typeface="Arial" panose="020B0604020202020204" pitchFamily="34" charset="0"/>
              </a:rPr>
              <a:t>Achievement | Ambition | Respect | Responsibility | Community</a:t>
            </a:r>
          </a:p>
        </p:txBody>
      </p:sp>
      <p:pic>
        <p:nvPicPr>
          <p:cNvPr id="18" name="Picture 17">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l="49531" r="35183"/>
          <a:stretch/>
        </p:blipFill>
        <p:spPr>
          <a:xfrm>
            <a:off x="5691236" y="5358406"/>
            <a:ext cx="823174" cy="1327502"/>
          </a:xfrm>
          <a:prstGeom prst="rect">
            <a:avLst/>
          </a:prstGeom>
        </p:spPr>
      </p:pic>
      <p:pic>
        <p:nvPicPr>
          <p:cNvPr id="19" name="Picture 1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8948" y="5687182"/>
            <a:ext cx="679601" cy="679601"/>
          </a:xfrm>
          <a:prstGeom prst="rect">
            <a:avLst/>
          </a:prstGeom>
        </p:spPr>
      </p:pic>
      <p:pic>
        <p:nvPicPr>
          <p:cNvPr id="5" name="Picture 4">
            <a:hlinkClick r:id="rId8"/>
          </p:cNvPr>
          <p:cNvPicPr>
            <a:picLocks noChangeAspect="1"/>
          </p:cNvPicPr>
          <p:nvPr/>
        </p:nvPicPr>
        <p:blipFill rotWithShape="1">
          <a:blip r:embed="rId9">
            <a:extLst>
              <a:ext uri="{28A0092B-C50C-407E-A947-70E740481C1C}">
                <a14:useLocalDpi xmlns:a14="http://schemas.microsoft.com/office/drawing/2010/main" val="0"/>
              </a:ext>
            </a:extLst>
          </a:blip>
          <a:srcRect l="18902" t="65141" r="61513"/>
          <a:stretch/>
        </p:blipFill>
        <p:spPr>
          <a:xfrm>
            <a:off x="6878276" y="5592160"/>
            <a:ext cx="915762" cy="851202"/>
          </a:xfrm>
          <a:prstGeom prst="rect">
            <a:avLst/>
          </a:prstGeom>
        </p:spPr>
      </p:pic>
      <p:sp>
        <p:nvSpPr>
          <p:cNvPr id="22" name="TextBox 21"/>
          <p:cNvSpPr txBox="1"/>
          <p:nvPr/>
        </p:nvSpPr>
        <p:spPr>
          <a:xfrm>
            <a:off x="2874752" y="5332216"/>
            <a:ext cx="6467608" cy="313932"/>
          </a:xfrm>
          <a:prstGeom prst="rect">
            <a:avLst/>
          </a:prstGeom>
          <a:noFill/>
        </p:spPr>
        <p:txBody>
          <a:bodyPr wrap="square" rtlCol="0">
            <a:spAutoFit/>
          </a:bodyPr>
          <a:lstStyle/>
          <a:p>
            <a:pPr algn="ctr">
              <a:tabLst>
                <a:tab pos="2148840" algn="l"/>
              </a:tabLst>
            </a:pPr>
            <a:r>
              <a:rPr lang="en-GB" sz="1440" dirty="0">
                <a:solidFill>
                  <a:schemeClr val="bg1"/>
                </a:solidFill>
                <a:latin typeface="Century Gothic" panose="020B0502020202020204" pitchFamily="34" charset="0"/>
                <a:cs typeface="Arial" panose="020B0604020202020204" pitchFamily="34" charset="0"/>
              </a:rPr>
              <a:t>Follow Us</a:t>
            </a:r>
          </a:p>
        </p:txBody>
      </p:sp>
      <p:sp>
        <p:nvSpPr>
          <p:cNvPr id="2" name="Rectangle 1"/>
          <p:cNvSpPr/>
          <p:nvPr/>
        </p:nvSpPr>
        <p:spPr>
          <a:xfrm>
            <a:off x="-190354" y="6553104"/>
            <a:ext cx="12583265" cy="307777"/>
          </a:xfrm>
          <a:prstGeom prst="rect">
            <a:avLst/>
          </a:prstGeom>
        </p:spPr>
        <p:txBody>
          <a:bodyPr wrap="square">
            <a:spAutoFit/>
          </a:bodyPr>
          <a:lstStyle/>
          <a:p>
            <a:pPr algn="ctr"/>
            <a:r>
              <a:rPr lang="en-GB" sz="1400" b="1" dirty="0">
                <a:solidFill>
                  <a:schemeClr val="bg1"/>
                </a:solidFill>
                <a:latin typeface="Century Gothic" panose="020B0502020202020204" pitchFamily="34" charset="0"/>
              </a:rPr>
              <a:t>T:</a:t>
            </a:r>
            <a:r>
              <a:rPr lang="en-GB" sz="1400" dirty="0">
                <a:solidFill>
                  <a:schemeClr val="bg1"/>
                </a:solidFill>
                <a:latin typeface="Century Gothic" panose="020B0502020202020204" pitchFamily="34" charset="0"/>
              </a:rPr>
              <a:t> 01475.687.687 | </a:t>
            </a:r>
            <a:r>
              <a:rPr lang="en-GB" sz="1400" b="1" dirty="0">
                <a:solidFill>
                  <a:schemeClr val="bg1"/>
                </a:solidFill>
                <a:latin typeface="Century Gothic" panose="020B0502020202020204" pitchFamily="34" charset="0"/>
              </a:rPr>
              <a:t>W:</a:t>
            </a:r>
            <a:r>
              <a:rPr lang="en-GB" sz="1400" dirty="0">
                <a:solidFill>
                  <a:schemeClr val="bg1"/>
                </a:solidFill>
                <a:latin typeface="Century Gothic" panose="020B0502020202020204" pitchFamily="34" charset="0"/>
              </a:rPr>
              <a:t> </a:t>
            </a:r>
            <a:r>
              <a:rPr lang="en-GB" sz="1400" dirty="0">
                <a:solidFill>
                  <a:schemeClr val="bg1"/>
                </a:solidFill>
                <a:latin typeface="Century Gothic" panose="020B0502020202020204" pitchFamily="34" charset="0"/>
                <a:hlinkClick r:id="rId6"/>
              </a:rPr>
              <a:t>http://www.largs.n-ayrshire.sch.uk/</a:t>
            </a:r>
            <a:r>
              <a:rPr lang="en-GB" sz="1400" dirty="0">
                <a:solidFill>
                  <a:schemeClr val="bg1"/>
                </a:solidFill>
                <a:latin typeface="Century Gothic" panose="020B0502020202020204" pitchFamily="34" charset="0"/>
              </a:rPr>
              <a:t> |</a:t>
            </a:r>
            <a:r>
              <a:rPr lang="en-GB" sz="1400" b="1" dirty="0">
                <a:solidFill>
                  <a:schemeClr val="bg1"/>
                </a:solidFill>
                <a:latin typeface="Century Gothic" panose="020B0502020202020204" pitchFamily="34" charset="0"/>
              </a:rPr>
              <a:t>A:</a:t>
            </a:r>
            <a:r>
              <a:rPr lang="en-GB" sz="1400" dirty="0">
                <a:solidFill>
                  <a:schemeClr val="bg1"/>
                </a:solidFill>
                <a:latin typeface="Century Gothic" panose="020B0502020202020204" pitchFamily="34" charset="0"/>
              </a:rPr>
              <a:t> </a:t>
            </a:r>
            <a:r>
              <a:rPr lang="en-GB" sz="1400" dirty="0" err="1">
                <a:solidFill>
                  <a:schemeClr val="bg1"/>
                </a:solidFill>
                <a:latin typeface="Century Gothic" panose="020B0502020202020204" pitchFamily="34" charset="0"/>
              </a:rPr>
              <a:t>Largs</a:t>
            </a:r>
            <a:r>
              <a:rPr lang="en-GB" sz="1400" dirty="0">
                <a:solidFill>
                  <a:schemeClr val="bg1"/>
                </a:solidFill>
                <a:latin typeface="Century Gothic" panose="020B0502020202020204" pitchFamily="34" charset="0"/>
              </a:rPr>
              <a:t> Academy, </a:t>
            </a:r>
            <a:r>
              <a:rPr lang="en-GB" sz="1400" dirty="0" err="1">
                <a:solidFill>
                  <a:schemeClr val="bg1"/>
                </a:solidFill>
                <a:latin typeface="Century Gothic" panose="020B0502020202020204" pitchFamily="34" charset="0"/>
              </a:rPr>
              <a:t>Largs</a:t>
            </a:r>
            <a:r>
              <a:rPr lang="en-GB" sz="1400" dirty="0">
                <a:solidFill>
                  <a:schemeClr val="bg1"/>
                </a:solidFill>
                <a:latin typeface="Century Gothic" panose="020B0502020202020204" pitchFamily="34" charset="0"/>
              </a:rPr>
              <a:t> Campus, Alexander Avenue, </a:t>
            </a:r>
            <a:r>
              <a:rPr lang="en-GB" sz="1400" dirty="0" err="1">
                <a:solidFill>
                  <a:schemeClr val="bg1"/>
                </a:solidFill>
                <a:latin typeface="Century Gothic" panose="020B0502020202020204" pitchFamily="34" charset="0"/>
              </a:rPr>
              <a:t>Largs</a:t>
            </a:r>
            <a:r>
              <a:rPr lang="en-GB" sz="1400" dirty="0">
                <a:solidFill>
                  <a:schemeClr val="bg1"/>
                </a:solidFill>
                <a:latin typeface="Century Gothic" panose="020B0502020202020204" pitchFamily="34" charset="0"/>
              </a:rPr>
              <a:t>, KA30 9DR</a:t>
            </a:r>
          </a:p>
        </p:txBody>
      </p:sp>
    </p:spTree>
    <p:extLst>
      <p:ext uri="{BB962C8B-B14F-4D97-AF65-F5344CB8AC3E}">
        <p14:creationId xmlns:p14="http://schemas.microsoft.com/office/powerpoint/2010/main" val="1224556657"/>
      </p:ext>
    </p:extLst>
  </p:cSld>
  <p:clrMapOvr>
    <a:masterClrMapping/>
  </p:clrMapOvr>
  <mc:AlternateContent xmlns:mc="http://schemas.openxmlformats.org/markup-compatibility/2006" xmlns:p14="http://schemas.microsoft.com/office/powerpoint/2010/main">
    <mc:Choice Requires="p14">
      <p:transition p14:dur="0" advTm="4345"/>
    </mc:Choice>
    <mc:Fallback xmlns="">
      <p:transition advTm="434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3249"/>
            <a:ext cx="12192000" cy="298543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Our Values</a:t>
            </a:r>
          </a:p>
          <a:p>
            <a:endParaRPr lang="en-GB" sz="4000" b="1" dirty="0">
              <a:latin typeface="Century Gothic" panose="020B0502020202020204" pitchFamily="34" charset="0"/>
            </a:endParaRP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Respect, achievement, community and ambition are the core values we aspire to live by, and aim to demonstrate, in all aspects of school life, on a daily basis</a:t>
            </a:r>
          </a:p>
        </p:txBody>
      </p:sp>
      <p:pic>
        <p:nvPicPr>
          <p:cNvPr id="7" name="Picture 6"/>
          <p:cNvPicPr>
            <a:picLocks noChangeAspect="1"/>
          </p:cNvPicPr>
          <p:nvPr/>
        </p:nvPicPr>
        <p:blipFill rotWithShape="1">
          <a:blip r:embed="rId2"/>
          <a:srcRect l="29393" t="56093" r="17499" b="6858"/>
          <a:stretch/>
        </p:blipFill>
        <p:spPr>
          <a:xfrm>
            <a:off x="2475735" y="3177629"/>
            <a:ext cx="7240531" cy="3156955"/>
          </a:xfrm>
          <a:prstGeom prst="rect">
            <a:avLst/>
          </a:prstGeom>
        </p:spPr>
      </p:pic>
      <p:pic>
        <p:nvPicPr>
          <p:cNvPr id="8" name="Picture 7"/>
          <p:cNvPicPr>
            <a:picLocks noChangeAspect="1"/>
          </p:cNvPicPr>
          <p:nvPr/>
        </p:nvPicPr>
        <p:blipFill rotWithShape="1">
          <a:blip r:embed="rId2"/>
          <a:srcRect l="29393" t="58312" r="63869" b="37461"/>
          <a:stretch/>
        </p:blipFill>
        <p:spPr>
          <a:xfrm>
            <a:off x="2489590" y="3177629"/>
            <a:ext cx="918628" cy="360220"/>
          </a:xfrm>
          <a:prstGeom prst="rect">
            <a:avLst/>
          </a:prstGeom>
        </p:spPr>
      </p:pic>
    </p:spTree>
    <p:extLst>
      <p:ext uri="{BB962C8B-B14F-4D97-AF65-F5344CB8AC3E}">
        <p14:creationId xmlns:p14="http://schemas.microsoft.com/office/powerpoint/2010/main" val="1800500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3249"/>
            <a:ext cx="12192000" cy="57246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Pastoral Support</a:t>
            </a:r>
          </a:p>
          <a:p>
            <a:endParaRPr lang="en-GB" sz="3200" b="1" dirty="0">
              <a:latin typeface="Century Gothic" panose="020B0502020202020204" pitchFamily="34" charset="0"/>
            </a:endParaRPr>
          </a:p>
          <a:p>
            <a:pPr marL="457200" indent="-4572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Pastoral Support Teachers follow the progress of each pupil, in their house group, from </a:t>
            </a:r>
            <a:r>
              <a:rPr lang="en-GB" sz="2400" dirty="0" smtClean="0">
                <a:solidFill>
                  <a:schemeClr val="tx1"/>
                </a:solidFill>
                <a:latin typeface="Century Gothic" panose="020B0502020202020204" pitchFamily="34" charset="0"/>
              </a:rPr>
              <a:t>S2 </a:t>
            </a:r>
            <a:r>
              <a:rPr lang="en-GB" sz="2400" dirty="0">
                <a:solidFill>
                  <a:schemeClr val="tx1"/>
                </a:solidFill>
                <a:latin typeface="Century Gothic" panose="020B0502020202020204" pitchFamily="34" charset="0"/>
              </a:rPr>
              <a:t>until he or she leaves </a:t>
            </a:r>
            <a:r>
              <a:rPr lang="en-GB" sz="2400" dirty="0" smtClean="0">
                <a:solidFill>
                  <a:schemeClr val="tx1"/>
                </a:solidFill>
                <a:latin typeface="Century Gothic" panose="020B0502020202020204" pitchFamily="34" charset="0"/>
              </a:rPr>
              <a:t>school.  S1 are provided a dedicated Team to ensure specific transitional support in their first year.</a:t>
            </a:r>
            <a:endParaRPr lang="en-GB" sz="2400" dirty="0">
              <a:solidFill>
                <a:schemeClr val="tx1"/>
              </a:solidFill>
              <a:latin typeface="Century Gothic" panose="020B0502020202020204" pitchFamily="34" charset="0"/>
            </a:endParaRPr>
          </a:p>
          <a:p>
            <a:pPr marL="457200" indent="-4572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They are concerned with each student's personal, curricular and vocational welfare</a:t>
            </a:r>
          </a:p>
          <a:p>
            <a:pPr marL="457200" indent="-4572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To speak with your child's Pastoral Support Teacher telephone 01475 687687 and make an appointment</a:t>
            </a:r>
          </a:p>
          <a:p>
            <a:pPr marL="457200" indent="-457200">
              <a:lnSpc>
                <a:spcPct val="150000"/>
              </a:lnSpc>
              <a:buFont typeface="Arial" panose="020B0604020202020204" pitchFamily="34" charset="0"/>
              <a:buChar char="•"/>
            </a:pPr>
            <a:endParaRPr lang="en-GB" sz="2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20619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3249"/>
            <a:ext cx="12192000" cy="563231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Pupil Support</a:t>
            </a:r>
          </a:p>
          <a:p>
            <a:endParaRPr lang="en-GB" sz="3200" b="1" dirty="0">
              <a:latin typeface="Century Gothic" panose="020B0502020202020204" pitchFamily="34" charset="0"/>
            </a:endParaRPr>
          </a:p>
          <a:p>
            <a:pPr marL="457200" indent="-4572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The Faculty of Pupil Support provides an array </a:t>
            </a:r>
            <a:r>
              <a:rPr lang="en-GB" sz="2400" dirty="0" smtClean="0">
                <a:solidFill>
                  <a:schemeClr val="tx1"/>
                </a:solidFill>
                <a:latin typeface="Century Gothic" panose="020B0502020202020204" pitchFamily="34" charset="0"/>
              </a:rPr>
              <a:t>of supports </a:t>
            </a:r>
            <a:r>
              <a:rPr lang="en-GB" sz="2400" dirty="0">
                <a:solidFill>
                  <a:schemeClr val="tx1"/>
                </a:solidFill>
                <a:latin typeface="Century Gothic" panose="020B0502020202020204" pitchFamily="34" charset="0"/>
              </a:rPr>
              <a:t>for pupils. </a:t>
            </a:r>
          </a:p>
          <a:p>
            <a:pPr marL="457200" indent="-4572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We gather and share primary school transition information with subject teachers to help with learning and teaching.  Furthermore, we give guidance and support to subject teachers.  In addition, we deliver support in class, in small groups or as a whole class. </a:t>
            </a:r>
          </a:p>
          <a:p>
            <a:pPr marL="457200" indent="-4572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Should you have any concerns regarding your child’s progress in their learning telephone 01475 687687 and ask to speak to the head of The Faculty of Pupil Support</a:t>
            </a:r>
          </a:p>
        </p:txBody>
      </p:sp>
    </p:spTree>
    <p:extLst>
      <p:ext uri="{BB962C8B-B14F-4D97-AF65-F5344CB8AC3E}">
        <p14:creationId xmlns:p14="http://schemas.microsoft.com/office/powerpoint/2010/main" val="87099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98"/>
          <a:stretch/>
        </p:blipFill>
        <p:spPr>
          <a:xfrm>
            <a:off x="2346684" y="3352370"/>
            <a:ext cx="1786692" cy="226739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0182" y="3352370"/>
            <a:ext cx="1895395" cy="2267396"/>
          </a:xfrm>
          <a:prstGeom prst="rect">
            <a:avLst/>
          </a:prstGeom>
        </p:spPr>
      </p:pic>
      <p:pic>
        <p:nvPicPr>
          <p:cNvPr id="7" name="Picture 6"/>
          <p:cNvPicPr>
            <a:picLocks noChangeAspect="1"/>
          </p:cNvPicPr>
          <p:nvPr/>
        </p:nvPicPr>
        <p:blipFill rotWithShape="1">
          <a:blip r:embed="rId4"/>
          <a:srcRect l="21295" t="15685" r="44360" b="50361"/>
          <a:stretch/>
        </p:blipFill>
        <p:spPr>
          <a:xfrm>
            <a:off x="4314512" y="344775"/>
            <a:ext cx="2164665" cy="268580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3631" y="3352370"/>
            <a:ext cx="1948348" cy="2586947"/>
          </a:xfrm>
          <a:prstGeom prst="rect">
            <a:avLst/>
          </a:prstGeom>
        </p:spPr>
      </p:pic>
      <p:sp>
        <p:nvSpPr>
          <p:cNvPr id="12" name="TextBox 11"/>
          <p:cNvSpPr txBox="1"/>
          <p:nvPr/>
        </p:nvSpPr>
        <p:spPr>
          <a:xfrm>
            <a:off x="86498" y="43083"/>
            <a:ext cx="2944085" cy="193899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Senior Leadership Team</a:t>
            </a:r>
            <a:endParaRPr lang="en-GB" sz="4000" dirty="0">
              <a:latin typeface="Century Gothic" panose="020B0502020202020204" pitchFamily="34" charset="0"/>
            </a:endParaRPr>
          </a:p>
        </p:txBody>
      </p:sp>
      <p:sp>
        <p:nvSpPr>
          <p:cNvPr id="9" name="TextBox 8"/>
          <p:cNvSpPr txBox="1"/>
          <p:nvPr/>
        </p:nvSpPr>
        <p:spPr>
          <a:xfrm>
            <a:off x="9749806" y="5541654"/>
            <a:ext cx="1971940"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Mrs McClelland</a:t>
            </a:r>
          </a:p>
          <a:p>
            <a:pPr algn="ctr"/>
            <a:endParaRPr lang="en-GB" sz="1200" b="1" dirty="0">
              <a:latin typeface="Century Gothic" panose="020B0502020202020204" pitchFamily="34" charset="0"/>
            </a:endParaRPr>
          </a:p>
          <a:p>
            <a:pPr algn="ctr"/>
            <a:r>
              <a:rPr lang="en-GB" sz="1200" b="1" dirty="0">
                <a:latin typeface="Century Gothic" panose="020B0502020202020204" pitchFamily="34" charset="0"/>
              </a:rPr>
              <a:t>Depute Head Teacher</a:t>
            </a: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Year Head </a:t>
            </a:r>
            <a:r>
              <a:rPr lang="en-GB" sz="1200" dirty="0" smtClean="0">
                <a:latin typeface="Century Gothic" panose="020B0502020202020204" pitchFamily="34" charset="0"/>
              </a:rPr>
              <a:t>S6</a:t>
            </a:r>
            <a:endParaRPr lang="en-GB" sz="1200" dirty="0">
              <a:latin typeface="Century Gothic" panose="020B0502020202020204" pitchFamily="34" charset="0"/>
            </a:endParaRPr>
          </a:p>
        </p:txBody>
      </p:sp>
      <p:sp>
        <p:nvSpPr>
          <p:cNvPr id="10" name="TextBox 9"/>
          <p:cNvSpPr txBox="1"/>
          <p:nvPr/>
        </p:nvSpPr>
        <p:spPr>
          <a:xfrm>
            <a:off x="6906330" y="1378492"/>
            <a:ext cx="1713551"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a:latin typeface="Century Gothic" panose="020B0502020202020204" pitchFamily="34" charset="0"/>
              </a:rPr>
              <a:t>Mr Doherty</a:t>
            </a:r>
          </a:p>
          <a:p>
            <a:pPr algn="ctr"/>
            <a:endParaRPr lang="en-GB" sz="1400" b="1" dirty="0">
              <a:latin typeface="Century Gothic" panose="020B0502020202020204" pitchFamily="34" charset="0"/>
            </a:endParaRPr>
          </a:p>
          <a:p>
            <a:pPr algn="ctr"/>
            <a:r>
              <a:rPr lang="en-GB" sz="1400" b="1" dirty="0">
                <a:latin typeface="Century Gothic" panose="020B0502020202020204" pitchFamily="34" charset="0"/>
              </a:rPr>
              <a:t>Head Teacher</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06" y="3370387"/>
            <a:ext cx="1695884" cy="2186380"/>
          </a:xfrm>
          <a:prstGeom prst="rect">
            <a:avLst/>
          </a:prstGeom>
        </p:spPr>
      </p:pic>
      <p:sp>
        <p:nvSpPr>
          <p:cNvPr id="18" name="TextBox 17"/>
          <p:cNvSpPr txBox="1"/>
          <p:nvPr/>
        </p:nvSpPr>
        <p:spPr>
          <a:xfrm>
            <a:off x="4038032" y="5556767"/>
            <a:ext cx="2063505"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Mrs </a:t>
            </a:r>
            <a:r>
              <a:rPr lang="en-GB" sz="1200" b="1" dirty="0" smtClean="0">
                <a:latin typeface="Century Gothic" panose="020B0502020202020204" pitchFamily="34" charset="0"/>
              </a:rPr>
              <a:t>Gilmour</a:t>
            </a:r>
          </a:p>
          <a:p>
            <a:pPr algn="ctr"/>
            <a:endParaRPr lang="en-GB" sz="1200" b="1" dirty="0">
              <a:latin typeface="Century Gothic" panose="020B0502020202020204" pitchFamily="34" charset="0"/>
            </a:endParaRPr>
          </a:p>
          <a:p>
            <a:pPr algn="ctr"/>
            <a:r>
              <a:rPr lang="en-GB" sz="1200" dirty="0" smtClean="0">
                <a:latin typeface="Century Gothic" panose="020B0502020202020204" pitchFamily="34" charset="0"/>
              </a:rPr>
              <a:t>Faculty Head English &amp; Drama</a:t>
            </a:r>
            <a:endParaRPr lang="en-GB" sz="1200" dirty="0">
              <a:latin typeface="Century Gothic" panose="020B0502020202020204" pitchFamily="34" charset="0"/>
            </a:endParaRP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Year Head </a:t>
            </a:r>
            <a:r>
              <a:rPr lang="en-GB" sz="1200" dirty="0" smtClean="0">
                <a:latin typeface="Century Gothic" panose="020B0502020202020204" pitchFamily="34" charset="0"/>
              </a:rPr>
              <a:t>S3</a:t>
            </a:r>
            <a:endParaRPr lang="en-GB" sz="1200" dirty="0">
              <a:latin typeface="Century Gothic" panose="020B0502020202020204" pitchFamily="34" charset="0"/>
            </a:endParaRPr>
          </a:p>
        </p:txBody>
      </p:sp>
      <p:sp>
        <p:nvSpPr>
          <p:cNvPr id="19" name="TextBox 18"/>
          <p:cNvSpPr txBox="1"/>
          <p:nvPr/>
        </p:nvSpPr>
        <p:spPr>
          <a:xfrm>
            <a:off x="374245" y="5529277"/>
            <a:ext cx="2012297"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Mrs </a:t>
            </a:r>
            <a:r>
              <a:rPr lang="en-GB" sz="1200" b="1" dirty="0" smtClean="0">
                <a:latin typeface="Century Gothic" panose="020B0502020202020204" pitchFamily="34" charset="0"/>
              </a:rPr>
              <a:t>McTaggart</a:t>
            </a:r>
            <a:endParaRPr lang="en-GB" sz="1200" b="1" dirty="0">
              <a:latin typeface="Century Gothic" panose="020B0502020202020204" pitchFamily="34" charset="0"/>
            </a:endParaRPr>
          </a:p>
          <a:p>
            <a:pPr algn="ctr"/>
            <a:endParaRPr lang="en-GB" sz="1200" b="1" dirty="0">
              <a:latin typeface="Century Gothic" panose="020B0502020202020204" pitchFamily="34" charset="0"/>
            </a:endParaRPr>
          </a:p>
          <a:p>
            <a:pPr algn="ctr"/>
            <a:r>
              <a:rPr lang="en-GB" sz="1200" dirty="0" smtClean="0">
                <a:latin typeface="Century Gothic" panose="020B0502020202020204" pitchFamily="34" charset="0"/>
              </a:rPr>
              <a:t>Faculty Head Pupil Support</a:t>
            </a:r>
            <a:endParaRPr lang="en-GB" sz="1200" dirty="0">
              <a:latin typeface="Century Gothic" panose="020B0502020202020204" pitchFamily="34" charset="0"/>
            </a:endParaRP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Year Head </a:t>
            </a:r>
            <a:r>
              <a:rPr lang="en-GB" sz="1200" dirty="0" smtClean="0">
                <a:latin typeface="Century Gothic" panose="020B0502020202020204" pitchFamily="34" charset="0"/>
              </a:rPr>
              <a:t>S1</a:t>
            </a:r>
            <a:endParaRPr lang="en-GB" sz="1200" dirty="0">
              <a:latin typeface="Century Gothic" panose="020B0502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631" y="3355275"/>
            <a:ext cx="1807218" cy="218637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3314" y="3352370"/>
            <a:ext cx="1982467" cy="3136359"/>
          </a:xfrm>
          <a:prstGeom prst="rect">
            <a:avLst/>
          </a:prstGeom>
        </p:spPr>
      </p:pic>
      <p:sp>
        <p:nvSpPr>
          <p:cNvPr id="15" name="TextBox 14"/>
          <p:cNvSpPr txBox="1"/>
          <p:nvPr/>
        </p:nvSpPr>
        <p:spPr>
          <a:xfrm>
            <a:off x="7829880" y="5544560"/>
            <a:ext cx="1960184"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Mr </a:t>
            </a:r>
            <a:r>
              <a:rPr lang="en-GB" sz="1200" b="1" dirty="0" err="1">
                <a:latin typeface="Century Gothic" panose="020B0502020202020204" pitchFamily="34" charset="0"/>
              </a:rPr>
              <a:t>Frew</a:t>
            </a:r>
            <a:endParaRPr lang="en-GB" sz="1200" b="1" dirty="0">
              <a:latin typeface="Century Gothic" panose="020B0502020202020204" pitchFamily="34" charset="0"/>
            </a:endParaRPr>
          </a:p>
          <a:p>
            <a:pPr algn="ctr"/>
            <a:endParaRPr lang="en-GB" sz="1200" b="1" dirty="0">
              <a:latin typeface="Century Gothic" panose="020B0502020202020204" pitchFamily="34" charset="0"/>
            </a:endParaRPr>
          </a:p>
          <a:p>
            <a:pPr algn="ctr"/>
            <a:r>
              <a:rPr lang="en-GB" sz="1200" b="1" dirty="0">
                <a:latin typeface="Century Gothic" panose="020B0502020202020204" pitchFamily="34" charset="0"/>
              </a:rPr>
              <a:t>Depute Head Teacher</a:t>
            </a: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Year Head </a:t>
            </a:r>
            <a:r>
              <a:rPr lang="en-GB" sz="1200" dirty="0" smtClean="0">
                <a:latin typeface="Century Gothic" panose="020B0502020202020204" pitchFamily="34" charset="0"/>
              </a:rPr>
              <a:t>S5</a:t>
            </a:r>
            <a:endParaRPr lang="en-GB" sz="1200" dirty="0">
              <a:latin typeface="Century Gothic" panose="020B0502020202020204" pitchFamily="34" charset="0"/>
            </a:endParaRPr>
          </a:p>
        </p:txBody>
      </p:sp>
      <p:sp>
        <p:nvSpPr>
          <p:cNvPr id="17" name="TextBox 16"/>
          <p:cNvSpPr txBox="1"/>
          <p:nvPr/>
        </p:nvSpPr>
        <p:spPr>
          <a:xfrm>
            <a:off x="5818430" y="5541653"/>
            <a:ext cx="2095863"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smtClean="0">
                <a:latin typeface="Century Gothic" panose="020B0502020202020204" pitchFamily="34" charset="0"/>
              </a:rPr>
              <a:t>Miss Gall</a:t>
            </a:r>
            <a:endParaRPr lang="en-GB" sz="1200" b="1" dirty="0">
              <a:latin typeface="Century Gothic" panose="020B0502020202020204" pitchFamily="34" charset="0"/>
            </a:endParaRPr>
          </a:p>
          <a:p>
            <a:pPr algn="ctr"/>
            <a:endParaRPr lang="en-GB" sz="1200" b="1" dirty="0">
              <a:latin typeface="Century Gothic" panose="020B0502020202020204" pitchFamily="34" charset="0"/>
            </a:endParaRPr>
          </a:p>
          <a:p>
            <a:pPr algn="ctr"/>
            <a:r>
              <a:rPr lang="en-GB" sz="1200" dirty="0" smtClean="0">
                <a:latin typeface="Century Gothic" panose="020B0502020202020204" pitchFamily="34" charset="0"/>
              </a:rPr>
              <a:t>Faculty Head Modern Languages &amp; RME</a:t>
            </a:r>
            <a:endParaRPr lang="en-GB" sz="1200" dirty="0">
              <a:latin typeface="Century Gothic" panose="020B0502020202020204" pitchFamily="34" charset="0"/>
            </a:endParaRP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Year Head </a:t>
            </a:r>
            <a:r>
              <a:rPr lang="en-GB" sz="1200" dirty="0" smtClean="0">
                <a:latin typeface="Century Gothic" panose="020B0502020202020204" pitchFamily="34" charset="0"/>
              </a:rPr>
              <a:t>S4</a:t>
            </a:r>
            <a:endParaRPr lang="en-GB" sz="1200" dirty="0">
              <a:latin typeface="Century Gothic" panose="020B0502020202020204" pitchFamily="34" charset="0"/>
            </a:endParaRPr>
          </a:p>
        </p:txBody>
      </p:sp>
      <p:sp>
        <p:nvSpPr>
          <p:cNvPr id="13" name="TextBox 12"/>
          <p:cNvSpPr txBox="1"/>
          <p:nvPr/>
        </p:nvSpPr>
        <p:spPr>
          <a:xfrm>
            <a:off x="2320521" y="5541653"/>
            <a:ext cx="1919828"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latin typeface="Century Gothic" panose="020B0502020202020204" pitchFamily="34" charset="0"/>
              </a:rPr>
              <a:t>Mr Wilson</a:t>
            </a:r>
          </a:p>
          <a:p>
            <a:pPr algn="ctr"/>
            <a:endParaRPr lang="en-GB" sz="1200" b="1" dirty="0">
              <a:latin typeface="Century Gothic" panose="020B0502020202020204" pitchFamily="34" charset="0"/>
            </a:endParaRPr>
          </a:p>
          <a:p>
            <a:pPr algn="ctr"/>
            <a:r>
              <a:rPr lang="en-GB" sz="1200" b="1" dirty="0">
                <a:latin typeface="Century Gothic" panose="020B0502020202020204" pitchFamily="34" charset="0"/>
              </a:rPr>
              <a:t>Depute Head Teacher</a:t>
            </a:r>
          </a:p>
          <a:p>
            <a:pPr algn="ctr"/>
            <a:endParaRPr lang="en-GB" sz="1200" dirty="0">
              <a:latin typeface="Century Gothic" panose="020B0502020202020204" pitchFamily="34" charset="0"/>
            </a:endParaRPr>
          </a:p>
          <a:p>
            <a:pPr algn="ctr"/>
            <a:r>
              <a:rPr lang="en-GB" sz="1200" dirty="0">
                <a:latin typeface="Century Gothic" panose="020B0502020202020204" pitchFamily="34" charset="0"/>
              </a:rPr>
              <a:t>Year Head </a:t>
            </a:r>
            <a:r>
              <a:rPr lang="en-GB" sz="1200" dirty="0" smtClean="0">
                <a:latin typeface="Century Gothic" panose="020B0502020202020204" pitchFamily="34" charset="0"/>
              </a:rPr>
              <a:t>S2</a:t>
            </a:r>
            <a:endParaRPr lang="en-GB" sz="1200" dirty="0">
              <a:latin typeface="Century Gothic" panose="020B0502020202020204" pitchFamily="34" charset="0"/>
            </a:endParaRPr>
          </a:p>
        </p:txBody>
      </p:sp>
    </p:spTree>
    <p:extLst>
      <p:ext uri="{BB962C8B-B14F-4D97-AF65-F5344CB8AC3E}">
        <p14:creationId xmlns:p14="http://schemas.microsoft.com/office/powerpoint/2010/main" val="358616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978" r="6371" b="8127"/>
          <a:stretch/>
        </p:blipFill>
        <p:spPr>
          <a:xfrm>
            <a:off x="10060142" y="1750474"/>
            <a:ext cx="1867987" cy="3278862"/>
          </a:xfrm>
          <a:prstGeom prst="rect">
            <a:avLst/>
          </a:prstGeom>
        </p:spPr>
      </p:pic>
      <p:pic>
        <p:nvPicPr>
          <p:cNvPr id="3" name="Picture 2"/>
          <p:cNvPicPr>
            <a:picLocks noChangeAspect="1"/>
          </p:cNvPicPr>
          <p:nvPr/>
        </p:nvPicPr>
        <p:blipFill rotWithShape="1">
          <a:blip r:embed="rId3"/>
          <a:srcRect l="27631" t="16508" r="28721" b="26952"/>
          <a:stretch/>
        </p:blipFill>
        <p:spPr>
          <a:xfrm>
            <a:off x="4230600" y="1733444"/>
            <a:ext cx="1883390" cy="329589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910" r="10823"/>
          <a:stretch/>
        </p:blipFill>
        <p:spPr>
          <a:xfrm>
            <a:off x="6115160" y="1743102"/>
            <a:ext cx="1959428" cy="3286234"/>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9686" r="10943"/>
          <a:stretch/>
        </p:blipFill>
        <p:spPr>
          <a:xfrm>
            <a:off x="249560" y="1749765"/>
            <a:ext cx="2019868" cy="32632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8462" y="1750474"/>
            <a:ext cx="2011680" cy="3278862"/>
          </a:xfrm>
          <a:prstGeom prst="rect">
            <a:avLst/>
          </a:prstGeom>
        </p:spPr>
      </p:pic>
      <p:sp>
        <p:nvSpPr>
          <p:cNvPr id="17" name="TextBox 16"/>
          <p:cNvSpPr txBox="1"/>
          <p:nvPr/>
        </p:nvSpPr>
        <p:spPr>
          <a:xfrm>
            <a:off x="10271" y="12357"/>
            <a:ext cx="4748929"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Pastoral Support</a:t>
            </a:r>
            <a:endParaRPr lang="en-GB" sz="4000" dirty="0">
              <a:latin typeface="Century Gothic" panose="020B0502020202020204" pitchFamily="34" charset="0"/>
            </a:endParaRPr>
          </a:p>
        </p:txBody>
      </p:sp>
      <p:sp>
        <p:nvSpPr>
          <p:cNvPr id="9" name="TextBox 8"/>
          <p:cNvSpPr txBox="1"/>
          <p:nvPr/>
        </p:nvSpPr>
        <p:spPr>
          <a:xfrm>
            <a:off x="10007019" y="5162696"/>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a:latin typeface="Century Gothic" panose="020B0502020202020204" pitchFamily="34" charset="0"/>
              </a:rPr>
              <a:t>Miss </a:t>
            </a:r>
            <a:r>
              <a:rPr lang="en-GB" sz="1600" b="1" dirty="0" err="1" smtClean="0">
                <a:latin typeface="Century Gothic" panose="020B0502020202020204" pitchFamily="34" charset="0"/>
              </a:rPr>
              <a:t>Furey</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Sixth </a:t>
            </a:r>
            <a:r>
              <a:rPr lang="en-GB" sz="1400" dirty="0" smtClean="0">
                <a:latin typeface="Century Gothic" panose="020B0502020202020204" pitchFamily="34" charset="0"/>
              </a:rPr>
              <a:t>Year</a:t>
            </a:r>
            <a:endParaRPr lang="en-GB" sz="1400" dirty="0">
              <a:latin typeface="Century Gothic" panose="020B0502020202020204" pitchFamily="34" charset="0"/>
            </a:endParaRPr>
          </a:p>
        </p:txBody>
      </p:sp>
      <p:sp>
        <p:nvSpPr>
          <p:cNvPr id="13" name="TextBox 12"/>
          <p:cNvSpPr txBox="1"/>
          <p:nvPr/>
        </p:nvSpPr>
        <p:spPr>
          <a:xfrm>
            <a:off x="8032787" y="5239511"/>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Miss McIlroy</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Fifth </a:t>
            </a:r>
            <a:r>
              <a:rPr lang="en-GB" sz="1400" dirty="0" smtClean="0">
                <a:latin typeface="Century Gothic" panose="020B0502020202020204" pitchFamily="34" charset="0"/>
              </a:rPr>
              <a:t>Year</a:t>
            </a:r>
            <a:endParaRPr lang="en-GB" sz="1400" dirty="0">
              <a:latin typeface="Century Gothic" panose="020B0502020202020204" pitchFamily="34" charset="0"/>
            </a:endParaRPr>
          </a:p>
        </p:txBody>
      </p:sp>
      <p:sp>
        <p:nvSpPr>
          <p:cNvPr id="14" name="TextBox 13"/>
          <p:cNvSpPr txBox="1"/>
          <p:nvPr/>
        </p:nvSpPr>
        <p:spPr>
          <a:xfrm>
            <a:off x="6058555" y="5273096"/>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a:latin typeface="Century Gothic" panose="020B0502020202020204" pitchFamily="34" charset="0"/>
              </a:rPr>
              <a:t>Mr </a:t>
            </a:r>
            <a:r>
              <a:rPr lang="en-GB" sz="1600" b="1" dirty="0" smtClean="0">
                <a:latin typeface="Century Gothic" panose="020B0502020202020204" pitchFamily="34" charset="0"/>
              </a:rPr>
              <a:t>McCoy</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Fourth </a:t>
            </a:r>
            <a:r>
              <a:rPr lang="en-GB" sz="1400" dirty="0" smtClean="0">
                <a:latin typeface="Century Gothic" panose="020B0502020202020204" pitchFamily="34" charset="0"/>
              </a:rPr>
              <a:t>Year</a:t>
            </a:r>
            <a:endParaRPr lang="en-GB" sz="1400" dirty="0">
              <a:latin typeface="Century Gothic" panose="020B0502020202020204" pitchFamily="34" charset="0"/>
            </a:endParaRPr>
          </a:p>
        </p:txBody>
      </p:sp>
      <p:sp>
        <p:nvSpPr>
          <p:cNvPr id="15" name="TextBox 14"/>
          <p:cNvSpPr txBox="1"/>
          <p:nvPr/>
        </p:nvSpPr>
        <p:spPr>
          <a:xfrm>
            <a:off x="4185179" y="5273096"/>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Mr Sinclair </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Third </a:t>
            </a:r>
            <a:r>
              <a:rPr lang="en-GB" sz="1400" dirty="0" smtClean="0">
                <a:latin typeface="Century Gothic" panose="020B0502020202020204" pitchFamily="34" charset="0"/>
              </a:rPr>
              <a:t>Year</a:t>
            </a:r>
            <a:endParaRPr lang="en-GB" sz="1400" dirty="0">
              <a:latin typeface="Century Gothic" panose="020B0502020202020204" pitchFamily="34" charset="0"/>
            </a:endParaRPr>
          </a:p>
        </p:txBody>
      </p:sp>
      <p:sp>
        <p:nvSpPr>
          <p:cNvPr id="16" name="TextBox 15"/>
          <p:cNvSpPr txBox="1"/>
          <p:nvPr/>
        </p:nvSpPr>
        <p:spPr>
          <a:xfrm>
            <a:off x="268214" y="5273388"/>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a:latin typeface="Century Gothic" panose="020B0502020202020204" pitchFamily="34" charset="0"/>
              </a:rPr>
              <a:t>Mr </a:t>
            </a:r>
            <a:r>
              <a:rPr lang="en-GB" sz="1600" b="1" dirty="0" smtClean="0">
                <a:latin typeface="Century Gothic" panose="020B0502020202020204" pitchFamily="34" charset="0"/>
              </a:rPr>
              <a:t>Gibson</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First Year</a:t>
            </a:r>
            <a:endParaRPr lang="en-GB" sz="1400" dirty="0">
              <a:latin typeface="Century Gothic" panose="020B0502020202020204" pitchFamily="34" charset="0"/>
            </a:endParaRPr>
          </a:p>
        </p:txBody>
      </p:sp>
      <p:sp>
        <p:nvSpPr>
          <p:cNvPr id="18" name="TextBox 17"/>
          <p:cNvSpPr txBox="1"/>
          <p:nvPr/>
        </p:nvSpPr>
        <p:spPr>
          <a:xfrm>
            <a:off x="2237070" y="5227043"/>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a:latin typeface="Century Gothic" panose="020B0502020202020204" pitchFamily="34" charset="0"/>
              </a:rPr>
              <a:t>Miss </a:t>
            </a:r>
            <a:r>
              <a:rPr lang="en-GB" sz="1600" b="1" dirty="0" smtClean="0">
                <a:latin typeface="Century Gothic" panose="020B0502020202020204" pitchFamily="34" charset="0"/>
              </a:rPr>
              <a:t>Griffiths</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Second </a:t>
            </a:r>
            <a:r>
              <a:rPr lang="en-GB" sz="1400" dirty="0" smtClean="0">
                <a:latin typeface="Century Gothic" panose="020B0502020202020204" pitchFamily="34" charset="0"/>
              </a:rPr>
              <a:t>Year</a:t>
            </a:r>
            <a:endParaRPr lang="en-GB" sz="1400" dirty="0">
              <a:latin typeface="Century Gothic" panose="020B0502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0598" y="1743101"/>
            <a:ext cx="1907177" cy="3286235"/>
          </a:xfrm>
          <a:prstGeom prst="rect">
            <a:avLst/>
          </a:prstGeom>
        </p:spPr>
      </p:pic>
    </p:spTree>
    <p:extLst>
      <p:ext uri="{BB962C8B-B14F-4D97-AF65-F5344CB8AC3E}">
        <p14:creationId xmlns:p14="http://schemas.microsoft.com/office/powerpoint/2010/main" val="236735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833"/>
          <a:stretch/>
        </p:blipFill>
        <p:spPr>
          <a:xfrm>
            <a:off x="3231750" y="2123703"/>
            <a:ext cx="2101949" cy="277264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6715" b="3704"/>
          <a:stretch/>
        </p:blipFill>
        <p:spPr>
          <a:xfrm>
            <a:off x="7340657" y="2123703"/>
            <a:ext cx="2076108" cy="277264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732"/>
          <a:stretch/>
        </p:blipFill>
        <p:spPr>
          <a:xfrm>
            <a:off x="9416765" y="2057340"/>
            <a:ext cx="2016096" cy="2851568"/>
          </a:xfrm>
          <a:prstGeom prst="rect">
            <a:avLst/>
          </a:prstGeom>
        </p:spPr>
      </p:pic>
      <p:sp>
        <p:nvSpPr>
          <p:cNvPr id="9" name="TextBox 8"/>
          <p:cNvSpPr txBox="1"/>
          <p:nvPr/>
        </p:nvSpPr>
        <p:spPr>
          <a:xfrm>
            <a:off x="81890" y="50869"/>
            <a:ext cx="8041336"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Pupil Support Teachers</a:t>
            </a:r>
            <a:endParaRPr lang="en-GB" sz="4000" dirty="0">
              <a:latin typeface="Century Gothic" panose="020B0502020202020204" pitchFamily="34" charset="0"/>
            </a:endParaRPr>
          </a:p>
        </p:txBody>
      </p:sp>
      <p:sp>
        <p:nvSpPr>
          <p:cNvPr id="11" name="TextBox 10"/>
          <p:cNvSpPr txBox="1"/>
          <p:nvPr/>
        </p:nvSpPr>
        <p:spPr>
          <a:xfrm>
            <a:off x="987993" y="5141406"/>
            <a:ext cx="195883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Mrs McTaggart</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Faculty Leader</a:t>
            </a:r>
            <a:endParaRPr lang="en-GB" sz="1400" dirty="0">
              <a:latin typeface="Century Gothic" panose="020B0502020202020204" pitchFamily="34" charset="0"/>
            </a:endParaRPr>
          </a:p>
        </p:txBody>
      </p:sp>
      <p:sp>
        <p:nvSpPr>
          <p:cNvPr id="13" name="TextBox 12"/>
          <p:cNvSpPr txBox="1"/>
          <p:nvPr/>
        </p:nvSpPr>
        <p:spPr>
          <a:xfrm>
            <a:off x="9458629" y="5147547"/>
            <a:ext cx="197423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Mr McLean</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S4, S5 &amp; S6</a:t>
            </a:r>
            <a:endParaRPr lang="en-GB" sz="1400" dirty="0">
              <a:latin typeface="Century Gothic" panose="020B0502020202020204" pitchFamily="34" charset="0"/>
            </a:endParaRPr>
          </a:p>
        </p:txBody>
      </p:sp>
      <p:sp>
        <p:nvSpPr>
          <p:cNvPr id="16" name="TextBox 15"/>
          <p:cNvSpPr txBox="1"/>
          <p:nvPr/>
        </p:nvSpPr>
        <p:spPr>
          <a:xfrm>
            <a:off x="3390082" y="5114499"/>
            <a:ext cx="1547807"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Mrs Blair</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S1 (M, T, F)</a:t>
            </a:r>
            <a:endParaRPr lang="en-GB" sz="1400" dirty="0">
              <a:latin typeface="Century Gothic" panose="020B0502020202020204" pitchFamily="34" charset="0"/>
            </a:endParaRPr>
          </a:p>
        </p:txBody>
      </p:sp>
      <p:sp>
        <p:nvSpPr>
          <p:cNvPr id="19" name="TextBox 18"/>
          <p:cNvSpPr txBox="1"/>
          <p:nvPr/>
        </p:nvSpPr>
        <p:spPr>
          <a:xfrm>
            <a:off x="5381148" y="5114499"/>
            <a:ext cx="1917645" cy="8002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Mrs Guthrie</a:t>
            </a:r>
            <a:endParaRPr lang="en-GB" sz="1600" b="1" dirty="0">
              <a:latin typeface="Century Gothic" panose="020B0502020202020204" pitchFamily="34" charset="0"/>
            </a:endParaRPr>
          </a:p>
          <a:p>
            <a:pPr algn="ctr"/>
            <a:endParaRPr lang="en-GB" sz="1600" b="1" dirty="0">
              <a:latin typeface="Century Gothic" panose="020B0502020202020204" pitchFamily="34" charset="0"/>
            </a:endParaRPr>
          </a:p>
          <a:p>
            <a:pPr algn="ctr"/>
            <a:r>
              <a:rPr lang="en-GB" sz="1400" dirty="0" smtClean="0">
                <a:latin typeface="Century Gothic" panose="020B0502020202020204" pitchFamily="34" charset="0"/>
              </a:rPr>
              <a:t>S1/Nurture (W, </a:t>
            </a:r>
            <a:r>
              <a:rPr lang="en-GB" sz="1400" dirty="0" err="1" smtClean="0">
                <a:latin typeface="Century Gothic" panose="020B0502020202020204" pitchFamily="34" charset="0"/>
              </a:rPr>
              <a:t>Th</a:t>
            </a:r>
            <a:r>
              <a:rPr lang="en-GB" sz="1400" dirty="0" smtClean="0">
                <a:latin typeface="Century Gothic" panose="020B0502020202020204" pitchFamily="34" charset="0"/>
              </a:rPr>
              <a:t>)</a:t>
            </a:r>
            <a:endParaRPr lang="en-GB" sz="1400" dirty="0">
              <a:latin typeface="Century Gothic" panose="020B0502020202020204" pitchFamily="34" charset="0"/>
            </a:endParaRPr>
          </a:p>
        </p:txBody>
      </p:sp>
      <p:sp>
        <p:nvSpPr>
          <p:cNvPr id="20" name="TextBox 19"/>
          <p:cNvSpPr txBox="1"/>
          <p:nvPr/>
        </p:nvSpPr>
        <p:spPr>
          <a:xfrm>
            <a:off x="7742052" y="5147547"/>
            <a:ext cx="1273318"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b="1" dirty="0" smtClean="0">
                <a:latin typeface="Century Gothic" panose="020B0502020202020204" pitchFamily="34" charset="0"/>
              </a:rPr>
              <a:t>Mr Elliot</a:t>
            </a:r>
            <a:endParaRPr lang="en-GB" sz="1600" b="1" dirty="0">
              <a:latin typeface="Century Gothic" panose="020B0502020202020204" pitchFamily="34" charset="0"/>
            </a:endParaRPr>
          </a:p>
          <a:p>
            <a:pPr algn="ctr"/>
            <a:endParaRPr lang="en-GB" sz="1400" b="1" dirty="0">
              <a:latin typeface="Century Gothic" panose="020B0502020202020204" pitchFamily="34" charset="0"/>
            </a:endParaRPr>
          </a:p>
          <a:p>
            <a:pPr algn="ctr"/>
            <a:r>
              <a:rPr lang="en-GB" sz="1400" dirty="0" smtClean="0">
                <a:latin typeface="Century Gothic" panose="020B0502020202020204" pitchFamily="34" charset="0"/>
              </a:rPr>
              <a:t>S2 &amp; S3</a:t>
            </a:r>
            <a:endParaRPr lang="en-GB" sz="1400" dirty="0">
              <a:latin typeface="Century Gothic" panose="020B0502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41" y="2111147"/>
            <a:ext cx="2467309" cy="278520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3699" y="2123703"/>
            <a:ext cx="2006958" cy="2772649"/>
          </a:xfrm>
          <a:prstGeom prst="rect">
            <a:avLst/>
          </a:prstGeom>
        </p:spPr>
      </p:pic>
    </p:spTree>
    <p:extLst>
      <p:ext uri="{BB962C8B-B14F-4D97-AF65-F5344CB8AC3E}">
        <p14:creationId xmlns:p14="http://schemas.microsoft.com/office/powerpoint/2010/main" val="314612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28" y="0"/>
            <a:ext cx="12192000" cy="46474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4000" b="1" dirty="0">
                <a:latin typeface="Century Gothic" panose="020B0502020202020204" pitchFamily="34" charset="0"/>
              </a:rPr>
              <a:t>Timetable</a:t>
            </a:r>
          </a:p>
          <a:p>
            <a:endParaRPr lang="en-GB" sz="4000" b="1" dirty="0">
              <a:latin typeface="Century Gothic" panose="020B0502020202020204" pitchFamily="34" charset="0"/>
            </a:endParaRP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32 period week</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Mondays and Tuesdays 9:00am - 3:55pm </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Wednesdays, Thursdays and Fridays 9:00am - 3:05pm</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50 minute periods</a:t>
            </a:r>
          </a:p>
          <a:p>
            <a:pPr marL="342900" indent="-342900">
              <a:lnSpc>
                <a:spcPct val="150000"/>
              </a:lnSpc>
              <a:buFont typeface="Arial" panose="020B0604020202020204" pitchFamily="34" charset="0"/>
              <a:buChar char="•"/>
            </a:pPr>
            <a:r>
              <a:rPr lang="en-GB" sz="2400" dirty="0">
                <a:solidFill>
                  <a:schemeClr val="tx1"/>
                </a:solidFill>
                <a:latin typeface="Century Gothic" panose="020B0502020202020204" pitchFamily="34" charset="0"/>
              </a:rPr>
              <a:t>Morning registration every morning 9:00am – 9:10am </a:t>
            </a:r>
          </a:p>
          <a:p>
            <a:pPr marL="342900" indent="-342900">
              <a:lnSpc>
                <a:spcPct val="150000"/>
              </a:lnSpc>
              <a:buFont typeface="Arial" panose="020B0604020202020204" pitchFamily="34" charset="0"/>
              <a:buChar char="•"/>
            </a:pPr>
            <a:endParaRPr lang="en-GB" sz="24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5312845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3051</TotalTime>
  <Words>1259</Words>
  <Application>Microsoft Office PowerPoint</Application>
  <PresentationFormat>Widescreen</PresentationFormat>
  <Paragraphs>386</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Narrow</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Elliott</dc:creator>
  <cp:lastModifiedBy>Donna McTaggart</cp:lastModifiedBy>
  <cp:revision>479</cp:revision>
  <cp:lastPrinted>2018-03-27T10:54:47Z</cp:lastPrinted>
  <dcterms:created xsi:type="dcterms:W3CDTF">2018-03-20T10:18:05Z</dcterms:created>
  <dcterms:modified xsi:type="dcterms:W3CDTF">2022-01-25T12:11:12Z</dcterms:modified>
</cp:coreProperties>
</file>