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1" r:id="rId5"/>
    <p:sldId id="266" r:id="rId6"/>
    <p:sldId id="256" r:id="rId7"/>
    <p:sldId id="265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r Roser" initials="MR" lastIdx="2" clrIdx="0">
    <p:extLst>
      <p:ext uri="{19B8F6BF-5375-455C-9EA6-DF929625EA0E}">
        <p15:presenceInfo xmlns:p15="http://schemas.microsoft.com/office/powerpoint/2012/main" userId="Mr Ro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7" autoAdjust="0"/>
    <p:restoredTop sz="94660"/>
  </p:normalViewPr>
  <p:slideViewPr>
    <p:cSldViewPr snapToGrid="0">
      <p:cViewPr varScale="1">
        <p:scale>
          <a:sx n="70" d="100"/>
          <a:sy n="70" d="100"/>
        </p:scale>
        <p:origin x="45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246B2-E01C-458C-8FDF-E7A1263B99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93FA71-DBC1-4E61-8407-8C09FB47CF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60A682-C040-41F3-9DC0-2442C790B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30F01-EEC6-4948-8BFA-D9B5FC76FA50}" type="datetimeFigureOut">
              <a:rPr lang="en-GB" smtClean="0"/>
              <a:t>08/06/2020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33C3EF-6B76-4385-9432-BD24B651F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90A0D-6168-4EC5-A795-51EF7EB31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86DF5-7A99-4BB4-A256-FCB182FD51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3396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5B945-8877-43F0-B124-06EFF48CF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D6E30D-9745-400B-BE1D-1F304C585C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A6949A-1ABF-4369-9908-CFB033187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30F01-EEC6-4948-8BFA-D9B5FC76FA50}" type="datetimeFigureOut">
              <a:rPr lang="en-GB" smtClean="0"/>
              <a:t>08/06/2020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C81FD6-C360-4C8F-8C93-178F2A3B8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9C69B2-C54A-43AC-AB73-483BEE3C4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86DF5-7A99-4BB4-A256-FCB182FD51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4262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E3AF13-EB22-429D-A226-B4A3536F10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10359B-E00C-4426-9325-8F990F427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ABB670-BF1B-4F62-996C-8350F1DF2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30F01-EEC6-4948-8BFA-D9B5FC76FA50}" type="datetimeFigureOut">
              <a:rPr lang="en-GB" smtClean="0"/>
              <a:t>08/06/2020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72539E-1226-4435-8C9C-941B17D81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CC88C7-8237-4F39-B516-802FBC6AA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86DF5-7A99-4BB4-A256-FCB182FD51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8884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93370-5BF1-4909-BCBF-30B40FC48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9C4F85-4562-43DB-A246-78EE923334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40D7C5-19AA-48C0-8CCA-09E187A05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30F01-EEC6-4948-8BFA-D9B5FC76FA50}" type="datetimeFigureOut">
              <a:rPr lang="en-GB" smtClean="0"/>
              <a:t>08/06/2020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F9AA9E-93BF-4FF6-9721-C68E22BF0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D5D55D-C586-48D3-BB45-EBC336369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86DF5-7A99-4BB4-A256-FCB182FD51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6328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7ECFF-ECE1-4C6F-AD98-365A5DBA0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1D3958-483B-4E06-9596-A3799DE61B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6D30B0-8B4C-4A6D-ACB0-364F5CAB3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30F01-EEC6-4948-8BFA-D9B5FC76FA50}" type="datetimeFigureOut">
              <a:rPr lang="en-GB" smtClean="0"/>
              <a:t>08/06/2020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B9F8D-E564-4D14-89E6-8D08F2E2E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B13530-C74F-42A9-9CFE-78DB3273F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86DF5-7A99-4BB4-A256-FCB182FD51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1832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C09FB-A95D-447D-A2FE-C45C4EE8E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98A54B-E33C-47EA-8475-C7D7358999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B37564-E4D2-43D3-9C48-BEA1A83373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EE592A-E4DF-4610-8E2E-D93DB61A8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30F01-EEC6-4948-8BFA-D9B5FC76FA50}" type="datetimeFigureOut">
              <a:rPr lang="en-GB" smtClean="0"/>
              <a:t>08/06/2020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A9CC1D-35CB-4248-9ADD-414AD98F1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1468A1-B42D-4797-8258-8C0C4ED9A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86DF5-7A99-4BB4-A256-FCB182FD51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4319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1FC52-A3F4-41C0-B31D-17C8C9DA7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8C30C2-A54E-4F68-BAF9-8D717AAEF0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D09422-13DF-410E-A6F0-9579540F8F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DC80F2-0213-4AF8-87B0-D72D00A26E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532BAC-290C-42B9-B4E4-8F2E155111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96ADF0-591E-45DE-90E9-20387C359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30F01-EEC6-4948-8BFA-D9B5FC76FA50}" type="datetimeFigureOut">
              <a:rPr lang="en-GB" smtClean="0"/>
              <a:t>08/06/2020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6ABA38-3666-4DD2-A658-2AA103D30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A98095-B809-423E-A813-3A5373BFF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86DF5-7A99-4BB4-A256-FCB182FD51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8177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839A4-9D01-47F6-9561-D36597D99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209C43-D801-4566-8E5F-2EEC30C88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30F01-EEC6-4948-8BFA-D9B5FC76FA50}" type="datetimeFigureOut">
              <a:rPr lang="en-GB" smtClean="0"/>
              <a:t>08/06/2020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26E119-F69E-4F21-BEDB-9C4A48568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E28D33-6BFC-4EA5-8222-C36B70F90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86DF5-7A99-4BB4-A256-FCB182FD51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8143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1D8A09-9BA5-45D0-A0CE-055C2070C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30F01-EEC6-4948-8BFA-D9B5FC76FA50}" type="datetimeFigureOut">
              <a:rPr lang="en-GB" smtClean="0"/>
              <a:t>08/06/2020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91CEBA-A0EF-4DA1-85A7-5AF3400E3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F9F033-EF9F-401E-8CF5-58C47E4B2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86DF5-7A99-4BB4-A256-FCB182FD51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6983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ADC8E-FFF5-434B-B235-0A39407AD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7D9276-56C2-4B89-BEB1-38C2E01747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061985-DD6B-462E-B49C-1B50D9F1F2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B9B0BD-725C-443D-9014-D4D665B32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30F01-EEC6-4948-8BFA-D9B5FC76FA50}" type="datetimeFigureOut">
              <a:rPr lang="en-GB" smtClean="0"/>
              <a:t>08/06/2020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187F77-B32D-4CA3-8F08-1CEB33560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71E7C7-A64C-4BD8-9497-72E0AFDB5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86DF5-7A99-4BB4-A256-FCB182FD51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2742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95E70-E7E9-4961-A171-34DC1E30D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B7AC9C-161B-4D53-83E9-1D314CB36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BC451B-96F7-472C-AEC5-CB9F3509DC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BC1D04-0FD5-4A0A-B869-F328FB916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30F01-EEC6-4948-8BFA-D9B5FC76FA50}" type="datetimeFigureOut">
              <a:rPr lang="en-GB" smtClean="0"/>
              <a:t>08/06/2020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E8D96E-DC4D-4E9E-8F60-8F9E60D48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BF8EE0-C2D8-411C-ACB1-C8147DBE1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86DF5-7A99-4BB4-A256-FCB182FD51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5935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E8C99A-55E1-4972-A176-C40E8BFF7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666118-1D67-40FE-8ABB-E64F054A5C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8BACC7-EE21-4167-A3A8-61C6E5B9A0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530F01-EEC6-4948-8BFA-D9B5FC76FA50}" type="datetimeFigureOut">
              <a:rPr lang="en-GB" smtClean="0"/>
              <a:t>08/06/2020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2F67B-F6E4-4FCA-89EA-AE3A09FB7E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B85A0D-89CC-4BE8-A329-499AC0CFB0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86DF5-7A99-4BB4-A256-FCB182FD51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5561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hyperlink" Target="https://www.dropbox.com/s/9vud22mzicy3xlo/Attracting%20can.pdf?dl=0" TargetMode="External"/><Relationship Id="rId18" Type="http://schemas.openxmlformats.org/officeDocument/2006/relationships/audio" Target="../media/audio4.wav"/><Relationship Id="rId26" Type="http://schemas.openxmlformats.org/officeDocument/2006/relationships/slide" Target="slide5.xml"/><Relationship Id="rId3" Type="http://schemas.openxmlformats.org/officeDocument/2006/relationships/image" Target="../media/image5.png"/><Relationship Id="rId21" Type="http://schemas.openxmlformats.org/officeDocument/2006/relationships/audio" Target="../media/audio5.wav"/><Relationship Id="rId34" Type="http://schemas.openxmlformats.org/officeDocument/2006/relationships/image" Target="../media/image19.jpeg"/><Relationship Id="rId7" Type="http://schemas.openxmlformats.org/officeDocument/2006/relationships/hyperlink" Target="https://www.dropbox.com/s/ryebn2ps17gconl/Blue%20Rubber%20Eggs.pdf?dl=0" TargetMode="External"/><Relationship Id="rId12" Type="http://schemas.openxmlformats.org/officeDocument/2006/relationships/image" Target="../media/image9.jpg"/><Relationship Id="rId17" Type="http://schemas.openxmlformats.org/officeDocument/2006/relationships/image" Target="../media/image11.jpg"/><Relationship Id="rId25" Type="http://schemas.openxmlformats.org/officeDocument/2006/relationships/image" Target="../media/image16.jpg"/><Relationship Id="rId33" Type="http://schemas.openxmlformats.org/officeDocument/2006/relationships/audio" Target="../media/audio7.wav"/><Relationship Id="rId38" Type="http://schemas.openxmlformats.org/officeDocument/2006/relationships/image" Target="../media/image20.png"/><Relationship Id="rId2" Type="http://schemas.openxmlformats.org/officeDocument/2006/relationships/image" Target="../media/image4.jpg"/><Relationship Id="rId16" Type="http://schemas.openxmlformats.org/officeDocument/2006/relationships/audio" Target="../media/audio3.wav"/><Relationship Id="rId20" Type="http://schemas.openxmlformats.org/officeDocument/2006/relationships/hyperlink" Target="https://www.dropbox.com/s/ry50bclug7rulk1/Tree%20Survey.pdf?dl=0" TargetMode="External"/><Relationship Id="rId29" Type="http://schemas.openxmlformats.org/officeDocument/2006/relationships/hyperlink" Target="https://www.dropbox.com/s/jd986ef8ackyvfi/Chromatography.pdf?dl=0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audio" Target="../media/audio2.wav"/><Relationship Id="rId24" Type="http://schemas.openxmlformats.org/officeDocument/2006/relationships/image" Target="../media/image15.gif"/><Relationship Id="rId32" Type="http://schemas.openxmlformats.org/officeDocument/2006/relationships/slide" Target="slide6.xml"/><Relationship Id="rId37" Type="http://schemas.openxmlformats.org/officeDocument/2006/relationships/slide" Target="slide4.xml"/><Relationship Id="rId5" Type="http://schemas.openxmlformats.org/officeDocument/2006/relationships/image" Target="../media/image6.png"/><Relationship Id="rId15" Type="http://schemas.openxmlformats.org/officeDocument/2006/relationships/hyperlink" Target="https://www.dropbox.com/s/svra6qkbbqvmhf8/Making%20Indicators.pdf?dl=0" TargetMode="External"/><Relationship Id="rId23" Type="http://schemas.openxmlformats.org/officeDocument/2006/relationships/image" Target="../media/image14.png"/><Relationship Id="rId28" Type="http://schemas.openxmlformats.org/officeDocument/2006/relationships/image" Target="../media/image2.jpeg"/><Relationship Id="rId36" Type="http://schemas.openxmlformats.org/officeDocument/2006/relationships/audio" Target="../media/audio9.wav"/><Relationship Id="rId10" Type="http://schemas.openxmlformats.org/officeDocument/2006/relationships/hyperlink" Target="https://www.dropbox.com/s/tenm576zo46w4kx/Hovercraft%20balloon.pdf?dl=0" TargetMode="External"/><Relationship Id="rId19" Type="http://schemas.openxmlformats.org/officeDocument/2006/relationships/image" Target="../media/image12.jpg"/><Relationship Id="rId31" Type="http://schemas.openxmlformats.org/officeDocument/2006/relationships/image" Target="../media/image18.jpg"/><Relationship Id="rId4" Type="http://schemas.openxmlformats.org/officeDocument/2006/relationships/hyperlink" Target="https://www.youtube.com/watch?v=qAJ8IF4HI20" TargetMode="External"/><Relationship Id="rId9" Type="http://schemas.openxmlformats.org/officeDocument/2006/relationships/image" Target="../media/image8.jpg"/><Relationship Id="rId14" Type="http://schemas.openxmlformats.org/officeDocument/2006/relationships/image" Target="../media/image10.jpg"/><Relationship Id="rId22" Type="http://schemas.openxmlformats.org/officeDocument/2006/relationships/image" Target="../media/image13.jpg"/><Relationship Id="rId27" Type="http://schemas.openxmlformats.org/officeDocument/2006/relationships/image" Target="../media/image17.png"/><Relationship Id="rId30" Type="http://schemas.openxmlformats.org/officeDocument/2006/relationships/audio" Target="../media/audio6.wav"/><Relationship Id="rId35" Type="http://schemas.openxmlformats.org/officeDocument/2006/relationships/audio" Target="../media/audio8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21.png"/><Relationship Id="rId18" Type="http://schemas.openxmlformats.org/officeDocument/2006/relationships/image" Target="../media/image24.svg"/><Relationship Id="rId3" Type="http://schemas.openxmlformats.org/officeDocument/2006/relationships/slideLayout" Target="../slideLayouts/slideLayout1.xml"/><Relationship Id="rId7" Type="http://schemas.openxmlformats.org/officeDocument/2006/relationships/hyperlink" Target="https://www.dropbox.com/s/ryebn2ps17gconl/Blue%20Rubber%20Eggs.pdf?dl=0" TargetMode="External"/><Relationship Id="rId12" Type="http://schemas.openxmlformats.org/officeDocument/2006/relationships/image" Target="../media/image17.png"/><Relationship Id="rId17" Type="http://schemas.openxmlformats.org/officeDocument/2006/relationships/image" Target="../media/image23.png"/><Relationship Id="rId2" Type="http://schemas.openxmlformats.org/officeDocument/2006/relationships/video" Target="../media/media1.mp4"/><Relationship Id="rId16" Type="http://schemas.openxmlformats.org/officeDocument/2006/relationships/slide" Target="slide3.xml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11" Type="http://schemas.openxmlformats.org/officeDocument/2006/relationships/image" Target="../media/image20.png"/><Relationship Id="rId5" Type="http://schemas.openxmlformats.org/officeDocument/2006/relationships/image" Target="../media/image5.png"/><Relationship Id="rId15" Type="http://schemas.openxmlformats.org/officeDocument/2006/relationships/image" Target="../media/image2.jpeg"/><Relationship Id="rId10" Type="http://schemas.openxmlformats.org/officeDocument/2006/relationships/image" Target="../media/image16.jpg"/><Relationship Id="rId4" Type="http://schemas.openxmlformats.org/officeDocument/2006/relationships/image" Target="../media/image4.jpg"/><Relationship Id="rId9" Type="http://schemas.openxmlformats.org/officeDocument/2006/relationships/image" Target="../media/image14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13" Type="http://schemas.openxmlformats.org/officeDocument/2006/relationships/image" Target="../media/image32.png"/><Relationship Id="rId18" Type="http://schemas.openxmlformats.org/officeDocument/2006/relationships/audio" Target="../media/audio12.wav"/><Relationship Id="rId26" Type="http://schemas.openxmlformats.org/officeDocument/2006/relationships/image" Target="../media/image43.jpg"/><Relationship Id="rId39" Type="http://schemas.openxmlformats.org/officeDocument/2006/relationships/image" Target="../media/image51.jpeg"/><Relationship Id="rId3" Type="http://schemas.openxmlformats.org/officeDocument/2006/relationships/image" Target="../media/image24.png"/><Relationship Id="rId21" Type="http://schemas.openxmlformats.org/officeDocument/2006/relationships/image" Target="../media/image39.jpg"/><Relationship Id="rId34" Type="http://schemas.openxmlformats.org/officeDocument/2006/relationships/image" Target="../media/image23.png"/><Relationship Id="rId7" Type="http://schemas.openxmlformats.org/officeDocument/2006/relationships/image" Target="../media/image27.jpeg"/><Relationship Id="rId12" Type="http://schemas.openxmlformats.org/officeDocument/2006/relationships/image" Target="../media/image31.jpeg"/><Relationship Id="rId17" Type="http://schemas.openxmlformats.org/officeDocument/2006/relationships/image" Target="../media/image36.png"/><Relationship Id="rId25" Type="http://schemas.openxmlformats.org/officeDocument/2006/relationships/image" Target="../media/image42.png"/><Relationship Id="rId33" Type="http://schemas.openxmlformats.org/officeDocument/2006/relationships/slide" Target="slide3.xml"/><Relationship Id="rId38" Type="http://schemas.openxmlformats.org/officeDocument/2006/relationships/image" Target="../media/image50.png"/><Relationship Id="rId2" Type="http://schemas.openxmlformats.org/officeDocument/2006/relationships/slide" Target="slide5.xml"/><Relationship Id="rId16" Type="http://schemas.openxmlformats.org/officeDocument/2006/relationships/image" Target="../media/image35.jpg"/><Relationship Id="rId20" Type="http://schemas.openxmlformats.org/officeDocument/2006/relationships/image" Target="../media/image38.png"/><Relationship Id="rId29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24" Type="http://schemas.openxmlformats.org/officeDocument/2006/relationships/image" Target="../media/image41.jpeg"/><Relationship Id="rId32" Type="http://schemas.openxmlformats.org/officeDocument/2006/relationships/image" Target="../media/image47.jpg"/><Relationship Id="rId37" Type="http://schemas.openxmlformats.org/officeDocument/2006/relationships/image" Target="../media/image49.jpeg"/><Relationship Id="rId40" Type="http://schemas.openxmlformats.org/officeDocument/2006/relationships/image" Target="../media/image52.jpg"/><Relationship Id="rId5" Type="http://schemas.openxmlformats.org/officeDocument/2006/relationships/audio" Target="../media/audio10.wav"/><Relationship Id="rId15" Type="http://schemas.openxmlformats.org/officeDocument/2006/relationships/image" Target="../media/image34.png"/><Relationship Id="rId23" Type="http://schemas.openxmlformats.org/officeDocument/2006/relationships/audio" Target="../media/audio13.wav"/><Relationship Id="rId28" Type="http://schemas.openxmlformats.org/officeDocument/2006/relationships/image" Target="../media/image44.png"/><Relationship Id="rId36" Type="http://schemas.openxmlformats.org/officeDocument/2006/relationships/image" Target="../media/image48.png"/><Relationship Id="rId10" Type="http://schemas.openxmlformats.org/officeDocument/2006/relationships/image" Target="../media/image29.png"/><Relationship Id="rId19" Type="http://schemas.openxmlformats.org/officeDocument/2006/relationships/image" Target="../media/image37.jpeg"/><Relationship Id="rId31" Type="http://schemas.openxmlformats.org/officeDocument/2006/relationships/audio" Target="../media/audio15.wav"/><Relationship Id="rId4" Type="http://schemas.openxmlformats.org/officeDocument/2006/relationships/image" Target="../media/image25.jpeg"/><Relationship Id="rId9" Type="http://schemas.openxmlformats.org/officeDocument/2006/relationships/image" Target="../media/image28.png"/><Relationship Id="rId14" Type="http://schemas.openxmlformats.org/officeDocument/2006/relationships/image" Target="../media/image33.jpg"/><Relationship Id="rId22" Type="http://schemas.openxmlformats.org/officeDocument/2006/relationships/image" Target="../media/image40.png"/><Relationship Id="rId27" Type="http://schemas.openxmlformats.org/officeDocument/2006/relationships/audio" Target="../media/audio14.wav"/><Relationship Id="rId30" Type="http://schemas.openxmlformats.org/officeDocument/2006/relationships/image" Target="../media/image46.png"/><Relationship Id="rId35" Type="http://schemas.openxmlformats.org/officeDocument/2006/relationships/image" Target="../media/image24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A9146-1E3D-406C-BE60-CA9B42F2C0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7149" y="761141"/>
            <a:ext cx="9144000" cy="1048472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Welcome to </a:t>
            </a:r>
            <a:r>
              <a:rPr lang="en-GB" b="1" dirty="0" err="1">
                <a:solidFill>
                  <a:srgbClr val="FF0000"/>
                </a:solidFill>
              </a:rPr>
              <a:t>Largs</a:t>
            </a:r>
            <a:r>
              <a:rPr lang="en-GB" b="1" dirty="0">
                <a:solidFill>
                  <a:srgbClr val="FF0000"/>
                </a:solidFill>
              </a:rPr>
              <a:t> Academy S1 Science Transition Day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98A4DC-2929-4E4A-B2BA-6EE1B244810B}"/>
              </a:ext>
            </a:extLst>
          </p:cNvPr>
          <p:cNvSpPr txBox="1"/>
          <p:nvPr/>
        </p:nvSpPr>
        <p:spPr>
          <a:xfrm>
            <a:off x="514739" y="2455533"/>
            <a:ext cx="101205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To enter the </a:t>
            </a:r>
            <a:r>
              <a:rPr lang="en-GB" sz="3200" dirty="0">
                <a:solidFill>
                  <a:schemeClr val="accent6">
                    <a:lumMod val="50000"/>
                  </a:schemeClr>
                </a:solidFill>
              </a:rPr>
              <a:t>virtual classroom </a:t>
            </a:r>
            <a:r>
              <a:rPr lang="en-GB" sz="3200" dirty="0"/>
              <a:t>please start the slideshow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A2EE85-E210-4430-9472-9F9AF3E1EE01}"/>
              </a:ext>
            </a:extLst>
          </p:cNvPr>
          <p:cNvSpPr txBox="1"/>
          <p:nvPr/>
        </p:nvSpPr>
        <p:spPr>
          <a:xfrm>
            <a:off x="627319" y="4849859"/>
            <a:ext cx="41466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Click ‘Slide Show’ tab, then ‘from Beginning’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B2E4B4-6799-46E9-BFDA-8F2F168EDD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0744" y="4564522"/>
            <a:ext cx="6515265" cy="15378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9009D7-CF35-4A11-AACE-F500E864A88A}"/>
              </a:ext>
            </a:extLst>
          </p:cNvPr>
          <p:cNvSpPr txBox="1"/>
          <p:nvPr/>
        </p:nvSpPr>
        <p:spPr>
          <a:xfrm>
            <a:off x="627318" y="3277462"/>
            <a:ext cx="4146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Press F5 on keyboard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8E1BDF-24C3-46E9-B328-B6E325B14836}"/>
              </a:ext>
            </a:extLst>
          </p:cNvPr>
          <p:cNvSpPr txBox="1"/>
          <p:nvPr/>
        </p:nvSpPr>
        <p:spPr>
          <a:xfrm>
            <a:off x="2110561" y="4014942"/>
            <a:ext cx="637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or</a:t>
            </a:r>
          </a:p>
        </p:txBody>
      </p:sp>
      <p:sp>
        <p:nvSpPr>
          <p:cNvPr id="8" name="Arrow: Curved Up 7">
            <a:extLst>
              <a:ext uri="{FF2B5EF4-FFF2-40B4-BE49-F238E27FC236}">
                <a16:creationId xmlns:a16="http://schemas.microsoft.com/office/drawing/2014/main" id="{A8028B05-7ECA-449E-B5E1-D4ABACDF27D2}"/>
              </a:ext>
            </a:extLst>
          </p:cNvPr>
          <p:cNvSpPr/>
          <p:nvPr/>
        </p:nvSpPr>
        <p:spPr>
          <a:xfrm rot="549564">
            <a:off x="3329341" y="5857208"/>
            <a:ext cx="1587799" cy="399601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0" name="Picture 2" descr="Largs Academy - Wikipedia">
            <a:extLst>
              <a:ext uri="{FF2B5EF4-FFF2-40B4-BE49-F238E27FC236}">
                <a16:creationId xmlns:a16="http://schemas.microsoft.com/office/drawing/2014/main" id="{AF41B07E-B00F-4E8C-9481-2DD0BC9BE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644" y="11273"/>
            <a:ext cx="1919672" cy="1919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Largs Academy - Wikipedia">
            <a:extLst>
              <a:ext uri="{FF2B5EF4-FFF2-40B4-BE49-F238E27FC236}">
                <a16:creationId xmlns:a16="http://schemas.microsoft.com/office/drawing/2014/main" id="{D40C0CD2-85E7-4B02-B9F0-D9EDFC157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3937" y="47673"/>
            <a:ext cx="1919672" cy="1919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841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A9146-1E3D-406C-BE60-CA9B42F2C0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7149" y="761141"/>
            <a:ext cx="9144000" cy="1048472"/>
          </a:xfrm>
        </p:spPr>
        <p:txBody>
          <a:bodyPr>
            <a:normAutofit fontScale="90000"/>
          </a:bodyPr>
          <a:lstStyle/>
          <a:p>
            <a:r>
              <a:rPr lang="en-GB" b="1">
                <a:solidFill>
                  <a:srgbClr val="FF0000"/>
                </a:solidFill>
              </a:rPr>
              <a:t>Welcome to Largs Academy S1 Science Transition Day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98A4DC-2929-4E4A-B2BA-6EE1B244810B}"/>
              </a:ext>
            </a:extLst>
          </p:cNvPr>
          <p:cNvSpPr txBox="1"/>
          <p:nvPr/>
        </p:nvSpPr>
        <p:spPr>
          <a:xfrm>
            <a:off x="2020656" y="2321605"/>
            <a:ext cx="81506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Please click the start button below to enter the </a:t>
            </a:r>
            <a:r>
              <a:rPr lang="en-GB" sz="3200" b="1" dirty="0">
                <a:solidFill>
                  <a:schemeClr val="accent6">
                    <a:lumMod val="50000"/>
                  </a:schemeClr>
                </a:solidFill>
              </a:rPr>
              <a:t>virtual classroom</a:t>
            </a:r>
            <a:r>
              <a:rPr lang="en-GB" sz="3200" dirty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en-GB" sz="3200" dirty="0"/>
              <a:t>Have a good look around and try some of the experiments on the shelf.</a:t>
            </a:r>
          </a:p>
        </p:txBody>
      </p:sp>
      <p:pic>
        <p:nvPicPr>
          <p:cNvPr id="9" name="Picture 2" descr="Largs Academy - Wikipedia">
            <a:extLst>
              <a:ext uri="{FF2B5EF4-FFF2-40B4-BE49-F238E27FC236}">
                <a16:creationId xmlns:a16="http://schemas.microsoft.com/office/drawing/2014/main" id="{2B9326E8-BEA4-428A-9306-3B591C48B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3937" y="47673"/>
            <a:ext cx="1919672" cy="1919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Largs Academy - Wikipedia">
            <a:extLst>
              <a:ext uri="{FF2B5EF4-FFF2-40B4-BE49-F238E27FC236}">
                <a16:creationId xmlns:a16="http://schemas.microsoft.com/office/drawing/2014/main" id="{0EE5D9A3-845C-4E60-98C9-1A537AAEF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644" y="11273"/>
            <a:ext cx="1919672" cy="1919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hlinkClick r:id="rId3" action="ppaction://hlinksldjump"/>
            <a:extLst>
              <a:ext uri="{FF2B5EF4-FFF2-40B4-BE49-F238E27FC236}">
                <a16:creationId xmlns:a16="http://schemas.microsoft.com/office/drawing/2014/main" id="{0269BFE2-FD0B-4CB7-B62F-B4D45EFADE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3564" y="4334163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86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00"/>
    </mc:Choice>
    <mc:Fallback xmlns="">
      <p:transition spd="slow" advClick="0" advTm="3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EDD80A5-0665-449B-99A2-4AD49F05D9D3}"/>
              </a:ext>
            </a:extLst>
          </p:cNvPr>
          <p:cNvSpPr/>
          <p:nvPr/>
        </p:nvSpPr>
        <p:spPr>
          <a:xfrm>
            <a:off x="0" y="4936836"/>
            <a:ext cx="12192000" cy="18678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A close up of a sandy beach&#10;&#10;Description automatically generated">
            <a:extLst>
              <a:ext uri="{FF2B5EF4-FFF2-40B4-BE49-F238E27FC236}">
                <a16:creationId xmlns:a16="http://schemas.microsoft.com/office/drawing/2014/main" id="{2F7B685F-4C14-415E-9652-D0382A103E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23622"/>
            <a:ext cx="12192000" cy="17343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7E471BF-AF44-4D57-87C2-98519DD4430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12988" y="557371"/>
            <a:ext cx="2433062" cy="2077461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FE9588B1-D710-426F-A5C9-8FFE08BA2B79}"/>
              </a:ext>
            </a:extLst>
          </p:cNvPr>
          <p:cNvGrpSpPr/>
          <p:nvPr/>
        </p:nvGrpSpPr>
        <p:grpSpPr>
          <a:xfrm>
            <a:off x="8404804" y="208912"/>
            <a:ext cx="3847964" cy="2787644"/>
            <a:chOff x="4690340" y="630633"/>
            <a:chExt cx="3476148" cy="2385038"/>
          </a:xfrm>
        </p:grpSpPr>
        <p:pic>
          <p:nvPicPr>
            <p:cNvPr id="14" name="Picture 13">
              <a:hlinkClick r:id="rId4" tooltip="The Scientific Method"/>
              <a:extLst>
                <a:ext uri="{FF2B5EF4-FFF2-40B4-BE49-F238E27FC236}">
                  <a16:creationId xmlns:a16="http://schemas.microsoft.com/office/drawing/2014/main" id="{C04D41DE-A6FA-471B-A541-205DD5269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6E205E"/>
                </a:clrFrom>
                <a:clrTo>
                  <a:srgbClr val="6E205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690340" y="630633"/>
              <a:ext cx="3399948" cy="2385038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8712B33-4F49-4C80-8509-58D9D0B7D502}"/>
                </a:ext>
              </a:extLst>
            </p:cNvPr>
            <p:cNvSpPr/>
            <p:nvPr/>
          </p:nvSpPr>
          <p:spPr>
            <a:xfrm>
              <a:off x="4690340" y="630633"/>
              <a:ext cx="3399948" cy="3738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AE16B69-959F-4727-8454-CCAD341035EC}"/>
                </a:ext>
              </a:extLst>
            </p:cNvPr>
            <p:cNvSpPr/>
            <p:nvPr/>
          </p:nvSpPr>
          <p:spPr>
            <a:xfrm>
              <a:off x="4766540" y="2585895"/>
              <a:ext cx="3399948" cy="3738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16D5AA5-52BF-44F4-A98E-C883E67CC635}"/>
                </a:ext>
              </a:extLst>
            </p:cNvPr>
            <p:cNvSpPr/>
            <p:nvPr/>
          </p:nvSpPr>
          <p:spPr>
            <a:xfrm rot="16200000">
              <a:off x="3854225" y="1675026"/>
              <a:ext cx="1824629" cy="1097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800EA20-4C16-4864-9321-772BF7129F43}"/>
                </a:ext>
              </a:extLst>
            </p:cNvPr>
            <p:cNvSpPr/>
            <p:nvPr/>
          </p:nvSpPr>
          <p:spPr>
            <a:xfrm rot="16200000">
              <a:off x="7109807" y="1727038"/>
              <a:ext cx="1824629" cy="1363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A7FA2AD3-1A9E-4CB9-86DF-953527FDFA4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>
            <a:off x="29098" y="553585"/>
            <a:ext cx="4429440" cy="4702020"/>
          </a:xfrm>
          <a:prstGeom prst="rect">
            <a:avLst/>
          </a:prstGeom>
        </p:spPr>
      </p:pic>
      <p:pic>
        <p:nvPicPr>
          <p:cNvPr id="6" name="Picture 5" descr="A picture containing ball&#10;&#10;Description automatically generated">
            <a:hlinkClick r:id="rId7" tooltip="Rubber Egg experiment"/>
            <a:hlinkHover r:id="" action="ppaction://noaction">
              <a:snd r:embed="rId8" name="Blue Egg experiment.wav"/>
            </a:hlinkHover>
            <a:extLst>
              <a:ext uri="{FF2B5EF4-FFF2-40B4-BE49-F238E27FC236}">
                <a16:creationId xmlns:a16="http://schemas.microsoft.com/office/drawing/2014/main" id="{7C92E86F-48BF-441B-BE33-C764378CE88E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25" y="2734755"/>
            <a:ext cx="853594" cy="1049500"/>
          </a:xfrm>
          <a:prstGeom prst="rect">
            <a:avLst/>
          </a:prstGeom>
        </p:spPr>
      </p:pic>
      <p:pic>
        <p:nvPicPr>
          <p:cNvPr id="20" name="Picture 19" descr="A picture containing blue, sitting, table, black&#10;&#10;Description automatically generated">
            <a:hlinkClick r:id="rId10" tooltip="Hovercraft experiment"/>
            <a:hlinkHover r:id="" action="ppaction://noaction">
              <a:snd r:embed="rId11" name="Hovercraft experiment.wav"/>
            </a:hlinkHover>
            <a:extLst>
              <a:ext uri="{FF2B5EF4-FFF2-40B4-BE49-F238E27FC236}">
                <a16:creationId xmlns:a16="http://schemas.microsoft.com/office/drawing/2014/main" id="{3524DBD6-897E-45F2-9426-B9AD92ED318C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61263" y="2568366"/>
            <a:ext cx="1260900" cy="1361694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hlinkClick r:id="rId13" tooltip="Attracting Can experiment"/>
            <a:extLst>
              <a:ext uri="{FF2B5EF4-FFF2-40B4-BE49-F238E27FC236}">
                <a16:creationId xmlns:a16="http://schemas.microsoft.com/office/drawing/2014/main" id="{5E915FFD-133D-4FA0-BA7E-F42BF998D677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76450">
            <a:off x="1802405" y="3735621"/>
            <a:ext cx="1401323" cy="1401323"/>
          </a:xfrm>
          <a:prstGeom prst="rect">
            <a:avLst/>
          </a:prstGeom>
        </p:spPr>
      </p:pic>
      <p:pic>
        <p:nvPicPr>
          <p:cNvPr id="23" name="Picture 22" descr="A picture containing cup, sitting, table, food&#10;&#10;Description automatically generated">
            <a:hlinkClick r:id="rId15" tooltip="Indicator experiment"/>
            <a:hlinkHover r:id="" action="ppaction://noaction">
              <a:snd r:embed="rId16" name="Indicator experiment.wav"/>
            </a:hlinkHover>
            <a:extLst>
              <a:ext uri="{FF2B5EF4-FFF2-40B4-BE49-F238E27FC236}">
                <a16:creationId xmlns:a16="http://schemas.microsoft.com/office/drawing/2014/main" id="{9AE44563-1CDC-40F2-B5D1-CC938928B145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41" y="1314661"/>
            <a:ext cx="1527152" cy="1527152"/>
          </a:xfrm>
          <a:prstGeom prst="rect">
            <a:avLst/>
          </a:prstGeom>
        </p:spPr>
      </p:pic>
      <p:pic>
        <p:nvPicPr>
          <p:cNvPr id="25" name="Picture 24" descr="A picture containing food, sitting, table, bottle&#10;&#10;Description automatically generated">
            <a:hlinkClick r:id="rId13" tooltip="Attracting Can experiment"/>
            <a:hlinkHover r:id="" action="ppaction://noaction">
              <a:snd r:embed="rId18" name="Can n balloon experiment.wav"/>
            </a:hlinkHover>
            <a:extLst>
              <a:ext uri="{FF2B5EF4-FFF2-40B4-BE49-F238E27FC236}">
                <a16:creationId xmlns:a16="http://schemas.microsoft.com/office/drawing/2014/main" id="{F72454BB-9286-4D20-9606-14A94F16B63E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0771">
            <a:off x="1368856" y="4392827"/>
            <a:ext cx="1058606" cy="1058606"/>
          </a:xfrm>
          <a:prstGeom prst="rect">
            <a:avLst/>
          </a:prstGeom>
        </p:spPr>
      </p:pic>
      <p:pic>
        <p:nvPicPr>
          <p:cNvPr id="27" name="Picture 26" descr="A close up of a plant&#10;&#10;Description automatically generated">
            <a:hlinkClick r:id="rId20" tooltip="Leaf experiment"/>
            <a:hlinkHover r:id="" action="ppaction://noaction">
              <a:snd r:embed="rId21" name="Leaf experiment.wav"/>
            </a:hlinkHover>
            <a:extLst>
              <a:ext uri="{FF2B5EF4-FFF2-40B4-BE49-F238E27FC236}">
                <a16:creationId xmlns:a16="http://schemas.microsoft.com/office/drawing/2014/main" id="{3BA0D14F-3291-4596-B631-980CBC3A24BA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clrChange>
              <a:clrFrom>
                <a:srgbClr val="FFFFFB"/>
              </a:clrFrom>
              <a:clrTo>
                <a:srgbClr val="FFFF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052" y="238791"/>
            <a:ext cx="893727" cy="1176079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907E92F8-700E-4F96-92C1-C118F363CDD8}"/>
              </a:ext>
            </a:extLst>
          </p:cNvPr>
          <p:cNvGrpSpPr/>
          <p:nvPr/>
        </p:nvGrpSpPr>
        <p:grpSpPr>
          <a:xfrm>
            <a:off x="428269" y="833988"/>
            <a:ext cx="2334457" cy="545667"/>
            <a:chOff x="1827118" y="846839"/>
            <a:chExt cx="2334457" cy="545667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A42FB54-866C-4D58-91EB-66B88960A971}"/>
                </a:ext>
              </a:extLst>
            </p:cNvPr>
            <p:cNvSpPr/>
            <p:nvPr/>
          </p:nvSpPr>
          <p:spPr>
            <a:xfrm>
              <a:off x="1827118" y="846839"/>
              <a:ext cx="2104890" cy="53783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1D8D62B-5EB5-4F71-A8CD-AA5D2E5CE4B0}"/>
                </a:ext>
              </a:extLst>
            </p:cNvPr>
            <p:cNvSpPr txBox="1"/>
            <p:nvPr/>
          </p:nvSpPr>
          <p:spPr>
            <a:xfrm>
              <a:off x="1987360" y="903707"/>
              <a:ext cx="2174215" cy="488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Experiment Shelf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96984EB-038D-48D6-A2A8-691C01EC0061}"/>
              </a:ext>
            </a:extLst>
          </p:cNvPr>
          <p:cNvGrpSpPr/>
          <p:nvPr/>
        </p:nvGrpSpPr>
        <p:grpSpPr>
          <a:xfrm>
            <a:off x="6691595" y="3784255"/>
            <a:ext cx="4978088" cy="2716113"/>
            <a:chOff x="6680176" y="3784255"/>
            <a:chExt cx="4978088" cy="271611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50612C5-E712-472D-ABED-35E76E609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680176" y="3816105"/>
              <a:ext cx="4978088" cy="2684263"/>
            </a:xfrm>
            <a:prstGeom prst="rect">
              <a:avLst/>
            </a:prstGeom>
          </p:spPr>
        </p:pic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453BD056-CEDC-4F3C-8F14-D8FF09D78EB6}"/>
                </a:ext>
              </a:extLst>
            </p:cNvPr>
            <p:cNvSpPr/>
            <p:nvPr/>
          </p:nvSpPr>
          <p:spPr>
            <a:xfrm>
              <a:off x="10069033" y="3784255"/>
              <a:ext cx="1446027" cy="98173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B290DE6F-78A9-410C-B8F4-4EE23ECC41B0}"/>
              </a:ext>
            </a:extLst>
          </p:cNvPr>
          <p:cNvPicPr>
            <a:picLocks noChangeAspect="1"/>
          </p:cNvPicPr>
          <p:nvPr/>
        </p:nvPicPr>
        <p:blipFill>
          <a:blip r:embed="rId24">
            <a:clrChange>
              <a:clrFrom>
                <a:srgbClr val="00B861"/>
              </a:clrFrom>
              <a:clrTo>
                <a:srgbClr val="00B8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695" y="2398324"/>
            <a:ext cx="3839596" cy="2879698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13AE9102-70D8-4A44-BF10-FF29C9B925F5}"/>
              </a:ext>
            </a:extLst>
          </p:cNvPr>
          <p:cNvGrpSpPr/>
          <p:nvPr/>
        </p:nvGrpSpPr>
        <p:grpSpPr>
          <a:xfrm>
            <a:off x="9558651" y="2973271"/>
            <a:ext cx="2101329" cy="2077460"/>
            <a:chOff x="8855093" y="2931176"/>
            <a:chExt cx="2101329" cy="207746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82FE445D-4AF5-40FF-AE8E-235BA4947C66}"/>
                </a:ext>
              </a:extLst>
            </p:cNvPr>
            <p:cNvGrpSpPr/>
            <p:nvPr/>
          </p:nvGrpSpPr>
          <p:grpSpPr>
            <a:xfrm>
              <a:off x="8855093" y="2931176"/>
              <a:ext cx="2101329" cy="2077460"/>
              <a:chOff x="9547321" y="2930921"/>
              <a:chExt cx="2101329" cy="2077460"/>
            </a:xfrm>
          </p:grpSpPr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20E9D512-62B9-4F32-9BBB-9A16322E60CA}"/>
                  </a:ext>
                </a:extLst>
              </p:cNvPr>
              <p:cNvGrpSpPr/>
              <p:nvPr/>
            </p:nvGrpSpPr>
            <p:grpSpPr>
              <a:xfrm>
                <a:off x="9547321" y="2930921"/>
                <a:ext cx="2101329" cy="2077460"/>
                <a:chOff x="5173073" y="2933797"/>
                <a:chExt cx="1974292" cy="1956821"/>
              </a:xfrm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99812E34-8B42-452E-8A6E-13B5C277039B}"/>
                    </a:ext>
                  </a:extLst>
                </p:cNvPr>
                <p:cNvSpPr/>
                <p:nvPr/>
              </p:nvSpPr>
              <p:spPr>
                <a:xfrm>
                  <a:off x="5637548" y="3233595"/>
                  <a:ext cx="836040" cy="1279977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53" name="Picture 52" descr="A close up of a sign&#10;&#10;Description automatically generated">
                  <a:extLst>
                    <a:ext uri="{FF2B5EF4-FFF2-40B4-BE49-F238E27FC236}">
                      <a16:creationId xmlns:a16="http://schemas.microsoft.com/office/drawing/2014/main" id="{FB18A427-41E4-49EE-94F3-59BD7F9557C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73073" y="2933797"/>
                  <a:ext cx="1974292" cy="1956821"/>
                </a:xfrm>
                <a:prstGeom prst="rect">
                  <a:avLst/>
                </a:prstGeom>
              </p:spPr>
            </p:pic>
          </p:grpSp>
          <p:sp>
            <p:nvSpPr>
              <p:cNvPr id="26" name="Rectangle: Rounded Corners 25">
                <a:hlinkClick r:id="rId26" action="ppaction://hlinksldjump" tooltip="See the Science Team Photos"/>
                <a:extLst>
                  <a:ext uri="{FF2B5EF4-FFF2-40B4-BE49-F238E27FC236}">
                    <a16:creationId xmlns:a16="http://schemas.microsoft.com/office/drawing/2014/main" id="{D95A116E-957A-4F19-8FF6-F7197BD52ABC}"/>
                  </a:ext>
                </a:extLst>
              </p:cNvPr>
              <p:cNvSpPr/>
              <p:nvPr/>
            </p:nvSpPr>
            <p:spPr>
              <a:xfrm rot="855446">
                <a:off x="9878835" y="3169303"/>
                <a:ext cx="1197163" cy="1669715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48" name="TextBox 47">
              <a:hlinkClick r:id="rId26" action="ppaction://hlinksldjump" tooltip="See the Science Team Photos"/>
              <a:extLst>
                <a:ext uri="{FF2B5EF4-FFF2-40B4-BE49-F238E27FC236}">
                  <a16:creationId xmlns:a16="http://schemas.microsoft.com/office/drawing/2014/main" id="{31300514-C1B0-4D7C-9EB6-18DF30FF083B}"/>
                </a:ext>
              </a:extLst>
            </p:cNvPr>
            <p:cNvSpPr txBox="1"/>
            <p:nvPr/>
          </p:nvSpPr>
          <p:spPr>
            <a:xfrm rot="542508">
              <a:off x="9420633" y="3243968"/>
              <a:ext cx="11307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/>
                <a:t> Teachers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48FE877-BDE6-432E-B39E-C0DAAA36768D}"/>
              </a:ext>
            </a:extLst>
          </p:cNvPr>
          <p:cNvSpPr txBox="1"/>
          <p:nvPr/>
        </p:nvSpPr>
        <p:spPr>
          <a:xfrm>
            <a:off x="7748545" y="16614"/>
            <a:ext cx="4020843" cy="430887"/>
          </a:xfrm>
          <a:prstGeom prst="rec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path path="circle">
              <a:fillToRect t="100000" r="100000"/>
            </a:path>
          </a:gradFill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 err="1"/>
              <a:t>Largs</a:t>
            </a:r>
            <a:r>
              <a:rPr lang="en-GB" sz="2200" b="1" dirty="0"/>
              <a:t> Academy S1 Transition  Lab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83E209-57DF-4798-B398-1DD8F7FF7FA6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897284" y="773859"/>
            <a:ext cx="3202351" cy="2077510"/>
          </a:xfrm>
          <a:prstGeom prst="rect">
            <a:avLst/>
          </a:prstGeom>
        </p:spPr>
      </p:pic>
      <p:pic>
        <p:nvPicPr>
          <p:cNvPr id="1026" name="Picture 2" descr="Largs Academy - Wikipedia">
            <a:extLst>
              <a:ext uri="{FF2B5EF4-FFF2-40B4-BE49-F238E27FC236}">
                <a16:creationId xmlns:a16="http://schemas.microsoft.com/office/drawing/2014/main" id="{ACB618A0-EF6A-4367-9EA3-890E90DA3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hq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0169" y="-3127"/>
            <a:ext cx="500276" cy="500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A picture containing drawing&#10;&#10;Description automatically generated">
            <a:hlinkClick r:id="rId29" tooltip="Chromatography experiment"/>
            <a:hlinkHover r:id="" action="ppaction://noaction">
              <a:snd r:embed="rId30" name="Chromatrography experiment.wav"/>
            </a:hlinkHover>
            <a:extLst>
              <a:ext uri="{FF2B5EF4-FFF2-40B4-BE49-F238E27FC236}">
                <a16:creationId xmlns:a16="http://schemas.microsoft.com/office/drawing/2014/main" id="{3BA7E1C7-0FE3-46F6-BE57-2330B60985DC}"/>
              </a:ext>
            </a:extLst>
          </p:cNvPr>
          <p:cNvPicPr>
            <a:picLocks noChangeAspect="1"/>
          </p:cNvPicPr>
          <p:nvPr/>
        </p:nvPicPr>
        <p:blipFill>
          <a:blip r:embed="rId31">
            <a:clrChange>
              <a:clrFrom>
                <a:srgbClr val="FFFFFB"/>
              </a:clrFrom>
              <a:clrTo>
                <a:srgbClr val="FFFF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424" y="2122286"/>
            <a:ext cx="1479053" cy="474810"/>
          </a:xfrm>
          <a:prstGeom prst="rect">
            <a:avLst/>
          </a:prstGeom>
        </p:spPr>
      </p:pic>
      <p:pic>
        <p:nvPicPr>
          <p:cNvPr id="1030" name="Picture 6" descr="7,132 Emergency Exit Stock Vector Illustration And Royalty Free ...">
            <a:hlinkClick r:id="rId32" action="ppaction://hlinksldjump">
              <a:snd r:embed="rId33" name="Hope you had some fun.wav"/>
            </a:hlinkClick>
            <a:extLst>
              <a:ext uri="{FF2B5EF4-FFF2-40B4-BE49-F238E27FC236}">
                <a16:creationId xmlns:a16="http://schemas.microsoft.com/office/drawing/2014/main" id="{C9D62597-1ABC-468F-963B-898FC07E7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90" y="6117010"/>
            <a:ext cx="1126976" cy="563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 descr="A picture containing drawing&#10;&#10;Description automatically generated">
            <a:hlinkHover r:id="" action="ppaction://noaction">
              <a:snd r:embed="rId35" name="voltage.wav"/>
            </a:hlinkHover>
            <a:extLst>
              <a:ext uri="{FF2B5EF4-FFF2-40B4-BE49-F238E27FC236}">
                <a16:creationId xmlns:a16="http://schemas.microsoft.com/office/drawing/2014/main" id="{09580B5E-562D-4BF9-ABA7-52C4E64A8AF7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23540">
            <a:off x="6970691" y="3135635"/>
            <a:ext cx="1416657" cy="1797328"/>
          </a:xfrm>
          <a:prstGeom prst="rect">
            <a:avLst/>
          </a:prstGeom>
        </p:spPr>
      </p:pic>
      <p:pic>
        <p:nvPicPr>
          <p:cNvPr id="47" name="Picture 46" descr="A picture containing drawing&#10;&#10;Description automatically generated">
            <a:hlinkHover r:id="" action="ppaction://noaction">
              <a:snd r:embed="rId36" name="You can't look in here.wav"/>
            </a:hlinkHover>
            <a:extLst>
              <a:ext uri="{FF2B5EF4-FFF2-40B4-BE49-F238E27FC236}">
                <a16:creationId xmlns:a16="http://schemas.microsoft.com/office/drawing/2014/main" id="{870F7835-078A-4707-9B16-AC751AA4B07C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066506" y="5186684"/>
            <a:ext cx="955355" cy="1212069"/>
          </a:xfrm>
          <a:prstGeom prst="rect">
            <a:avLst/>
          </a:prstGeom>
        </p:spPr>
      </p:pic>
      <p:pic>
        <p:nvPicPr>
          <p:cNvPr id="34" name="Picture 33">
            <a:hlinkClick r:id="rId37" action="ppaction://hlinksldjump" tooltip="Welcome Video"/>
            <a:extLst>
              <a:ext uri="{FF2B5EF4-FFF2-40B4-BE49-F238E27FC236}">
                <a16:creationId xmlns:a16="http://schemas.microsoft.com/office/drawing/2014/main" id="{2D196C8A-1585-4318-B2D3-125073DEFE11}"/>
              </a:ext>
            </a:extLst>
          </p:cNvPr>
          <p:cNvPicPr>
            <a:picLocks noChangeAspect="1"/>
          </p:cNvPicPr>
          <p:nvPr/>
        </p:nvPicPr>
        <p:blipFill>
          <a:blip r:embed="rId38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17722" y="1287412"/>
            <a:ext cx="961473" cy="75328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F08B8C12-FD20-4B97-A8E8-81B447B3D531}"/>
              </a:ext>
            </a:extLst>
          </p:cNvPr>
          <p:cNvSpPr txBox="1"/>
          <p:nvPr/>
        </p:nvSpPr>
        <p:spPr>
          <a:xfrm>
            <a:off x="5473302" y="2004425"/>
            <a:ext cx="1946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Welcome message</a:t>
            </a:r>
          </a:p>
        </p:txBody>
      </p:sp>
    </p:spTree>
    <p:extLst>
      <p:ext uri="{BB962C8B-B14F-4D97-AF65-F5344CB8AC3E}">
        <p14:creationId xmlns:p14="http://schemas.microsoft.com/office/powerpoint/2010/main" val="346822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EDD80A5-0665-449B-99A2-4AD49F05D9D3}"/>
              </a:ext>
            </a:extLst>
          </p:cNvPr>
          <p:cNvSpPr/>
          <p:nvPr/>
        </p:nvSpPr>
        <p:spPr>
          <a:xfrm>
            <a:off x="0" y="4936836"/>
            <a:ext cx="12192000" cy="18678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A close up of a sandy beach&#10;&#10;Description automatically generated">
            <a:extLst>
              <a:ext uri="{FF2B5EF4-FFF2-40B4-BE49-F238E27FC236}">
                <a16:creationId xmlns:a16="http://schemas.microsoft.com/office/drawing/2014/main" id="{2F7B685F-4C14-415E-9652-D0382A103E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23622"/>
            <a:ext cx="12192000" cy="17343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7E471BF-AF44-4D57-87C2-98519DD4430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12988" y="557371"/>
            <a:ext cx="2433062" cy="20774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04D41DE-A6FA-471B-A541-205DD526907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6E205E"/>
              </a:clrFrom>
              <a:clrTo>
                <a:srgbClr val="6E205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04804" y="208912"/>
            <a:ext cx="3763613" cy="278764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8712B33-4F49-4C80-8509-58D9D0B7D502}"/>
              </a:ext>
            </a:extLst>
          </p:cNvPr>
          <p:cNvSpPr/>
          <p:nvPr/>
        </p:nvSpPr>
        <p:spPr>
          <a:xfrm>
            <a:off x="8404804" y="208912"/>
            <a:ext cx="3763613" cy="4369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AE16B69-959F-4727-8454-CCAD341035EC}"/>
              </a:ext>
            </a:extLst>
          </p:cNvPr>
          <p:cNvSpPr/>
          <p:nvPr/>
        </p:nvSpPr>
        <p:spPr>
          <a:xfrm>
            <a:off x="8489155" y="2494232"/>
            <a:ext cx="3763613" cy="4369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16D5AA5-52BF-44F4-A98E-C883E67CC635}"/>
              </a:ext>
            </a:extLst>
          </p:cNvPr>
          <p:cNvSpPr/>
          <p:nvPr/>
        </p:nvSpPr>
        <p:spPr>
          <a:xfrm rot="16200000">
            <a:off x="7422836" y="1432996"/>
            <a:ext cx="2132635" cy="1214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800EA20-4C16-4864-9321-772BF7129F43}"/>
              </a:ext>
            </a:extLst>
          </p:cNvPr>
          <p:cNvSpPr/>
          <p:nvPr/>
        </p:nvSpPr>
        <p:spPr>
          <a:xfrm rot="16200000">
            <a:off x="11026642" y="1494611"/>
            <a:ext cx="2132635" cy="1509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A picture containing ball&#10;&#10;Description automatically generated">
            <a:hlinkClick r:id="rId7" tooltip="Rubber Egg experiment"/>
            <a:extLst>
              <a:ext uri="{FF2B5EF4-FFF2-40B4-BE49-F238E27FC236}">
                <a16:creationId xmlns:a16="http://schemas.microsoft.com/office/drawing/2014/main" id="{7C92E86F-48BF-441B-BE33-C764378CE88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25" y="2734755"/>
            <a:ext cx="853594" cy="10495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F96984EB-038D-48D6-A2A8-691C01EC0061}"/>
              </a:ext>
            </a:extLst>
          </p:cNvPr>
          <p:cNvGrpSpPr/>
          <p:nvPr/>
        </p:nvGrpSpPr>
        <p:grpSpPr>
          <a:xfrm>
            <a:off x="6691595" y="3784255"/>
            <a:ext cx="4978088" cy="2716113"/>
            <a:chOff x="6680176" y="3784255"/>
            <a:chExt cx="4978088" cy="271611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50612C5-E712-472D-ABED-35E76E609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680176" y="3816105"/>
              <a:ext cx="4978088" cy="2684263"/>
            </a:xfrm>
            <a:prstGeom prst="rect">
              <a:avLst/>
            </a:prstGeom>
          </p:spPr>
        </p:pic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453BD056-CEDC-4F3C-8F14-D8FF09D78EB6}"/>
                </a:ext>
              </a:extLst>
            </p:cNvPr>
            <p:cNvSpPr/>
            <p:nvPr/>
          </p:nvSpPr>
          <p:spPr>
            <a:xfrm>
              <a:off x="10069033" y="3784255"/>
              <a:ext cx="1446027" cy="98173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2FE445D-4AF5-40FF-AE8E-235BA4947C66}"/>
              </a:ext>
            </a:extLst>
          </p:cNvPr>
          <p:cNvGrpSpPr/>
          <p:nvPr/>
        </p:nvGrpSpPr>
        <p:grpSpPr>
          <a:xfrm>
            <a:off x="9558651" y="2973271"/>
            <a:ext cx="2101329" cy="2077460"/>
            <a:chOff x="9547321" y="2930921"/>
            <a:chExt cx="2101329" cy="207746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20E9D512-62B9-4F32-9BBB-9A16322E60CA}"/>
                </a:ext>
              </a:extLst>
            </p:cNvPr>
            <p:cNvGrpSpPr/>
            <p:nvPr/>
          </p:nvGrpSpPr>
          <p:grpSpPr>
            <a:xfrm>
              <a:off x="9547321" y="2930921"/>
              <a:ext cx="2101329" cy="2077460"/>
              <a:chOff x="5173073" y="2933797"/>
              <a:chExt cx="1974292" cy="1956821"/>
            </a:xfrm>
          </p:grpSpPr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99812E34-8B42-452E-8A6E-13B5C277039B}"/>
                  </a:ext>
                </a:extLst>
              </p:cNvPr>
              <p:cNvSpPr/>
              <p:nvPr/>
            </p:nvSpPr>
            <p:spPr>
              <a:xfrm>
                <a:off x="5637548" y="3233595"/>
                <a:ext cx="836040" cy="127997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53" name="Picture 52" descr="A close up of a sign&#10;&#10;Description automatically generated">
                <a:extLst>
                  <a:ext uri="{FF2B5EF4-FFF2-40B4-BE49-F238E27FC236}">
                    <a16:creationId xmlns:a16="http://schemas.microsoft.com/office/drawing/2014/main" id="{FB18A427-41E4-49EE-94F3-59BD7F9557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73073" y="2933797"/>
                <a:ext cx="1974292" cy="1956821"/>
              </a:xfrm>
              <a:prstGeom prst="rect">
                <a:avLst/>
              </a:prstGeom>
            </p:spPr>
          </p:pic>
        </p:grp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D95A116E-957A-4F19-8FF6-F7197BD52ABC}"/>
                </a:ext>
              </a:extLst>
            </p:cNvPr>
            <p:cNvSpPr/>
            <p:nvPr/>
          </p:nvSpPr>
          <p:spPr>
            <a:xfrm rot="855446">
              <a:off x="9878835" y="3169303"/>
              <a:ext cx="1197163" cy="166971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31300514-C1B0-4D7C-9EB6-18DF30FF083B}"/>
              </a:ext>
            </a:extLst>
          </p:cNvPr>
          <p:cNvSpPr txBox="1"/>
          <p:nvPr/>
        </p:nvSpPr>
        <p:spPr>
          <a:xfrm rot="542508">
            <a:off x="10124191" y="3286063"/>
            <a:ext cx="11307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 Teachers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8FE877-BDE6-432E-B39E-C0DAAA36768D}"/>
              </a:ext>
            </a:extLst>
          </p:cNvPr>
          <p:cNvSpPr txBox="1"/>
          <p:nvPr/>
        </p:nvSpPr>
        <p:spPr>
          <a:xfrm>
            <a:off x="7748545" y="16614"/>
            <a:ext cx="4020843" cy="430887"/>
          </a:xfrm>
          <a:prstGeom prst="rec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path path="circle">
              <a:fillToRect t="100000" r="100000"/>
            </a:path>
          </a:gradFill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 err="1"/>
              <a:t>Largs</a:t>
            </a:r>
            <a:r>
              <a:rPr lang="en-GB" sz="2200" b="1" dirty="0"/>
              <a:t> Academy S1 Transition  Lab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D196C8A-1585-4318-B2D3-125073DEFE11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251876" y="3930060"/>
            <a:ext cx="600160" cy="4702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83E209-57DF-4798-B398-1DD8F7FF7FA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934" y="557371"/>
            <a:ext cx="8329193" cy="5598739"/>
          </a:xfrm>
          <a:prstGeom prst="rect">
            <a:avLst/>
          </a:prstGeom>
        </p:spPr>
      </p:pic>
      <p:pic>
        <p:nvPicPr>
          <p:cNvPr id="35" name="Mrs Scott S1 Transition Message">
            <a:hlinkClick r:id="" action="ppaction://media"/>
            <a:extLst>
              <a:ext uri="{FF2B5EF4-FFF2-40B4-BE49-F238E27FC236}">
                <a16:creationId xmlns:a16="http://schemas.microsoft.com/office/drawing/2014/main" id="{3C24098A-F31F-4040-B959-E589F0F4BE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42624" y="1215542"/>
            <a:ext cx="6703319" cy="390683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228B4DE-302C-4428-A9E3-064B18754D3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004432" y="5278022"/>
            <a:ext cx="236827" cy="248722"/>
          </a:xfrm>
          <a:prstGeom prst="rect">
            <a:avLst/>
          </a:prstGeom>
        </p:spPr>
      </p:pic>
      <p:pic>
        <p:nvPicPr>
          <p:cNvPr id="1026" name="Picture 2" descr="Largs Academy - Wikipedia">
            <a:extLst>
              <a:ext uri="{FF2B5EF4-FFF2-40B4-BE49-F238E27FC236}">
                <a16:creationId xmlns:a16="http://schemas.microsoft.com/office/drawing/2014/main" id="{ACB618A0-EF6A-4367-9EA3-890E90DA3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hq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0169" y="-3127"/>
            <a:ext cx="500276" cy="500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Graphic 43" descr="Back">
            <a:hlinkClick r:id="rId16" action="ppaction://hlinksldjump"/>
            <a:extLst>
              <a:ext uri="{FF2B5EF4-FFF2-40B4-BE49-F238E27FC236}">
                <a16:creationId xmlns:a16="http://schemas.microsoft.com/office/drawing/2014/main" id="{09CFC286-D794-437A-A997-EBB16CC5C52C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 rot="1533930">
            <a:off x="2615567" y="5385202"/>
            <a:ext cx="914400" cy="91440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B2FFD2F9-1814-49DC-BF03-D6411243C786}"/>
              </a:ext>
            </a:extLst>
          </p:cNvPr>
          <p:cNvSpPr txBox="1"/>
          <p:nvPr/>
        </p:nvSpPr>
        <p:spPr>
          <a:xfrm>
            <a:off x="3478983" y="5626959"/>
            <a:ext cx="16304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chemeClr val="bg2">
                    <a:lumMod val="10000"/>
                  </a:schemeClr>
                </a:solidFill>
                <a:hlinkClick r:id="rId16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Turn TV Off</a:t>
            </a:r>
            <a:endParaRPr lang="en-GB" sz="22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13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825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2" action="ppaction://hlinksldjump" tooltip="Mrs Cozens"/>
            <a:extLst>
              <a:ext uri="{FF2B5EF4-FFF2-40B4-BE49-F238E27FC236}">
                <a16:creationId xmlns:a16="http://schemas.microsoft.com/office/drawing/2014/main" id="{C1B8D53F-337E-48CD-856E-B1BDFD90860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-108183" y="4842426"/>
            <a:ext cx="2184369" cy="1853133"/>
          </a:xfrm>
          <a:prstGeom prst="rect">
            <a:avLst/>
          </a:prstGeom>
        </p:spPr>
      </p:pic>
      <p:pic>
        <p:nvPicPr>
          <p:cNvPr id="36" name="Picture 35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7F71C6C7-C1E3-4363-9929-61C9DC3E089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97" y="2669793"/>
            <a:ext cx="1345760" cy="1463007"/>
          </a:xfrm>
          <a:prstGeom prst="rect">
            <a:avLst/>
          </a:prstGeom>
        </p:spPr>
      </p:pic>
      <p:pic>
        <p:nvPicPr>
          <p:cNvPr id="6" name="Picture 5">
            <a:hlinkClick r:id="rId2" action="ppaction://hlinksldjump" tooltip="Mr Leishman -  S1-S2 Science, Chemistry"/>
            <a:hlinkHover r:id="" action="ppaction://noaction">
              <a:snd r:embed="rId5" name="AL joke.wav"/>
            </a:hlinkHover>
            <a:extLst>
              <a:ext uri="{FF2B5EF4-FFF2-40B4-BE49-F238E27FC236}">
                <a16:creationId xmlns:a16="http://schemas.microsoft.com/office/drawing/2014/main" id="{05700C0E-548D-4172-B0AB-F4D464ECACA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6795" y="2486236"/>
            <a:ext cx="1503773" cy="1885528"/>
          </a:xfrm>
          <a:prstGeom prst="rect">
            <a:avLst/>
          </a:prstGeom>
        </p:spPr>
      </p:pic>
      <p:grpSp>
        <p:nvGrpSpPr>
          <p:cNvPr id="2066" name="Group 2065">
            <a:extLst>
              <a:ext uri="{FF2B5EF4-FFF2-40B4-BE49-F238E27FC236}">
                <a16:creationId xmlns:a16="http://schemas.microsoft.com/office/drawing/2014/main" id="{8966B99C-486F-4C1D-A136-35BD914C1B0C}"/>
              </a:ext>
            </a:extLst>
          </p:cNvPr>
          <p:cNvGrpSpPr/>
          <p:nvPr/>
        </p:nvGrpSpPr>
        <p:grpSpPr>
          <a:xfrm>
            <a:off x="6016040" y="2589136"/>
            <a:ext cx="1361798" cy="1608344"/>
            <a:chOff x="664050" y="2626342"/>
            <a:chExt cx="1308553" cy="1605316"/>
          </a:xfrm>
        </p:grpSpPr>
        <p:pic>
          <p:nvPicPr>
            <p:cNvPr id="26" name="Picture 25" descr="A person wearing glasses and smiling at the camera&#10;&#10;Description automatically generated">
              <a:hlinkClick r:id="rId2" action="ppaction://hlinksldjump" tooltip="Dr Mitchell"/>
              <a:extLst>
                <a:ext uri="{FF2B5EF4-FFF2-40B4-BE49-F238E27FC236}">
                  <a16:creationId xmlns:a16="http://schemas.microsoft.com/office/drawing/2014/main" id="{AE549829-B51D-4E46-A7E0-5CCA1FCA5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714" y="2733475"/>
              <a:ext cx="1141233" cy="1428636"/>
            </a:xfrm>
            <a:prstGeom prst="rect">
              <a:avLst/>
            </a:prstGeom>
          </p:spPr>
        </p:pic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350D36E6-471D-4456-A8D8-743987A1AD3A}"/>
                </a:ext>
              </a:extLst>
            </p:cNvPr>
            <p:cNvSpPr/>
            <p:nvPr/>
          </p:nvSpPr>
          <p:spPr>
            <a:xfrm>
              <a:off x="1863157" y="2626342"/>
              <a:ext cx="109446" cy="156773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D19D4E39-1318-4316-BE88-513373AD4B25}"/>
                </a:ext>
              </a:extLst>
            </p:cNvPr>
            <p:cNvSpPr/>
            <p:nvPr/>
          </p:nvSpPr>
          <p:spPr>
            <a:xfrm>
              <a:off x="664050" y="2663928"/>
              <a:ext cx="109446" cy="156773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6" name="Picture 15" descr="Dr Mitchell">
            <a:hlinkClick r:id="rId2" action="ppaction://hlinksldjump" tooltip="Dr Mitchell -  S1-S2 Science, Biology"/>
            <a:hlinkHover r:id="" action="ppaction://noaction">
              <a:snd r:embed="rId8" name="DrMit Joke Wav.wav"/>
            </a:hlinkHover>
            <a:extLst>
              <a:ext uri="{FF2B5EF4-FFF2-40B4-BE49-F238E27FC236}">
                <a16:creationId xmlns:a16="http://schemas.microsoft.com/office/drawing/2014/main" id="{E672A845-D7D5-4DC2-93D2-03AF381FF10B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65975" y="2358590"/>
            <a:ext cx="1661928" cy="2097907"/>
          </a:xfrm>
          <a:prstGeom prst="rect">
            <a:avLst/>
          </a:prstGeom>
        </p:spPr>
      </p:pic>
      <p:grpSp>
        <p:nvGrpSpPr>
          <p:cNvPr id="2061" name="Group 2060">
            <a:extLst>
              <a:ext uri="{FF2B5EF4-FFF2-40B4-BE49-F238E27FC236}">
                <a16:creationId xmlns:a16="http://schemas.microsoft.com/office/drawing/2014/main" id="{EB981FA5-3788-487E-BF45-42D1AC0A86AA}"/>
              </a:ext>
            </a:extLst>
          </p:cNvPr>
          <p:cNvGrpSpPr/>
          <p:nvPr/>
        </p:nvGrpSpPr>
        <p:grpSpPr>
          <a:xfrm>
            <a:off x="2052157" y="2291262"/>
            <a:ext cx="3864269" cy="2358856"/>
            <a:chOff x="5480657" y="2351113"/>
            <a:chExt cx="3864269" cy="2358856"/>
          </a:xfrm>
        </p:grpSpPr>
        <p:sp>
          <p:nvSpPr>
            <p:cNvPr id="2060" name="TextBox 2059">
              <a:extLst>
                <a:ext uri="{FF2B5EF4-FFF2-40B4-BE49-F238E27FC236}">
                  <a16:creationId xmlns:a16="http://schemas.microsoft.com/office/drawing/2014/main" id="{6632B396-404C-4904-BA3A-CDF42FC7A2A6}"/>
                </a:ext>
              </a:extLst>
            </p:cNvPr>
            <p:cNvSpPr txBox="1"/>
            <p:nvPr/>
          </p:nvSpPr>
          <p:spPr>
            <a:xfrm>
              <a:off x="5866979" y="2897028"/>
              <a:ext cx="3041962" cy="132343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b="1" dirty="0">
                  <a:solidFill>
                    <a:schemeClr val="bg1"/>
                  </a:solidFill>
                </a:rPr>
                <a:t>The Science Team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640032F-F3D3-466C-A3D0-DEA35075F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480657" y="2351113"/>
              <a:ext cx="3864269" cy="2358856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565D3467-C2D1-436E-BF32-EC05CB0D08E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1996" y="257093"/>
            <a:ext cx="1596948" cy="1895474"/>
          </a:xfrm>
          <a:prstGeom prst="rect">
            <a:avLst/>
          </a:prstGeom>
        </p:spPr>
      </p:pic>
      <p:pic>
        <p:nvPicPr>
          <p:cNvPr id="23" name="Picture 22" descr="A person smiling for the camera&#10;&#10;Description automatically generated">
            <a:hlinkClick r:id="rId2" action="ppaction://hlinksldjump" tooltip="Dr Coldwell -  S1-S2 Science, Biology"/>
            <a:extLst>
              <a:ext uri="{FF2B5EF4-FFF2-40B4-BE49-F238E27FC236}">
                <a16:creationId xmlns:a16="http://schemas.microsoft.com/office/drawing/2014/main" id="{CEA48D92-F6B2-4A73-8E74-D29573D5D7FF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86" y="539401"/>
            <a:ext cx="1081990" cy="1343389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204F6E4-64D1-48C1-9E9B-994090F86C6D}"/>
              </a:ext>
            </a:extLst>
          </p:cNvPr>
          <p:cNvSpPr/>
          <p:nvPr/>
        </p:nvSpPr>
        <p:spPr>
          <a:xfrm rot="16200000">
            <a:off x="2993237" y="1615957"/>
            <a:ext cx="109446" cy="15677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962987E-AF9A-492A-8911-031EE04CD0C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7359365" y="420831"/>
            <a:ext cx="1885529" cy="1574566"/>
          </a:xfrm>
          <a:prstGeom prst="rect">
            <a:avLst/>
          </a:prstGeom>
        </p:spPr>
      </p:pic>
      <p:pic>
        <p:nvPicPr>
          <p:cNvPr id="33" name="Picture 32" descr="A person wearing glasses&#10;&#10;Description automatically generated">
            <a:hlinkClick r:id="rId2" action="ppaction://hlinksldjump" tooltip="Mr Higgins -  S1-S2 Science, Chemistry"/>
            <a:extLst>
              <a:ext uri="{FF2B5EF4-FFF2-40B4-BE49-F238E27FC236}">
                <a16:creationId xmlns:a16="http://schemas.microsoft.com/office/drawing/2014/main" id="{7B42F9A3-36FF-4528-8C73-0597E947CD6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926" y="415013"/>
            <a:ext cx="1247325" cy="15878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ADE3D6-D69D-42F8-8EAE-F887BA68E7F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950651" y="293851"/>
            <a:ext cx="1651886" cy="1964622"/>
          </a:xfrm>
          <a:prstGeom prst="rect">
            <a:avLst/>
          </a:prstGeom>
        </p:spPr>
      </p:pic>
      <p:pic>
        <p:nvPicPr>
          <p:cNvPr id="42" name="Picture 41" descr="A person smiling for the camera&#10;&#10;Description automatically generated">
            <a:hlinkClick r:id="rId2" action="ppaction://hlinksldjump" tooltip="Mrs Campbell -  S1-S2 Science, Physics"/>
            <a:extLst>
              <a:ext uri="{FF2B5EF4-FFF2-40B4-BE49-F238E27FC236}">
                <a16:creationId xmlns:a16="http://schemas.microsoft.com/office/drawing/2014/main" id="{EDCB055E-8BB6-4B70-8B35-72813E6462C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529" y="624266"/>
            <a:ext cx="973111" cy="12942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65D907-2DA1-4669-AC6B-B764A1515F6B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89412" y="4669136"/>
            <a:ext cx="1616619" cy="2119752"/>
          </a:xfrm>
          <a:prstGeom prst="rect">
            <a:avLst/>
          </a:prstGeom>
        </p:spPr>
      </p:pic>
      <p:pic>
        <p:nvPicPr>
          <p:cNvPr id="45" name="Picture 44" descr="A person smiling for the camera&#10;&#10;Description automatically generated">
            <a:hlinkClick r:id="rId2" action="ppaction://hlinksldjump" tooltip="Mrs Duff -  S1-S2 Science, Physics"/>
            <a:hlinkHover r:id="" action="ppaction://noaction">
              <a:snd r:embed="rId18" name="KD joke.wav"/>
            </a:hlinkHover>
            <a:extLst>
              <a:ext uri="{FF2B5EF4-FFF2-40B4-BE49-F238E27FC236}">
                <a16:creationId xmlns:a16="http://schemas.microsoft.com/office/drawing/2014/main" id="{65B62138-B446-4D00-8491-E4346CB04566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009" y="5019466"/>
            <a:ext cx="1039185" cy="14592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32C81A-C703-49DB-A302-8353EF67DC4B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 rot="16200000">
            <a:off x="7702041" y="2507008"/>
            <a:ext cx="2350202" cy="1853132"/>
          </a:xfrm>
          <a:prstGeom prst="rect">
            <a:avLst/>
          </a:prstGeom>
        </p:spPr>
      </p:pic>
      <p:pic>
        <p:nvPicPr>
          <p:cNvPr id="53" name="Picture 52" descr="A close up of a person&#10;&#10;Description automatically generated">
            <a:hlinkClick r:id="rId2" action="ppaction://hlinksldjump" tooltip="Mrs Furey -  S1-S2 Science, Biology"/>
            <a:extLst>
              <a:ext uri="{FF2B5EF4-FFF2-40B4-BE49-F238E27FC236}">
                <a16:creationId xmlns:a16="http://schemas.microsoft.com/office/drawing/2014/main" id="{9F1EC377-AA7D-43AE-A820-2E0393AD0A2A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933" y="2675779"/>
            <a:ext cx="999785" cy="15131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E3FC30-0C8A-45B6-B87D-73ACF66AC1EE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75095" y="4743395"/>
            <a:ext cx="1513880" cy="2048966"/>
          </a:xfrm>
          <a:prstGeom prst="rect">
            <a:avLst/>
          </a:prstGeom>
        </p:spPr>
      </p:pic>
      <p:pic>
        <p:nvPicPr>
          <p:cNvPr id="2048" name="Picture 2047" descr="Mr Mazzoni&#10;&#10;">
            <a:hlinkClick r:id="rId2" action="ppaction://hlinksldjump" tooltip="Mrs Mazzoni -  S1-S2 Science, Chemistry"/>
            <a:hlinkHover r:id="" action="ppaction://noaction">
              <a:snd r:embed="rId23" name="CMazz joke.wav"/>
            </a:hlinkHover>
            <a:extLst>
              <a:ext uri="{FF2B5EF4-FFF2-40B4-BE49-F238E27FC236}">
                <a16:creationId xmlns:a16="http://schemas.microsoft.com/office/drawing/2014/main" id="{50DC7789-110D-4123-B0BA-0117D6D2E081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871" y="5084843"/>
            <a:ext cx="1148178" cy="14485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FCC5367-54B0-42E8-9671-05A8AD888A89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4724516" y="244646"/>
            <a:ext cx="2234056" cy="1932898"/>
          </a:xfrm>
          <a:prstGeom prst="rect">
            <a:avLst/>
          </a:prstGeom>
        </p:spPr>
      </p:pic>
      <p:pic>
        <p:nvPicPr>
          <p:cNvPr id="2054" name="Picture 2053" descr="A person smiling for the camera&#10;&#10;Description automatically generated">
            <a:hlinkClick r:id="rId2" action="ppaction://hlinksldjump" tooltip="Mrs Scott -  S1-S2 Science, Physics"/>
            <a:extLst>
              <a:ext uri="{FF2B5EF4-FFF2-40B4-BE49-F238E27FC236}">
                <a16:creationId xmlns:a16="http://schemas.microsoft.com/office/drawing/2014/main" id="{FD184EA9-93C9-48AC-8A77-A10846F7BDB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800" y="399904"/>
            <a:ext cx="1289973" cy="1622275"/>
          </a:xfrm>
          <a:prstGeom prst="rect">
            <a:avLst/>
          </a:prstGeom>
        </p:spPr>
      </p:pic>
      <p:pic>
        <p:nvPicPr>
          <p:cNvPr id="20" name="Picture 19">
            <a:hlinkHover r:id="" action="ppaction://noaction">
              <a:snd r:embed="rId27" name="DR joke wav.wav"/>
            </a:hlinkHover>
            <a:extLst>
              <a:ext uri="{FF2B5EF4-FFF2-40B4-BE49-F238E27FC236}">
                <a16:creationId xmlns:a16="http://schemas.microsoft.com/office/drawing/2014/main" id="{C7BEF2A6-6C93-4B0C-88A5-AE975B1F200A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412646" y="4791141"/>
            <a:ext cx="1730384" cy="1964622"/>
          </a:xfrm>
          <a:prstGeom prst="rect">
            <a:avLst/>
          </a:prstGeom>
        </p:spPr>
      </p:pic>
      <p:pic>
        <p:nvPicPr>
          <p:cNvPr id="2057" name="Picture 2056" descr="A person wearing glasses and smiling at the camera&#10;&#10;Description automatically generated">
            <a:hlinkClick r:id="rId2" action="ppaction://hlinksldjump" tooltip="Mr Roser -  S1-S2 Science, Chemistry"/>
            <a:extLst>
              <a:ext uri="{FF2B5EF4-FFF2-40B4-BE49-F238E27FC236}">
                <a16:creationId xmlns:a16="http://schemas.microsoft.com/office/drawing/2014/main" id="{41D8C59A-C3FB-4EC7-8837-F7470B684B58}"/>
              </a:ext>
            </a:extLst>
          </p:cNvPr>
          <p:cNvPicPr>
            <a:picLocks noChangeAspect="1"/>
          </p:cNvPicPr>
          <p:nvPr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196" y="5028861"/>
            <a:ext cx="1288437" cy="1522005"/>
          </a:xfrm>
          <a:prstGeom prst="rect">
            <a:avLst/>
          </a:prstGeom>
        </p:spPr>
      </p:pic>
      <p:sp>
        <p:nvSpPr>
          <p:cNvPr id="2062" name="TextBox 2061">
            <a:extLst>
              <a:ext uri="{FF2B5EF4-FFF2-40B4-BE49-F238E27FC236}">
                <a16:creationId xmlns:a16="http://schemas.microsoft.com/office/drawing/2014/main" id="{08E67EBB-8D37-4DA8-86B3-AD1510A6B974}"/>
              </a:ext>
            </a:extLst>
          </p:cNvPr>
          <p:cNvSpPr txBox="1"/>
          <p:nvPr/>
        </p:nvSpPr>
        <p:spPr>
          <a:xfrm>
            <a:off x="12192000" y="2663928"/>
            <a:ext cx="442668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Dr Coldwell -  S1-S2 Science, Biology</a:t>
            </a:r>
          </a:p>
          <a:p>
            <a:r>
              <a:rPr lang="en-GB" sz="2000" b="1" dirty="0"/>
              <a:t>Mr Leishman -  S1-S2 Science, Chemistry</a:t>
            </a:r>
          </a:p>
          <a:p>
            <a:r>
              <a:rPr lang="en-GB" sz="2000" b="1" dirty="0"/>
              <a:t>Mrs Scott -  S1-S2 Science, Physics</a:t>
            </a:r>
          </a:p>
          <a:p>
            <a:r>
              <a:rPr lang="en-GB" sz="2000" b="1" dirty="0"/>
              <a:t>Mr Trainer -  S1-S2 Science, Biology</a:t>
            </a:r>
          </a:p>
          <a:p>
            <a:r>
              <a:rPr lang="en-GB" sz="2000" b="1" dirty="0"/>
              <a:t>Mrs Campbell -  S1-S2 Science, Physics</a:t>
            </a:r>
          </a:p>
          <a:p>
            <a:r>
              <a:rPr lang="en-GB" sz="2000" b="1" dirty="0"/>
              <a:t>Mr Higgins -  S1-S2 Science, Chemistry</a:t>
            </a:r>
          </a:p>
          <a:p>
            <a:r>
              <a:rPr lang="en-GB" sz="2000" b="1" dirty="0"/>
              <a:t>Dr Mitchell -  S1-S2 Science, Biology</a:t>
            </a:r>
          </a:p>
          <a:p>
            <a:r>
              <a:rPr lang="en-GB" sz="2000" b="1" dirty="0"/>
              <a:t>Mrs </a:t>
            </a:r>
            <a:r>
              <a:rPr lang="en-GB" sz="2000" b="1" dirty="0" err="1"/>
              <a:t>Furey</a:t>
            </a:r>
            <a:r>
              <a:rPr lang="en-GB" sz="2000" b="1" dirty="0"/>
              <a:t> -  S1-S2 Science, Biology</a:t>
            </a:r>
          </a:p>
          <a:p>
            <a:r>
              <a:rPr lang="en-GB" sz="2000" b="1" dirty="0"/>
              <a:t>Mr Usher -  S1-S2 Science, Physics</a:t>
            </a:r>
          </a:p>
          <a:p>
            <a:r>
              <a:rPr lang="en-GB" sz="2000" b="1" dirty="0"/>
              <a:t>Mrs Cozens -  S1-S2 Science, Biology</a:t>
            </a:r>
          </a:p>
          <a:p>
            <a:r>
              <a:rPr lang="en-GB" sz="2000" b="1" dirty="0"/>
              <a:t>Mr Roser -  S1-S2 Science, Chemistry</a:t>
            </a:r>
          </a:p>
          <a:p>
            <a:r>
              <a:rPr lang="en-GB" sz="2000" b="1" dirty="0"/>
              <a:t>Mrs </a:t>
            </a:r>
            <a:r>
              <a:rPr lang="en-GB" sz="2000" b="1" dirty="0" err="1"/>
              <a:t>Mazzoni</a:t>
            </a:r>
            <a:r>
              <a:rPr lang="en-GB" sz="2000" b="1" dirty="0"/>
              <a:t> -  S1-S2 Science, Chemistry</a:t>
            </a:r>
          </a:p>
          <a:p>
            <a:r>
              <a:rPr lang="en-GB" sz="2000" b="1" dirty="0"/>
              <a:t>Mr Gibson -  S1-S2 Science, Physics</a:t>
            </a:r>
          </a:p>
          <a:p>
            <a:r>
              <a:rPr lang="en-GB" sz="2000" b="1" dirty="0"/>
              <a:t>Mrs Duff -  S1-S2 Science, Physics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1A26897-45C9-49E1-87F9-D8591DE197A9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 rot="5400000">
            <a:off x="2724716" y="453349"/>
            <a:ext cx="1893146" cy="1544961"/>
          </a:xfrm>
          <a:prstGeom prst="rect">
            <a:avLst/>
          </a:prstGeom>
        </p:spPr>
      </p:pic>
      <p:pic>
        <p:nvPicPr>
          <p:cNvPr id="2084" name="Picture 2083" descr="A person smiling for the camera&#10;&#10;Description automatically generated">
            <a:hlinkClick r:id="rId2" action="ppaction://hlinksldjump" tooltip="Mr Trainer -  S1-S2 Science, Biology"/>
            <a:hlinkHover r:id="" action="ppaction://noaction">
              <a:snd r:embed="rId31" name="MT joke.wav"/>
            </a:hlinkHover>
            <a:extLst>
              <a:ext uri="{FF2B5EF4-FFF2-40B4-BE49-F238E27FC236}">
                <a16:creationId xmlns:a16="http://schemas.microsoft.com/office/drawing/2014/main" id="{77885E7D-8B87-440F-88D1-9D982828404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627" y="473277"/>
            <a:ext cx="1101180" cy="1505602"/>
          </a:xfrm>
          <a:prstGeom prst="rect">
            <a:avLst/>
          </a:prstGeom>
        </p:spPr>
      </p:pic>
      <p:pic>
        <p:nvPicPr>
          <p:cNvPr id="2087" name="Graphic 2086" descr="Back">
            <a:hlinkClick r:id="rId33" action="ppaction://hlinksldjump"/>
            <a:extLst>
              <a:ext uri="{FF2B5EF4-FFF2-40B4-BE49-F238E27FC236}">
                <a16:creationId xmlns:a16="http://schemas.microsoft.com/office/drawing/2014/main" id="{FAE986AC-868B-4946-880C-3328B3AB7F13}"/>
              </a:ext>
            </a:extLst>
          </p:cNvPr>
          <p:cNvPicPr>
            <a:picLocks noChangeAspect="1"/>
          </p:cNvPicPr>
          <p:nvPr/>
        </p:nvPicPr>
        <p:blipFill>
          <a:blip r:embed="rId3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5"/>
              </a:ext>
            </a:extLst>
          </a:blip>
          <a:stretch>
            <a:fillRect/>
          </a:stretch>
        </p:blipFill>
        <p:spPr>
          <a:xfrm rot="3342314">
            <a:off x="11125165" y="5456346"/>
            <a:ext cx="914400" cy="914400"/>
          </a:xfrm>
          <a:prstGeom prst="rect">
            <a:avLst/>
          </a:prstGeom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029644A5-575E-4FA0-832B-DABBA76A0BBA}"/>
              </a:ext>
            </a:extLst>
          </p:cNvPr>
          <p:cNvSpPr txBox="1"/>
          <p:nvPr/>
        </p:nvSpPr>
        <p:spPr>
          <a:xfrm>
            <a:off x="10716174" y="6173696"/>
            <a:ext cx="14183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hlinkClick r:id="rId33" action="ppaction://hlinksldjump"/>
              </a:rPr>
              <a:t>Back to Lab</a:t>
            </a:r>
            <a:endParaRPr lang="en-GB" sz="2000" b="1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C4FE7-5275-4286-82D6-A17EDC1CCD41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 rot="5400000">
            <a:off x="6922428" y="5111148"/>
            <a:ext cx="1869438" cy="1413687"/>
          </a:xfrm>
          <a:prstGeom prst="rect">
            <a:avLst/>
          </a:prstGeom>
        </p:spPr>
      </p:pic>
      <p:pic>
        <p:nvPicPr>
          <p:cNvPr id="5" name="Picture 4" descr="A person looking at the camera&#10;&#10;Description automatically generated">
            <a:hlinkClick r:id="rId2" action="ppaction://hlinksldjump" tooltip="Mr Gibson -  S1-S2 Science, Physics"/>
            <a:extLst>
              <a:ext uri="{FF2B5EF4-FFF2-40B4-BE49-F238E27FC236}">
                <a16:creationId xmlns:a16="http://schemas.microsoft.com/office/drawing/2014/main" id="{E054F7AC-6445-46E0-9EF2-303D7BAD5D49}"/>
              </a:ext>
            </a:extLst>
          </p:cNvPr>
          <p:cNvPicPr>
            <a:picLocks noChangeAspect="1"/>
          </p:cNvPicPr>
          <p:nvPr/>
        </p:nvPicPr>
        <p:blipFill>
          <a:blip r:embed="rId3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265" y="5065707"/>
            <a:ext cx="1049715" cy="1503646"/>
          </a:xfrm>
          <a:prstGeom prst="rect">
            <a:avLst/>
          </a:prstGeom>
        </p:spPr>
      </p:pic>
      <p:pic>
        <p:nvPicPr>
          <p:cNvPr id="22" name="Picture 21">
            <a:hlinkClick r:id="rId2" action="ppaction://hlinksldjump" tooltip="Mr Usher"/>
            <a:extLst>
              <a:ext uri="{FF2B5EF4-FFF2-40B4-BE49-F238E27FC236}">
                <a16:creationId xmlns:a16="http://schemas.microsoft.com/office/drawing/2014/main" id="{C6D07717-2181-4D72-BE6B-6C829B56228B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 rot="5400000">
            <a:off x="9959369" y="2715031"/>
            <a:ext cx="1975339" cy="1567730"/>
          </a:xfrm>
          <a:prstGeom prst="rect">
            <a:avLst/>
          </a:prstGeom>
        </p:spPr>
      </p:pic>
      <p:pic>
        <p:nvPicPr>
          <p:cNvPr id="21" name="Picture 20" descr="A person wearing glasses posing for the camera&#10;&#10;Description automatically generated">
            <a:hlinkClick r:id="rId2" action="ppaction://hlinksldjump" tooltip="Mr Usher -  S1-S2 Science, Physics"/>
            <a:extLst>
              <a:ext uri="{FF2B5EF4-FFF2-40B4-BE49-F238E27FC236}">
                <a16:creationId xmlns:a16="http://schemas.microsoft.com/office/drawing/2014/main" id="{1FA0FCD2-C7CC-422D-86E1-75094FA3C317}"/>
              </a:ext>
            </a:extLst>
          </p:cNvPr>
          <p:cNvPicPr>
            <a:picLocks noChangeAspect="1"/>
          </p:cNvPicPr>
          <p:nvPr/>
        </p:nvPicPr>
        <p:blipFill>
          <a:blip r:embed="rId3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497" y="2750207"/>
            <a:ext cx="1208610" cy="1519109"/>
          </a:xfrm>
          <a:prstGeom prst="rect">
            <a:avLst/>
          </a:prstGeom>
        </p:spPr>
      </p:pic>
      <p:pic>
        <p:nvPicPr>
          <p:cNvPr id="3" name="Picture 2" descr="A close up of a person&#10;&#10;Description automatically generated">
            <a:hlinkClick r:id="rId2" action="ppaction://hlinksldjump" tooltip="Mrs Cozens -  S1-S2 Science, Biology"/>
            <a:extLst>
              <a:ext uri="{FF2B5EF4-FFF2-40B4-BE49-F238E27FC236}">
                <a16:creationId xmlns:a16="http://schemas.microsoft.com/office/drawing/2014/main" id="{6B9892E7-3DD0-4C08-A568-D0944DC29FC4}"/>
              </a:ext>
            </a:extLst>
          </p:cNvPr>
          <p:cNvPicPr>
            <a:picLocks noChangeAspect="1"/>
          </p:cNvPicPr>
          <p:nvPr/>
        </p:nvPicPr>
        <p:blipFill>
          <a:blip r:embed="rId4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71" y="5122641"/>
            <a:ext cx="1042344" cy="1331076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7ADC3D0A-FCF4-4DF4-B5E1-F40A932E278B}"/>
              </a:ext>
            </a:extLst>
          </p:cNvPr>
          <p:cNvSpPr txBox="1"/>
          <p:nvPr/>
        </p:nvSpPr>
        <p:spPr>
          <a:xfrm>
            <a:off x="2573358" y="4398335"/>
            <a:ext cx="269344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b="1" dirty="0"/>
              <a:t>Rollover photos for names</a:t>
            </a:r>
          </a:p>
        </p:txBody>
      </p:sp>
    </p:spTree>
    <p:extLst>
      <p:ext uri="{BB962C8B-B14F-4D97-AF65-F5344CB8AC3E}">
        <p14:creationId xmlns:p14="http://schemas.microsoft.com/office/powerpoint/2010/main" val="60626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Freeform 5">
            <a:extLst>
              <a:ext uri="{FF2B5EF4-FFF2-40B4-BE49-F238E27FC236}">
                <a16:creationId xmlns:a16="http://schemas.microsoft.com/office/drawing/2014/main" id="{07322A9E-F1EC-405E-8971-BA906EFFCC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329674" y="1290909"/>
            <a:ext cx="9702800" cy="5573512"/>
          </a:xfrm>
          <a:custGeom>
            <a:avLst/>
            <a:gdLst>
              <a:gd name="T0" fmla="*/ 1752 w 2038"/>
              <a:gd name="T1" fmla="*/ 1169 h 1169"/>
              <a:gd name="T2" fmla="*/ 1487 w 2038"/>
              <a:gd name="T3" fmla="*/ 334 h 1169"/>
              <a:gd name="T4" fmla="*/ 860 w 2038"/>
              <a:gd name="T5" fmla="*/ 22 h 1169"/>
              <a:gd name="T6" fmla="*/ 199 w 2038"/>
              <a:gd name="T7" fmla="*/ 318 h 1169"/>
              <a:gd name="T8" fmla="*/ 399 w 2038"/>
              <a:gd name="T9" fmla="*/ 1165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38" h="1169">
                <a:moveTo>
                  <a:pt x="1752" y="1169"/>
                </a:moveTo>
                <a:cubicBezTo>
                  <a:pt x="2038" y="928"/>
                  <a:pt x="1673" y="513"/>
                  <a:pt x="1487" y="334"/>
                </a:cubicBezTo>
                <a:cubicBezTo>
                  <a:pt x="1316" y="170"/>
                  <a:pt x="1099" y="43"/>
                  <a:pt x="860" y="22"/>
                </a:cubicBezTo>
                <a:cubicBezTo>
                  <a:pt x="621" y="0"/>
                  <a:pt x="341" y="128"/>
                  <a:pt x="199" y="318"/>
                </a:cubicBezTo>
                <a:cubicBezTo>
                  <a:pt x="0" y="586"/>
                  <a:pt x="184" y="965"/>
                  <a:pt x="399" y="116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" name="Freeform 6">
            <a:extLst>
              <a:ext uri="{FF2B5EF4-FFF2-40B4-BE49-F238E27FC236}">
                <a16:creationId xmlns:a16="http://schemas.microsoft.com/office/drawing/2014/main" id="{A5704422-1118-4FD1-95AD-29A064EB80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70451" y="2010741"/>
            <a:ext cx="7373938" cy="4848892"/>
          </a:xfrm>
          <a:custGeom>
            <a:avLst/>
            <a:gdLst>
              <a:gd name="T0" fmla="*/ 1025 w 1549"/>
              <a:gd name="T1" fmla="*/ 1016 h 1017"/>
              <a:gd name="T2" fmla="*/ 1443 w 1549"/>
              <a:gd name="T3" fmla="*/ 592 h 1017"/>
              <a:gd name="T4" fmla="*/ 782 w 1549"/>
              <a:gd name="T5" fmla="*/ 53 h 1017"/>
              <a:gd name="T6" fmla="*/ 150 w 1549"/>
              <a:gd name="T7" fmla="*/ 329 h 1017"/>
              <a:gd name="T8" fmla="*/ 477 w 1549"/>
              <a:gd name="T9" fmla="*/ 101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9" h="1017">
                <a:moveTo>
                  <a:pt x="1025" y="1016"/>
                </a:moveTo>
                <a:cubicBezTo>
                  <a:pt x="1223" y="971"/>
                  <a:pt x="1549" y="857"/>
                  <a:pt x="1443" y="592"/>
                </a:cubicBezTo>
                <a:cubicBezTo>
                  <a:pt x="1344" y="344"/>
                  <a:pt x="1041" y="111"/>
                  <a:pt x="782" y="53"/>
                </a:cubicBezTo>
                <a:cubicBezTo>
                  <a:pt x="545" y="0"/>
                  <a:pt x="275" y="117"/>
                  <a:pt x="150" y="329"/>
                </a:cubicBezTo>
                <a:cubicBezTo>
                  <a:pt x="0" y="584"/>
                  <a:pt x="243" y="911"/>
                  <a:pt x="477" y="1017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" name="Freeform 7">
            <a:extLst>
              <a:ext uri="{FF2B5EF4-FFF2-40B4-BE49-F238E27FC236}">
                <a16:creationId xmlns:a16="http://schemas.microsoft.com/office/drawing/2014/main" id="{A88B2AAA-B805-498E-A9E6-98B8858554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51351" y="1780905"/>
            <a:ext cx="8035925" cy="5083516"/>
          </a:xfrm>
          <a:custGeom>
            <a:avLst/>
            <a:gdLst>
              <a:gd name="T0" fmla="*/ 1302 w 1688"/>
              <a:gd name="T1" fmla="*/ 1066 h 1066"/>
              <a:gd name="T2" fmla="*/ 1613 w 1688"/>
              <a:gd name="T3" fmla="*/ 850 h 1066"/>
              <a:gd name="T4" fmla="*/ 1517 w 1688"/>
              <a:gd name="T5" fmla="*/ 471 h 1066"/>
              <a:gd name="T6" fmla="*/ 798 w 1688"/>
              <a:gd name="T7" fmla="*/ 28 h 1066"/>
              <a:gd name="T8" fmla="*/ 181 w 1688"/>
              <a:gd name="T9" fmla="*/ 333 h 1066"/>
              <a:gd name="T10" fmla="*/ 420 w 1688"/>
              <a:gd name="T11" fmla="*/ 1066 h 1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88" h="1066">
                <a:moveTo>
                  <a:pt x="1302" y="1066"/>
                </a:moveTo>
                <a:cubicBezTo>
                  <a:pt x="1416" y="1024"/>
                  <a:pt x="1551" y="962"/>
                  <a:pt x="1613" y="850"/>
                </a:cubicBezTo>
                <a:cubicBezTo>
                  <a:pt x="1688" y="715"/>
                  <a:pt x="1606" y="575"/>
                  <a:pt x="1517" y="471"/>
                </a:cubicBezTo>
                <a:cubicBezTo>
                  <a:pt x="1336" y="258"/>
                  <a:pt x="1084" y="62"/>
                  <a:pt x="798" y="28"/>
                </a:cubicBezTo>
                <a:cubicBezTo>
                  <a:pt x="559" y="0"/>
                  <a:pt x="317" y="138"/>
                  <a:pt x="181" y="333"/>
                </a:cubicBezTo>
                <a:cubicBezTo>
                  <a:pt x="0" y="592"/>
                  <a:pt x="191" y="907"/>
                  <a:pt x="420" y="10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" name="Freeform 8">
            <a:extLst>
              <a:ext uri="{FF2B5EF4-FFF2-40B4-BE49-F238E27FC236}">
                <a16:creationId xmlns:a16="http://schemas.microsoft.com/office/drawing/2014/main" id="{9B8051E0-19D7-43E1-BFD9-E6DBFEB3A3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542347"/>
            <a:ext cx="10334625" cy="6322075"/>
          </a:xfrm>
          <a:custGeom>
            <a:avLst/>
            <a:gdLst>
              <a:gd name="T0" fmla="*/ 1873 w 2171"/>
              <a:gd name="T1" fmla="*/ 1326 h 1326"/>
              <a:gd name="T2" fmla="*/ 1609 w 2171"/>
              <a:gd name="T3" fmla="*/ 473 h 1326"/>
              <a:gd name="T4" fmla="*/ 880 w 2171"/>
              <a:gd name="T5" fmla="*/ 63 h 1326"/>
              <a:gd name="T6" fmla="*/ 0 w 2171"/>
              <a:gd name="T7" fmla="*/ 423 h 1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71" h="1326">
                <a:moveTo>
                  <a:pt x="1873" y="1326"/>
                </a:moveTo>
                <a:cubicBezTo>
                  <a:pt x="2171" y="1045"/>
                  <a:pt x="1825" y="678"/>
                  <a:pt x="1609" y="473"/>
                </a:cubicBezTo>
                <a:cubicBezTo>
                  <a:pt x="1406" y="281"/>
                  <a:pt x="1159" y="116"/>
                  <a:pt x="880" y="63"/>
                </a:cubicBezTo>
                <a:cubicBezTo>
                  <a:pt x="545" y="0"/>
                  <a:pt x="214" y="161"/>
                  <a:pt x="0" y="423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" name="Freeform 9">
            <a:extLst>
              <a:ext uri="{FF2B5EF4-FFF2-40B4-BE49-F238E27FC236}">
                <a16:creationId xmlns:a16="http://schemas.microsoft.com/office/drawing/2014/main" id="{4EDB2B02-86A2-46F5-A4BE-B7D9B10411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6178751"/>
            <a:ext cx="504825" cy="681527"/>
          </a:xfrm>
          <a:custGeom>
            <a:avLst/>
            <a:gdLst>
              <a:gd name="T0" fmla="*/ 0 w 106"/>
              <a:gd name="T1" fmla="*/ 0 h 143"/>
              <a:gd name="T2" fmla="*/ 106 w 106"/>
              <a:gd name="T3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6" h="143">
                <a:moveTo>
                  <a:pt x="0" y="0"/>
                </a:moveTo>
                <a:cubicBezTo>
                  <a:pt x="35" y="54"/>
                  <a:pt x="70" y="101"/>
                  <a:pt x="106" y="143"/>
                </a:cubicBezTo>
              </a:path>
            </a:pathLst>
          </a:custGeom>
          <a:noFill/>
          <a:ln w="4763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" name="Freeform 10">
            <a:extLst>
              <a:ext uri="{FF2B5EF4-FFF2-40B4-BE49-F238E27FC236}">
                <a16:creationId xmlns:a16="http://schemas.microsoft.com/office/drawing/2014/main" id="{43954639-FB5D-41F4-9560-6F6DFE7784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59376"/>
            <a:ext cx="11091863" cy="6923796"/>
          </a:xfrm>
          <a:custGeom>
            <a:avLst/>
            <a:gdLst>
              <a:gd name="T0" fmla="*/ 2046 w 2330"/>
              <a:gd name="T1" fmla="*/ 1452 h 1452"/>
              <a:gd name="T2" fmla="*/ 1813 w 2330"/>
              <a:gd name="T3" fmla="*/ 601 h 1452"/>
              <a:gd name="T4" fmla="*/ 956 w 2330"/>
              <a:gd name="T5" fmla="*/ 97 h 1452"/>
              <a:gd name="T6" fmla="*/ 0 w 2330"/>
              <a:gd name="T7" fmla="*/ 366 h 1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30" h="1452">
                <a:moveTo>
                  <a:pt x="2046" y="1452"/>
                </a:moveTo>
                <a:cubicBezTo>
                  <a:pt x="2330" y="1153"/>
                  <a:pt x="2049" y="821"/>
                  <a:pt x="1813" y="601"/>
                </a:cubicBezTo>
                <a:cubicBezTo>
                  <a:pt x="1569" y="375"/>
                  <a:pt x="1282" y="179"/>
                  <a:pt x="956" y="97"/>
                </a:cubicBezTo>
                <a:cubicBezTo>
                  <a:pt x="572" y="0"/>
                  <a:pt x="292" y="101"/>
                  <a:pt x="0" y="3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" name="Freeform 12">
            <a:extLst>
              <a:ext uri="{FF2B5EF4-FFF2-40B4-BE49-F238E27FC236}">
                <a16:creationId xmlns:a16="http://schemas.microsoft.com/office/drawing/2014/main" id="{E898931C-0323-41FA-A036-20F818B1FF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1057275" cy="614491"/>
          </a:xfrm>
          <a:custGeom>
            <a:avLst/>
            <a:gdLst>
              <a:gd name="T0" fmla="*/ 222 w 222"/>
              <a:gd name="T1" fmla="*/ 0 h 129"/>
              <a:gd name="T2" fmla="*/ 0 w 222"/>
              <a:gd name="T3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2" h="129">
                <a:moveTo>
                  <a:pt x="222" y="0"/>
                </a:moveTo>
                <a:cubicBezTo>
                  <a:pt x="152" y="35"/>
                  <a:pt x="76" y="78"/>
                  <a:pt x="0" y="129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" name="Freeform 14">
            <a:extLst>
              <a:ext uri="{FF2B5EF4-FFF2-40B4-BE49-F238E27FC236}">
                <a16:creationId xmlns:a16="http://schemas.microsoft.com/office/drawing/2014/main" id="{89AFE9DD-0792-4B98-B4EB-97ACA17E6A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-6705"/>
            <a:ext cx="595313" cy="352734"/>
          </a:xfrm>
          <a:custGeom>
            <a:avLst/>
            <a:gdLst>
              <a:gd name="T0" fmla="*/ 125 w 125"/>
              <a:gd name="T1" fmla="*/ 0 h 74"/>
              <a:gd name="T2" fmla="*/ 0 w 125"/>
              <a:gd name="T3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5" h="74">
                <a:moveTo>
                  <a:pt x="125" y="0"/>
                </a:moveTo>
                <a:cubicBezTo>
                  <a:pt x="85" y="22"/>
                  <a:pt x="43" y="47"/>
                  <a:pt x="0" y="74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" name="Freeform 16">
            <a:extLst>
              <a:ext uri="{FF2B5EF4-FFF2-40B4-BE49-F238E27FC236}">
                <a16:creationId xmlns:a16="http://schemas.microsoft.com/office/drawing/2014/main" id="{3981F5C4-9AE1-404E-AF44-A4E6DB374F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357188" cy="213875"/>
          </a:xfrm>
          <a:custGeom>
            <a:avLst/>
            <a:gdLst>
              <a:gd name="T0" fmla="*/ 75 w 75"/>
              <a:gd name="T1" fmla="*/ 0 h 45"/>
              <a:gd name="T2" fmla="*/ 0 w 75"/>
              <a:gd name="T3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5" h="45">
                <a:moveTo>
                  <a:pt x="75" y="0"/>
                </a:moveTo>
                <a:cubicBezTo>
                  <a:pt x="50" y="14"/>
                  <a:pt x="25" y="29"/>
                  <a:pt x="0" y="45"/>
                </a:cubicBezTo>
              </a:path>
            </a:pathLst>
          </a:custGeom>
          <a:noFill/>
          <a:ln w="12700" cap="flat">
            <a:solidFill>
              <a:schemeClr val="tx1">
                <a:alpha val="20000"/>
              </a:schemeClr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1" name="Freeform 11">
            <a:extLst>
              <a:ext uri="{FF2B5EF4-FFF2-40B4-BE49-F238E27FC236}">
                <a16:creationId xmlns:a16="http://schemas.microsoft.com/office/drawing/2014/main" id="{763C1781-8726-4FAC-8C45-FF40376BE4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426601" y="-1916"/>
            <a:ext cx="5788025" cy="6847184"/>
          </a:xfrm>
          <a:custGeom>
            <a:avLst/>
            <a:gdLst>
              <a:gd name="T0" fmla="*/ 1094 w 1216"/>
              <a:gd name="T1" fmla="*/ 1436 h 1436"/>
              <a:gd name="T2" fmla="*/ 709 w 1216"/>
              <a:gd name="T3" fmla="*/ 551 h 1436"/>
              <a:gd name="T4" fmla="*/ 0 w 1216"/>
              <a:gd name="T5" fmla="*/ 0 h 1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16" h="1436">
                <a:moveTo>
                  <a:pt x="1094" y="1436"/>
                </a:moveTo>
                <a:cubicBezTo>
                  <a:pt x="1216" y="1114"/>
                  <a:pt x="904" y="770"/>
                  <a:pt x="709" y="551"/>
                </a:cubicBezTo>
                <a:cubicBezTo>
                  <a:pt x="509" y="327"/>
                  <a:pt x="274" y="127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" name="Freeform 21">
            <a:extLst>
              <a:ext uri="{FF2B5EF4-FFF2-40B4-BE49-F238E27FC236}">
                <a16:creationId xmlns:a16="http://schemas.microsoft.com/office/drawing/2014/main" id="{301491B5-56C7-43DC-A3D9-861EECCA05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235014" y="2872"/>
            <a:ext cx="2951163" cy="2555325"/>
          </a:xfrm>
          <a:custGeom>
            <a:avLst/>
            <a:gdLst>
              <a:gd name="T0" fmla="*/ 620 w 620"/>
              <a:gd name="T1" fmla="*/ 536 h 536"/>
              <a:gd name="T2" fmla="*/ 0 w 620"/>
              <a:gd name="T3" fmla="*/ 0 h 5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20" h="536">
                <a:moveTo>
                  <a:pt x="620" y="536"/>
                </a:moveTo>
                <a:cubicBezTo>
                  <a:pt x="404" y="314"/>
                  <a:pt x="196" y="138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" name="Freeform 22">
            <a:extLst>
              <a:ext uri="{FF2B5EF4-FFF2-40B4-BE49-F238E27FC236}">
                <a16:creationId xmlns:a16="http://schemas.microsoft.com/office/drawing/2014/main" id="{237E2353-22DF-46E0-A200-FB30F8F394E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020826" y="-1916"/>
            <a:ext cx="2165350" cy="1358265"/>
          </a:xfrm>
          <a:custGeom>
            <a:avLst/>
            <a:gdLst>
              <a:gd name="T0" fmla="*/ 0 w 455"/>
              <a:gd name="T1" fmla="*/ 0 h 285"/>
              <a:gd name="T2" fmla="*/ 455 w 455"/>
              <a:gd name="T3" fmla="*/ 285 h 2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55" h="285">
                <a:moveTo>
                  <a:pt x="0" y="0"/>
                </a:moveTo>
                <a:cubicBezTo>
                  <a:pt x="153" y="85"/>
                  <a:pt x="308" y="180"/>
                  <a:pt x="455" y="28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" name="Freeform 23">
            <a:extLst>
              <a:ext uri="{FF2B5EF4-FFF2-40B4-BE49-F238E27FC236}">
                <a16:creationId xmlns:a16="http://schemas.microsoft.com/office/drawing/2014/main" id="{DD6138DB-057B-45F7-A5F4-E7BFDA20D02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90826" y="-1916"/>
            <a:ext cx="895350" cy="534687"/>
          </a:xfrm>
          <a:custGeom>
            <a:avLst/>
            <a:gdLst>
              <a:gd name="T0" fmla="*/ 0 w 188"/>
              <a:gd name="T1" fmla="*/ 0 h 112"/>
              <a:gd name="T2" fmla="*/ 188 w 188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8" h="112">
                <a:moveTo>
                  <a:pt x="0" y="0"/>
                </a:moveTo>
                <a:cubicBezTo>
                  <a:pt x="63" y="36"/>
                  <a:pt x="126" y="73"/>
                  <a:pt x="188" y="112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79A54AB1-B64F-4843-BFAB-81CB74E66B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752078" y="2218040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2052" name="Picture 4" descr="Smile: happy faces are top emoji choice | News | The Guardian">
            <a:extLst>
              <a:ext uri="{FF2B5EF4-FFF2-40B4-BE49-F238E27FC236}">
                <a16:creationId xmlns:a16="http://schemas.microsoft.com/office/drawing/2014/main" id="{576EE76F-6CB0-4333-AE6B-C0C58E6FA3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" r="6545" b="-1"/>
          <a:stretch/>
        </p:blipFill>
        <p:spPr bwMode="auto">
          <a:xfrm>
            <a:off x="921910" y="465243"/>
            <a:ext cx="7761924" cy="5343065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36FF54-85DB-47E0-9133-8EE4553AECD0}"/>
              </a:ext>
            </a:extLst>
          </p:cNvPr>
          <p:cNvSpPr txBox="1"/>
          <p:nvPr/>
        </p:nvSpPr>
        <p:spPr>
          <a:xfrm>
            <a:off x="7410894" y="1063465"/>
            <a:ext cx="4529756" cy="47527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rPr>
              <a:t>We hope you enjoyed your visit to our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rPr>
              <a:t>Virtual Classroom and look forward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rPr>
              <a:t>to seeing you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rPr>
              <a:t>in August!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5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471219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86C0748E235B647B2E5A8BD2DFC65BC" ma:contentTypeVersion="26" ma:contentTypeDescription="Create a new document." ma:contentTypeScope="" ma:versionID="1484218b16c1465abcbdb374f32f70df">
  <xsd:schema xmlns:xsd="http://www.w3.org/2001/XMLSchema" xmlns:xs="http://www.w3.org/2001/XMLSchema" xmlns:p="http://schemas.microsoft.com/office/2006/metadata/properties" xmlns:ns3="106cb1d0-ffc9-43fc-8f86-6ab9a2103f46" xmlns:ns4="28a32afa-5e31-4c79-b948-38f95c12aa98" targetNamespace="http://schemas.microsoft.com/office/2006/metadata/properties" ma:root="true" ma:fieldsID="68b2c81e4ff5f8fc4e144925e89a760f" ns3:_="" ns4:_="">
    <xsd:import namespace="106cb1d0-ffc9-43fc-8f86-6ab9a2103f46"/>
    <xsd:import namespace="28a32afa-5e31-4c79-b948-38f95c12aa98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NotebookType" minOccurs="0"/>
                <xsd:element ref="ns4:FolderType" minOccurs="0"/>
                <xsd:element ref="ns4:Owner" minOccurs="0"/>
                <xsd:element ref="ns4:DefaultSectionNames" minOccurs="0"/>
                <xsd:element ref="ns4:CultureName" minOccurs="0"/>
                <xsd:element ref="ns4:AppVersion" minOccurs="0"/>
                <xsd:element ref="ns4:Teachers" minOccurs="0"/>
                <xsd:element ref="ns4:Students" minOccurs="0"/>
                <xsd:element ref="ns4:Student_Groups" minOccurs="0"/>
                <xsd:element ref="ns4:Invited_Teachers" minOccurs="0"/>
                <xsd:element ref="ns4:Invited_Students" minOccurs="0"/>
                <xsd:element ref="ns4:Self_Registration_Enabled" minOccurs="0"/>
                <xsd:element ref="ns4:Has_Teacher_Only_SectionGroup" minOccurs="0"/>
                <xsd:element ref="ns4:Is_Collaboration_Space_Locked" minOccurs="0"/>
                <xsd:element ref="ns4:MediaServiceMetadata" minOccurs="0"/>
                <xsd:element ref="ns4:MediaServiceFastMetadata" minOccurs="0"/>
                <xsd:element ref="ns4:TeamsChannelId" minOccurs="0"/>
                <xsd:element ref="ns4:Math_Settings" minOccurs="0"/>
                <xsd:element ref="ns4:Templates" minOccurs="0"/>
                <xsd:element ref="ns4:Distribution_Groups" minOccurs="0"/>
                <xsd:element ref="ns4:LMS_Mappings" minOccurs="0"/>
                <xsd:element ref="ns4:Self_Registration_Enabled0" minOccurs="0"/>
                <xsd:element ref="ns4:IsNotebookLocke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6cb1d0-ffc9-43fc-8f86-6ab9a2103f4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a32afa-5e31-4c79-b948-38f95c12aa98" elementFormDefault="qualified">
    <xsd:import namespace="http://schemas.microsoft.com/office/2006/documentManagement/types"/>
    <xsd:import namespace="http://schemas.microsoft.com/office/infopath/2007/PartnerControls"/>
    <xsd:element name="NotebookType" ma:index="11" nillable="true" ma:displayName="Notebook Type" ma:internalName="NotebookType">
      <xsd:simpleType>
        <xsd:restriction base="dms:Text"/>
      </xsd:simpleType>
    </xsd:element>
    <xsd:element name="FolderType" ma:index="12" nillable="true" ma:displayName="Folder Type" ma:internalName="FolderType">
      <xsd:simpleType>
        <xsd:restriction base="dms:Text"/>
      </xsd:simpleType>
    </xsd:element>
    <xsd:element name="Owner" ma:index="13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4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CultureName" ma:index="15" nillable="true" ma:displayName="Culture Name" ma:internalName="CultureName">
      <xsd:simpleType>
        <xsd:restriction base="dms:Text"/>
      </xsd:simpleType>
    </xsd:element>
    <xsd:element name="AppVersion" ma:index="16" nillable="true" ma:displayName="App Version" ma:internalName="AppVersion">
      <xsd:simpleType>
        <xsd:restriction base="dms:Text"/>
      </xsd:simpleType>
    </xsd:element>
    <xsd:element name="Teachers" ma:index="17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18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19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20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21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2" nillable="true" ma:displayName="Self_Registration_Enabled" ma:internalName="Self_Registration_Enabled">
      <xsd:simpleType>
        <xsd:restriction base="dms:Boolean"/>
      </xsd:simpleType>
    </xsd:element>
    <xsd:element name="Has_Teacher_Only_SectionGroup" ma:index="23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4" nillable="true" ma:displayName="Is Collaboration Space Locked" ma:internalName="Is_Collaboration_Space_Locked">
      <xsd:simpleType>
        <xsd:restriction base="dms:Boolean"/>
      </xsd:simpleType>
    </xsd:element>
    <xsd:element name="MediaServiceMetadata" ma:index="2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6" nillable="true" ma:displayName="MediaServiceFastMetadata" ma:hidden="true" ma:internalName="MediaServiceFastMetadata" ma:readOnly="true">
      <xsd:simpleType>
        <xsd:restriction base="dms:Note"/>
      </xsd:simpleType>
    </xsd:element>
    <xsd:element name="TeamsChannelId" ma:index="27" nillable="true" ma:displayName="Teams Channel Id" ma:internalName="TeamsChannelId">
      <xsd:simpleType>
        <xsd:restriction base="dms:Text"/>
      </xsd:simpleType>
    </xsd:element>
    <xsd:element name="Math_Settings" ma:index="28" nillable="true" ma:displayName="Math Settings" ma:internalName="Math_Settings">
      <xsd:simpleType>
        <xsd:restriction base="dms:Text"/>
      </xsd:simpleType>
    </xsd:element>
    <xsd:element name="Templates" ma:index="29" nillable="true" ma:displayName="Templates" ma:internalName="Templates">
      <xsd:simpleType>
        <xsd:restriction base="dms:Note">
          <xsd:maxLength value="255"/>
        </xsd:restriction>
      </xsd:simpleType>
    </xsd:element>
    <xsd:element name="Distribution_Groups" ma:index="30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31" nillable="true" ma:displayName="LMS Mappings" ma:internalName="LMS_Mappings">
      <xsd:simpleType>
        <xsd:restriction base="dms:Note">
          <xsd:maxLength value="255"/>
        </xsd:restriction>
      </xsd:simpleType>
    </xsd:element>
    <xsd:element name="Self_Registration_Enabled0" ma:index="32" nillable="true" ma:displayName="Self Registration Enabled" ma:internalName="Self_Registration_Enabled0">
      <xsd:simpleType>
        <xsd:restriction base="dms:Boolean"/>
      </xsd:simpleType>
    </xsd:element>
    <xsd:element name="IsNotebookLocked" ma:index="33" nillable="true" ma:displayName="Is Notebook Locked" ma:internalName="IsNotebookLocked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MS_Mappings xmlns="28a32afa-5e31-4c79-b948-38f95c12aa98" xsi:nil="true"/>
    <Is_Collaboration_Space_Locked xmlns="28a32afa-5e31-4c79-b948-38f95c12aa98" xsi:nil="true"/>
    <Self_Registration_Enabled0 xmlns="28a32afa-5e31-4c79-b948-38f95c12aa98" xsi:nil="true"/>
    <Owner xmlns="28a32afa-5e31-4c79-b948-38f95c12aa98">
      <UserInfo>
        <DisplayName/>
        <AccountId xsi:nil="true"/>
        <AccountType/>
      </UserInfo>
    </Owner>
    <Teachers xmlns="28a32afa-5e31-4c79-b948-38f95c12aa98">
      <UserInfo>
        <DisplayName/>
        <AccountId xsi:nil="true"/>
        <AccountType/>
      </UserInfo>
    </Teachers>
    <Student_Groups xmlns="28a32afa-5e31-4c79-b948-38f95c12aa98">
      <UserInfo>
        <DisplayName/>
        <AccountId xsi:nil="true"/>
        <AccountType/>
      </UserInfo>
    </Student_Groups>
    <Has_Teacher_Only_SectionGroup xmlns="28a32afa-5e31-4c79-b948-38f95c12aa98" xsi:nil="true"/>
    <AppVersion xmlns="28a32afa-5e31-4c79-b948-38f95c12aa98" xsi:nil="true"/>
    <Invited_Students xmlns="28a32afa-5e31-4c79-b948-38f95c12aa98" xsi:nil="true"/>
    <Self_Registration_Enabled xmlns="28a32afa-5e31-4c79-b948-38f95c12aa98" xsi:nil="true"/>
    <Templates xmlns="28a32afa-5e31-4c79-b948-38f95c12aa98" xsi:nil="true"/>
    <FolderType xmlns="28a32afa-5e31-4c79-b948-38f95c12aa98" xsi:nil="true"/>
    <CultureName xmlns="28a32afa-5e31-4c79-b948-38f95c12aa98" xsi:nil="true"/>
    <Distribution_Groups xmlns="28a32afa-5e31-4c79-b948-38f95c12aa98" xsi:nil="true"/>
    <Invited_Teachers xmlns="28a32afa-5e31-4c79-b948-38f95c12aa98" xsi:nil="true"/>
    <IsNotebookLocked xmlns="28a32afa-5e31-4c79-b948-38f95c12aa98" xsi:nil="true"/>
    <Math_Settings xmlns="28a32afa-5e31-4c79-b948-38f95c12aa98" xsi:nil="true"/>
    <TeamsChannelId xmlns="28a32afa-5e31-4c79-b948-38f95c12aa98" xsi:nil="true"/>
    <DefaultSectionNames xmlns="28a32afa-5e31-4c79-b948-38f95c12aa98" xsi:nil="true"/>
    <NotebookType xmlns="28a32afa-5e31-4c79-b948-38f95c12aa98" xsi:nil="true"/>
    <Students xmlns="28a32afa-5e31-4c79-b948-38f95c12aa98">
      <UserInfo>
        <DisplayName/>
        <AccountId xsi:nil="true"/>
        <AccountType/>
      </UserInfo>
    </Student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775B003-1ACD-4964-A581-08E8219CCA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6cb1d0-ffc9-43fc-8f86-6ab9a2103f46"/>
    <ds:schemaRef ds:uri="28a32afa-5e31-4c79-b948-38f95c12aa9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15AF326-BE1E-4330-900C-5A13F071C199}">
  <ds:schemaRefs>
    <ds:schemaRef ds:uri="http://purl.org/dc/terms/"/>
    <ds:schemaRef ds:uri="106cb1d0-ffc9-43fc-8f86-6ab9a2103f46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28a32afa-5e31-4c79-b948-38f95c12aa98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21EE713-72E7-49E6-904F-8882A8203B8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217</Words>
  <Application>Microsoft Office PowerPoint</Application>
  <PresentationFormat>Widescreen</PresentationFormat>
  <Paragraphs>35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Rockwell</vt:lpstr>
      <vt:lpstr>Office Theme</vt:lpstr>
      <vt:lpstr>Welcome to Largs Academy S1 Science Transition Day</vt:lpstr>
      <vt:lpstr>Welcome to Largs Academy S1 Science Transition Day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Science</dc:title>
  <dc:creator>Mr Roser</dc:creator>
  <cp:lastModifiedBy>Mr Frew</cp:lastModifiedBy>
  <cp:revision>31</cp:revision>
  <dcterms:created xsi:type="dcterms:W3CDTF">2020-06-04T14:04:44Z</dcterms:created>
  <dcterms:modified xsi:type="dcterms:W3CDTF">2020-06-08T13:19:34Z</dcterms:modified>
</cp:coreProperties>
</file>