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handoutMasterIdLst>
    <p:handoutMasterId r:id="rId14"/>
  </p:handoutMasterIdLst>
  <p:sldIdLst>
    <p:sldId id="277" r:id="rId2"/>
    <p:sldId id="256" r:id="rId3"/>
    <p:sldId id="257" r:id="rId4"/>
    <p:sldId id="269" r:id="rId5"/>
    <p:sldId id="271" r:id="rId6"/>
    <p:sldId id="272" r:id="rId7"/>
    <p:sldId id="273" r:id="rId8"/>
    <p:sldId id="276" r:id="rId9"/>
    <p:sldId id="274" r:id="rId10"/>
    <p:sldId id="275" r:id="rId11"/>
    <p:sldId id="278" r:id="rId12"/>
    <p:sldId id="279" r:id="rId13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FF"/>
    <a:srgbClr val="D62900"/>
    <a:srgbClr val="FF0000"/>
    <a:srgbClr val="0099FF"/>
    <a:srgbClr val="FFEBFF"/>
    <a:srgbClr val="FFCC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5CA2E3D-C3C1-451D-898E-2061B79125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pPr>
              <a:defRPr/>
            </a:pPr>
            <a:fld id="{E7B61524-3831-4632-BDCE-C756F720771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618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E92F1-BEE3-4D29-B9E4-EA9DE56EFD7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159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E92F1-BEE3-4D29-B9E4-EA9DE56EFD7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6842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E92F1-BEE3-4D29-B9E4-EA9DE56EFD7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8217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E92F1-BEE3-4D29-B9E4-EA9DE56EFD7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0545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E92F1-BEE3-4D29-B9E4-EA9DE56EFD7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298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E92F1-BEE3-4D29-B9E4-EA9DE56EFD7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274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BADE-A993-4714-84A1-9F439DAA6CB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6563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A04D4-DCF9-42EC-AB5F-1D9F998868E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794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pPr>
              <a:defRPr/>
            </a:pPr>
            <a:fld id="{0E377BA7-BAFE-490C-BA3C-EDA57209161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815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97D2B-D54E-44C0-B78B-C42BDE8DFD2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730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A1DFC-186C-4431-9F02-6147937DEFF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454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96DC9-3F1C-408C-A1E9-126B78BD19E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052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86AE4-5624-4164-8CFA-953EB8A9B5C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8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86A61-29C7-461B-95F6-B0EDBDABA51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75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A9D73-E65F-485A-873D-BA62D018692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379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F84A5-4614-450C-AF69-64FA6A9B97F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8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0E92F1-BEE3-4D29-B9E4-EA9DE56EFD7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9031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round/38906931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f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howsecureismypassword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0"/>
            <a:ext cx="6593681" cy="23876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Welcome to the </a:t>
            </a:r>
            <a:br>
              <a:rPr lang="en-GB" dirty="0" smtClean="0"/>
            </a:br>
            <a:r>
              <a:rPr lang="en-GB" dirty="0" smtClean="0"/>
              <a:t>Faculty of Enterprise and 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7387" y="3544253"/>
            <a:ext cx="2314493" cy="453642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/>
              <a:t>Mrs A Denim </a:t>
            </a:r>
          </a:p>
          <a:p>
            <a:endParaRPr lang="en-GB" sz="1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543474" y="4976329"/>
            <a:ext cx="2376263" cy="540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/>
              <a:t>Mrs C </a:t>
            </a:r>
            <a:r>
              <a:rPr lang="en-GB" sz="2400" b="1" dirty="0" smtClean="0"/>
              <a:t>Simpson</a:t>
            </a:r>
          </a:p>
          <a:p>
            <a:pPr algn="ctr"/>
            <a:endParaRPr lang="en-GB" sz="18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3007185" y="1955552"/>
            <a:ext cx="2376263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900" b="1" dirty="0" smtClean="0"/>
              <a:t>Miss r Newell</a:t>
            </a:r>
          </a:p>
          <a:p>
            <a:pPr algn="ctr"/>
            <a:r>
              <a:rPr lang="en-GB" sz="1900" b="1" dirty="0" smtClean="0"/>
              <a:t>Computing Teacher</a:t>
            </a:r>
          </a:p>
          <a:p>
            <a:endParaRPr lang="en-GB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6449" y="1767897"/>
            <a:ext cx="1305134" cy="17401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6572" y="1767897"/>
            <a:ext cx="1267769" cy="16903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6414" y="4463264"/>
            <a:ext cx="1277242" cy="17029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9" y="3140968"/>
            <a:ext cx="1277555" cy="1703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494" y="4380143"/>
            <a:ext cx="1269015" cy="16920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5286"/>
            <a:ext cx="1023406" cy="133042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50" y="225286"/>
            <a:ext cx="1023406" cy="133042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03648" y="3882224"/>
            <a:ext cx="1805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99FFCC"/>
                </a:solidFill>
              </a:rPr>
              <a:t>Business Teacher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115616" y="6151140"/>
            <a:ext cx="2314493" cy="4536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 smtClean="0">
                <a:solidFill>
                  <a:srgbClr val="99FFCC"/>
                </a:solidFill>
              </a:rPr>
              <a:t>Miss R NEWELL</a:t>
            </a:r>
          </a:p>
          <a:p>
            <a:endParaRPr lang="en-GB" sz="1800" dirty="0"/>
          </a:p>
        </p:txBody>
      </p:sp>
      <p:sp>
        <p:nvSpPr>
          <p:cNvPr id="19" name="Rectangle 18"/>
          <p:cNvSpPr/>
          <p:nvPr/>
        </p:nvSpPr>
        <p:spPr>
          <a:xfrm>
            <a:off x="1341877" y="6489111"/>
            <a:ext cx="1805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99FFCC"/>
                </a:solidFill>
              </a:rPr>
              <a:t>Business Teacher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09480" y="5340255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rgbClr val="99FFCC"/>
                </a:solidFill>
              </a:rPr>
              <a:t>Faculty Leader</a:t>
            </a:r>
            <a:endParaRPr lang="en-GB" b="1" dirty="0">
              <a:solidFill>
                <a:srgbClr val="99FFCC"/>
              </a:solidFill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5822805" y="3482721"/>
            <a:ext cx="2493611" cy="4536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 smtClean="0"/>
              <a:t>Mrs C MACLEAN</a:t>
            </a:r>
          </a:p>
          <a:p>
            <a:endParaRPr lang="en-GB" sz="1800" dirty="0"/>
          </a:p>
        </p:txBody>
      </p:sp>
      <p:sp>
        <p:nvSpPr>
          <p:cNvPr id="22" name="Rectangle 21"/>
          <p:cNvSpPr/>
          <p:nvPr/>
        </p:nvSpPr>
        <p:spPr>
          <a:xfrm>
            <a:off x="6228184" y="3820692"/>
            <a:ext cx="1805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Business Teacher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6001923" y="6151140"/>
            <a:ext cx="2314493" cy="4536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 smtClean="0">
                <a:solidFill>
                  <a:srgbClr val="99FFCC"/>
                </a:solidFill>
              </a:rPr>
              <a:t>Mrs E MORAN</a:t>
            </a:r>
          </a:p>
          <a:p>
            <a:endParaRPr lang="en-GB" sz="1800" dirty="0"/>
          </a:p>
        </p:txBody>
      </p:sp>
      <p:sp>
        <p:nvSpPr>
          <p:cNvPr id="24" name="Rectangle 23"/>
          <p:cNvSpPr/>
          <p:nvPr/>
        </p:nvSpPr>
        <p:spPr>
          <a:xfrm>
            <a:off x="6228184" y="6489111"/>
            <a:ext cx="1805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99FFCC"/>
                </a:solidFill>
              </a:rPr>
              <a:t>Business Teacher</a:t>
            </a:r>
          </a:p>
        </p:txBody>
      </p:sp>
    </p:spTree>
    <p:extLst>
      <p:ext uri="{BB962C8B-B14F-4D97-AF65-F5344CB8AC3E}">
        <p14:creationId xmlns:p14="http://schemas.microsoft.com/office/powerpoint/2010/main" val="205056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29499" cy="1478570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 smtClean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Fake</a:t>
            </a:r>
            <a:r>
              <a:rPr lang="en-GB" sz="6600" b="1" dirty="0" smtClean="0">
                <a:latin typeface="Agency FB" panose="020B0503020202020204" pitchFamily="34" charset="0"/>
              </a:rPr>
              <a:t> News</a:t>
            </a:r>
            <a:endParaRPr lang="en-GB" sz="6600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1606581"/>
            <a:ext cx="4075982" cy="468010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4300" dirty="0">
                <a:latin typeface="Agency FB" panose="020B0503020202020204" pitchFamily="34" charset="0"/>
              </a:rPr>
              <a:t>It is happening a lot at the moment, with many people publishing these stories in order to get as many shares as possible.</a:t>
            </a:r>
            <a:endParaRPr lang="en-GB" sz="4300" dirty="0"/>
          </a:p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667210"/>
            <a:ext cx="3744416" cy="457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1552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29499" cy="1478570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 smtClean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Fake</a:t>
            </a:r>
            <a:r>
              <a:rPr lang="en-GB" sz="6600" b="1" dirty="0" smtClean="0">
                <a:latin typeface="Agency FB" panose="020B0503020202020204" pitchFamily="34" charset="0"/>
              </a:rPr>
              <a:t> News</a:t>
            </a:r>
            <a:endParaRPr lang="en-GB" sz="6600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893" y="1412776"/>
            <a:ext cx="8077571" cy="518457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4200" dirty="0">
                <a:latin typeface="Agency FB" panose="020B0503020202020204" pitchFamily="34" charset="0"/>
              </a:rPr>
              <a:t>Check out this article about FAKE NEWS</a:t>
            </a:r>
            <a:r>
              <a:rPr lang="en-GB" sz="4200" dirty="0" smtClean="0">
                <a:latin typeface="Agency FB" panose="020B0503020202020204" pitchFamily="34" charset="0"/>
              </a:rPr>
              <a:t>: </a:t>
            </a:r>
          </a:p>
          <a:p>
            <a:pPr marL="0" indent="0" algn="ctr">
              <a:buNone/>
            </a:pPr>
            <a:r>
              <a:rPr lang="en-GB" sz="4200" b="1" dirty="0" smtClean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  <a:hlinkClick r:id="rId2"/>
              </a:rPr>
              <a:t>BBC Newsround </a:t>
            </a:r>
            <a:endParaRPr lang="en-GB" sz="4200" dirty="0" smtClean="0"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r>
              <a:rPr lang="en-GB" sz="4200" dirty="0" smtClean="0">
                <a:latin typeface="Agency FB" panose="020B0503020202020204" pitchFamily="34" charset="0"/>
              </a:rPr>
              <a:t>Carefully </a:t>
            </a:r>
            <a:r>
              <a:rPr lang="en-GB" sz="4200" dirty="0">
                <a:latin typeface="Agency FB" panose="020B0503020202020204" pitchFamily="34" charset="0"/>
              </a:rPr>
              <a:t>think about the consequences of using an unreliable/untruthful website – what might happen if we don’t use a reliable website? And how can we tell if a website is reliable? 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08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702" y="5373216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Agency FB" panose="020B0503020202020204" pitchFamily="34" charset="0"/>
              </a:rPr>
              <a:t>We are looking forward to meeting you all!</a:t>
            </a:r>
          </a:p>
          <a:p>
            <a:pPr algn="ctr"/>
            <a:r>
              <a:rPr lang="en-GB" sz="4000" b="1" dirty="0" smtClean="0">
                <a:latin typeface="Agency FB" panose="020B0503020202020204" pitchFamily="34" charset="0"/>
              </a:rPr>
              <a:t>See you soon – </a:t>
            </a:r>
            <a:r>
              <a:rPr lang="en-GB" sz="4000" b="1" dirty="0" smtClean="0">
                <a:solidFill>
                  <a:schemeClr val="tx2"/>
                </a:solidFill>
                <a:latin typeface="Agency FB" panose="020B0503020202020204" pitchFamily="34" charset="0"/>
              </a:rPr>
              <a:t>ENIT Department</a:t>
            </a:r>
            <a:endParaRPr lang="en-GB" sz="4000" b="1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466" y="1045028"/>
            <a:ext cx="1305134" cy="17401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8893" y="2480266"/>
            <a:ext cx="1267769" cy="16903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543" y="1069107"/>
            <a:ext cx="1269015" cy="16920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613" y="3570775"/>
            <a:ext cx="1277555" cy="1703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2480266"/>
            <a:ext cx="1277242" cy="17029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045028"/>
            <a:ext cx="1461349" cy="189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8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056" y="65848"/>
            <a:ext cx="69482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GB" altLang="en-US" sz="7200" b="1" dirty="0" smtClean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PASSWORD SAFETY</a:t>
            </a:r>
            <a:r>
              <a:rPr lang="en-GB" altLang="en-US" sz="7200" b="1" dirty="0" smtClean="0">
                <a:solidFill>
                  <a:srgbClr val="FFFFFF"/>
                </a:solidFill>
                <a:latin typeface="Agency FB" panose="020B0503020202020204" pitchFamily="34" charset="0"/>
              </a:rPr>
              <a:t> &amp; FAKE NEWS</a:t>
            </a:r>
            <a:endParaRPr lang="en-GB" altLang="en-US" sz="7200" b="1" dirty="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8939" y="3666715"/>
            <a:ext cx="5597131" cy="30180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353698">
            <a:off x="718169" y="2429791"/>
            <a:ext cx="3110878" cy="380375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1484784"/>
            <a:ext cx="3488760" cy="19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776697" y="438262"/>
            <a:ext cx="7429499" cy="147857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sz="5400" b="1" dirty="0" smtClean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Using the Internet </a:t>
            </a:r>
            <a:r>
              <a:rPr lang="en-GB" altLang="en-US" sz="5400" b="1" dirty="0" smtClean="0">
                <a:latin typeface="Agency FB" panose="020B0503020202020204" pitchFamily="34" charset="0"/>
              </a:rPr>
              <a:t>in School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047806" cy="432047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GB" altLang="en-US" sz="4000" dirty="0">
                <a:latin typeface="Agency FB" panose="020B0503020202020204" pitchFamily="34" charset="0"/>
              </a:rPr>
              <a:t>Use of the Internet should be </a:t>
            </a:r>
            <a:r>
              <a:rPr lang="en-GB" altLang="en-US" sz="4000" b="1" dirty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appropriate </a:t>
            </a:r>
            <a:r>
              <a:rPr lang="en-GB" altLang="en-US" sz="4000" dirty="0">
                <a:latin typeface="Agency FB" panose="020B0503020202020204" pitchFamily="34" charset="0"/>
              </a:rPr>
              <a:t>and </a:t>
            </a:r>
            <a:r>
              <a:rPr lang="en-GB" altLang="en-US" sz="4000" b="1" dirty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relevant</a:t>
            </a:r>
            <a:r>
              <a:rPr lang="en-GB" altLang="en-US" sz="4000" dirty="0">
                <a:latin typeface="Agency FB" panose="020B0503020202020204" pitchFamily="34" charset="0"/>
              </a:rPr>
              <a:t> to your education</a:t>
            </a:r>
            <a:r>
              <a:rPr lang="en-GB" altLang="en-US" sz="4000" dirty="0" smtClean="0">
                <a:latin typeface="Agency FB" panose="020B0503020202020204" pitchFamily="34" charset="0"/>
              </a:rPr>
              <a:t>.</a:t>
            </a:r>
            <a:endParaRPr lang="en-GB" altLang="en-US" sz="3200" dirty="0" smtClean="0"/>
          </a:p>
          <a:p>
            <a:pPr eaLnBrk="1" hangingPunct="1">
              <a:defRPr/>
            </a:pPr>
            <a:r>
              <a:rPr lang="en-GB" altLang="en-US" sz="4000" dirty="0" smtClean="0">
                <a:latin typeface="Agency FB" panose="020B0503020202020204" pitchFamily="34" charset="0"/>
              </a:rPr>
              <a:t>Only access the Internet using your </a:t>
            </a:r>
            <a:r>
              <a:rPr lang="en-GB" altLang="en-US" sz="4000" b="1" dirty="0" smtClean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own account and password.</a:t>
            </a:r>
          </a:p>
          <a:p>
            <a:pPr marL="0" indent="0">
              <a:buNone/>
              <a:defRPr/>
            </a:pPr>
            <a:r>
              <a:rPr lang="en-GB" altLang="en-US" sz="4000" dirty="0">
                <a:solidFill>
                  <a:schemeClr val="accent5">
                    <a:lumMod val="50000"/>
                  </a:schemeClr>
                </a:solidFill>
                <a:latin typeface="Agency FB" panose="020B0503020202020204" pitchFamily="34" charset="0"/>
              </a:rPr>
              <a:t>	</a:t>
            </a:r>
            <a:endParaRPr lang="en-GB" altLang="en-US" sz="4000" dirty="0" smtClean="0">
              <a:solidFill>
                <a:schemeClr val="accent5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marL="0" indent="0" algn="ctr">
              <a:buNone/>
              <a:defRPr/>
            </a:pPr>
            <a:r>
              <a:rPr lang="en-GB" altLang="en-US" sz="4000" dirty="0" smtClean="0">
                <a:latin typeface="Agency FB" panose="020B0503020202020204" pitchFamily="34" charset="0"/>
              </a:rPr>
              <a:t>DO NOT GIVE </a:t>
            </a:r>
            <a:r>
              <a:rPr lang="en-GB" altLang="en-US" sz="4000" b="1" u="sng" dirty="0" smtClean="0">
                <a:solidFill>
                  <a:schemeClr val="tx2"/>
                </a:solidFill>
                <a:latin typeface="Agency FB" panose="020B0503020202020204" pitchFamily="34" charset="0"/>
              </a:rPr>
              <a:t>YOUR PASSWORD </a:t>
            </a:r>
            <a:r>
              <a:rPr lang="en-GB" altLang="en-US" sz="4000" dirty="0" smtClean="0">
                <a:latin typeface="Agency FB" panose="020B0503020202020204" pitchFamily="34" charset="0"/>
              </a:rPr>
              <a:t>TO ANYONE ELSE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>
              <a:solidFill>
                <a:schemeClr val="accent1"/>
              </a:solidFill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043608" y="-19392"/>
            <a:ext cx="7429499" cy="147857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GB" altLang="en-US" sz="5400" dirty="0" smtClean="0"/>
              <a:t> </a:t>
            </a:r>
            <a:r>
              <a:rPr lang="en-GB" altLang="en-US" sz="5400" b="1" dirty="0" smtClean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Password</a:t>
            </a:r>
            <a:r>
              <a:rPr lang="en-GB" altLang="en-US" sz="5400" b="1" dirty="0" smtClean="0">
                <a:latin typeface="Agency FB" panose="020B0503020202020204" pitchFamily="34" charset="0"/>
              </a:rPr>
              <a:t> Basics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196752"/>
            <a:ext cx="8352927" cy="3456384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GB" altLang="en-US" sz="5700" dirty="0" smtClean="0">
                <a:latin typeface="Agency FB" panose="020B0503020202020204" pitchFamily="34" charset="0"/>
              </a:rPr>
              <a:t>It should be something you will remember &amp; </a:t>
            </a:r>
            <a:r>
              <a:rPr lang="en-GB" altLang="en-US" sz="5200" b="1" dirty="0" smtClean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SHOULD NOT</a:t>
            </a:r>
            <a:r>
              <a:rPr lang="en-GB" altLang="en-US" sz="5200" dirty="0" smtClean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 </a:t>
            </a:r>
            <a:r>
              <a:rPr lang="en-GB" altLang="en-US" sz="5700" dirty="0" smtClean="0">
                <a:latin typeface="Agency FB" panose="020B0503020202020204" pitchFamily="34" charset="0"/>
              </a:rPr>
              <a:t>be easy to guess. 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altLang="en-US" sz="5700" b="1" u="sng" dirty="0" smtClean="0">
                <a:solidFill>
                  <a:schemeClr val="tx2"/>
                </a:solidFill>
                <a:latin typeface="Agency FB" panose="020B0503020202020204" pitchFamily="34" charset="0"/>
              </a:rPr>
              <a:t>TASK</a:t>
            </a:r>
            <a:r>
              <a:rPr lang="en-GB" altLang="en-US" sz="5700" dirty="0" smtClean="0">
                <a:latin typeface="Agency FB" panose="020B0503020202020204" pitchFamily="34" charset="0"/>
              </a:rPr>
              <a:t>: What do you think are the </a:t>
            </a:r>
            <a:r>
              <a:rPr lang="en-GB" altLang="en-US" sz="5700" b="1" dirty="0" smtClean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5 top most commonly used passwords</a:t>
            </a:r>
            <a:r>
              <a:rPr lang="en-GB" altLang="en-US" sz="5700" dirty="0" smtClean="0">
                <a:latin typeface="Agency FB" panose="020B0503020202020204" pitchFamily="34" charset="0"/>
              </a:rPr>
              <a:t>?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GB" altLang="en-US" sz="5700" dirty="0" smtClean="0">
                <a:latin typeface="Agency FB" panose="020B0503020202020204" pitchFamily="34" charset="0"/>
              </a:rPr>
              <a:t>Now use </a:t>
            </a:r>
            <a:r>
              <a:rPr lang="en-GB" altLang="en-US" sz="5700" b="1" dirty="0">
                <a:solidFill>
                  <a:schemeClr val="tx2">
                    <a:lumMod val="75000"/>
                  </a:schemeClr>
                </a:solidFill>
                <a:latin typeface="Agency FB" panose="020B0503020202020204" pitchFamily="34" charset="0"/>
              </a:rPr>
              <a:t>Google</a:t>
            </a:r>
            <a:r>
              <a:rPr lang="en-GB" altLang="en-US" sz="5700" dirty="0">
                <a:latin typeface="Agency FB" panose="020B0503020202020204" pitchFamily="34" charset="0"/>
              </a:rPr>
              <a:t> to </a:t>
            </a:r>
            <a:r>
              <a:rPr lang="en-GB" altLang="en-US" sz="5700" dirty="0" smtClean="0">
                <a:latin typeface="Agency FB" panose="020B0503020202020204" pitchFamily="34" charset="0"/>
              </a:rPr>
              <a:t>check your answers.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5700" dirty="0" smtClean="0">
              <a:latin typeface="Agency FB" panose="020B0503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GB" alt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835696" y="4915034"/>
            <a:ext cx="55936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altLang="en-US" sz="5400" dirty="0">
                <a:latin typeface="Agency FB" panose="020B0503020202020204" pitchFamily="34" charset="0"/>
              </a:rPr>
              <a:t>Why would </a:t>
            </a:r>
            <a:r>
              <a:rPr lang="en-GB" altLang="en-US" sz="5400" b="1" dirty="0">
                <a:solidFill>
                  <a:schemeClr val="tx2">
                    <a:lumMod val="75000"/>
                  </a:schemeClr>
                </a:solidFill>
                <a:latin typeface="Agency FB" panose="020B0503020202020204" pitchFamily="34" charset="0"/>
              </a:rPr>
              <a:t>“qwerty123” </a:t>
            </a:r>
            <a:r>
              <a:rPr lang="en-GB" altLang="en-US" sz="5400" dirty="0">
                <a:latin typeface="Agency FB" panose="020B0503020202020204" pitchFamily="34" charset="0"/>
              </a:rPr>
              <a:t>be a weak password?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2" grpId="0" build="p" bldLvl="2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896938" y="306889"/>
            <a:ext cx="7429499" cy="1478570"/>
          </a:xfrm>
        </p:spPr>
        <p:txBody>
          <a:bodyPr>
            <a:normAutofit/>
          </a:bodyPr>
          <a:lstStyle/>
          <a:p>
            <a:pPr marL="342900" indent="-342900" algn="ctr" eaLnBrk="1" hangingPunct="1">
              <a:defRPr/>
            </a:pPr>
            <a:r>
              <a:rPr lang="en-GB" alt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gency FB" panose="020B0503020202020204" pitchFamily="34" charset="0"/>
              </a:rPr>
              <a:t>Passwords</a:t>
            </a:r>
            <a:r>
              <a:rPr lang="en-GB" alt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gency FB" panose="020B0503020202020204" pitchFamily="34" charset="0"/>
              </a:rPr>
              <a:t> should have: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577912" y="1556792"/>
            <a:ext cx="8067550" cy="4797425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defRPr/>
            </a:pPr>
            <a:r>
              <a:rPr lang="en-GB" altLang="en-US" sz="3600" dirty="0" smtClean="0">
                <a:latin typeface="Agency FB" panose="020B0503020202020204" pitchFamily="34" charset="0"/>
              </a:rPr>
              <a:t>Letters with some capitals, numbers and symbols. @~#!</a:t>
            </a:r>
          </a:p>
          <a:p>
            <a:pPr marL="0" indent="0">
              <a:lnSpc>
                <a:spcPct val="85000"/>
              </a:lnSpc>
              <a:buFontTx/>
              <a:buNone/>
              <a:defRPr/>
            </a:pPr>
            <a:endParaRPr lang="en-GB" altLang="en-US" sz="3600" dirty="0" smtClean="0">
              <a:latin typeface="Agency FB" panose="020B0503020202020204" pitchFamily="34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GB" altLang="en-US" sz="3600" dirty="0" smtClean="0">
                <a:latin typeface="Agency FB" panose="020B0503020202020204" pitchFamily="34" charset="0"/>
              </a:rPr>
              <a:t>Minimum of 8 characters long. </a:t>
            </a:r>
          </a:p>
          <a:p>
            <a:pPr marL="0" indent="0">
              <a:lnSpc>
                <a:spcPct val="85000"/>
              </a:lnSpc>
              <a:buFontTx/>
              <a:buNone/>
              <a:defRPr/>
            </a:pPr>
            <a:endParaRPr lang="en-GB" altLang="en-US" sz="3600" dirty="0" smtClean="0">
              <a:latin typeface="Agency FB" panose="020B0503020202020204" pitchFamily="34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GB" altLang="en-US" sz="3600" dirty="0" smtClean="0">
                <a:latin typeface="Agency FB" panose="020B0503020202020204" pitchFamily="34" charset="0"/>
              </a:rPr>
              <a:t>Do not use easy to guess names and dates.</a:t>
            </a:r>
          </a:p>
          <a:p>
            <a:pPr marL="0" indent="0">
              <a:lnSpc>
                <a:spcPct val="85000"/>
              </a:lnSpc>
              <a:buFontTx/>
              <a:buNone/>
              <a:defRPr/>
            </a:pPr>
            <a:endParaRPr lang="en-GB" altLang="en-US" sz="3600" dirty="0" smtClean="0">
              <a:latin typeface="Agency FB" panose="020B0503020202020204" pitchFamily="34" charset="0"/>
            </a:endParaRPr>
          </a:p>
          <a:p>
            <a:pPr marL="0" indent="0" algn="ctr">
              <a:lnSpc>
                <a:spcPct val="85000"/>
              </a:lnSpc>
              <a:buFontTx/>
              <a:buNone/>
              <a:defRPr/>
            </a:pPr>
            <a:r>
              <a:rPr lang="en-GB" altLang="en-US" sz="3600" b="1" dirty="0" smtClean="0">
                <a:solidFill>
                  <a:schemeClr val="tx2">
                    <a:lumMod val="75000"/>
                  </a:schemeClr>
                </a:solidFill>
                <a:latin typeface="Agency FB" panose="020B0503020202020204" pitchFamily="34" charset="0"/>
              </a:rPr>
              <a:t>TASK: </a:t>
            </a:r>
            <a:r>
              <a:rPr lang="en-GB" altLang="en-US" sz="3600" dirty="0" smtClean="0">
                <a:latin typeface="Agency FB" panose="020B0503020202020204" pitchFamily="34" charset="0"/>
              </a:rPr>
              <a:t>What type of names and dates would be easy to guess?</a:t>
            </a:r>
          </a:p>
          <a:p>
            <a:pPr marL="0" indent="0">
              <a:lnSpc>
                <a:spcPct val="85000"/>
              </a:lnSpc>
              <a:buFontTx/>
              <a:buNone/>
              <a:defRPr/>
            </a:pPr>
            <a:r>
              <a:rPr lang="en-GB" altLang="en-US" sz="3200" dirty="0"/>
              <a:t>	</a:t>
            </a:r>
            <a:endParaRPr lang="en-GB" altLang="en-US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4072" y="2688988"/>
            <a:ext cx="2642366" cy="13808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4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31843"/>
            <a:ext cx="7429499" cy="147857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5400" b="1" dirty="0" smtClean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Password</a:t>
            </a:r>
            <a:r>
              <a:rPr lang="en-GB" sz="5400" b="1" dirty="0" smtClean="0">
                <a:latin typeface="Agency FB" panose="020B0503020202020204" pitchFamily="34" charset="0"/>
              </a:rPr>
              <a:t> Checker Test</a:t>
            </a:r>
            <a:endParaRPr lang="en-GB" sz="5400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668" y="1772816"/>
            <a:ext cx="8134672" cy="3846512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lnSpc>
                <a:spcPct val="85000"/>
              </a:lnSpc>
              <a:buNone/>
              <a:defRPr/>
            </a:pPr>
            <a:r>
              <a:rPr lang="en-GB" altLang="en-US" sz="4000" dirty="0">
                <a:latin typeface="Agency FB" panose="020B0503020202020204" pitchFamily="34" charset="0"/>
              </a:rPr>
              <a:t>Before you </a:t>
            </a:r>
            <a:r>
              <a:rPr lang="en-GB" altLang="en-US" sz="4000" dirty="0" smtClean="0">
                <a:latin typeface="Agency FB" panose="020B0503020202020204" pitchFamily="34" charset="0"/>
              </a:rPr>
              <a:t>finally decide </a:t>
            </a:r>
            <a:r>
              <a:rPr lang="en-GB" altLang="en-US" sz="4000" dirty="0">
                <a:latin typeface="Agency FB" panose="020B0503020202020204" pitchFamily="34" charset="0"/>
              </a:rPr>
              <a:t>on </a:t>
            </a:r>
            <a:r>
              <a:rPr lang="en-GB" altLang="en-US" sz="4000" dirty="0" smtClean="0">
                <a:latin typeface="Agency FB" panose="020B0503020202020204" pitchFamily="34" charset="0"/>
              </a:rPr>
              <a:t>your  </a:t>
            </a:r>
            <a:r>
              <a:rPr lang="en-GB" altLang="en-US" sz="4000" dirty="0">
                <a:latin typeface="Agency FB" panose="020B0503020202020204" pitchFamily="34" charset="0"/>
              </a:rPr>
              <a:t>password test how </a:t>
            </a:r>
            <a:endParaRPr lang="en-GB" altLang="en-US" sz="4000" dirty="0" smtClean="0">
              <a:latin typeface="Agency FB" panose="020B0503020202020204" pitchFamily="34" charset="0"/>
            </a:endParaRPr>
          </a:p>
          <a:p>
            <a:pPr marL="0" indent="0">
              <a:lnSpc>
                <a:spcPct val="85000"/>
              </a:lnSpc>
              <a:buNone/>
              <a:defRPr/>
            </a:pPr>
            <a:r>
              <a:rPr lang="en-GB" altLang="en-US" sz="4000" dirty="0" smtClean="0">
                <a:latin typeface="Agency FB" panose="020B0503020202020204" pitchFamily="34" charset="0"/>
              </a:rPr>
              <a:t>long </a:t>
            </a:r>
            <a:r>
              <a:rPr lang="en-GB" altLang="en-US" sz="4000" dirty="0">
                <a:latin typeface="Agency FB" panose="020B0503020202020204" pitchFamily="34" charset="0"/>
              </a:rPr>
              <a:t>it would take to crack it on </a:t>
            </a:r>
            <a:endParaRPr lang="en-GB" altLang="en-US" sz="4000" dirty="0" smtClean="0">
              <a:latin typeface="Agency FB" panose="020B0503020202020204" pitchFamily="34" charset="0"/>
            </a:endParaRPr>
          </a:p>
          <a:p>
            <a:pPr marL="0" indent="0">
              <a:lnSpc>
                <a:spcPct val="85000"/>
              </a:lnSpc>
              <a:buNone/>
              <a:defRPr/>
            </a:pPr>
            <a:r>
              <a:rPr lang="en-GB" altLang="en-US" sz="4000" dirty="0" smtClean="0">
                <a:latin typeface="Agency FB" panose="020B0503020202020204" pitchFamily="34" charset="0"/>
              </a:rPr>
              <a:t>“</a:t>
            </a:r>
            <a:r>
              <a:rPr lang="en-GB" altLang="en-US" sz="4000" dirty="0">
                <a:latin typeface="Agency FB" panose="020B0503020202020204" pitchFamily="34" charset="0"/>
              </a:rPr>
              <a:t>How Secure is My </a:t>
            </a:r>
            <a:r>
              <a:rPr lang="en-GB" altLang="en-US" sz="4000" dirty="0" smtClean="0">
                <a:latin typeface="Agency FB" panose="020B0503020202020204" pitchFamily="34" charset="0"/>
              </a:rPr>
              <a:t>Password.com"</a:t>
            </a:r>
          </a:p>
          <a:p>
            <a:pPr marL="0" indent="0" algn="ctr">
              <a:lnSpc>
                <a:spcPct val="85000"/>
              </a:lnSpc>
              <a:buNone/>
              <a:defRPr/>
            </a:pPr>
            <a:endParaRPr lang="en-GB" altLang="en-US" sz="4000" dirty="0">
              <a:solidFill>
                <a:schemeClr val="bg2">
                  <a:lumMod val="75000"/>
                </a:schemeClr>
              </a:solidFill>
              <a:latin typeface="Agency FB" panose="020B0503020202020204" pitchFamily="34" charset="0"/>
              <a:hlinkClick r:id="rId2"/>
            </a:endParaRPr>
          </a:p>
          <a:p>
            <a:pPr marL="0" indent="0" algn="ctr">
              <a:lnSpc>
                <a:spcPct val="85000"/>
              </a:lnSpc>
              <a:buNone/>
              <a:defRPr/>
            </a:pPr>
            <a:r>
              <a:rPr lang="en-GB" altLang="en-US" sz="5200" b="1" dirty="0" smtClean="0">
                <a:solidFill>
                  <a:srgbClr val="FF0000"/>
                </a:solidFill>
                <a:latin typeface="Agency FB" panose="020B0503020202020204" pitchFamily="34" charset="0"/>
                <a:hlinkClick r:id="rId2"/>
              </a:rPr>
              <a:t>Click Here</a:t>
            </a:r>
            <a:endParaRPr lang="en-GB" altLang="en-US" sz="5200" b="1" dirty="0" smtClean="0">
              <a:solidFill>
                <a:srgbClr val="FF0000"/>
              </a:solidFill>
              <a:latin typeface="Agency FB" panose="020B0503020202020204" pitchFamily="34" charset="0"/>
            </a:endParaRPr>
          </a:p>
          <a:p>
            <a:pPr marL="0" indent="0">
              <a:lnSpc>
                <a:spcPct val="85000"/>
              </a:lnSpc>
              <a:buNone/>
              <a:defRPr/>
            </a:pPr>
            <a:endParaRPr lang="en-GB" altLang="en-US" sz="4000" dirty="0">
              <a:latin typeface="Agency FB" panose="020B0503020202020204" pitchFamily="34" charset="0"/>
            </a:endParaRPr>
          </a:p>
          <a:p>
            <a:pPr marL="0" indent="0">
              <a:lnSpc>
                <a:spcPct val="85000"/>
              </a:lnSpc>
              <a:buNone/>
              <a:defRPr/>
            </a:pPr>
            <a:r>
              <a:rPr lang="en-GB" altLang="en-US" sz="4000" dirty="0" smtClean="0">
                <a:latin typeface="Agency FB" panose="020B0503020202020204" pitchFamily="34" charset="0"/>
              </a:rPr>
              <a:t>Have </a:t>
            </a:r>
            <a:r>
              <a:rPr lang="en-GB" altLang="en-US" sz="4000" dirty="0">
                <a:latin typeface="Agency FB" panose="020B0503020202020204" pitchFamily="34" charset="0"/>
              </a:rPr>
              <a:t>a competition with others in your </a:t>
            </a:r>
            <a:r>
              <a:rPr lang="en-GB" altLang="en-US" sz="4000" dirty="0" smtClean="0">
                <a:latin typeface="Agency FB" panose="020B0503020202020204" pitchFamily="34" charset="0"/>
              </a:rPr>
              <a:t>house </a:t>
            </a:r>
            <a:r>
              <a:rPr lang="en-GB" altLang="en-US" sz="4000" dirty="0">
                <a:latin typeface="Agency FB" panose="020B0503020202020204" pitchFamily="34" charset="0"/>
              </a:rPr>
              <a:t>to see who has the </a:t>
            </a:r>
            <a:r>
              <a:rPr lang="en-GB" altLang="en-US" sz="4000" dirty="0" smtClean="0">
                <a:latin typeface="Agency FB" panose="020B0503020202020204" pitchFamily="34" charset="0"/>
              </a:rPr>
              <a:t>hardest to crack password</a:t>
            </a:r>
            <a:r>
              <a:rPr lang="en-GB" altLang="en-US" sz="4000" dirty="0">
                <a:latin typeface="Agency FB" panose="020B0503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42" r="11111"/>
          <a:stretch/>
        </p:blipFill>
        <p:spPr>
          <a:xfrm>
            <a:off x="2267744" y="5301208"/>
            <a:ext cx="4680520" cy="13198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632848" cy="14785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5400" b="1" dirty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Fake news: </a:t>
            </a:r>
            <a:r>
              <a:rPr lang="en-GB" sz="5400" b="1" dirty="0">
                <a:latin typeface="Agency FB" panose="020B0503020202020204" pitchFamily="34" charset="0"/>
              </a:rPr>
              <a:t>What is it? </a:t>
            </a:r>
            <a:r>
              <a:rPr lang="en-GB" sz="5400" b="1" dirty="0" smtClean="0">
                <a:latin typeface="Agency FB" panose="020B0503020202020204" pitchFamily="34" charset="0"/>
              </a:rPr>
              <a:t/>
            </a:r>
            <a:br>
              <a:rPr lang="en-GB" sz="5400" b="1" dirty="0" smtClean="0">
                <a:latin typeface="Agency FB" panose="020B0503020202020204" pitchFamily="34" charset="0"/>
              </a:rPr>
            </a:br>
            <a:r>
              <a:rPr lang="en-GB" sz="5400" b="1" dirty="0" smtClean="0">
                <a:latin typeface="Agency FB" panose="020B0503020202020204" pitchFamily="34" charset="0"/>
              </a:rPr>
              <a:t>And </a:t>
            </a:r>
            <a:r>
              <a:rPr lang="en-GB" sz="5400" b="1" dirty="0">
                <a:latin typeface="Agency FB" panose="020B0503020202020204" pitchFamily="34" charset="0"/>
              </a:rPr>
              <a:t>how to spot </a:t>
            </a:r>
            <a:r>
              <a:rPr lang="en-GB" sz="5400" b="1" dirty="0" smtClean="0">
                <a:latin typeface="Agency FB" panose="020B0503020202020204" pitchFamily="34" charset="0"/>
              </a:rPr>
              <a:t>it . . . </a:t>
            </a:r>
            <a:endParaRPr lang="en-GB" sz="5400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228" y="2802411"/>
            <a:ext cx="4680520" cy="342900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>
                <a:latin typeface="Agency FB" panose="020B0503020202020204" pitchFamily="34" charset="0"/>
              </a:rPr>
              <a:t>Perhaps </a:t>
            </a:r>
            <a:r>
              <a:rPr lang="en-GB" sz="2800" dirty="0">
                <a:latin typeface="Agency FB" panose="020B0503020202020204" pitchFamily="34" charset="0"/>
              </a:rPr>
              <a:t>it's an interesting story, news about a celebrity that you like, or something that made you laugh. </a:t>
            </a:r>
            <a:r>
              <a:rPr lang="en-GB" sz="2800" dirty="0" smtClean="0">
                <a:latin typeface="Agency FB" panose="020B0503020202020204" pitchFamily="34" charset="0"/>
              </a:rPr>
              <a:t>But </a:t>
            </a:r>
            <a:r>
              <a:rPr lang="en-GB" sz="2800" dirty="0">
                <a:latin typeface="Agency FB" panose="020B0503020202020204" pitchFamily="34" charset="0"/>
              </a:rPr>
              <a:t>when you see something you like online, do you check to make sure that it's true before you share it? </a:t>
            </a:r>
            <a:br>
              <a:rPr lang="en-GB" sz="2800" dirty="0">
                <a:latin typeface="Agency FB" panose="020B0503020202020204" pitchFamily="34" charset="0"/>
              </a:rPr>
            </a:br>
            <a:endParaRPr lang="en-GB" sz="2800" dirty="0">
              <a:latin typeface="Agency FB" panose="020B05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4128" y="2564904"/>
            <a:ext cx="2986980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792088" y="1793761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gency FB" panose="020B0503020202020204" pitchFamily="34" charset="0"/>
              </a:rPr>
              <a:t>Many of us like to share news and stories on social media with our friends. </a:t>
            </a:r>
          </a:p>
        </p:txBody>
      </p:sp>
    </p:spTree>
    <p:extLst>
      <p:ext uri="{BB962C8B-B14F-4D97-AF65-F5344CB8AC3E}">
        <p14:creationId xmlns:p14="http://schemas.microsoft.com/office/powerpoint/2010/main" val="289237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793" y="188640"/>
            <a:ext cx="7429499" cy="1478570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Sharing</a:t>
            </a:r>
            <a:r>
              <a:rPr lang="en-GB" sz="6600" b="1" dirty="0" smtClean="0">
                <a:latin typeface="Agency FB" panose="020B0503020202020204" pitchFamily="34" charset="0"/>
              </a:rPr>
              <a:t> Fake news</a:t>
            </a:r>
            <a:endParaRPr lang="en-GB" sz="6600" b="1" dirty="0">
              <a:latin typeface="Agency FB" panose="020B0503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010" y="1667210"/>
            <a:ext cx="3695389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24776"/>
            <a:ext cx="4266872" cy="29523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3200" dirty="0">
                <a:latin typeface="Agency FB" panose="020B0503020202020204" pitchFamily="34" charset="0"/>
              </a:rPr>
              <a:t>Not everything that we read or see on the internet is true - and if it isn't, and we share it, we could be making people believe something that is actually made up. </a:t>
            </a:r>
          </a:p>
          <a:p>
            <a:pPr marL="0" indent="0" algn="ctr">
              <a:buNone/>
            </a:pPr>
            <a:endParaRPr lang="en-GB" sz="3200" dirty="0">
              <a:latin typeface="Agency FB" panose="020B0503020202020204" pitchFamily="34" charset="0"/>
            </a:endParaRPr>
          </a:p>
          <a:p>
            <a:pPr>
              <a:defRPr/>
            </a:pPr>
            <a:endParaRPr lang="en-GB" sz="1800" dirty="0"/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730595" y="4797152"/>
            <a:ext cx="79208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u="sng" dirty="0">
                <a:latin typeface="Agency FB" panose="020B0503020202020204" pitchFamily="34" charset="0"/>
              </a:rPr>
              <a:t>Stories like this are called fake news and they can be a </a:t>
            </a:r>
            <a:r>
              <a:rPr lang="en-GB" sz="4400" b="1" u="sng" dirty="0" smtClean="0">
                <a:latin typeface="Agency FB" panose="020B0503020202020204" pitchFamily="34" charset="0"/>
              </a:rPr>
              <a:t>problem.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64159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63280"/>
            <a:ext cx="4536504" cy="24992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Agency FB" panose="020B0503020202020204" pitchFamily="34" charset="0"/>
              </a:rPr>
              <a:t>1.  Fake </a:t>
            </a:r>
            <a:r>
              <a:rPr lang="en-GB" sz="2800" dirty="0">
                <a:latin typeface="Agency FB" panose="020B0503020202020204" pitchFamily="34" charset="0"/>
              </a:rPr>
              <a:t>stories that are deliberately sent around, in order to make people believe something untrue or to get lots of people to visit a website.  </a:t>
            </a:r>
          </a:p>
          <a:p>
            <a:pPr marL="0" indent="0">
              <a:buNone/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60648"/>
            <a:ext cx="784887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Agency FB" panose="020B0503020202020204" pitchFamily="34" charset="0"/>
              </a:rPr>
              <a:t>THERE ARE </a:t>
            </a:r>
            <a:r>
              <a:rPr lang="en-GB" sz="4400" b="1" dirty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TWO KINDS </a:t>
            </a:r>
            <a:r>
              <a:rPr lang="en-GB" sz="4400" b="1" dirty="0">
                <a:latin typeface="Agency FB" panose="020B0503020202020204" pitchFamily="34" charset="0"/>
              </a:rPr>
              <a:t>OF FAKE NEWS: 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4117141"/>
            <a:ext cx="49685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gency FB" panose="020B0503020202020204" pitchFamily="34" charset="0"/>
              </a:rPr>
              <a:t>2.  Fake stories </a:t>
            </a:r>
            <a:r>
              <a:rPr lang="en-GB" sz="2800" dirty="0">
                <a:latin typeface="Agency FB" panose="020B0503020202020204" pitchFamily="34" charset="0"/>
              </a:rPr>
              <a:t>may have some truth to them, but they're not completely true. This is because the people writing them don't check all of the facts before publishing the story. </a:t>
            </a: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4434909"/>
            <a:ext cx="3371843" cy="18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518" t="15948" r="37412" b="14947"/>
          <a:stretch/>
        </p:blipFill>
        <p:spPr>
          <a:xfrm>
            <a:off x="5292080" y="1491737"/>
            <a:ext cx="3401907" cy="22112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7722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1519</TotalTime>
  <Words>488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Agency FB</vt:lpstr>
      <vt:lpstr>Arial</vt:lpstr>
      <vt:lpstr>Tahoma</vt:lpstr>
      <vt:lpstr>Trebuchet MS</vt:lpstr>
      <vt:lpstr>Tw Cen MT</vt:lpstr>
      <vt:lpstr>Circuit</vt:lpstr>
      <vt:lpstr>Welcome to the  Faculty of Enterprise and IT</vt:lpstr>
      <vt:lpstr>PowerPoint Presentation</vt:lpstr>
      <vt:lpstr>Using the Internet in School</vt:lpstr>
      <vt:lpstr> Password Basics</vt:lpstr>
      <vt:lpstr>Passwords should have:</vt:lpstr>
      <vt:lpstr>Password Checker Test</vt:lpstr>
      <vt:lpstr>Fake news: What is it?  And how to spot it . . . </vt:lpstr>
      <vt:lpstr>Sharing Fake news</vt:lpstr>
      <vt:lpstr>PowerPoint Presentation</vt:lpstr>
      <vt:lpstr>Fake News</vt:lpstr>
      <vt:lpstr>Fake News</vt:lpstr>
      <vt:lpstr>PowerPoint Presentation</vt:lpstr>
    </vt:vector>
  </TitlesOfParts>
  <Company>North Ayrshire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Responsible Internet Use</dc:title>
  <dc:creator>gwallace</dc:creator>
  <cp:lastModifiedBy>Mr Frew</cp:lastModifiedBy>
  <cp:revision>62</cp:revision>
  <dcterms:created xsi:type="dcterms:W3CDTF">2010-06-16T10:30:26Z</dcterms:created>
  <dcterms:modified xsi:type="dcterms:W3CDTF">2020-06-08T13:15:48Z</dcterms:modified>
</cp:coreProperties>
</file>