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86" r:id="rId5"/>
    <p:sldId id="259" r:id="rId6"/>
    <p:sldId id="284" r:id="rId7"/>
    <p:sldId id="275" r:id="rId8"/>
    <p:sldId id="283" r:id="rId9"/>
    <p:sldId id="261" r:id="rId10"/>
    <p:sldId id="287" r:id="rId11"/>
    <p:sldId id="285" r:id="rId12"/>
    <p:sldId id="276" r:id="rId13"/>
    <p:sldId id="277" r:id="rId14"/>
    <p:sldId id="268" r:id="rId15"/>
    <p:sldId id="288" r:id="rId16"/>
    <p:sldId id="264" r:id="rId17"/>
    <p:sldId id="278" r:id="rId18"/>
    <p:sldId id="289" r:id="rId19"/>
    <p:sldId id="290" r:id="rId20"/>
    <p:sldId id="291" r:id="rId21"/>
    <p:sldId id="292" r:id="rId22"/>
    <p:sldId id="269" r:id="rId23"/>
    <p:sldId id="279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18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4D65-BE56-4A55-B30F-D79D84988ED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607D9-2980-4E35-8D71-0E8DDCB2C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1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6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2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17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8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4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6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2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3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08792-0304-402D-B992-AD1CE3222A1B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7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ayrshire.ac.uk/media/9677/school-college-course-directory-digital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argsacademy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lowscotland.sharepoint.com/:u:/r/sites/SWConnectsManagement/Shared%20Documents/General/2024-25/General%20Information/Prospectus%20and%20FAQs/Digital%20Prospectus%202024-25.url?csf=1&amp;web=1&amp;e=czSxld" TargetMode="External"/><Relationship Id="rId4" Type="http://schemas.openxmlformats.org/officeDocument/2006/relationships/hyperlink" Target="https://www1.ayrshire.ac.uk/school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Largs</a:t>
            </a:r>
            <a:r>
              <a:rPr lang="en-GB" dirty="0"/>
              <a:t> Academy</a:t>
            </a:r>
            <a:br>
              <a:rPr lang="en-GB" dirty="0"/>
            </a:br>
            <a:r>
              <a:rPr lang="en-GB" dirty="0"/>
              <a:t>S4/5 into S5/6</a:t>
            </a:r>
            <a:br>
              <a:rPr lang="en-GB" dirty="0"/>
            </a:br>
            <a:r>
              <a:rPr lang="en-GB" dirty="0"/>
              <a:t>Options Information Evening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0276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dirty="0"/>
              <a:t>Thursday 15</a:t>
            </a:r>
            <a:r>
              <a:rPr lang="en-GB" sz="3200" baseline="30000" dirty="0"/>
              <a:t>th</a:t>
            </a:r>
            <a:r>
              <a:rPr lang="en-GB" sz="3200" dirty="0"/>
              <a:t>  February 2024</a:t>
            </a:r>
          </a:p>
          <a:p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29" y="4307583"/>
            <a:ext cx="1267429" cy="20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5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Ayrshire College Courses: Key Qs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08057" cy="4711653"/>
          </a:xfrm>
        </p:spPr>
        <p:txBody>
          <a:bodyPr>
            <a:normAutofit/>
          </a:bodyPr>
          <a:lstStyle/>
          <a:p>
            <a:r>
              <a:rPr lang="en-GB" sz="3200" dirty="0"/>
              <a:t>Have I researched the course and what I will be doing?</a:t>
            </a:r>
          </a:p>
          <a:p>
            <a:r>
              <a:rPr lang="en-GB" sz="3200" dirty="0"/>
              <a:t>Am I committed enough to finish my day later than my peers?</a:t>
            </a:r>
          </a:p>
          <a:p>
            <a:r>
              <a:rPr lang="en-GB" sz="3200" dirty="0"/>
              <a:t>How does this course fit into my pathway, what’s my next steps?</a:t>
            </a:r>
          </a:p>
          <a:p>
            <a:pPr marL="0" indent="0" algn="ctr">
              <a:buNone/>
            </a:pPr>
            <a:r>
              <a:rPr lang="en-GB" sz="3200" dirty="0">
                <a:hlinkClick r:id="rId3"/>
              </a:rPr>
              <a:t>Ayrshire College Course Information</a:t>
            </a:r>
            <a:endParaRPr lang="en-GB" sz="3200" dirty="0"/>
          </a:p>
          <a:p>
            <a:pPr marL="0" indent="0" algn="ctr">
              <a:buNone/>
            </a:pP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4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+mn-lt"/>
              </a:rPr>
              <a:t>Ayrshire College Courses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08057" cy="47116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Transport</a:t>
            </a:r>
          </a:p>
          <a:p>
            <a:r>
              <a:rPr lang="en-GB" sz="3600" dirty="0"/>
              <a:t>Transport to college will be through public transport and pupils will be reimbursed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Selecting a Course</a:t>
            </a:r>
          </a:p>
          <a:p>
            <a:r>
              <a:rPr lang="en-US" sz="3600" dirty="0"/>
              <a:t>O</a:t>
            </a:r>
            <a:r>
              <a:rPr lang="en-GB" sz="3600" dirty="0" err="1"/>
              <a:t>ptions</a:t>
            </a:r>
            <a:r>
              <a:rPr lang="en-GB" sz="3600" dirty="0"/>
              <a:t>: Alternative/back up course</a:t>
            </a:r>
          </a:p>
          <a:p>
            <a:r>
              <a:rPr lang="en-US" sz="3600" dirty="0"/>
              <a:t>S</a:t>
            </a:r>
            <a:r>
              <a:rPr lang="en-GB" sz="3600" dirty="0"/>
              <a:t>election Process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43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@South-West Connects </a:t>
            </a:r>
            <a:br>
              <a:rPr lang="en-GB" dirty="0"/>
            </a:br>
            <a:r>
              <a:rPr lang="en-GB" dirty="0"/>
              <a:t>Remote Learning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Collaboration between four Local Authorities</a:t>
            </a:r>
          </a:p>
          <a:p>
            <a:r>
              <a:rPr lang="en-GB" sz="3200" dirty="0"/>
              <a:t>Piloted in 2021-22 (105 presentations)</a:t>
            </a:r>
          </a:p>
          <a:p>
            <a:r>
              <a:rPr lang="en-GB" sz="3200" dirty="0"/>
              <a:t>Expansion in 2022-23 (130 presentations)</a:t>
            </a:r>
          </a:p>
          <a:p>
            <a:r>
              <a:rPr lang="en-GB" sz="3200" dirty="0"/>
              <a:t>Motivated and enthusiastic learners</a:t>
            </a:r>
          </a:p>
          <a:p>
            <a:r>
              <a:rPr lang="en-GB" sz="3200" dirty="0"/>
              <a:t>Learners must be able to attend the 5 sessions per week</a:t>
            </a:r>
          </a:p>
          <a:p>
            <a:r>
              <a:rPr lang="en-GB" sz="3200" dirty="0"/>
              <a:t>Pupils applying for Advanced Highers would be expected to have achieved an </a:t>
            </a:r>
            <a:r>
              <a:rPr lang="en-GB" sz="3200" dirty="0">
                <a:solidFill>
                  <a:srgbClr val="FF0000"/>
                </a:solidFill>
              </a:rPr>
              <a:t>‘A’ or ‘B’ </a:t>
            </a:r>
            <a:r>
              <a:rPr lang="en-GB" sz="3200" dirty="0"/>
              <a:t>grade for their chosen subject at Higher level in S5. 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@South-West Connects </a:t>
            </a:r>
            <a:br>
              <a:rPr lang="en-GB" dirty="0"/>
            </a:br>
            <a:r>
              <a:rPr lang="en-GB" dirty="0"/>
              <a:t>Remote Learning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27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</a:rPr>
              <a:t>Advanced Higher  </a:t>
            </a:r>
          </a:p>
          <a:p>
            <a:pPr marL="0" indent="0" algn="ctr">
              <a:buNone/>
            </a:pPr>
            <a:r>
              <a:rPr lang="en-GB" sz="4000" dirty="0"/>
              <a:t>English, Graphic Communication, History, </a:t>
            </a:r>
          </a:p>
          <a:p>
            <a:pPr marL="0" indent="0" algn="ctr">
              <a:buNone/>
            </a:pPr>
            <a:r>
              <a:rPr lang="en-GB" sz="4000" dirty="0"/>
              <a:t>Maths &amp; Spanish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</a:rPr>
              <a:t>Higher</a:t>
            </a:r>
            <a:r>
              <a:rPr lang="en-GB" sz="4000" dirty="0"/>
              <a:t> </a:t>
            </a:r>
          </a:p>
          <a:p>
            <a:pPr marL="0" indent="0" algn="ctr">
              <a:buNone/>
            </a:pPr>
            <a:r>
              <a:rPr lang="en-GB" sz="4000" dirty="0"/>
              <a:t>Politics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FF0000"/>
                </a:solidFill>
              </a:rPr>
              <a:t>Edinburgh College Partnership</a:t>
            </a:r>
          </a:p>
          <a:p>
            <a:pPr marL="0" indent="0" algn="ctr">
              <a:buNone/>
            </a:pPr>
            <a:r>
              <a:rPr lang="en-GB" sz="4000" dirty="0"/>
              <a:t>French/German/Italian/Spanish (N5, Higher &amp; Adv H)</a:t>
            </a:r>
          </a:p>
          <a:p>
            <a:pPr marL="0" indent="0" algn="ctr">
              <a:buNone/>
            </a:pPr>
            <a:endParaRPr lang="en-GB" sz="4000" dirty="0"/>
          </a:p>
          <a:p>
            <a:r>
              <a:rPr lang="en-GB" sz="4000" dirty="0">
                <a:solidFill>
                  <a:srgbClr val="0070C0"/>
                </a:solidFill>
              </a:rPr>
              <a:t>Applications open on Monday 19</a:t>
            </a:r>
            <a:r>
              <a:rPr lang="en-GB" sz="4000" baseline="30000" dirty="0">
                <a:solidFill>
                  <a:srgbClr val="0070C0"/>
                </a:solidFill>
              </a:rPr>
              <a:t>th</a:t>
            </a:r>
            <a:r>
              <a:rPr lang="en-GB" sz="4000" dirty="0">
                <a:solidFill>
                  <a:srgbClr val="0070C0"/>
                </a:solidFill>
              </a:rPr>
              <a:t> February</a:t>
            </a:r>
          </a:p>
          <a:p>
            <a:r>
              <a:rPr lang="en-GB" sz="4000" dirty="0">
                <a:solidFill>
                  <a:srgbClr val="0070C0"/>
                </a:solidFill>
              </a:rPr>
              <a:t>Prospectus and Application Form will be posted on Teams Page 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6" name="AutoShape 1" descr="https://eus-www.sway-cdn.com/sway/v1.0/zb0BcWUobkBASf6y/thumbnailImage?imageId=UGtX3lt_BFoO0q&amp;width=600&amp;height=180&amp;isPreview=false">
            <a:extLst>
              <a:ext uri="{FF2B5EF4-FFF2-40B4-BE49-F238E27FC236}">
                <a16:creationId xmlns:a16="http://schemas.microsoft.com/office/drawing/2014/main" id="{AE715DFE-04FD-4307-86CF-007535766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168" y="3646713"/>
            <a:ext cx="571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7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9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Where to find out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more about the courses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2186"/>
          </a:xfrm>
        </p:spPr>
        <p:txBody>
          <a:bodyPr>
            <a:normAutofit/>
          </a:bodyPr>
          <a:lstStyle/>
          <a:p>
            <a:r>
              <a:rPr lang="en-GB" sz="3200" dirty="0"/>
              <a:t>All course information is in the Senior Phase Options Booklet</a:t>
            </a:r>
          </a:p>
          <a:p>
            <a:r>
              <a:rPr lang="en-GB" sz="3200" dirty="0"/>
              <a:t>This can be found on your TEAMS page and also                     on the school website:</a:t>
            </a:r>
          </a:p>
          <a:p>
            <a:pPr marL="0" indent="0">
              <a:buNone/>
            </a:pPr>
            <a:r>
              <a:rPr lang="en-GB" sz="3200" dirty="0"/>
              <a:t>     - Pupil Zone</a:t>
            </a:r>
          </a:p>
          <a:p>
            <a:pPr marL="0" indent="0">
              <a:buNone/>
            </a:pPr>
            <a:r>
              <a:rPr lang="en-GB" sz="3200" dirty="0"/>
              <a:t>     - </a:t>
            </a:r>
            <a:r>
              <a:rPr lang="en-GB" sz="3200" dirty="0" err="1"/>
              <a:t>Largs</a:t>
            </a:r>
            <a:r>
              <a:rPr lang="en-GB" sz="3200" dirty="0"/>
              <a:t> Academy Options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BCD2BC-37D0-432F-A63D-734563CDD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07" y="4829175"/>
            <a:ext cx="7019925" cy="2028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6310F5-E483-462B-A210-FC0F8E5FC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516" y="2812043"/>
            <a:ext cx="2171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School Website: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err="1">
                <a:solidFill>
                  <a:srgbClr val="FF0000"/>
                </a:solidFill>
              </a:rPr>
              <a:t>Largs</a:t>
            </a:r>
            <a:r>
              <a:rPr lang="en-GB" dirty="0">
                <a:solidFill>
                  <a:srgbClr val="FF0000"/>
                </a:solidFill>
              </a:rPr>
              <a:t> Academy Options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E3EC56-AE9A-4CE6-AFDA-8292D6984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7CA55-2D1C-4ED3-ADEB-4AC890236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364" y="1690688"/>
            <a:ext cx="3382912" cy="4810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D00EA6-63D3-4030-AD45-5B1C7A5C6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" y="1690688"/>
            <a:ext cx="7058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4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55751"/>
            <a:ext cx="10515600" cy="4621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endParaRPr lang="en-GB" i="1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AAAAC-93E6-4C01-AA80-37B40C3DB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1437"/>
            <a:ext cx="8277726" cy="67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Options Timeline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E54B2A-6DBD-45C1-BD8E-87520346D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2310" y="1555751"/>
            <a:ext cx="10227379" cy="260508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2A0578-115B-4D9E-8EE6-06A9A76DC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2" y="4160838"/>
            <a:ext cx="10138127" cy="259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1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Who to turn to: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6560983-AAEC-4B0C-89EE-E8D1AC0A7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850846-EFA8-470D-8D13-C5E4FFEB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1271587"/>
            <a:ext cx="8720388" cy="55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72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Options Interview Process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871-F193-49C0-A557-D323B543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i="1" dirty="0">
                <a:solidFill>
                  <a:srgbClr val="00B0F0"/>
                </a:solidFill>
              </a:rPr>
              <a:t>https://parents-booking.co.uk/largsacademy</a:t>
            </a:r>
            <a:endParaRPr lang="en-GB" sz="3200" dirty="0">
              <a:solidFill>
                <a:srgbClr val="00B0F0"/>
              </a:solidFill>
            </a:endParaRPr>
          </a:p>
          <a:p>
            <a:r>
              <a:rPr lang="en-US" sz="3200" dirty="0"/>
              <a:t>S4 Parent/</a:t>
            </a:r>
            <a:r>
              <a:rPr lang="en-US" sz="3200" dirty="0" err="1"/>
              <a:t>Carer</a:t>
            </a:r>
            <a:r>
              <a:rPr lang="en-US" sz="3200" dirty="0"/>
              <a:t> booking opens 8pm tonight </a:t>
            </a:r>
            <a:r>
              <a:rPr lang="en-US" sz="3200" dirty="0">
                <a:solidFill>
                  <a:srgbClr val="FF0000"/>
                </a:solidFill>
              </a:rPr>
              <a:t>(closes 22</a:t>
            </a:r>
            <a:r>
              <a:rPr lang="en-US" sz="3200" baseline="30000" dirty="0">
                <a:solidFill>
                  <a:srgbClr val="FF0000"/>
                </a:solidFill>
              </a:rPr>
              <a:t>nd</a:t>
            </a:r>
            <a:r>
              <a:rPr lang="en-US" sz="3200" dirty="0">
                <a:solidFill>
                  <a:srgbClr val="FF0000"/>
                </a:solidFill>
              </a:rPr>
              <a:t> February)</a:t>
            </a:r>
          </a:p>
          <a:p>
            <a:r>
              <a:rPr lang="en-US" sz="3200" dirty="0"/>
              <a:t>S5 Parent/</a:t>
            </a:r>
            <a:r>
              <a:rPr lang="en-US" sz="3200" dirty="0" err="1"/>
              <a:t>Carer</a:t>
            </a:r>
            <a:r>
              <a:rPr lang="en-US" sz="3200" dirty="0"/>
              <a:t> booking dates TBC</a:t>
            </a:r>
          </a:p>
          <a:p>
            <a:r>
              <a:rPr lang="en-US" sz="3200" dirty="0"/>
              <a:t>Parents/</a:t>
            </a:r>
            <a:r>
              <a:rPr lang="en-US" sz="3200" dirty="0" err="1"/>
              <a:t>Carers</a:t>
            </a:r>
            <a:r>
              <a:rPr lang="en-US" sz="3200" dirty="0"/>
              <a:t> who booked will join the meeting virtually</a:t>
            </a:r>
          </a:p>
          <a:p>
            <a:r>
              <a:rPr lang="en-US" sz="3200" dirty="0"/>
              <a:t>Pupils whose parents/</a:t>
            </a:r>
            <a:r>
              <a:rPr lang="en-US" sz="3200" dirty="0" err="1"/>
              <a:t>carers</a:t>
            </a:r>
            <a:r>
              <a:rPr lang="en-US" sz="3200" dirty="0"/>
              <a:t> cannot attend the meeting will be issued with an appointment slot</a:t>
            </a:r>
          </a:p>
          <a:p>
            <a:r>
              <a:rPr lang="en-US" sz="3200" dirty="0"/>
              <a:t>Pupils should come prepared with the completed paper copy of their options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8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Aims of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Understanding the option form</a:t>
            </a:r>
          </a:p>
          <a:p>
            <a:r>
              <a:rPr lang="en-GB" sz="3600" dirty="0"/>
              <a:t>Know where to find out more about the courses</a:t>
            </a:r>
          </a:p>
          <a:p>
            <a:r>
              <a:rPr lang="en-GB" sz="3600" dirty="0"/>
              <a:t>Understand how college/@South-West Connects options work</a:t>
            </a:r>
          </a:p>
          <a:p>
            <a:r>
              <a:rPr lang="en-GB" sz="3600" dirty="0"/>
              <a:t>Know how and when options are submitted</a:t>
            </a:r>
          </a:p>
          <a:p>
            <a:r>
              <a:rPr lang="en-GB" sz="3600" dirty="0"/>
              <a:t>Understand how parents/carers can be involved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Options Interview Process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871-F193-49C0-A557-D323B543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Discussion takes place regarding the pupil’s selection, their future interests and their most recent tracking report</a:t>
            </a:r>
          </a:p>
          <a:p>
            <a:r>
              <a:rPr lang="en-US" sz="3200" dirty="0"/>
              <a:t>Options are agreed and inputted into the computer</a:t>
            </a:r>
          </a:p>
          <a:p>
            <a:r>
              <a:rPr lang="en-US" sz="3200" dirty="0"/>
              <a:t>Process completed by Friday 15</a:t>
            </a:r>
            <a:r>
              <a:rPr lang="en-US" sz="3200" baseline="30000" dirty="0"/>
              <a:t>th</a:t>
            </a:r>
            <a:r>
              <a:rPr lang="en-US" sz="3200" dirty="0"/>
              <a:t> March 2024</a:t>
            </a:r>
          </a:p>
          <a:p>
            <a:r>
              <a:rPr lang="en-US" sz="3200" dirty="0"/>
              <a:t>Timetable changes at the start of May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5835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Useful Links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871-F193-49C0-A557-D323B543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Largs Academy Website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Largs Academy - Largs Academy Home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Ayrshire College Website</a:t>
            </a: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Schools (ayrshire.ac.uk)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@South West Connects</a:t>
            </a:r>
          </a:p>
          <a:p>
            <a:pPr marL="0" indent="0">
              <a:buNone/>
            </a:pPr>
            <a:r>
              <a:rPr lang="en-GB" sz="2000" dirty="0">
                <a:hlinkClick r:id="rId5"/>
              </a:rPr>
              <a:t>Digital Prospectus 2024-25.url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5501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Feedback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GB" dirty="0"/>
              <a:t>Please scan the QR code to access the Microsoft Form.  The link can also be found on the school website in the </a:t>
            </a:r>
            <a:r>
              <a:rPr lang="en-GB" dirty="0">
                <a:solidFill>
                  <a:srgbClr val="FF0000"/>
                </a:solidFill>
              </a:rPr>
              <a:t>Options section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20B09-3CF1-48DA-8E8A-CFE0A1F4B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488" y="2782982"/>
            <a:ext cx="3928823" cy="39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33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Parent/Carer Consultation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13ADB-C8AB-421F-B3AB-97F10F07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82" y="378947"/>
            <a:ext cx="7355397" cy="64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3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9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Understanding the option form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and the subjects pupils can pick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Mock Options: what did they do?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3CF97-6983-433F-A0FD-1449164E4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9" y="2590179"/>
            <a:ext cx="7129012" cy="40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9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Understanding the option form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and the subjects pupils can pick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5" y="1825625"/>
            <a:ext cx="1165859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Number of subjects that need picked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S5 – Full Timetable: 5 subjects (A-E = 30 periods) </a:t>
            </a:r>
          </a:p>
          <a:p>
            <a:pPr marL="0" indent="0">
              <a:buNone/>
            </a:pPr>
            <a:r>
              <a:rPr lang="en-GB" sz="3200" dirty="0"/>
              <a:t>	+ 1 x elective period (F) + PSE/RA   </a:t>
            </a:r>
            <a:r>
              <a:rPr lang="en-GB" sz="3200" dirty="0">
                <a:solidFill>
                  <a:srgbClr val="FF0000"/>
                </a:solidFill>
              </a:rPr>
              <a:t>= 32 periods</a:t>
            </a:r>
          </a:p>
          <a:p>
            <a:pPr marL="0" indent="0">
              <a:buNone/>
            </a:pPr>
            <a:r>
              <a:rPr lang="en-GB" sz="3200" dirty="0"/>
              <a:t>S6 – Full Timetable: 5 subjects (A-E = 30 periods)</a:t>
            </a:r>
          </a:p>
          <a:p>
            <a:pPr marL="0" indent="0">
              <a:buNone/>
            </a:pPr>
            <a:r>
              <a:rPr lang="en-GB" sz="3200" dirty="0"/>
              <a:t>	+ 1 x elective period (F) + PSE/RA   </a:t>
            </a:r>
            <a:r>
              <a:rPr lang="en-GB" sz="3200" dirty="0">
                <a:solidFill>
                  <a:srgbClr val="FF0000"/>
                </a:solidFill>
              </a:rPr>
              <a:t>= 32 periods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S6 - </a:t>
            </a:r>
            <a:r>
              <a:rPr lang="en-GB" sz="3200" dirty="0"/>
              <a:t>Once SQA results are in (Aug 2024), pupils may be able to  </a:t>
            </a:r>
          </a:p>
          <a:p>
            <a:pPr marL="0" indent="0">
              <a:buNone/>
            </a:pPr>
            <a:r>
              <a:rPr lang="en-GB" sz="3200" dirty="0"/>
              <a:t>        drop a subject </a:t>
            </a:r>
            <a:r>
              <a:rPr lang="en-GB" sz="3200" dirty="0">
                <a:solidFill>
                  <a:srgbClr val="FF0000"/>
                </a:solidFill>
              </a:rPr>
              <a:t>if they have set up volunteering/work experience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5CCA5-99FB-4619-BBC8-25A186F04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53"/>
            <a:ext cx="12192000" cy="616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41F9B-41C2-4382-B8E1-958B31A62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9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Specific School Courses Information </a:t>
            </a:r>
            <a:br>
              <a:rPr lang="en-GB" dirty="0"/>
            </a:br>
            <a:r>
              <a:rPr lang="en-GB" dirty="0"/>
              <a:t>including NPA’s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dirty="0"/>
              <a:t>What is an SQA NPA?</a:t>
            </a:r>
          </a:p>
          <a:p>
            <a:pPr marL="0" indent="0">
              <a:buNone/>
            </a:pPr>
            <a:r>
              <a:rPr lang="en-GB" sz="3200" dirty="0"/>
              <a:t>   SQA National Progression Award</a:t>
            </a:r>
          </a:p>
          <a:p>
            <a:r>
              <a:rPr lang="en-GB" sz="3200" dirty="0"/>
              <a:t>Available at Level 5 and Level 6</a:t>
            </a:r>
          </a:p>
          <a:p>
            <a:r>
              <a:rPr lang="en-GB" sz="3200" dirty="0"/>
              <a:t>Applied Forensic Science – NPA Lv5</a:t>
            </a:r>
          </a:p>
          <a:p>
            <a:r>
              <a:rPr lang="en-GB" sz="3200" dirty="0"/>
              <a:t>Business &amp; Marketing – NPA Lv5</a:t>
            </a:r>
          </a:p>
          <a:p>
            <a:r>
              <a:rPr lang="en-GB" sz="3200" dirty="0"/>
              <a:t>Drawing NPA Lv5</a:t>
            </a:r>
          </a:p>
          <a:p>
            <a:r>
              <a:rPr lang="en-GB" sz="3200" dirty="0"/>
              <a:t>Games Design – NPA Lv5 – (must be studying/studying N4/N5 computing)</a:t>
            </a:r>
          </a:p>
          <a:p>
            <a:r>
              <a:rPr lang="en-GB" sz="3200" dirty="0"/>
              <a:t>Photography – NPA Lv5</a:t>
            </a:r>
          </a:p>
          <a:p>
            <a:r>
              <a:rPr lang="en-GB" sz="3200" dirty="0"/>
              <a:t>Sports Coaching &amp; Development NPA Lv5 and Lv6</a:t>
            </a:r>
          </a:p>
          <a:p>
            <a:r>
              <a:rPr lang="en-GB" sz="3200" dirty="0"/>
              <a:t>Scientific Technologies NPA Lv6</a:t>
            </a:r>
          </a:p>
          <a:p>
            <a:r>
              <a:rPr lang="en-GB" sz="3200" dirty="0"/>
              <a:t>Youthwork NPA 6</a:t>
            </a:r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9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Specific School Courses Information </a:t>
            </a:r>
            <a:br>
              <a:rPr lang="en-GB" dirty="0"/>
            </a:br>
            <a:r>
              <a:rPr lang="en-GB" dirty="0"/>
              <a:t>including NPA’s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/>
              <a:t>Additional Course Information</a:t>
            </a:r>
          </a:p>
          <a:p>
            <a:r>
              <a:rPr lang="en-GB" sz="3200" dirty="0"/>
              <a:t>Human Biology Higher</a:t>
            </a:r>
          </a:p>
          <a:p>
            <a:r>
              <a:rPr lang="en-US" sz="3200" dirty="0"/>
              <a:t>H</a:t>
            </a:r>
            <a:r>
              <a:rPr lang="en-GB" sz="3200" dirty="0" err="1"/>
              <a:t>igher</a:t>
            </a:r>
            <a:r>
              <a:rPr lang="en-GB" sz="3200" dirty="0"/>
              <a:t> Applications of Maths</a:t>
            </a:r>
          </a:p>
          <a:p>
            <a:endParaRPr lang="en-GB" sz="3200" dirty="0"/>
          </a:p>
          <a:p>
            <a:r>
              <a:rPr lang="en-GB" sz="3200" dirty="0"/>
              <a:t>Pupils wanting to sit a Higher in S5, </a:t>
            </a:r>
            <a:r>
              <a:rPr lang="en-GB" sz="3200" dirty="0">
                <a:solidFill>
                  <a:srgbClr val="FF0000"/>
                </a:solidFill>
              </a:rPr>
              <a:t>must</a:t>
            </a:r>
            <a:r>
              <a:rPr lang="en-GB" sz="3200" dirty="0"/>
              <a:t> have achieved an A-C pass at N5 in S4 (recommended N5 A-B pass for Higher Maths/Sciences)</a:t>
            </a:r>
          </a:p>
          <a:p>
            <a:r>
              <a:rPr lang="en-GB" sz="3200" dirty="0"/>
              <a:t>S6 pupils wanting to select an Adv Higher </a:t>
            </a:r>
            <a:r>
              <a:rPr lang="en-GB" sz="3200" dirty="0">
                <a:solidFill>
                  <a:srgbClr val="FF0000"/>
                </a:solidFill>
              </a:rPr>
              <a:t>must</a:t>
            </a:r>
            <a:r>
              <a:rPr lang="en-GB" sz="3200" dirty="0"/>
              <a:t> have achieved an A-B pass at Higher in S5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0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9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College Courses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86A562-C0DC-47F3-92CF-34D1BD94E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" y="1676400"/>
            <a:ext cx="11923295" cy="49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770</Words>
  <Application>Microsoft Office PowerPoint</Application>
  <PresentationFormat>Widescreen</PresentationFormat>
  <Paragraphs>130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Largs Academy S4/5 into S5/6 Options Information Evening</vt:lpstr>
      <vt:lpstr>Aims of the Meeting</vt:lpstr>
      <vt:lpstr> Understanding the option form  and the subjects pupils can pick </vt:lpstr>
      <vt:lpstr> Understanding the option form  and the subjects pupils can pick </vt:lpstr>
      <vt:lpstr>PowerPoint Presentation</vt:lpstr>
      <vt:lpstr>PowerPoint Presentation</vt:lpstr>
      <vt:lpstr> Specific School Courses Information  including NPA’s </vt:lpstr>
      <vt:lpstr> Specific School Courses Information  including NPA’s </vt:lpstr>
      <vt:lpstr> College Courses </vt:lpstr>
      <vt:lpstr>Ayrshire College Courses: Key Qs</vt:lpstr>
      <vt:lpstr>Ayrshire College Courses</vt:lpstr>
      <vt:lpstr>@South-West Connects  Remote Learning Hub</vt:lpstr>
      <vt:lpstr>@South-West Connects  Remote Learning Hub</vt:lpstr>
      <vt:lpstr> Where to find out  more about the courses </vt:lpstr>
      <vt:lpstr>School Website: Largs Academy Options</vt:lpstr>
      <vt:lpstr>PowerPoint Presentation</vt:lpstr>
      <vt:lpstr>Options Timeline</vt:lpstr>
      <vt:lpstr>Who to turn to:</vt:lpstr>
      <vt:lpstr>Options Interview Process</vt:lpstr>
      <vt:lpstr>Options Interview Process</vt:lpstr>
      <vt:lpstr>Useful Links</vt:lpstr>
      <vt:lpstr>Feedback</vt:lpstr>
      <vt:lpstr>Parent/Carer Consultation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Largs Academy S3 Options Assembly</dc:title>
  <dc:creator>Barry Wilson</dc:creator>
  <cp:lastModifiedBy>Barry Wilson</cp:lastModifiedBy>
  <cp:revision>53</cp:revision>
  <cp:lastPrinted>2022-02-21T14:14:40Z</cp:lastPrinted>
  <dcterms:created xsi:type="dcterms:W3CDTF">2022-02-08T19:20:53Z</dcterms:created>
  <dcterms:modified xsi:type="dcterms:W3CDTF">2024-02-15T17:40:30Z</dcterms:modified>
</cp:coreProperties>
</file>