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70" r:id="rId5"/>
    <p:sldId id="276" r:id="rId6"/>
    <p:sldId id="274" r:id="rId7"/>
    <p:sldId id="259" r:id="rId8"/>
    <p:sldId id="266" r:id="rId9"/>
    <p:sldId id="267" r:id="rId10"/>
    <p:sldId id="261" r:id="rId11"/>
    <p:sldId id="268" r:id="rId12"/>
    <p:sldId id="273" r:id="rId13"/>
    <p:sldId id="264" r:id="rId14"/>
    <p:sldId id="265" r:id="rId15"/>
    <p:sldId id="277" r:id="rId16"/>
    <p:sldId id="278" r:id="rId17"/>
    <p:sldId id="26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4D65-BE56-4A55-B30F-D79D84988ED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607D9-2980-4E35-8D71-0E8DDCB2C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1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6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2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17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3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8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4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6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2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792-0304-402D-B992-AD1CE3222A1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3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08792-0304-402D-B992-AD1CE3222A1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DC2F-7965-49FE-B4B3-7DD4CB558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7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Largs</a:t>
            </a:r>
            <a:r>
              <a:rPr lang="en-GB" dirty="0"/>
              <a:t> Academy</a:t>
            </a:r>
            <a:br>
              <a:rPr lang="en-GB" dirty="0"/>
            </a:br>
            <a:r>
              <a:rPr lang="en-GB" dirty="0"/>
              <a:t>S2 into S3</a:t>
            </a:r>
            <a:br>
              <a:rPr lang="en-GB" dirty="0"/>
            </a:br>
            <a:r>
              <a:rPr lang="en-GB" dirty="0"/>
              <a:t>Options Information Evening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0276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dirty="0"/>
              <a:t>Thursday 8</a:t>
            </a:r>
            <a:r>
              <a:rPr lang="en-GB" sz="3200" baseline="30000" dirty="0"/>
              <a:t>th</a:t>
            </a:r>
            <a:r>
              <a:rPr lang="en-GB" sz="3200" dirty="0"/>
              <a:t> February 2024</a:t>
            </a:r>
          </a:p>
          <a:p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29" y="4307583"/>
            <a:ext cx="1267429" cy="203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5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9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New Courses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New courses that you should research include:</a:t>
            </a:r>
          </a:p>
          <a:p>
            <a:pPr marL="0" indent="0">
              <a:buNone/>
            </a:pPr>
            <a:r>
              <a:rPr lang="en-GB" sz="3200" dirty="0"/>
              <a:t>- Design &amp; Manufacturing	     - Science &amp; Health</a:t>
            </a:r>
          </a:p>
          <a:p>
            <a:pPr>
              <a:buFontTx/>
              <a:buChar char="-"/>
            </a:pPr>
            <a:r>
              <a:rPr lang="en-GB" sz="3200" dirty="0"/>
              <a:t>Graphics		          	     - Learning Through a Lens	</a:t>
            </a:r>
          </a:p>
          <a:p>
            <a:pPr>
              <a:buFontTx/>
              <a:buChar char="-"/>
            </a:pPr>
            <a:r>
              <a:rPr lang="en-GB" sz="3200" dirty="0"/>
              <a:t>Grow &amp; Learn 			     - Practical Electronics 		</a:t>
            </a:r>
          </a:p>
          <a:p>
            <a:pPr>
              <a:buFontTx/>
              <a:buChar char="-"/>
            </a:pPr>
            <a:r>
              <a:rPr lang="en-GB" sz="3200" dirty="0"/>
              <a:t>Music Technology		     - Practical Woodwork		</a:t>
            </a:r>
          </a:p>
          <a:p>
            <a:pPr>
              <a:buFontTx/>
              <a:buChar char="-"/>
            </a:pPr>
            <a:r>
              <a:rPr lang="en-GB" sz="3200" dirty="0"/>
              <a:t>Travel &amp; Tourism		     - Early Education &amp; Childcare	</a:t>
            </a:r>
          </a:p>
          <a:p>
            <a:pPr marL="0" indent="0">
              <a:buNone/>
            </a:pPr>
            <a:r>
              <a:rPr lang="en-GB" sz="3200" dirty="0"/>
              <a:t>- Media Studies			     - Dance</a:t>
            </a:r>
          </a:p>
          <a:p>
            <a:pPr marL="0" indent="0">
              <a:buNone/>
            </a:pPr>
            <a:endParaRPr lang="en-GB" sz="3200" dirty="0"/>
          </a:p>
          <a:p>
            <a:pPr>
              <a:buFontTx/>
              <a:buChar char="-"/>
            </a:pPr>
            <a:endParaRPr lang="en-GB" sz="3200" dirty="0"/>
          </a:p>
          <a:p>
            <a:pPr>
              <a:buFontTx/>
              <a:buChar char="-"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9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Where to find out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more about the courses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All course information is in the BGE Options Booklet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This can be found on your TEAMS page and also on the school website:</a:t>
            </a:r>
          </a:p>
          <a:p>
            <a:pPr marL="0" indent="0">
              <a:buNone/>
            </a:pPr>
            <a:r>
              <a:rPr lang="en-GB" sz="3200" dirty="0"/>
              <a:t>     - Pupil Zone</a:t>
            </a:r>
          </a:p>
          <a:p>
            <a:pPr marL="0" indent="0">
              <a:buNone/>
            </a:pPr>
            <a:r>
              <a:rPr lang="en-GB" sz="3200" dirty="0"/>
              <a:t>     - </a:t>
            </a:r>
            <a:r>
              <a:rPr lang="en-GB" sz="3200" dirty="0" err="1"/>
              <a:t>Largs</a:t>
            </a:r>
            <a:r>
              <a:rPr lang="en-GB" sz="3200" dirty="0"/>
              <a:t> Academy Options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791" y="3534770"/>
            <a:ext cx="3984009" cy="29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School Website: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err="1">
                <a:solidFill>
                  <a:srgbClr val="FF0000"/>
                </a:solidFill>
              </a:rPr>
              <a:t>Largs</a:t>
            </a:r>
            <a:r>
              <a:rPr lang="en-GB" dirty="0">
                <a:solidFill>
                  <a:srgbClr val="FF0000"/>
                </a:solidFill>
              </a:rPr>
              <a:t> Academy Options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02FD2C9-EF61-4A93-BF98-9991A3139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4904" y="1825625"/>
            <a:ext cx="4866804" cy="43513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73D0A8-5449-41B5-A929-02491863B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294" y="1690688"/>
            <a:ext cx="2435161" cy="30788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9EAA09-4EBE-4DD2-A723-3136CF954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906" y="1690688"/>
            <a:ext cx="2493129" cy="30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Involving Parents/Carers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and Submitting Options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5A7E55-D4E1-410E-B2FF-486B7454C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837" y="1825624"/>
            <a:ext cx="11273415" cy="2917825"/>
          </a:xfrm>
        </p:spPr>
      </p:pic>
    </p:spTree>
    <p:extLst>
      <p:ext uri="{BB962C8B-B14F-4D97-AF65-F5344CB8AC3E}">
        <p14:creationId xmlns:p14="http://schemas.microsoft.com/office/powerpoint/2010/main" val="2738470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Who to turn to!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FB7D05-A9BD-4290-A0CF-43DFD8E1E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913" y="1908175"/>
            <a:ext cx="12032173" cy="3911600"/>
          </a:xfrm>
        </p:spPr>
      </p:pic>
    </p:spTree>
    <p:extLst>
      <p:ext uri="{BB962C8B-B14F-4D97-AF65-F5344CB8AC3E}">
        <p14:creationId xmlns:p14="http://schemas.microsoft.com/office/powerpoint/2010/main" val="28327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Options Interview Process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871-F193-49C0-A557-D323B543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Parent/</a:t>
            </a:r>
            <a:r>
              <a:rPr lang="en-US" sz="3200" dirty="0" err="1"/>
              <a:t>Carer</a:t>
            </a:r>
            <a:r>
              <a:rPr lang="en-US" sz="3200" dirty="0"/>
              <a:t> booking opens at 8pm tonight (Thu 8</a:t>
            </a:r>
            <a:r>
              <a:rPr lang="en-US" sz="3200" baseline="30000" dirty="0"/>
              <a:t>th</a:t>
            </a:r>
            <a:r>
              <a:rPr lang="en-US" sz="3200" dirty="0"/>
              <a:t> Feb)</a:t>
            </a:r>
          </a:p>
          <a:p>
            <a:r>
              <a:rPr lang="en-US" sz="3200" dirty="0"/>
              <a:t>Parent/</a:t>
            </a:r>
            <a:r>
              <a:rPr lang="en-US" sz="3200" dirty="0" err="1"/>
              <a:t>Carer</a:t>
            </a:r>
            <a:r>
              <a:rPr lang="en-US" sz="3200" dirty="0"/>
              <a:t> booking closes at 8pm Mon 12</a:t>
            </a:r>
            <a:r>
              <a:rPr lang="en-US" sz="3200" baseline="30000" dirty="0"/>
              <a:t>th</a:t>
            </a:r>
            <a:r>
              <a:rPr lang="en-US" sz="3200" dirty="0"/>
              <a:t> Feb</a:t>
            </a:r>
          </a:p>
          <a:p>
            <a:r>
              <a:rPr lang="en-US" sz="3200" dirty="0"/>
              <a:t>Parents/</a:t>
            </a:r>
            <a:r>
              <a:rPr lang="en-US" sz="3200" dirty="0" err="1"/>
              <a:t>Carers</a:t>
            </a:r>
            <a:r>
              <a:rPr lang="en-US" sz="3200" dirty="0"/>
              <a:t> who booked will join the meeting virtually</a:t>
            </a:r>
          </a:p>
          <a:p>
            <a:r>
              <a:rPr lang="en-US" sz="3200" dirty="0"/>
              <a:t>Pupils who’s parents/</a:t>
            </a:r>
            <a:r>
              <a:rPr lang="en-US" sz="3200" dirty="0" err="1"/>
              <a:t>carers</a:t>
            </a:r>
            <a:r>
              <a:rPr lang="en-US" sz="3200" dirty="0"/>
              <a:t> cannot attend the meeting will be issued with an appointment slot</a:t>
            </a:r>
          </a:p>
          <a:p>
            <a:r>
              <a:rPr lang="en-US" sz="3200" dirty="0"/>
              <a:t>Pupils come prepared with the completed paper copy of their options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89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Options Interview Process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871-F193-49C0-A557-D323B543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Discussion takes place regarding the pupil’s selection, their future interests and their most recent tracking report</a:t>
            </a:r>
          </a:p>
          <a:p>
            <a:r>
              <a:rPr lang="en-US" sz="3200" dirty="0"/>
              <a:t>Options are agreed and inputted into the computer</a:t>
            </a:r>
          </a:p>
          <a:p>
            <a:r>
              <a:rPr lang="en-US" sz="3200" dirty="0"/>
              <a:t>S2 process completed by Friday 16</a:t>
            </a:r>
            <a:r>
              <a:rPr lang="en-US" sz="3200" baseline="30000" dirty="0"/>
              <a:t>th</a:t>
            </a:r>
            <a:r>
              <a:rPr lang="en-US" sz="3200" dirty="0"/>
              <a:t> February</a:t>
            </a:r>
          </a:p>
          <a:p>
            <a:r>
              <a:rPr lang="en-US" sz="3200" dirty="0"/>
              <a:t>Timetable changes at the start of May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58356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Feedback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GB" dirty="0"/>
              <a:t>Please scan the QR code to access the Microsoft Form.  The link can also be found on the school website in the </a:t>
            </a:r>
            <a:r>
              <a:rPr lang="en-GB" dirty="0">
                <a:solidFill>
                  <a:srgbClr val="FF0000"/>
                </a:solidFill>
              </a:rPr>
              <a:t>Options section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20B09-3CF1-48DA-8E8A-CFE0A1F4B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488" y="2782982"/>
            <a:ext cx="3928823" cy="39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3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Aims of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Understanding the option form</a:t>
            </a:r>
          </a:p>
          <a:p>
            <a:r>
              <a:rPr lang="en-GB" sz="3600" dirty="0"/>
              <a:t>Know where to find out more about the courses</a:t>
            </a:r>
          </a:p>
          <a:p>
            <a:r>
              <a:rPr lang="en-GB" sz="3600" dirty="0"/>
              <a:t>Know how and when options are submitted</a:t>
            </a:r>
          </a:p>
          <a:p>
            <a:r>
              <a:rPr lang="en-GB" sz="3600" dirty="0"/>
              <a:t>Understand how parents/carers can be involved</a:t>
            </a:r>
          </a:p>
          <a:p>
            <a:r>
              <a:rPr lang="en-GB" sz="3600" dirty="0"/>
              <a:t>Understand the support that can be accessed </a:t>
            </a:r>
            <a:r>
              <a:rPr lang="en-GB" sz="3600"/>
              <a:t>to assist</a:t>
            </a:r>
            <a:endParaRPr lang="en-GB" sz="36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9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Mock Options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What did they do?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2267F-BA9B-4F02-88C2-4182A1214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9" y="2590179"/>
            <a:ext cx="7129012" cy="40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3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9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Requirements for S3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S3 Curriculum</a:t>
            </a:r>
          </a:p>
          <a:p>
            <a:pPr marL="0" indent="0">
              <a:buNone/>
            </a:pPr>
            <a:r>
              <a:rPr lang="en-GB" sz="3600" dirty="0"/>
              <a:t>English					4 Periods</a:t>
            </a:r>
          </a:p>
          <a:p>
            <a:pPr marL="0" indent="0">
              <a:buNone/>
            </a:pPr>
            <a:r>
              <a:rPr lang="en-GB" sz="3600" dirty="0"/>
              <a:t>Maths					4 Periods</a:t>
            </a:r>
          </a:p>
          <a:p>
            <a:pPr marL="0" indent="0">
              <a:buNone/>
            </a:pPr>
            <a:r>
              <a:rPr lang="en-GB" sz="3600" dirty="0"/>
              <a:t>Physical Education			2 Periods</a:t>
            </a:r>
          </a:p>
          <a:p>
            <a:pPr marL="0" indent="0">
              <a:buNone/>
            </a:pPr>
            <a:r>
              <a:rPr lang="en-GB" sz="3600" dirty="0"/>
              <a:t>PSE/RMPS				1 Period</a:t>
            </a:r>
          </a:p>
          <a:p>
            <a:pPr marL="0" indent="0">
              <a:buNone/>
            </a:pPr>
            <a:r>
              <a:rPr lang="en-GB" sz="3600" dirty="0"/>
              <a:t>7 Subjects (3 periods each)	21 periods</a:t>
            </a:r>
          </a:p>
          <a:p>
            <a:pPr marL="0" indent="0">
              <a:buNone/>
            </a:pPr>
            <a:r>
              <a:rPr lang="en-GB" sz="3600" dirty="0"/>
              <a:t>				</a:t>
            </a:r>
            <a:r>
              <a:rPr lang="en-GB" sz="3600" dirty="0">
                <a:solidFill>
                  <a:srgbClr val="FF0000"/>
                </a:solidFill>
              </a:rPr>
              <a:t>Total		32 Periods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1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A105-C69D-476D-83B4-3A72B649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Understanding the Option Form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5E5C-C697-432C-B874-C49E43148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3200" dirty="0"/>
          </a:p>
          <a:p>
            <a:r>
              <a:rPr lang="en-US" sz="3200" dirty="0"/>
              <a:t>C</a:t>
            </a:r>
            <a:r>
              <a:rPr lang="en-GB" sz="3200" dirty="0" err="1"/>
              <a:t>olumn</a:t>
            </a:r>
            <a:r>
              <a:rPr lang="en-GB" sz="3200" dirty="0"/>
              <a:t> A = English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US" sz="3200" dirty="0"/>
              <a:t>C</a:t>
            </a:r>
            <a:r>
              <a:rPr lang="en-GB" sz="3200" dirty="0" err="1"/>
              <a:t>olumn</a:t>
            </a:r>
            <a:r>
              <a:rPr lang="en-GB" sz="3200" dirty="0"/>
              <a:t> B = Maths</a:t>
            </a:r>
          </a:p>
          <a:p>
            <a:endParaRPr lang="en-GB" sz="3200" dirty="0"/>
          </a:p>
          <a:p>
            <a:r>
              <a:rPr lang="en-GB" sz="3200" dirty="0"/>
              <a:t>Pupil must select one subject from each column (C to I)</a:t>
            </a:r>
          </a:p>
          <a:p>
            <a:endParaRPr lang="en-US" sz="3200" dirty="0"/>
          </a:p>
          <a:p>
            <a:r>
              <a:rPr lang="en-US" sz="3200" dirty="0"/>
              <a:t>Pupils are encouraged to study from each curricular area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A16CC82-0DAB-4DD5-8FD2-F0A7D2335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9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Requirements for S3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1"/>
            <a:ext cx="10515600" cy="5194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Curricular Areas</a:t>
            </a:r>
          </a:p>
          <a:p>
            <a:r>
              <a:rPr lang="en-GB" sz="3200" dirty="0"/>
              <a:t>Scottish Government guidelines stipulate pupils should continue to study a Broad General Education up to and including S3.</a:t>
            </a:r>
          </a:p>
          <a:p>
            <a:r>
              <a:rPr lang="en-GB" sz="3200" dirty="0"/>
              <a:t>In addition to the core subjects of English, Maths, HWB and RE, pupils are strongly encouraged to study:</a:t>
            </a:r>
          </a:p>
          <a:p>
            <a:pPr>
              <a:buFontTx/>
              <a:buChar char="-"/>
            </a:pPr>
            <a:r>
              <a:rPr lang="en-GB" sz="3200" dirty="0">
                <a:solidFill>
                  <a:srgbClr val="FF0000"/>
                </a:solidFill>
              </a:rPr>
              <a:t>Expressive Arts (Ex)		- Modern Languages (ML)</a:t>
            </a:r>
          </a:p>
          <a:p>
            <a:pPr>
              <a:buFontTx/>
              <a:buChar char="-"/>
            </a:pPr>
            <a:r>
              <a:rPr lang="en-GB" sz="3200" dirty="0">
                <a:solidFill>
                  <a:srgbClr val="FF0000"/>
                </a:solidFill>
              </a:rPr>
              <a:t>Sciences (</a:t>
            </a:r>
            <a:r>
              <a:rPr lang="en-GB" sz="3200" dirty="0" err="1">
                <a:solidFill>
                  <a:srgbClr val="FF0000"/>
                </a:solidFill>
              </a:rPr>
              <a:t>Sc</a:t>
            </a:r>
            <a:r>
              <a:rPr lang="en-GB" sz="3200" dirty="0">
                <a:solidFill>
                  <a:srgbClr val="FF0000"/>
                </a:solidFill>
              </a:rPr>
              <a:t>)			- Social Subjects (SS)</a:t>
            </a:r>
          </a:p>
          <a:p>
            <a:pPr>
              <a:buFontTx/>
              <a:buChar char="-"/>
            </a:pPr>
            <a:r>
              <a:rPr lang="en-GB" sz="3200" dirty="0">
                <a:solidFill>
                  <a:srgbClr val="FF0000"/>
                </a:solidFill>
              </a:rPr>
              <a:t>Technologies (T)</a:t>
            </a:r>
          </a:p>
          <a:p>
            <a:pPr>
              <a:buFontTx/>
              <a:buChar char="-"/>
            </a:pPr>
            <a:endParaRPr lang="en-GB" sz="3200" dirty="0"/>
          </a:p>
          <a:p>
            <a:pPr>
              <a:buFontTx/>
              <a:buChar char="-"/>
            </a:pPr>
            <a:endParaRPr lang="en-GB" sz="3200" dirty="0"/>
          </a:p>
          <a:p>
            <a:pPr>
              <a:buFontTx/>
              <a:buChar char="-"/>
            </a:pPr>
            <a:endParaRPr lang="en-GB" sz="3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8248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0F758-B556-40F7-A83D-0DA759D3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635"/>
            <a:ext cx="12192000" cy="53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70734-EF86-4EEB-8D13-46D11FF0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330293"/>
            <a:ext cx="11983703" cy="63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8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A9F2-9BFB-48DB-B306-D869C97C4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01" y="855709"/>
            <a:ext cx="11786398" cy="51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57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507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Largs Academy S2 into S3 Options Information Evening</vt:lpstr>
      <vt:lpstr>Aims of the Meeting</vt:lpstr>
      <vt:lpstr> Mock Options </vt:lpstr>
      <vt:lpstr>Requirements for S3 </vt:lpstr>
      <vt:lpstr>Understanding the Option Form</vt:lpstr>
      <vt:lpstr>Requirements for S3 </vt:lpstr>
      <vt:lpstr>PowerPoint Presentation</vt:lpstr>
      <vt:lpstr>PowerPoint Presentation</vt:lpstr>
      <vt:lpstr>PowerPoint Presentation</vt:lpstr>
      <vt:lpstr> New Courses </vt:lpstr>
      <vt:lpstr> Where to find out  more about the courses </vt:lpstr>
      <vt:lpstr>School Website: Largs Academy Options</vt:lpstr>
      <vt:lpstr>Involving Parents/Carers  and Submitting Options</vt:lpstr>
      <vt:lpstr>Who to turn to!</vt:lpstr>
      <vt:lpstr>Options Interview Process</vt:lpstr>
      <vt:lpstr>Options Interview Process</vt:lpstr>
      <vt:lpstr>Feedback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Largs Academy S3 Options Assembly</dc:title>
  <dc:creator>Barry Wilson</dc:creator>
  <cp:lastModifiedBy>Barry Wilson</cp:lastModifiedBy>
  <cp:revision>45</cp:revision>
  <cp:lastPrinted>2022-02-09T10:32:31Z</cp:lastPrinted>
  <dcterms:created xsi:type="dcterms:W3CDTF">2022-02-08T19:20:53Z</dcterms:created>
  <dcterms:modified xsi:type="dcterms:W3CDTF">2024-02-07T15:19:54Z</dcterms:modified>
</cp:coreProperties>
</file>