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5" d="100"/>
          <a:sy n="65" d="100"/>
        </p:scale>
        <p:origin x="72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7B4B1C-5A2B-4DAF-AD96-3F3C1D5EDD77}" type="datetimeFigureOut">
              <a:rPr lang="en-GB" smtClean="0"/>
              <a:t>26/03/2026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8D2287-3750-45D7-82BA-C0511F43C2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316105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48D2287-3750-45D7-82BA-C0511F43C2D6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62745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5E0DEF-07B3-E714-CFFC-536502F245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C7697D-A5A7-4170-58C7-034AF98451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BD5B34-5452-D00D-82DA-32667CC3BD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C43AC-713F-4163-992D-049DEAA28056}" type="datetimeFigureOut">
              <a:rPr lang="en-GB" smtClean="0"/>
              <a:t>26/03/2026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2B2D5E-A9FF-0D8C-6612-B950752AB6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5EF9F2-AF12-4131-1245-7D791188EA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1EEF4-14DF-4FB4-A4B7-6445170DC4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63082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FEB217-E687-00B2-FC24-167F413FB4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502832B-E477-EFB8-498E-AA5CB6CBAE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A03F68-88AD-E44C-2F7E-EEEACC9C2D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C43AC-713F-4163-992D-049DEAA28056}" type="datetimeFigureOut">
              <a:rPr lang="en-GB" smtClean="0"/>
              <a:t>26/03/2026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08DB0A-3646-A06A-970D-6A1CE8FBD3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4AB4EA-0ED3-F53D-9EF7-94C71DCD59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1EEF4-14DF-4FB4-A4B7-6445170DC4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28571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200938C-CEDD-2A6D-6CBC-C4127653F8E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C6D41E-84A6-9E14-3D9A-CCBC43C2E6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3E219F-1BD7-4C3B-6525-EBE80DE3E0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C43AC-713F-4163-992D-049DEAA28056}" type="datetimeFigureOut">
              <a:rPr lang="en-GB" smtClean="0"/>
              <a:t>26/03/2026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531FEC-0754-001F-3030-167392462A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E9DF25-E0BB-6A3C-1BEF-D5A7134D02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1EEF4-14DF-4FB4-A4B7-6445170DC4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6680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79C1B8-C1D7-FA28-7866-3282097755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CD56CC-1159-A0EF-2ED1-21F3EC2F78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4A1982-ABFA-6460-F3DA-709CF3BA14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C43AC-713F-4163-992D-049DEAA28056}" type="datetimeFigureOut">
              <a:rPr lang="en-GB" smtClean="0"/>
              <a:t>26/03/2026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44642C-BFEB-260B-2A58-077365577E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B76363-B338-C4D3-94CB-8A24D94545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1EEF4-14DF-4FB4-A4B7-6445170DC4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15045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12E0D4-8F18-C1EB-A9F4-50D679324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AABA44-3261-0127-FF56-0A0D1298D1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BEC173-20A8-2B96-0664-D157BB2D8A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C43AC-713F-4163-992D-049DEAA28056}" type="datetimeFigureOut">
              <a:rPr lang="en-GB" smtClean="0"/>
              <a:t>26/03/2026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A144A2-AC0C-82BB-43EB-80477E26DA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1F3921-F482-7887-980A-992208CF29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1EEF4-14DF-4FB4-A4B7-6445170DC4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4899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A305ED-747A-1C5B-96CD-E7E19FFCC5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7AFF5D-29E3-C5F4-08DA-663601B988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59377F-857E-AE66-5D8B-6F7D4B6873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5AE86EB-3A02-AA3E-91FC-EDD4579769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C43AC-713F-4163-992D-049DEAA28056}" type="datetimeFigureOut">
              <a:rPr lang="en-GB" smtClean="0"/>
              <a:t>26/03/2026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8E32F0-C520-06CE-5D72-7D68C56E5E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ECD153C-E9E6-EF37-CC32-7F922E8A0B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1EEF4-14DF-4FB4-A4B7-6445170DC4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50331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61A542-EE59-C223-6546-5EAE2C1201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45F079D-4B12-8ADB-43F9-F636D48431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520E7DF-4C30-2ADF-764D-C46853FF9A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D845940-55F0-B875-1F62-F95474890C7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8D334BB-F85A-21D5-947E-E51AD7EB4D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11B8D60-5DAC-140D-8374-51889D6A74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C43AC-713F-4163-992D-049DEAA28056}" type="datetimeFigureOut">
              <a:rPr lang="en-GB" smtClean="0"/>
              <a:t>26/03/2026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460ADE0-AC34-C0A6-AB13-EC554E7A2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DD5E2BA-0595-97C5-C152-080B2B117C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1EEF4-14DF-4FB4-A4B7-6445170DC4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5512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3C555A-456C-B171-AA75-FF12FF91E7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E3A9BB5-FC70-BEA4-2E73-2D1A10FD94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C43AC-713F-4163-992D-049DEAA28056}" type="datetimeFigureOut">
              <a:rPr lang="en-GB" smtClean="0"/>
              <a:t>26/03/2026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47008A2-84AD-8DF9-1B0E-E8925C9EDC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39B019F-3BFE-9541-C91A-FDC821DE6F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1EEF4-14DF-4FB4-A4B7-6445170DC4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4117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7086BEA-700B-6BF4-BF83-85BB036C8A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C43AC-713F-4163-992D-049DEAA28056}" type="datetimeFigureOut">
              <a:rPr lang="en-GB" smtClean="0"/>
              <a:t>26/03/2026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EED7BAB-5979-5389-4020-341A406A34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1A75360-C1C1-94BD-90AB-3C4CC6967E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1EEF4-14DF-4FB4-A4B7-6445170DC4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753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87813C-C456-5430-0C28-650A3E7B44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986BE1-2C67-69B8-5218-E2D672B426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672E53A-02FC-EC61-6C1C-5CD2758635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7EEFD4-3766-C621-B15F-662EBCFAF8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C43AC-713F-4163-992D-049DEAA28056}" type="datetimeFigureOut">
              <a:rPr lang="en-GB" smtClean="0"/>
              <a:t>26/03/2026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335933-4F1A-7492-1370-51B5E8CABF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E403ED-925B-5DA6-D425-9A97157FF5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1EEF4-14DF-4FB4-A4B7-6445170DC4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98747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D28690-745D-6456-4CE7-FA4C3F26D5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C965C4F-7F4C-4597-D0D6-CE3CB375C38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32F73BD-A2E4-4EB4-7596-E39EF5CBF9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8D961C-EF8D-1C33-DBD9-1215B00EC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C43AC-713F-4163-992D-049DEAA28056}" type="datetimeFigureOut">
              <a:rPr lang="en-GB" smtClean="0"/>
              <a:t>26/03/2026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5D6A33-0E08-86EA-38E1-00A3BF78FB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F7D956-203E-74BE-DD06-53A8301D00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1EEF4-14DF-4FB4-A4B7-6445170DC4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52416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BECF71D-DDCE-2513-5CE8-38B8884393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2DA6F7-A33A-9236-1674-5C9831E0F3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1F23EF-5BCE-E9C5-A104-F2B24802219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91C43AC-713F-4163-992D-049DEAA28056}" type="datetimeFigureOut">
              <a:rPr lang="en-GB" smtClean="0"/>
              <a:t>26/03/2026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EBC6EF-E7CF-D7C7-03FD-94EE9B54DDA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012999-404D-069A-8434-E6243E54C2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4E1EEF4-14DF-4FB4-A4B7-6445170DC4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7901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orth-ayrshire.gov.uk/home.aspx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85861AFF-3522-4704-9245-9C78B694585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062849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Rectangle 30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656150"/>
            <a:ext cx="4651477" cy="14315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93EA5AD-B5BD-2446-7D32-4935DE88FA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43632" y="873940"/>
            <a:ext cx="3951525" cy="1035781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l"/>
            <a:r>
              <a:rPr lang="en-US" sz="3200" b="1" dirty="0"/>
              <a:t>Child Protection Protocol 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588E0CA-1F57-25EB-4014-BA5789279BD6}"/>
              </a:ext>
            </a:extLst>
          </p:cNvPr>
          <p:cNvSpPr txBox="1"/>
          <p:nvPr/>
        </p:nvSpPr>
        <p:spPr>
          <a:xfrm>
            <a:off x="640080" y="2127512"/>
            <a:ext cx="4942023" cy="42425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2000" dirty="0"/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000" dirty="0"/>
              <a:t>Education Services has a fundamental duty to contribute to the care and safety of all children and young people in North Ayrshire.</a:t>
            </a:r>
            <a:endParaRPr lang="en-US" sz="2000" b="1" dirty="0">
              <a:effectLst/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2000" b="1" dirty="0"/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2000" dirty="0">
                <a:effectLst/>
              </a:rPr>
              <a:t>All staff, parents and visitors of </a:t>
            </a:r>
            <a:r>
              <a:rPr lang="en-US" sz="2000" dirty="0" smtClean="0">
                <a:effectLst/>
              </a:rPr>
              <a:t>Kilmory </a:t>
            </a:r>
            <a:r>
              <a:rPr lang="en-US" sz="2000" dirty="0">
                <a:effectLst/>
              </a:rPr>
              <a:t>Primary School have a responsibility to protect the welfare of our young people. If you have a concern for a young person or a disclosure is made by a young person, </a:t>
            </a:r>
            <a:r>
              <a:rPr lang="en-US" sz="2000" b="1" dirty="0">
                <a:effectLst/>
              </a:rPr>
              <a:t>you should report this to a school staff member immediately.</a:t>
            </a:r>
            <a:r>
              <a:rPr lang="en-US" sz="2000" dirty="0">
                <a:effectLst/>
              </a:rPr>
              <a:t> This will be passed on to the </a:t>
            </a:r>
            <a:r>
              <a:rPr lang="en-US" sz="2000" b="1" dirty="0">
                <a:effectLst/>
              </a:rPr>
              <a:t>Child Protection Officer.   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2000" dirty="0"/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GB" sz="2000" dirty="0"/>
              <a:t>The Arran Social Work Team is based at the Council Offices, Lamlash. They can be contacted on 01770 600742. </a:t>
            </a:r>
            <a:endParaRPr lang="en-US" sz="2000" dirty="0">
              <a:effectLst/>
            </a:endParaRPr>
          </a:p>
          <a:p>
            <a:r>
              <a:rPr lang="en-GB" sz="2000" dirty="0"/>
              <a:t>If you are worried about someone during the night or at the weekend an  ‘out of hours’ team is available to deal with emergencies . Please contact </a:t>
            </a:r>
            <a:r>
              <a:rPr lang="en-GB" sz="2000" u="sng" dirty="0">
                <a:hlinkClick r:id="rId3"/>
              </a:rPr>
              <a:t>North Ayrshire Council ‘Out of Hours’</a:t>
            </a:r>
            <a:r>
              <a:rPr lang="en-GB" sz="2000" dirty="0"/>
              <a:t>  Tel: 0800 328 7758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sz="1500" dirty="0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DF909CAE-F41A-4061-A316-864DC2A710A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827222" y="650055"/>
            <a:ext cx="5526578" cy="563488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46866111-D217-A472-0C1E-A5F1F84801C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000" y="985932"/>
            <a:ext cx="1599140" cy="1599140"/>
          </a:xfrm>
          <a:prstGeom prst="rect">
            <a:avLst/>
          </a:prstGeom>
        </p:spPr>
      </p:pic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92240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35F67B87-BD3D-D798-802D-57585CAC09A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847509"/>
              </p:ext>
            </p:extLst>
          </p:nvPr>
        </p:nvGraphicFramePr>
        <p:xfrm>
          <a:off x="6278261" y="2441915"/>
          <a:ext cx="4686452" cy="3613742"/>
        </p:xfrm>
        <a:graphic>
          <a:graphicData uri="http://schemas.openxmlformats.org/drawingml/2006/table">
            <a:tbl>
              <a:tblPr firstRow="1" firstCol="1" bandRow="1">
                <a:solidFill>
                  <a:srgbClr val="F7F7F7"/>
                </a:solidFill>
                <a:tableStyleId>{5C22544A-7EE6-4342-B048-85BDC9FD1C3A}</a:tableStyleId>
              </a:tblPr>
              <a:tblGrid>
                <a:gridCol w="2332143">
                  <a:extLst>
                    <a:ext uri="{9D8B030D-6E8A-4147-A177-3AD203B41FA5}">
                      <a16:colId xmlns:a16="http://schemas.microsoft.com/office/drawing/2014/main" val="3168479069"/>
                    </a:ext>
                  </a:extLst>
                </a:gridCol>
                <a:gridCol w="2354309">
                  <a:extLst>
                    <a:ext uri="{9D8B030D-6E8A-4147-A177-3AD203B41FA5}">
                      <a16:colId xmlns:a16="http://schemas.microsoft.com/office/drawing/2014/main" val="2637689897"/>
                    </a:ext>
                  </a:extLst>
                </a:gridCol>
              </a:tblGrid>
              <a:tr h="1794111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GB" sz="1500" b="1" kern="100" cap="all" spc="6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</a:p>
                    <a:p>
                      <a:pPr algn="ctr">
                        <a:buNone/>
                      </a:pPr>
                      <a:endParaRPr lang="en-GB" sz="1500" b="1" kern="100" cap="all" spc="6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buNone/>
                      </a:pPr>
                      <a:endParaRPr lang="en-GB" sz="1500" b="1" kern="100" cap="all" spc="6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buNone/>
                      </a:pPr>
                      <a:endParaRPr lang="en-GB" sz="1500" b="1" kern="100" cap="all" spc="6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buNone/>
                      </a:pPr>
                      <a:endParaRPr lang="en-GB" sz="1500" b="1" kern="100" cap="all" spc="6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algn="ctr">
                        <a:buNone/>
                      </a:pPr>
                      <a:endParaRPr lang="en-GB" sz="1500" b="1" kern="100" cap="all" spc="6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4751" marR="174751" marT="174751" marB="174751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GB" sz="1500" b="1" kern="100" cap="all" spc="6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GB" sz="1500" b="1" kern="100" cap="all" spc="6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174751" marR="174751" marT="174751" marB="174751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18228327"/>
                  </a:ext>
                </a:extLst>
              </a:tr>
              <a:tr h="1432505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GB" sz="1500" b="1" kern="100" cap="none" spc="0" dirty="0">
                          <a:solidFill>
                            <a:schemeClr val="tx1"/>
                          </a:solidFill>
                          <a:effectLst/>
                        </a:rPr>
                        <a:t>Child Protection </a:t>
                      </a:r>
                    </a:p>
                    <a:p>
                      <a:pPr algn="ctr">
                        <a:buNone/>
                      </a:pPr>
                      <a:r>
                        <a:rPr lang="en-GB" sz="1500" b="1" kern="100" cap="none" spc="0" dirty="0">
                          <a:solidFill>
                            <a:schemeClr val="tx1"/>
                          </a:solidFill>
                          <a:effectLst/>
                        </a:rPr>
                        <a:t>Co-ordinator.</a:t>
                      </a:r>
                    </a:p>
                    <a:p>
                      <a:pPr algn="ctr">
                        <a:buNone/>
                      </a:pPr>
                      <a:r>
                        <a:rPr lang="en-GB" sz="1500" b="1" kern="100" cap="none" spc="0" dirty="0">
                          <a:solidFill>
                            <a:schemeClr val="tx1"/>
                          </a:solidFill>
                          <a:effectLst/>
                        </a:rPr>
                        <a:t>Head Teacher, </a:t>
                      </a:r>
                    </a:p>
                    <a:p>
                      <a:pPr algn="ctr">
                        <a:buNone/>
                      </a:pPr>
                      <a:r>
                        <a:rPr lang="en-GB" sz="1500" b="1" kern="100" cap="none" spc="0" dirty="0">
                          <a:solidFill>
                            <a:schemeClr val="tx1"/>
                          </a:solidFill>
                          <a:effectLst/>
                        </a:rPr>
                        <a:t>Allison Conner</a:t>
                      </a:r>
                    </a:p>
                    <a:p>
                      <a:pPr algn="ctr">
                        <a:buNone/>
                      </a:pPr>
                      <a:r>
                        <a:rPr lang="en-GB" sz="1500" b="1" kern="1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6 Arran Schools</a:t>
                      </a:r>
                    </a:p>
                  </a:txBody>
                  <a:tcPr marL="93553" marR="100235" marT="26730" marB="116501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rgbClr val="F7F7F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en-GB" sz="2000" b="1" kern="100" cap="none" spc="0" dirty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en-GB" sz="1500" b="1" kern="100" cap="none" spc="0" dirty="0">
                          <a:solidFill>
                            <a:schemeClr val="tx1"/>
                          </a:solidFill>
                          <a:effectLst/>
                        </a:rPr>
                        <a:t>(in HT absence)</a:t>
                      </a:r>
                    </a:p>
                    <a:p>
                      <a:pPr algn="ctr">
                        <a:buNone/>
                      </a:pPr>
                      <a:r>
                        <a:rPr lang="en-GB" sz="1500" b="1" kern="100" cap="none" spc="0" dirty="0" smtClean="0">
                          <a:solidFill>
                            <a:schemeClr val="tx1"/>
                          </a:solidFill>
                          <a:effectLst/>
                        </a:rPr>
                        <a:t>Acting Depute </a:t>
                      </a:r>
                    </a:p>
                    <a:p>
                      <a:pPr algn="ctr">
                        <a:buNone/>
                      </a:pPr>
                      <a:r>
                        <a:rPr lang="en-GB" sz="1500" b="1" kern="100" cap="none" spc="0" dirty="0" smtClean="0">
                          <a:solidFill>
                            <a:schemeClr val="tx1"/>
                          </a:solidFill>
                          <a:effectLst/>
                        </a:rPr>
                        <a:t>Head </a:t>
                      </a:r>
                      <a:r>
                        <a:rPr lang="en-GB" sz="1500" b="1" kern="100" cap="none" spc="0" dirty="0">
                          <a:solidFill>
                            <a:schemeClr val="tx1"/>
                          </a:solidFill>
                          <a:effectLst/>
                        </a:rPr>
                        <a:t>Teacher, </a:t>
                      </a:r>
                    </a:p>
                    <a:p>
                      <a:pPr algn="ctr">
                        <a:buNone/>
                      </a:pPr>
                      <a:r>
                        <a:rPr lang="en-GB" sz="1500" b="1" kern="100" cap="none" spc="0" dirty="0">
                          <a:solidFill>
                            <a:schemeClr val="tx1"/>
                          </a:solidFill>
                          <a:effectLst/>
                        </a:rPr>
                        <a:t>Claire </a:t>
                      </a:r>
                      <a:r>
                        <a:rPr lang="en-GB" sz="1500" b="1" kern="100" cap="none" spc="0" dirty="0" smtClean="0">
                          <a:solidFill>
                            <a:schemeClr val="tx1"/>
                          </a:solidFill>
                          <a:effectLst/>
                        </a:rPr>
                        <a:t>McNally, </a:t>
                      </a:r>
                      <a:endParaRPr lang="en-GB" sz="1500" b="1" kern="100" cap="none" spc="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buNone/>
                      </a:pPr>
                      <a:r>
                        <a:rPr lang="en-GB" sz="1500" b="1" kern="100" cap="none" spc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Kilmory, </a:t>
                      </a:r>
                      <a:r>
                        <a:rPr lang="en-GB" sz="1500" b="1" kern="100" cap="none" spc="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Prinmill</a:t>
                      </a:r>
                      <a:r>
                        <a:rPr lang="en-GB" sz="1500" b="1" kern="100" cap="none" spc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, Whiting Bay </a:t>
                      </a:r>
                      <a:r>
                        <a:rPr lang="en-GB" sz="1500" b="1" kern="100" cap="none" spc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Schools</a:t>
                      </a:r>
                    </a:p>
                  </a:txBody>
                  <a:tcPr marL="93553" marR="100235" marT="26730" marB="116501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</a:lnB>
                    <a:solidFill>
                      <a:srgbClr val="F7F7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73867836"/>
                  </a:ext>
                </a:extLst>
              </a:tr>
            </a:tbl>
          </a:graphicData>
        </a:graphic>
      </p:graphicFrame>
      <p:pic>
        <p:nvPicPr>
          <p:cNvPr id="14" name="Picture 13">
            <a:extLst>
              <a:ext uri="{FF2B5EF4-FFF2-40B4-BE49-F238E27FC236}">
                <a16:creationId xmlns:a16="http://schemas.microsoft.com/office/drawing/2014/main" id="{0791566E-9761-A810-7AEA-339ABA60DE66}"/>
              </a:ext>
            </a:extLst>
          </p:cNvPr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0879" y="2571339"/>
            <a:ext cx="1205610" cy="1607480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E8746597-9FA3-4A57-5F62-BD487CCD9840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 rot="10800000">
            <a:off x="6556334" y="2524954"/>
            <a:ext cx="1923112" cy="144233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677057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2194</TotalTime>
  <Words>192</Words>
  <Application>Microsoft Office PowerPoint</Application>
  <PresentationFormat>Widescreen</PresentationFormat>
  <Paragraphs>24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Times New Roman</vt:lpstr>
      <vt:lpstr>Office Theme</vt:lpstr>
      <vt:lpstr>Child Protection Protocol  </vt:lpstr>
    </vt:vector>
  </TitlesOfParts>
  <Company>NAC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Child Protection Protocol</dc:title>
  <dc:creator>Allison Conner ( Head Teacher / Brodick Primary School )</dc:creator>
  <cp:lastModifiedBy>Linda Tudhope</cp:lastModifiedBy>
  <cp:revision>12</cp:revision>
  <cp:lastPrinted>2026-03-24T11:56:54Z</cp:lastPrinted>
  <dcterms:created xsi:type="dcterms:W3CDTF">2026-03-17T06:44:25Z</dcterms:created>
  <dcterms:modified xsi:type="dcterms:W3CDTF">2026-03-26T09:24:02Z</dcterms:modified>
</cp:coreProperties>
</file>