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sldIdLst>
    <p:sldId id="256" r:id="rId2"/>
    <p:sldId id="258" r:id="rId3"/>
    <p:sldId id="259" r:id="rId4"/>
    <p:sldId id="271" r:id="rId5"/>
    <p:sldId id="272" r:id="rId6"/>
    <p:sldId id="273" r:id="rId7"/>
    <p:sldId id="260" r:id="rId8"/>
    <p:sldId id="261" r:id="rId9"/>
    <p:sldId id="262" r:id="rId10"/>
    <p:sldId id="263" r:id="rId11"/>
    <p:sldId id="265" r:id="rId12"/>
    <p:sldId id="264" r:id="rId13"/>
    <p:sldId id="266" r:id="rId14"/>
    <p:sldId id="267" r:id="rId15"/>
    <p:sldId id="268" r:id="rId16"/>
    <p:sldId id="269"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FF4C6BF-73A8-4D9C-8F18-FA14C99E26E5}">
          <p14:sldIdLst>
            <p14:sldId id="256"/>
          </p14:sldIdLst>
        </p14:section>
        <p14:section name="Untitled Section" id="{A9DE1ED4-0B9F-44A8-8C34-67AC7B0EEFD3}">
          <p14:sldIdLst>
            <p14:sldId id="258"/>
            <p14:sldId id="259"/>
            <p14:sldId id="271"/>
            <p14:sldId id="272"/>
            <p14:sldId id="273"/>
            <p14:sldId id="260"/>
            <p14:sldId id="261"/>
            <p14:sldId id="262"/>
            <p14:sldId id="263"/>
            <p14:sldId id="265"/>
            <p14:sldId id="264"/>
            <p14:sldId id="266"/>
            <p14:sldId id="267"/>
            <p14:sldId id="268"/>
            <p14:sldId id="269"/>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63BC7C-82C0-4F85-8976-2F7754638F1C}" type="doc">
      <dgm:prSet loTypeId="urn:microsoft.com/office/officeart/2005/8/layout/cycle3" loCatId="cycle" qsTypeId="urn:microsoft.com/office/officeart/2005/8/quickstyle/3d2" qsCatId="3D" csTypeId="urn:microsoft.com/office/officeart/2005/8/colors/accent1_2" csCatId="accent1" phldr="1"/>
      <dgm:spPr/>
      <dgm:t>
        <a:bodyPr/>
        <a:lstStyle/>
        <a:p>
          <a:endParaRPr lang="en-GB"/>
        </a:p>
      </dgm:t>
    </dgm:pt>
    <dgm:pt modelId="{22EA9C37-B030-4A30-AB92-0866A712E967}">
      <dgm:prSet phldrT="[Text]"/>
      <dgm:spPr>
        <a:solidFill>
          <a:schemeClr val="tx2"/>
        </a:solidFill>
      </dgm:spPr>
      <dgm:t>
        <a:bodyPr/>
        <a:lstStyle/>
        <a:p>
          <a:r>
            <a:rPr lang="en-GB" b="1" dirty="0" smtClean="0"/>
            <a:t>Observe Performance and Collect Data</a:t>
          </a:r>
          <a:endParaRPr lang="en-GB" b="1" dirty="0"/>
        </a:p>
      </dgm:t>
    </dgm:pt>
    <dgm:pt modelId="{8E1F5F46-7044-445D-AABF-75A0F738D7C7}" type="parTrans" cxnId="{B2313377-4AA2-4469-99A3-78D0CE822F92}">
      <dgm:prSet/>
      <dgm:spPr/>
      <dgm:t>
        <a:bodyPr/>
        <a:lstStyle/>
        <a:p>
          <a:endParaRPr lang="en-GB"/>
        </a:p>
      </dgm:t>
    </dgm:pt>
    <dgm:pt modelId="{CAF568D7-754A-446B-8770-7EF2329A0A84}" type="sibTrans" cxnId="{B2313377-4AA2-4469-99A3-78D0CE822F92}">
      <dgm:prSet/>
      <dgm:spPr>
        <a:solidFill>
          <a:schemeClr val="accent2"/>
        </a:solidFill>
      </dgm:spPr>
      <dgm:t>
        <a:bodyPr/>
        <a:lstStyle/>
        <a:p>
          <a:endParaRPr lang="en-GB"/>
        </a:p>
      </dgm:t>
    </dgm:pt>
    <dgm:pt modelId="{5EAD5F91-3167-4257-BA1F-252D02434886}">
      <dgm:prSet phldrT="[Text]" custT="1"/>
      <dgm:spPr>
        <a:solidFill>
          <a:schemeClr val="tx2"/>
        </a:solidFill>
      </dgm:spPr>
      <dgm:t>
        <a:bodyPr/>
        <a:lstStyle/>
        <a:p>
          <a:r>
            <a:rPr lang="en-GB" sz="1600" b="1" dirty="0" smtClean="0"/>
            <a:t>Collect Results and Identify Strengths and Development Needs</a:t>
          </a:r>
          <a:endParaRPr lang="en-GB" sz="1600" b="1" dirty="0"/>
        </a:p>
      </dgm:t>
    </dgm:pt>
    <dgm:pt modelId="{1FEC6591-FC15-4C0F-B70A-D7FEC51EC502}" type="parTrans" cxnId="{77B6AE21-20DC-4A32-A52C-128E03BBF71E}">
      <dgm:prSet/>
      <dgm:spPr/>
      <dgm:t>
        <a:bodyPr/>
        <a:lstStyle/>
        <a:p>
          <a:endParaRPr lang="en-GB"/>
        </a:p>
      </dgm:t>
    </dgm:pt>
    <dgm:pt modelId="{BDA5FAC3-B38E-4EF7-90B0-66C3967128CB}" type="sibTrans" cxnId="{77B6AE21-20DC-4A32-A52C-128E03BBF71E}">
      <dgm:prSet/>
      <dgm:spPr/>
      <dgm:t>
        <a:bodyPr/>
        <a:lstStyle/>
        <a:p>
          <a:endParaRPr lang="en-GB"/>
        </a:p>
      </dgm:t>
    </dgm:pt>
    <dgm:pt modelId="{3C092031-2DA2-4E4F-84A8-3BCF0D410CD2}">
      <dgm:prSet phldrT="[Text]" custT="1"/>
      <dgm:spPr>
        <a:solidFill>
          <a:schemeClr val="tx2"/>
        </a:solidFill>
      </dgm:spPr>
      <dgm:t>
        <a:bodyPr/>
        <a:lstStyle/>
        <a:p>
          <a:r>
            <a:rPr lang="en-GB" sz="1600" b="1" dirty="0" smtClean="0"/>
            <a:t>Plan a training programme which focuses on improving your development need</a:t>
          </a:r>
          <a:endParaRPr lang="en-GB" sz="1600" b="1" dirty="0"/>
        </a:p>
      </dgm:t>
    </dgm:pt>
    <dgm:pt modelId="{93160057-6B69-4BF5-BE0B-BEFCE38C2E1C}" type="parTrans" cxnId="{7011EE5B-81A0-4B9B-BD13-B483971B36AA}">
      <dgm:prSet/>
      <dgm:spPr/>
      <dgm:t>
        <a:bodyPr/>
        <a:lstStyle/>
        <a:p>
          <a:endParaRPr lang="en-GB"/>
        </a:p>
      </dgm:t>
    </dgm:pt>
    <dgm:pt modelId="{284A44BE-9384-45AA-A091-9D9D1E9F7AAB}" type="sibTrans" cxnId="{7011EE5B-81A0-4B9B-BD13-B483971B36AA}">
      <dgm:prSet/>
      <dgm:spPr/>
      <dgm:t>
        <a:bodyPr/>
        <a:lstStyle/>
        <a:p>
          <a:endParaRPr lang="en-GB"/>
        </a:p>
      </dgm:t>
    </dgm:pt>
    <dgm:pt modelId="{162FB5AA-4D8B-42FF-8986-0A43D2B55BE4}">
      <dgm:prSet phldrT="[Text]"/>
      <dgm:spPr>
        <a:solidFill>
          <a:schemeClr val="tx2"/>
        </a:solidFill>
      </dgm:spPr>
      <dgm:t>
        <a:bodyPr/>
        <a:lstStyle/>
        <a:p>
          <a:r>
            <a:rPr lang="en-GB" b="1" dirty="0" smtClean="0"/>
            <a:t>Carry out a training programme and monitor your progress</a:t>
          </a:r>
          <a:endParaRPr lang="en-GB" b="1" dirty="0"/>
        </a:p>
      </dgm:t>
    </dgm:pt>
    <dgm:pt modelId="{12F5EA50-D2B8-428F-BDF7-A44F8373CB8E}" type="parTrans" cxnId="{4F3D6C82-5828-4D61-BD60-0A7430B38125}">
      <dgm:prSet/>
      <dgm:spPr/>
      <dgm:t>
        <a:bodyPr/>
        <a:lstStyle/>
        <a:p>
          <a:endParaRPr lang="en-GB"/>
        </a:p>
      </dgm:t>
    </dgm:pt>
    <dgm:pt modelId="{637B6D07-4F5C-4736-B040-94D20BAC834C}" type="sibTrans" cxnId="{4F3D6C82-5828-4D61-BD60-0A7430B38125}">
      <dgm:prSet/>
      <dgm:spPr/>
      <dgm:t>
        <a:bodyPr/>
        <a:lstStyle/>
        <a:p>
          <a:endParaRPr lang="en-GB"/>
        </a:p>
      </dgm:t>
    </dgm:pt>
    <dgm:pt modelId="{4F508BA4-9F94-4A9B-AE69-2B2E0C08DA93}" type="pres">
      <dgm:prSet presAssocID="{0263BC7C-82C0-4F85-8976-2F7754638F1C}" presName="Name0" presStyleCnt="0">
        <dgm:presLayoutVars>
          <dgm:dir/>
          <dgm:resizeHandles val="exact"/>
        </dgm:presLayoutVars>
      </dgm:prSet>
      <dgm:spPr/>
    </dgm:pt>
    <dgm:pt modelId="{061011FA-F131-47B1-863F-8D0A3F3903D3}" type="pres">
      <dgm:prSet presAssocID="{0263BC7C-82C0-4F85-8976-2F7754638F1C}" presName="cycle" presStyleCnt="0"/>
      <dgm:spPr/>
    </dgm:pt>
    <dgm:pt modelId="{62256134-5D46-4039-8FF4-71113A42AB95}" type="pres">
      <dgm:prSet presAssocID="{22EA9C37-B030-4A30-AB92-0866A712E967}" presName="nodeFirstNode" presStyleLbl="node1" presStyleIdx="0" presStyleCnt="4" custScaleX="73784" custScaleY="85021">
        <dgm:presLayoutVars>
          <dgm:bulletEnabled val="1"/>
        </dgm:presLayoutVars>
      </dgm:prSet>
      <dgm:spPr/>
    </dgm:pt>
    <dgm:pt modelId="{B5735109-146C-4AFC-8645-60EF2D355F92}" type="pres">
      <dgm:prSet presAssocID="{CAF568D7-754A-446B-8770-7EF2329A0A84}" presName="sibTransFirstNode" presStyleLbl="bgShp" presStyleIdx="0" presStyleCnt="1"/>
      <dgm:spPr/>
    </dgm:pt>
    <dgm:pt modelId="{BA87C70A-580B-4C3A-BF82-774525517045}" type="pres">
      <dgm:prSet presAssocID="{5EAD5F91-3167-4257-BA1F-252D02434886}" presName="nodeFollowingNodes" presStyleLbl="node1" presStyleIdx="1" presStyleCnt="4" custScaleX="89590" custScaleY="94714">
        <dgm:presLayoutVars>
          <dgm:bulletEnabled val="1"/>
        </dgm:presLayoutVars>
      </dgm:prSet>
      <dgm:spPr/>
      <dgm:t>
        <a:bodyPr/>
        <a:lstStyle/>
        <a:p>
          <a:endParaRPr lang="en-GB"/>
        </a:p>
      </dgm:t>
    </dgm:pt>
    <dgm:pt modelId="{45D26F6B-E3B6-4117-BF3A-37A2091CF8E8}" type="pres">
      <dgm:prSet presAssocID="{3C092031-2DA2-4E4F-84A8-3BCF0D410CD2}" presName="nodeFollowingNodes" presStyleLbl="node1" presStyleIdx="2" presStyleCnt="4" custScaleY="90545">
        <dgm:presLayoutVars>
          <dgm:bulletEnabled val="1"/>
        </dgm:presLayoutVars>
      </dgm:prSet>
      <dgm:spPr/>
      <dgm:t>
        <a:bodyPr/>
        <a:lstStyle/>
        <a:p>
          <a:endParaRPr lang="en-GB"/>
        </a:p>
      </dgm:t>
    </dgm:pt>
    <dgm:pt modelId="{B1721F3B-80B5-4340-959C-621DD42BFF69}" type="pres">
      <dgm:prSet presAssocID="{162FB5AA-4D8B-42FF-8986-0A43D2B55BE4}" presName="nodeFollowingNodes" presStyleLbl="node1" presStyleIdx="3" presStyleCnt="4" custScaleX="87987" custScaleY="93619">
        <dgm:presLayoutVars>
          <dgm:bulletEnabled val="1"/>
        </dgm:presLayoutVars>
      </dgm:prSet>
      <dgm:spPr/>
      <dgm:t>
        <a:bodyPr/>
        <a:lstStyle/>
        <a:p>
          <a:endParaRPr lang="en-GB"/>
        </a:p>
      </dgm:t>
    </dgm:pt>
  </dgm:ptLst>
  <dgm:cxnLst>
    <dgm:cxn modelId="{77B6AE21-20DC-4A32-A52C-128E03BBF71E}" srcId="{0263BC7C-82C0-4F85-8976-2F7754638F1C}" destId="{5EAD5F91-3167-4257-BA1F-252D02434886}" srcOrd="1" destOrd="0" parTransId="{1FEC6591-FC15-4C0F-B70A-D7FEC51EC502}" sibTransId="{BDA5FAC3-B38E-4EF7-90B0-66C3967128CB}"/>
    <dgm:cxn modelId="{7011EE5B-81A0-4B9B-BD13-B483971B36AA}" srcId="{0263BC7C-82C0-4F85-8976-2F7754638F1C}" destId="{3C092031-2DA2-4E4F-84A8-3BCF0D410CD2}" srcOrd="2" destOrd="0" parTransId="{93160057-6B69-4BF5-BE0B-BEFCE38C2E1C}" sibTransId="{284A44BE-9384-45AA-A091-9D9D1E9F7AAB}"/>
    <dgm:cxn modelId="{33F4F683-AE79-42A0-B361-FE5F9C38ED25}" type="presOf" srcId="{3C092031-2DA2-4E4F-84A8-3BCF0D410CD2}" destId="{45D26F6B-E3B6-4117-BF3A-37A2091CF8E8}" srcOrd="0" destOrd="0" presId="urn:microsoft.com/office/officeart/2005/8/layout/cycle3"/>
    <dgm:cxn modelId="{C954395B-3193-4617-A3B3-32A1583A9725}" type="presOf" srcId="{22EA9C37-B030-4A30-AB92-0866A712E967}" destId="{62256134-5D46-4039-8FF4-71113A42AB95}" srcOrd="0" destOrd="0" presId="urn:microsoft.com/office/officeart/2005/8/layout/cycle3"/>
    <dgm:cxn modelId="{4F3D6C82-5828-4D61-BD60-0A7430B38125}" srcId="{0263BC7C-82C0-4F85-8976-2F7754638F1C}" destId="{162FB5AA-4D8B-42FF-8986-0A43D2B55BE4}" srcOrd="3" destOrd="0" parTransId="{12F5EA50-D2B8-428F-BDF7-A44F8373CB8E}" sibTransId="{637B6D07-4F5C-4736-B040-94D20BAC834C}"/>
    <dgm:cxn modelId="{6D99FE54-3129-46C6-8BB5-988800BC3CEA}" type="presOf" srcId="{CAF568D7-754A-446B-8770-7EF2329A0A84}" destId="{B5735109-146C-4AFC-8645-60EF2D355F92}" srcOrd="0" destOrd="0" presId="urn:microsoft.com/office/officeart/2005/8/layout/cycle3"/>
    <dgm:cxn modelId="{AAD31139-FC7E-479E-9C5C-B7A6AF14F336}" type="presOf" srcId="{5EAD5F91-3167-4257-BA1F-252D02434886}" destId="{BA87C70A-580B-4C3A-BF82-774525517045}" srcOrd="0" destOrd="0" presId="urn:microsoft.com/office/officeart/2005/8/layout/cycle3"/>
    <dgm:cxn modelId="{8ABB7DA9-B70E-409B-82F0-BA389B838354}" type="presOf" srcId="{162FB5AA-4D8B-42FF-8986-0A43D2B55BE4}" destId="{B1721F3B-80B5-4340-959C-621DD42BFF69}" srcOrd="0" destOrd="0" presId="urn:microsoft.com/office/officeart/2005/8/layout/cycle3"/>
    <dgm:cxn modelId="{1CE87DCE-5012-41B1-8F85-FEDA4D93FADB}" type="presOf" srcId="{0263BC7C-82C0-4F85-8976-2F7754638F1C}" destId="{4F508BA4-9F94-4A9B-AE69-2B2E0C08DA93}" srcOrd="0" destOrd="0" presId="urn:microsoft.com/office/officeart/2005/8/layout/cycle3"/>
    <dgm:cxn modelId="{B2313377-4AA2-4469-99A3-78D0CE822F92}" srcId="{0263BC7C-82C0-4F85-8976-2F7754638F1C}" destId="{22EA9C37-B030-4A30-AB92-0866A712E967}" srcOrd="0" destOrd="0" parTransId="{8E1F5F46-7044-445D-AABF-75A0F738D7C7}" sibTransId="{CAF568D7-754A-446B-8770-7EF2329A0A84}"/>
    <dgm:cxn modelId="{709164DE-0A2B-4F6C-9DD6-4915E0739C22}" type="presParOf" srcId="{4F508BA4-9F94-4A9B-AE69-2B2E0C08DA93}" destId="{061011FA-F131-47B1-863F-8D0A3F3903D3}" srcOrd="0" destOrd="0" presId="urn:microsoft.com/office/officeart/2005/8/layout/cycle3"/>
    <dgm:cxn modelId="{04B8D531-22C2-4AEB-BFAC-29FE0306B34C}" type="presParOf" srcId="{061011FA-F131-47B1-863F-8D0A3F3903D3}" destId="{62256134-5D46-4039-8FF4-71113A42AB95}" srcOrd="0" destOrd="0" presId="urn:microsoft.com/office/officeart/2005/8/layout/cycle3"/>
    <dgm:cxn modelId="{B6CDDD1B-DF59-4762-BED5-82890F84D1AB}" type="presParOf" srcId="{061011FA-F131-47B1-863F-8D0A3F3903D3}" destId="{B5735109-146C-4AFC-8645-60EF2D355F92}" srcOrd="1" destOrd="0" presId="urn:microsoft.com/office/officeart/2005/8/layout/cycle3"/>
    <dgm:cxn modelId="{8D12D1AB-2FE3-4EDB-951D-8B8EB493A147}" type="presParOf" srcId="{061011FA-F131-47B1-863F-8D0A3F3903D3}" destId="{BA87C70A-580B-4C3A-BF82-774525517045}" srcOrd="2" destOrd="0" presId="urn:microsoft.com/office/officeart/2005/8/layout/cycle3"/>
    <dgm:cxn modelId="{7EB8F9A4-48C3-4F4B-966D-0F8C93D5C0F7}" type="presParOf" srcId="{061011FA-F131-47B1-863F-8D0A3F3903D3}" destId="{45D26F6B-E3B6-4117-BF3A-37A2091CF8E8}" srcOrd="3" destOrd="0" presId="urn:microsoft.com/office/officeart/2005/8/layout/cycle3"/>
    <dgm:cxn modelId="{6FA10DCE-3D81-496D-BD71-7C9829399575}" type="presParOf" srcId="{061011FA-F131-47B1-863F-8D0A3F3903D3}" destId="{B1721F3B-80B5-4340-959C-621DD42BFF69}"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735109-146C-4AFC-8645-60EF2D355F92}">
      <dsp:nvSpPr>
        <dsp:cNvPr id="0" name=""/>
        <dsp:cNvSpPr/>
      </dsp:nvSpPr>
      <dsp:spPr>
        <a:xfrm>
          <a:off x="2247023" y="171868"/>
          <a:ext cx="4080733" cy="4080733"/>
        </a:xfrm>
        <a:prstGeom prst="circularArrow">
          <a:avLst>
            <a:gd name="adj1" fmla="val 4668"/>
            <a:gd name="adj2" fmla="val 272909"/>
            <a:gd name="adj3" fmla="val 13794598"/>
            <a:gd name="adj4" fmla="val 17409805"/>
            <a:gd name="adj5" fmla="val 4847"/>
          </a:avLst>
        </a:prstGeom>
        <a:solidFill>
          <a:schemeClr val="accent2"/>
        </a:soli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62256134-5D46-4039-8FF4-71113A42AB95}">
      <dsp:nvSpPr>
        <dsp:cNvPr id="0" name=""/>
        <dsp:cNvSpPr/>
      </dsp:nvSpPr>
      <dsp:spPr>
        <a:xfrm>
          <a:off x="3296343" y="83569"/>
          <a:ext cx="1982094" cy="1141979"/>
        </a:xfrm>
        <a:prstGeom prst="roundRect">
          <a:avLst/>
        </a:prstGeom>
        <a:solidFill>
          <a:schemeClr val="tx2"/>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b="1" kern="1200" dirty="0" smtClean="0"/>
            <a:t>Observe Performance and Collect Data</a:t>
          </a:r>
          <a:endParaRPr lang="en-GB" sz="1700" b="1" kern="1200" dirty="0"/>
        </a:p>
      </dsp:txBody>
      <dsp:txXfrm>
        <a:off x="3352090" y="139316"/>
        <a:ext cx="1870600" cy="1030485"/>
      </dsp:txXfrm>
    </dsp:sp>
    <dsp:sp modelId="{BA87C70A-580B-4C3A-BF82-774525517045}">
      <dsp:nvSpPr>
        <dsp:cNvPr id="0" name=""/>
        <dsp:cNvSpPr/>
      </dsp:nvSpPr>
      <dsp:spPr>
        <a:xfrm>
          <a:off x="4549295" y="1483726"/>
          <a:ext cx="2406698" cy="1272173"/>
        </a:xfrm>
        <a:prstGeom prst="roundRect">
          <a:avLst/>
        </a:prstGeom>
        <a:solidFill>
          <a:schemeClr val="tx2"/>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smtClean="0"/>
            <a:t>Collect Results and Identify Strengths and Development Needs</a:t>
          </a:r>
          <a:endParaRPr lang="en-GB" sz="1600" b="1" kern="1200" dirty="0"/>
        </a:p>
      </dsp:txBody>
      <dsp:txXfrm>
        <a:off x="4611397" y="1545828"/>
        <a:ext cx="2282494" cy="1147969"/>
      </dsp:txXfrm>
    </dsp:sp>
    <dsp:sp modelId="{45D26F6B-E3B6-4117-BF3A-37A2091CF8E8}">
      <dsp:nvSpPr>
        <dsp:cNvPr id="0" name=""/>
        <dsp:cNvSpPr/>
      </dsp:nvSpPr>
      <dsp:spPr>
        <a:xfrm>
          <a:off x="2944216" y="2976979"/>
          <a:ext cx="2686347" cy="1216176"/>
        </a:xfrm>
        <a:prstGeom prst="roundRect">
          <a:avLst/>
        </a:prstGeom>
        <a:solidFill>
          <a:schemeClr val="tx2"/>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smtClean="0"/>
            <a:t>Plan a training programme which focuses on improving your development need</a:t>
          </a:r>
          <a:endParaRPr lang="en-GB" sz="1600" b="1" kern="1200" dirty="0"/>
        </a:p>
      </dsp:txBody>
      <dsp:txXfrm>
        <a:off x="3003585" y="3036348"/>
        <a:ext cx="2567609" cy="1097438"/>
      </dsp:txXfrm>
    </dsp:sp>
    <dsp:sp modelId="{B1721F3B-80B5-4340-959C-621DD42BFF69}">
      <dsp:nvSpPr>
        <dsp:cNvPr id="0" name=""/>
        <dsp:cNvSpPr/>
      </dsp:nvSpPr>
      <dsp:spPr>
        <a:xfrm>
          <a:off x="1640317" y="1491080"/>
          <a:ext cx="2363636" cy="1257465"/>
        </a:xfrm>
        <a:prstGeom prst="roundRect">
          <a:avLst/>
        </a:prstGeom>
        <a:solidFill>
          <a:schemeClr val="tx2"/>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b="1" kern="1200" dirty="0" smtClean="0"/>
            <a:t>Carry out a training programme and monitor your progress</a:t>
          </a:r>
          <a:endParaRPr lang="en-GB" sz="1700" b="1" kern="1200" dirty="0"/>
        </a:p>
      </dsp:txBody>
      <dsp:txXfrm>
        <a:off x="1701701" y="1552464"/>
        <a:ext cx="2240868" cy="1134697"/>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9386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7897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50466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1516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42867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0803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1361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4805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4766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08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3493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8712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076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1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3496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6197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9/5/2017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968135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Developing the Physical </a:t>
            </a:r>
            <a:r>
              <a:rPr lang="en-GB" dirty="0"/>
              <a:t>F</a:t>
            </a:r>
            <a:r>
              <a:rPr lang="en-GB" dirty="0" smtClean="0"/>
              <a:t>actor</a:t>
            </a:r>
            <a:endParaRPr lang="en-GB" dirty="0"/>
          </a:p>
        </p:txBody>
      </p:sp>
      <p:sp>
        <p:nvSpPr>
          <p:cNvPr id="3" name="Subtitle 2"/>
          <p:cNvSpPr>
            <a:spLocks noGrp="1"/>
          </p:cNvSpPr>
          <p:nvPr>
            <p:ph type="subTitle" idx="1"/>
          </p:nvPr>
        </p:nvSpPr>
        <p:spPr/>
        <p:txBody>
          <a:bodyPr>
            <a:normAutofit/>
          </a:bodyPr>
          <a:lstStyle/>
          <a:p>
            <a:r>
              <a:rPr lang="en-GB" sz="3600" b="1" dirty="0" smtClean="0">
                <a:solidFill>
                  <a:srgbClr val="002060"/>
                </a:solidFill>
              </a:rPr>
              <a:t>National 4/5 Physical Education</a:t>
            </a:r>
            <a:endParaRPr lang="en-GB" sz="3600" b="1" dirty="0">
              <a:solidFill>
                <a:srgbClr val="002060"/>
              </a:solidFill>
            </a:endParaRPr>
          </a:p>
        </p:txBody>
      </p:sp>
    </p:spTree>
    <p:extLst>
      <p:ext uri="{BB962C8B-B14F-4D97-AF65-F5344CB8AC3E}">
        <p14:creationId xmlns:p14="http://schemas.microsoft.com/office/powerpoint/2010/main" val="236528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5400" dirty="0" smtClean="0"/>
              <a:t>PHYSICAL Fitness – Speed/ Agility</a:t>
            </a:r>
            <a:endParaRPr lang="en-GB" sz="5400" dirty="0"/>
          </a:p>
        </p:txBody>
      </p:sp>
      <p:sp>
        <p:nvSpPr>
          <p:cNvPr id="3" name="Content Placeholder 2"/>
          <p:cNvSpPr>
            <a:spLocks noGrp="1"/>
          </p:cNvSpPr>
          <p:nvPr>
            <p:ph idx="1"/>
          </p:nvPr>
        </p:nvSpPr>
        <p:spPr/>
        <p:txBody>
          <a:bodyPr>
            <a:noAutofit/>
          </a:bodyPr>
          <a:lstStyle/>
          <a:p>
            <a:r>
              <a:rPr lang="en-GB" sz="2400" b="1" dirty="0" smtClean="0">
                <a:solidFill>
                  <a:schemeClr val="accent1">
                    <a:lumMod val="75000"/>
                  </a:schemeClr>
                </a:solidFill>
              </a:rPr>
              <a:t>Speed</a:t>
            </a:r>
            <a:r>
              <a:rPr lang="en-GB" sz="2400" dirty="0" smtClean="0">
                <a:solidFill>
                  <a:schemeClr val="accent1">
                    <a:lumMod val="75000"/>
                  </a:schemeClr>
                </a:solidFill>
              </a:rPr>
              <a:t> is how quickly you can travel between two points</a:t>
            </a:r>
          </a:p>
          <a:p>
            <a:pPr lvl="1"/>
            <a:endParaRPr lang="en-GB" sz="2000" i="1" dirty="0" smtClean="0">
              <a:solidFill>
                <a:schemeClr val="accent1">
                  <a:lumMod val="75000"/>
                </a:schemeClr>
              </a:solidFill>
            </a:endParaRPr>
          </a:p>
          <a:p>
            <a:pPr lvl="1"/>
            <a:r>
              <a:rPr lang="en-GB" sz="2000" i="1" dirty="0" smtClean="0">
                <a:solidFill>
                  <a:schemeClr val="accent1">
                    <a:lumMod val="75000"/>
                  </a:schemeClr>
                </a:solidFill>
              </a:rPr>
              <a:t>This might be used to generated power when running towards a </a:t>
            </a:r>
            <a:r>
              <a:rPr lang="en-GB" sz="2000" i="1" dirty="0" err="1" smtClean="0">
                <a:solidFill>
                  <a:schemeClr val="accent1">
                    <a:lumMod val="75000"/>
                  </a:schemeClr>
                </a:solidFill>
              </a:rPr>
              <a:t>trampette</a:t>
            </a:r>
            <a:r>
              <a:rPr lang="en-GB" sz="2000" i="1" dirty="0" smtClean="0">
                <a:solidFill>
                  <a:schemeClr val="accent1">
                    <a:lumMod val="75000"/>
                  </a:schemeClr>
                </a:solidFill>
              </a:rPr>
              <a:t>, to strike a ball or outpacing an opponent</a:t>
            </a:r>
          </a:p>
          <a:p>
            <a:endParaRPr lang="en-GB" sz="2400" dirty="0">
              <a:solidFill>
                <a:schemeClr val="accent1">
                  <a:lumMod val="75000"/>
                </a:schemeClr>
              </a:solidFill>
            </a:endParaRPr>
          </a:p>
          <a:p>
            <a:r>
              <a:rPr lang="en-GB" sz="2400" b="1" dirty="0" smtClean="0">
                <a:solidFill>
                  <a:schemeClr val="accent1">
                    <a:lumMod val="75000"/>
                  </a:schemeClr>
                </a:solidFill>
              </a:rPr>
              <a:t>Agility</a:t>
            </a:r>
            <a:r>
              <a:rPr lang="en-GB" sz="2400" dirty="0" smtClean="0">
                <a:solidFill>
                  <a:schemeClr val="accent1">
                    <a:lumMod val="75000"/>
                  </a:schemeClr>
                </a:solidFill>
              </a:rPr>
              <a:t> however is how quickly you can change direction</a:t>
            </a:r>
          </a:p>
          <a:p>
            <a:pPr lvl="1"/>
            <a:endParaRPr lang="en-GB" sz="2000" i="1" dirty="0" smtClean="0">
              <a:solidFill>
                <a:schemeClr val="accent1">
                  <a:lumMod val="75000"/>
                </a:schemeClr>
              </a:solidFill>
            </a:endParaRPr>
          </a:p>
          <a:p>
            <a:pPr lvl="1"/>
            <a:r>
              <a:rPr lang="en-GB" sz="2000" i="1" dirty="0" smtClean="0">
                <a:solidFill>
                  <a:schemeClr val="accent1">
                    <a:lumMod val="75000"/>
                  </a:schemeClr>
                </a:solidFill>
              </a:rPr>
              <a:t>This might be used to get yourself back into position after playing a badminton shot, losing a marker at a corner or being able to change direction with the ball to mislead an opponent in basketball</a:t>
            </a:r>
            <a:endParaRPr lang="en-GB" sz="2000" i="1" dirty="0">
              <a:solidFill>
                <a:schemeClr val="accent1">
                  <a:lumMod val="75000"/>
                </a:schemeClr>
              </a:solidFill>
            </a:endParaRPr>
          </a:p>
        </p:txBody>
      </p:sp>
    </p:spTree>
    <p:extLst>
      <p:ext uri="{BB962C8B-B14F-4D97-AF65-F5344CB8AC3E}">
        <p14:creationId xmlns:p14="http://schemas.microsoft.com/office/powerpoint/2010/main" val="3755391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PHYSICAL Fitness – Speed/ Agility</a:t>
            </a:r>
          </a:p>
        </p:txBody>
      </p:sp>
      <p:sp>
        <p:nvSpPr>
          <p:cNvPr id="3" name="Content Placeholder 2"/>
          <p:cNvSpPr>
            <a:spLocks noGrp="1"/>
          </p:cNvSpPr>
          <p:nvPr>
            <p:ph idx="1"/>
          </p:nvPr>
        </p:nvSpPr>
        <p:spPr/>
        <p:txBody>
          <a:bodyPr/>
          <a:lstStyle/>
          <a:p>
            <a:r>
              <a:rPr lang="en-GB" dirty="0" smtClean="0">
                <a:solidFill>
                  <a:schemeClr val="accent1">
                    <a:lumMod val="75000"/>
                  </a:schemeClr>
                </a:solidFill>
              </a:rPr>
              <a:t>Methods of Gathering Data: Standardised Tests</a:t>
            </a:r>
            <a:endParaRPr lang="en-GB" dirty="0">
              <a:solidFill>
                <a:schemeClr val="accent1">
                  <a:lumMod val="75000"/>
                </a:schemeClr>
              </a:solidFill>
            </a:endParaRPr>
          </a:p>
          <a:p>
            <a:endParaRPr lang="en-GB" dirty="0" smtClean="0">
              <a:solidFill>
                <a:schemeClr val="accent1">
                  <a:lumMod val="75000"/>
                </a:schemeClr>
              </a:solidFill>
            </a:endParaRPr>
          </a:p>
          <a:p>
            <a:pPr lvl="1"/>
            <a:endParaRPr lang="en-GB" dirty="0" smtClean="0">
              <a:solidFill>
                <a:schemeClr val="accent1">
                  <a:lumMod val="75000"/>
                </a:schemeClr>
              </a:solidFill>
            </a:endParaRPr>
          </a:p>
          <a:p>
            <a:pPr lvl="1"/>
            <a:endParaRPr lang="en-GB" dirty="0">
              <a:solidFill>
                <a:schemeClr val="accent1">
                  <a:lumMod val="75000"/>
                </a:schemeClr>
              </a:solidFill>
            </a:endParaRPr>
          </a:p>
          <a:p>
            <a:pPr lvl="1"/>
            <a:endParaRPr lang="en-GB" dirty="0" smtClean="0">
              <a:solidFill>
                <a:schemeClr val="accent1">
                  <a:lumMod val="7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537099484"/>
              </p:ext>
            </p:extLst>
          </p:nvPr>
        </p:nvGraphicFramePr>
        <p:xfrm>
          <a:off x="911668" y="2764366"/>
          <a:ext cx="8127999" cy="202184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pPr algn="ctr"/>
                      <a:r>
                        <a:rPr lang="en-GB" dirty="0" smtClean="0"/>
                        <a:t>Feature</a:t>
                      </a:r>
                      <a:endParaRPr lang="en-GB" dirty="0"/>
                    </a:p>
                  </a:txBody>
                  <a:tcPr/>
                </a:tc>
                <a:tc>
                  <a:txBody>
                    <a:bodyPr/>
                    <a:lstStyle/>
                    <a:p>
                      <a:pPr algn="ctr"/>
                      <a:r>
                        <a:rPr lang="en-GB" dirty="0" smtClean="0"/>
                        <a:t>Method of Gathering Data</a:t>
                      </a:r>
                      <a:endParaRPr lang="en-GB" dirty="0"/>
                    </a:p>
                  </a:txBody>
                  <a:tcPr/>
                </a:tc>
                <a:tc>
                  <a:txBody>
                    <a:bodyPr/>
                    <a:lstStyle/>
                    <a:p>
                      <a:pPr algn="ctr"/>
                      <a:r>
                        <a:rPr lang="en-GB" dirty="0" smtClean="0"/>
                        <a:t>Development Approach</a:t>
                      </a:r>
                      <a:endParaRPr lang="en-GB" dirty="0"/>
                    </a:p>
                  </a:txBody>
                  <a:tcPr/>
                </a:tc>
              </a:tr>
              <a:tr h="370840">
                <a:tc>
                  <a:txBody>
                    <a:bodyPr/>
                    <a:lstStyle/>
                    <a:p>
                      <a:pPr algn="ctr"/>
                      <a:r>
                        <a:rPr lang="en-GB" dirty="0" smtClean="0">
                          <a:solidFill>
                            <a:schemeClr val="accent1">
                              <a:lumMod val="75000"/>
                            </a:schemeClr>
                          </a:solidFill>
                        </a:rPr>
                        <a:t>Speed</a:t>
                      </a:r>
                      <a:endParaRPr lang="en-GB" dirty="0">
                        <a:solidFill>
                          <a:schemeClr val="accent1">
                            <a:lumMod val="75000"/>
                          </a:schemeClr>
                        </a:solidFill>
                      </a:endParaRPr>
                    </a:p>
                  </a:txBody>
                  <a:tcPr/>
                </a:tc>
                <a:tc>
                  <a:txBody>
                    <a:bodyPr/>
                    <a:lstStyle/>
                    <a:p>
                      <a:pPr algn="ctr"/>
                      <a:r>
                        <a:rPr lang="en-GB" dirty="0" smtClean="0">
                          <a:solidFill>
                            <a:schemeClr val="accent1">
                              <a:lumMod val="75000"/>
                            </a:schemeClr>
                          </a:solidFill>
                        </a:rPr>
                        <a:t>Sprint Test (10m)</a:t>
                      </a:r>
                      <a:endParaRPr lang="en-GB" dirty="0">
                        <a:solidFill>
                          <a:schemeClr val="accent1">
                            <a:lumMod val="75000"/>
                          </a:schemeClr>
                        </a:solidFill>
                      </a:endParaRPr>
                    </a:p>
                  </a:txBody>
                  <a:tcPr/>
                </a:tc>
                <a:tc>
                  <a:txBody>
                    <a:bodyPr/>
                    <a:lstStyle/>
                    <a:p>
                      <a:pPr algn="ctr"/>
                      <a:r>
                        <a:rPr lang="en-GB" dirty="0" smtClean="0">
                          <a:solidFill>
                            <a:schemeClr val="accent1">
                              <a:lumMod val="75000"/>
                            </a:schemeClr>
                          </a:solidFill>
                        </a:rPr>
                        <a:t>Sprint Training</a:t>
                      </a:r>
                      <a:endParaRPr lang="en-GB" dirty="0">
                        <a:solidFill>
                          <a:schemeClr val="accent1">
                            <a:lumMod val="75000"/>
                          </a:schemeClr>
                        </a:solidFill>
                      </a:endParaRPr>
                    </a:p>
                  </a:txBody>
                  <a:tcPr/>
                </a:tc>
              </a:tr>
              <a:tr h="370840">
                <a:tc>
                  <a:txBody>
                    <a:bodyPr/>
                    <a:lstStyle/>
                    <a:p>
                      <a:pPr algn="ctr"/>
                      <a:r>
                        <a:rPr lang="en-GB" dirty="0" smtClean="0">
                          <a:solidFill>
                            <a:schemeClr val="accent1">
                              <a:lumMod val="75000"/>
                            </a:schemeClr>
                          </a:solidFill>
                        </a:rPr>
                        <a:t>Agility</a:t>
                      </a:r>
                      <a:endParaRPr lang="en-GB" dirty="0">
                        <a:solidFill>
                          <a:schemeClr val="accent1">
                            <a:lumMod val="75000"/>
                          </a:schemeClr>
                        </a:solidFill>
                      </a:endParaRPr>
                    </a:p>
                  </a:txBody>
                  <a:tcPr/>
                </a:tc>
                <a:tc>
                  <a:txBody>
                    <a:bodyPr/>
                    <a:lstStyle/>
                    <a:p>
                      <a:pPr algn="ctr"/>
                      <a:r>
                        <a:rPr lang="en-GB" dirty="0" smtClean="0">
                          <a:solidFill>
                            <a:schemeClr val="accent1">
                              <a:lumMod val="75000"/>
                            </a:schemeClr>
                          </a:solidFill>
                        </a:rPr>
                        <a:t>Illinois Agility Test</a:t>
                      </a:r>
                      <a:endParaRPr lang="en-GB" dirty="0">
                        <a:solidFill>
                          <a:schemeClr val="accent1">
                            <a:lumMod val="75000"/>
                          </a:schemeClr>
                        </a:solidFill>
                      </a:endParaRPr>
                    </a:p>
                  </a:txBody>
                  <a:tcPr/>
                </a:tc>
                <a:tc>
                  <a:txBody>
                    <a:bodyPr/>
                    <a:lstStyle/>
                    <a:p>
                      <a:pPr algn="ctr"/>
                      <a:r>
                        <a:rPr lang="en-GB" dirty="0" smtClean="0">
                          <a:solidFill>
                            <a:schemeClr val="accent1">
                              <a:lumMod val="75000"/>
                            </a:schemeClr>
                          </a:solidFill>
                        </a:rPr>
                        <a:t>Speed Agility Quickness Training (SAQ)</a:t>
                      </a:r>
                      <a:endParaRPr lang="en-GB" dirty="0">
                        <a:solidFill>
                          <a:schemeClr val="accent1">
                            <a:lumMod val="75000"/>
                          </a:schemeClr>
                        </a:solidFill>
                      </a:endParaRPr>
                    </a:p>
                  </a:txBody>
                  <a:tcPr/>
                </a:tc>
              </a:tr>
              <a:tr h="370840">
                <a:tc>
                  <a:txBody>
                    <a:bodyPr/>
                    <a:lstStyle/>
                    <a:p>
                      <a:pPr algn="ctr"/>
                      <a:endParaRPr lang="en-GB">
                        <a:solidFill>
                          <a:schemeClr val="accent1">
                            <a:lumMod val="75000"/>
                          </a:schemeClr>
                        </a:solidFill>
                      </a:endParaRPr>
                    </a:p>
                  </a:txBody>
                  <a:tcPr/>
                </a:tc>
                <a:tc>
                  <a:txBody>
                    <a:bodyPr/>
                    <a:lstStyle/>
                    <a:p>
                      <a:pPr algn="ctr"/>
                      <a:r>
                        <a:rPr lang="en-GB" dirty="0" smtClean="0">
                          <a:solidFill>
                            <a:schemeClr val="accent1">
                              <a:lumMod val="75000"/>
                            </a:schemeClr>
                          </a:solidFill>
                        </a:rPr>
                        <a:t>Agility</a:t>
                      </a:r>
                      <a:r>
                        <a:rPr lang="en-GB" baseline="0" dirty="0" smtClean="0">
                          <a:solidFill>
                            <a:schemeClr val="accent1">
                              <a:lumMod val="75000"/>
                            </a:schemeClr>
                          </a:solidFill>
                        </a:rPr>
                        <a:t> ‘T’ Test</a:t>
                      </a:r>
                      <a:endParaRPr lang="en-GB" dirty="0">
                        <a:solidFill>
                          <a:schemeClr val="accent1">
                            <a:lumMod val="75000"/>
                          </a:schemeClr>
                        </a:solidFill>
                      </a:endParaRPr>
                    </a:p>
                  </a:txBody>
                  <a:tcPr/>
                </a:tc>
                <a:tc>
                  <a:txBody>
                    <a:bodyPr/>
                    <a:lstStyle/>
                    <a:p>
                      <a:pPr algn="ctr"/>
                      <a:r>
                        <a:rPr lang="en-GB" dirty="0" smtClean="0">
                          <a:solidFill>
                            <a:schemeClr val="accent1">
                              <a:lumMod val="75000"/>
                            </a:schemeClr>
                          </a:solidFill>
                        </a:rPr>
                        <a:t>Plyometric</a:t>
                      </a:r>
                      <a:r>
                        <a:rPr lang="en-GB" baseline="0" dirty="0" smtClean="0">
                          <a:solidFill>
                            <a:schemeClr val="accent1">
                              <a:lumMod val="75000"/>
                            </a:schemeClr>
                          </a:solidFill>
                        </a:rPr>
                        <a:t> Training</a:t>
                      </a:r>
                      <a:endParaRPr lang="en-GB" dirty="0">
                        <a:solidFill>
                          <a:schemeClr val="accent1">
                            <a:lumMod val="75000"/>
                          </a:schemeClr>
                        </a:solidFill>
                      </a:endParaRPr>
                    </a:p>
                  </a:txBody>
                  <a:tcPr/>
                </a:tc>
              </a:tr>
            </a:tbl>
          </a:graphicData>
        </a:graphic>
      </p:graphicFrame>
    </p:spTree>
    <p:extLst>
      <p:ext uri="{BB962C8B-B14F-4D97-AF65-F5344CB8AC3E}">
        <p14:creationId xmlns:p14="http://schemas.microsoft.com/office/powerpoint/2010/main" val="848954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PHYSICAL Fitness – Strength/ Power</a:t>
            </a:r>
            <a:endParaRPr lang="en-GB" dirty="0"/>
          </a:p>
        </p:txBody>
      </p:sp>
      <p:sp>
        <p:nvSpPr>
          <p:cNvPr id="3" name="Content Placeholder 2"/>
          <p:cNvSpPr>
            <a:spLocks noGrp="1"/>
          </p:cNvSpPr>
          <p:nvPr>
            <p:ph idx="1"/>
          </p:nvPr>
        </p:nvSpPr>
        <p:spPr/>
        <p:txBody>
          <a:bodyPr>
            <a:normAutofit fontScale="92500" lnSpcReduction="20000"/>
          </a:bodyPr>
          <a:lstStyle/>
          <a:p>
            <a:r>
              <a:rPr lang="en-GB" sz="2400" dirty="0" smtClean="0">
                <a:solidFill>
                  <a:schemeClr val="accent1">
                    <a:lumMod val="75000"/>
                  </a:schemeClr>
                </a:solidFill>
              </a:rPr>
              <a:t>Strength – is the maximum force a group of muscles exert in one movement</a:t>
            </a:r>
          </a:p>
          <a:p>
            <a:pPr lvl="1"/>
            <a:endParaRPr lang="en-GB" sz="2000" dirty="0" smtClean="0">
              <a:solidFill>
                <a:schemeClr val="accent1">
                  <a:lumMod val="75000"/>
                </a:schemeClr>
              </a:solidFill>
            </a:endParaRPr>
          </a:p>
          <a:p>
            <a:pPr lvl="1"/>
            <a:r>
              <a:rPr lang="en-GB" sz="2000" dirty="0" smtClean="0">
                <a:solidFill>
                  <a:schemeClr val="accent1">
                    <a:lumMod val="75000"/>
                  </a:schemeClr>
                </a:solidFill>
              </a:rPr>
              <a:t>This could be used to hold a balance, strength to hold off an opponent when in possession or strength to push against an opponent in a scrum</a:t>
            </a:r>
          </a:p>
          <a:p>
            <a:endParaRPr lang="en-GB" sz="2400" dirty="0">
              <a:solidFill>
                <a:schemeClr val="accent1">
                  <a:lumMod val="75000"/>
                </a:schemeClr>
              </a:solidFill>
            </a:endParaRPr>
          </a:p>
          <a:p>
            <a:r>
              <a:rPr lang="en-GB" sz="2400" dirty="0" smtClean="0">
                <a:solidFill>
                  <a:schemeClr val="accent1">
                    <a:lumMod val="75000"/>
                  </a:schemeClr>
                </a:solidFill>
              </a:rPr>
              <a:t>Power – is the combination of strength and speed. It is an explosive movement which happens quickly with a lot of force</a:t>
            </a:r>
          </a:p>
          <a:p>
            <a:pPr lvl="1"/>
            <a:endParaRPr lang="en-GB" sz="2000" dirty="0" smtClean="0">
              <a:solidFill>
                <a:schemeClr val="accent1">
                  <a:lumMod val="75000"/>
                </a:schemeClr>
              </a:solidFill>
            </a:endParaRPr>
          </a:p>
          <a:p>
            <a:pPr lvl="1"/>
            <a:r>
              <a:rPr lang="en-GB" sz="2000" dirty="0" smtClean="0">
                <a:solidFill>
                  <a:schemeClr val="accent1">
                    <a:lumMod val="75000"/>
                  </a:schemeClr>
                </a:solidFill>
              </a:rPr>
              <a:t>This could be striking a shuttle or ball, power in your legs when jumping or your arms when punching during boxing/ MMA</a:t>
            </a:r>
          </a:p>
          <a:p>
            <a:pPr lvl="1"/>
            <a:endParaRPr lang="en-GB" dirty="0"/>
          </a:p>
          <a:p>
            <a:pPr lvl="1"/>
            <a:endParaRPr lang="en-GB" dirty="0"/>
          </a:p>
        </p:txBody>
      </p:sp>
    </p:spTree>
    <p:extLst>
      <p:ext uri="{BB962C8B-B14F-4D97-AF65-F5344CB8AC3E}">
        <p14:creationId xmlns:p14="http://schemas.microsoft.com/office/powerpoint/2010/main" val="1981517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PHYSICAL Fitness – Strength/ Power</a:t>
            </a:r>
          </a:p>
        </p:txBody>
      </p:sp>
      <p:sp>
        <p:nvSpPr>
          <p:cNvPr id="3" name="Content Placeholder 2"/>
          <p:cNvSpPr>
            <a:spLocks noGrp="1"/>
          </p:cNvSpPr>
          <p:nvPr>
            <p:ph idx="1"/>
          </p:nvPr>
        </p:nvSpPr>
        <p:spPr/>
        <p:txBody>
          <a:bodyPr>
            <a:normAutofit/>
          </a:bodyPr>
          <a:lstStyle/>
          <a:p>
            <a:pPr marL="0" indent="0">
              <a:buNone/>
            </a:pPr>
            <a:r>
              <a:rPr lang="en-GB" sz="2000" dirty="0" smtClean="0">
                <a:solidFill>
                  <a:schemeClr val="accent1">
                    <a:lumMod val="75000"/>
                  </a:schemeClr>
                </a:solidFill>
              </a:rPr>
              <a:t>Again the main methods of gathering data for these two features are Standardised tests. Below is a list of different standardised test and development approaches for Strength and Power</a:t>
            </a:r>
          </a:p>
          <a:p>
            <a:pPr marL="0" indent="0">
              <a:buNone/>
            </a:pPr>
            <a:endParaRPr lang="en-GB" sz="2000" dirty="0">
              <a:solidFill>
                <a:srgbClr val="002060"/>
              </a:solidFill>
            </a:endParaRPr>
          </a:p>
          <a:p>
            <a:pPr marL="0" indent="0">
              <a:buNone/>
            </a:pPr>
            <a:endParaRPr lang="en-GB" sz="2000" dirty="0">
              <a:solidFill>
                <a:srgbClr val="00206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582943237"/>
              </p:ext>
            </p:extLst>
          </p:nvPr>
        </p:nvGraphicFramePr>
        <p:xfrm>
          <a:off x="774700" y="3513666"/>
          <a:ext cx="8127999" cy="218440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pPr algn="ctr"/>
                      <a:r>
                        <a:rPr lang="en-GB" sz="1800" dirty="0" smtClean="0"/>
                        <a:t>Feature</a:t>
                      </a:r>
                      <a:endParaRPr lang="en-GB" sz="1800" dirty="0"/>
                    </a:p>
                  </a:txBody>
                  <a:tcPr/>
                </a:tc>
                <a:tc>
                  <a:txBody>
                    <a:bodyPr/>
                    <a:lstStyle/>
                    <a:p>
                      <a:pPr algn="ctr"/>
                      <a:r>
                        <a:rPr lang="en-GB" sz="1800" dirty="0" smtClean="0"/>
                        <a:t>Method</a:t>
                      </a:r>
                      <a:r>
                        <a:rPr lang="en-GB" sz="1800" baseline="0" dirty="0" smtClean="0"/>
                        <a:t> of Gathering Data</a:t>
                      </a:r>
                      <a:endParaRPr lang="en-GB" sz="1800" dirty="0"/>
                    </a:p>
                  </a:txBody>
                  <a:tcPr/>
                </a:tc>
                <a:tc>
                  <a:txBody>
                    <a:bodyPr/>
                    <a:lstStyle/>
                    <a:p>
                      <a:pPr algn="ctr"/>
                      <a:r>
                        <a:rPr lang="en-GB" sz="2000" dirty="0" smtClean="0"/>
                        <a:t>Development Approach</a:t>
                      </a:r>
                      <a:endParaRPr lang="en-GB" sz="2000" dirty="0"/>
                    </a:p>
                  </a:txBody>
                  <a:tcPr/>
                </a:tc>
              </a:tr>
              <a:tr h="370840">
                <a:tc>
                  <a:txBody>
                    <a:bodyPr/>
                    <a:lstStyle/>
                    <a:p>
                      <a:pPr algn="ctr"/>
                      <a:r>
                        <a:rPr lang="en-GB" sz="1800" dirty="0" smtClean="0">
                          <a:solidFill>
                            <a:schemeClr val="accent1">
                              <a:lumMod val="75000"/>
                            </a:schemeClr>
                          </a:solidFill>
                        </a:rPr>
                        <a:t>Strength</a:t>
                      </a:r>
                      <a:endParaRPr lang="en-GB" sz="1800" dirty="0">
                        <a:solidFill>
                          <a:schemeClr val="accent1">
                            <a:lumMod val="75000"/>
                          </a:schemeClr>
                        </a:solidFill>
                      </a:endParaRPr>
                    </a:p>
                  </a:txBody>
                  <a:tcPr/>
                </a:tc>
                <a:tc>
                  <a:txBody>
                    <a:bodyPr/>
                    <a:lstStyle/>
                    <a:p>
                      <a:pPr algn="ctr"/>
                      <a:r>
                        <a:rPr lang="en-GB" sz="1800" dirty="0" smtClean="0">
                          <a:solidFill>
                            <a:schemeClr val="accent1">
                              <a:lumMod val="75000"/>
                            </a:schemeClr>
                          </a:solidFill>
                        </a:rPr>
                        <a:t>One</a:t>
                      </a:r>
                      <a:r>
                        <a:rPr lang="en-GB" sz="1800" baseline="0" dirty="0" smtClean="0">
                          <a:solidFill>
                            <a:schemeClr val="accent1">
                              <a:lumMod val="75000"/>
                            </a:schemeClr>
                          </a:solidFill>
                        </a:rPr>
                        <a:t> Rep Max Tests</a:t>
                      </a:r>
                      <a:endParaRPr lang="en-GB" sz="1800" dirty="0">
                        <a:solidFill>
                          <a:schemeClr val="accent1">
                            <a:lumMod val="75000"/>
                          </a:schemeClr>
                        </a:solidFill>
                      </a:endParaRPr>
                    </a:p>
                  </a:txBody>
                  <a:tcPr/>
                </a:tc>
                <a:tc>
                  <a:txBody>
                    <a:bodyPr/>
                    <a:lstStyle/>
                    <a:p>
                      <a:pPr algn="ctr"/>
                      <a:r>
                        <a:rPr lang="en-GB" sz="1800" dirty="0" smtClean="0">
                          <a:solidFill>
                            <a:schemeClr val="accent1">
                              <a:lumMod val="75000"/>
                            </a:schemeClr>
                          </a:solidFill>
                        </a:rPr>
                        <a:t>Resistance Training</a:t>
                      </a:r>
                      <a:endParaRPr lang="en-GB" sz="1800" dirty="0">
                        <a:solidFill>
                          <a:schemeClr val="accent1">
                            <a:lumMod val="75000"/>
                          </a:schemeClr>
                        </a:solidFill>
                      </a:endParaRPr>
                    </a:p>
                  </a:txBody>
                  <a:tcPr/>
                </a:tc>
              </a:tr>
              <a:tr h="370840">
                <a:tc>
                  <a:txBody>
                    <a:bodyPr/>
                    <a:lstStyle/>
                    <a:p>
                      <a:pPr algn="ctr"/>
                      <a:endParaRPr lang="en-GB" sz="1800" dirty="0">
                        <a:solidFill>
                          <a:schemeClr val="accent1">
                            <a:lumMod val="75000"/>
                          </a:schemeClr>
                        </a:solidFill>
                      </a:endParaRPr>
                    </a:p>
                  </a:txBody>
                  <a:tcPr/>
                </a:tc>
                <a:tc>
                  <a:txBody>
                    <a:bodyPr/>
                    <a:lstStyle/>
                    <a:p>
                      <a:pPr algn="ctr"/>
                      <a:r>
                        <a:rPr lang="en-GB" sz="1800" dirty="0" smtClean="0">
                          <a:solidFill>
                            <a:schemeClr val="accent1">
                              <a:lumMod val="75000"/>
                            </a:schemeClr>
                          </a:solidFill>
                        </a:rPr>
                        <a:t>Grip Dynamometer</a:t>
                      </a:r>
                      <a:endParaRPr lang="en-GB" sz="1800" dirty="0">
                        <a:solidFill>
                          <a:schemeClr val="accent1">
                            <a:lumMod val="75000"/>
                          </a:schemeClr>
                        </a:solidFill>
                      </a:endParaRPr>
                    </a:p>
                  </a:txBody>
                  <a:tcPr/>
                </a:tc>
                <a:tc>
                  <a:txBody>
                    <a:bodyPr/>
                    <a:lstStyle/>
                    <a:p>
                      <a:pPr algn="ctr"/>
                      <a:endParaRPr lang="en-GB" sz="1800" dirty="0">
                        <a:solidFill>
                          <a:schemeClr val="accent1">
                            <a:lumMod val="75000"/>
                          </a:schemeClr>
                        </a:solidFill>
                      </a:endParaRPr>
                    </a:p>
                  </a:txBody>
                  <a:tcPr/>
                </a:tc>
              </a:tr>
              <a:tr h="370840">
                <a:tc>
                  <a:txBody>
                    <a:bodyPr/>
                    <a:lstStyle/>
                    <a:p>
                      <a:pPr algn="ctr"/>
                      <a:r>
                        <a:rPr lang="en-GB" sz="1800" dirty="0" smtClean="0">
                          <a:solidFill>
                            <a:schemeClr val="accent1">
                              <a:lumMod val="75000"/>
                            </a:schemeClr>
                          </a:solidFill>
                        </a:rPr>
                        <a:t>Power</a:t>
                      </a:r>
                      <a:endParaRPr lang="en-GB" sz="1800" dirty="0">
                        <a:solidFill>
                          <a:schemeClr val="accent1">
                            <a:lumMod val="75000"/>
                          </a:schemeClr>
                        </a:solidFill>
                      </a:endParaRPr>
                    </a:p>
                  </a:txBody>
                  <a:tcPr/>
                </a:tc>
                <a:tc>
                  <a:txBody>
                    <a:bodyPr/>
                    <a:lstStyle/>
                    <a:p>
                      <a:pPr algn="ctr"/>
                      <a:r>
                        <a:rPr lang="en-GB" sz="1800" dirty="0" smtClean="0">
                          <a:solidFill>
                            <a:schemeClr val="accent1">
                              <a:lumMod val="75000"/>
                            </a:schemeClr>
                          </a:solidFill>
                        </a:rPr>
                        <a:t>Standing</a:t>
                      </a:r>
                      <a:r>
                        <a:rPr lang="en-GB" sz="1800" baseline="0" dirty="0" smtClean="0">
                          <a:solidFill>
                            <a:schemeClr val="accent1">
                              <a:lumMod val="75000"/>
                            </a:schemeClr>
                          </a:solidFill>
                        </a:rPr>
                        <a:t> Long Jump</a:t>
                      </a:r>
                      <a:endParaRPr lang="en-GB" sz="1800" dirty="0">
                        <a:solidFill>
                          <a:schemeClr val="accent1">
                            <a:lumMod val="75000"/>
                          </a:schemeClr>
                        </a:solidFill>
                      </a:endParaRPr>
                    </a:p>
                  </a:txBody>
                  <a:tcPr/>
                </a:tc>
                <a:tc>
                  <a:txBody>
                    <a:bodyPr/>
                    <a:lstStyle/>
                    <a:p>
                      <a:pPr algn="ctr"/>
                      <a:r>
                        <a:rPr lang="en-GB" sz="1800" dirty="0" smtClean="0">
                          <a:solidFill>
                            <a:schemeClr val="accent1">
                              <a:lumMod val="75000"/>
                            </a:schemeClr>
                          </a:solidFill>
                        </a:rPr>
                        <a:t>Plyometric Training</a:t>
                      </a:r>
                      <a:endParaRPr lang="en-GB" sz="1800" dirty="0">
                        <a:solidFill>
                          <a:schemeClr val="accent1">
                            <a:lumMod val="75000"/>
                          </a:schemeClr>
                        </a:solidFill>
                      </a:endParaRPr>
                    </a:p>
                  </a:txBody>
                  <a:tcPr/>
                </a:tc>
              </a:tr>
              <a:tr h="370840">
                <a:tc>
                  <a:txBody>
                    <a:bodyPr/>
                    <a:lstStyle/>
                    <a:p>
                      <a:pPr algn="ctr"/>
                      <a:endParaRPr lang="en-GB" sz="1800">
                        <a:solidFill>
                          <a:schemeClr val="accent1">
                            <a:lumMod val="75000"/>
                          </a:schemeClr>
                        </a:solidFill>
                      </a:endParaRPr>
                    </a:p>
                  </a:txBody>
                  <a:tcPr/>
                </a:tc>
                <a:tc>
                  <a:txBody>
                    <a:bodyPr/>
                    <a:lstStyle/>
                    <a:p>
                      <a:pPr algn="ctr"/>
                      <a:r>
                        <a:rPr lang="en-GB" sz="1800" dirty="0" smtClean="0">
                          <a:solidFill>
                            <a:schemeClr val="accent1">
                              <a:lumMod val="75000"/>
                            </a:schemeClr>
                          </a:solidFill>
                        </a:rPr>
                        <a:t>Standing</a:t>
                      </a:r>
                      <a:r>
                        <a:rPr lang="en-GB" sz="1800" baseline="0" dirty="0" smtClean="0">
                          <a:solidFill>
                            <a:schemeClr val="accent1">
                              <a:lumMod val="75000"/>
                            </a:schemeClr>
                          </a:solidFill>
                        </a:rPr>
                        <a:t> Vertical Jump</a:t>
                      </a:r>
                      <a:endParaRPr lang="en-GB" sz="1800" dirty="0">
                        <a:solidFill>
                          <a:schemeClr val="accent1">
                            <a:lumMod val="75000"/>
                          </a:schemeClr>
                        </a:solidFill>
                      </a:endParaRPr>
                    </a:p>
                  </a:txBody>
                  <a:tcPr/>
                </a:tc>
                <a:tc>
                  <a:txBody>
                    <a:bodyPr/>
                    <a:lstStyle/>
                    <a:p>
                      <a:pPr algn="ctr"/>
                      <a:r>
                        <a:rPr lang="en-GB" sz="1800" dirty="0" smtClean="0">
                          <a:solidFill>
                            <a:schemeClr val="accent1">
                              <a:lumMod val="75000"/>
                            </a:schemeClr>
                          </a:solidFill>
                        </a:rPr>
                        <a:t>Power Circuits</a:t>
                      </a:r>
                      <a:endParaRPr lang="en-GB" sz="1800" dirty="0">
                        <a:solidFill>
                          <a:schemeClr val="accent1">
                            <a:lumMod val="75000"/>
                          </a:schemeClr>
                        </a:solidFill>
                      </a:endParaRPr>
                    </a:p>
                  </a:txBody>
                  <a:tcPr/>
                </a:tc>
              </a:tr>
            </a:tbl>
          </a:graphicData>
        </a:graphic>
      </p:graphicFrame>
    </p:spTree>
    <p:extLst>
      <p:ext uri="{BB962C8B-B14F-4D97-AF65-F5344CB8AC3E}">
        <p14:creationId xmlns:p14="http://schemas.microsoft.com/office/powerpoint/2010/main" val="2027997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PHYSICAL Fitness </a:t>
            </a:r>
            <a:r>
              <a:rPr lang="en-GB" dirty="0" smtClean="0"/>
              <a:t>– Flexibility</a:t>
            </a:r>
            <a:endParaRPr lang="en-GB" dirty="0"/>
          </a:p>
        </p:txBody>
      </p:sp>
      <p:sp>
        <p:nvSpPr>
          <p:cNvPr id="3" name="Content Placeholder 2"/>
          <p:cNvSpPr>
            <a:spLocks noGrp="1"/>
          </p:cNvSpPr>
          <p:nvPr>
            <p:ph idx="1"/>
          </p:nvPr>
        </p:nvSpPr>
        <p:spPr/>
        <p:txBody>
          <a:bodyPr>
            <a:normAutofit/>
          </a:bodyPr>
          <a:lstStyle/>
          <a:p>
            <a:r>
              <a:rPr lang="en-GB" sz="2400" b="1" dirty="0" smtClean="0">
                <a:solidFill>
                  <a:schemeClr val="accent1">
                    <a:lumMod val="75000"/>
                  </a:schemeClr>
                </a:solidFill>
              </a:rPr>
              <a:t>Flexibility</a:t>
            </a:r>
            <a:r>
              <a:rPr lang="en-GB" sz="2400" dirty="0" smtClean="0">
                <a:solidFill>
                  <a:schemeClr val="accent1">
                    <a:lumMod val="75000"/>
                  </a:schemeClr>
                </a:solidFill>
              </a:rPr>
              <a:t> is the range of movement a body part has around a joint</a:t>
            </a:r>
          </a:p>
          <a:p>
            <a:pPr marL="0" indent="0">
              <a:buNone/>
            </a:pPr>
            <a:endParaRPr lang="en-GB" sz="2400" dirty="0" smtClean="0">
              <a:solidFill>
                <a:schemeClr val="accent1">
                  <a:lumMod val="75000"/>
                </a:schemeClr>
              </a:solidFill>
            </a:endParaRPr>
          </a:p>
          <a:p>
            <a:pPr lvl="1"/>
            <a:r>
              <a:rPr lang="en-GB" sz="2000" dirty="0" smtClean="0">
                <a:solidFill>
                  <a:schemeClr val="accent1">
                    <a:lumMod val="75000"/>
                  </a:schemeClr>
                </a:solidFill>
              </a:rPr>
              <a:t>This could allow you stretch to reach a shuttle/ball keeping yourself in a rally, allow to you get into a more complex gymnastics position to score higher difficulty points or allow to have a greater range of movement to swing your leg back further to generate more power when striking a ball</a:t>
            </a:r>
          </a:p>
          <a:p>
            <a:pPr marL="0" indent="0">
              <a:buNone/>
            </a:pPr>
            <a:r>
              <a:rPr lang="en-GB" sz="2400" dirty="0">
                <a:solidFill>
                  <a:schemeClr val="accent1">
                    <a:lumMod val="75000"/>
                  </a:schemeClr>
                </a:solidFill>
              </a:rPr>
              <a:t>	</a:t>
            </a:r>
          </a:p>
        </p:txBody>
      </p:sp>
    </p:spTree>
    <p:extLst>
      <p:ext uri="{BB962C8B-B14F-4D97-AF65-F5344CB8AC3E}">
        <p14:creationId xmlns:p14="http://schemas.microsoft.com/office/powerpoint/2010/main" val="675838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PHYSICAL Fitness – Flexibility</a:t>
            </a:r>
          </a:p>
        </p:txBody>
      </p:sp>
      <p:sp>
        <p:nvSpPr>
          <p:cNvPr id="3" name="Content Placeholder 2"/>
          <p:cNvSpPr>
            <a:spLocks noGrp="1"/>
          </p:cNvSpPr>
          <p:nvPr>
            <p:ph idx="1"/>
          </p:nvPr>
        </p:nvSpPr>
        <p:spPr/>
        <p:txBody>
          <a:bodyPr>
            <a:normAutofit/>
          </a:bodyPr>
          <a:lstStyle/>
          <a:p>
            <a:r>
              <a:rPr lang="en-GB" sz="2000" dirty="0" smtClean="0">
                <a:solidFill>
                  <a:schemeClr val="accent1">
                    <a:lumMod val="75000"/>
                  </a:schemeClr>
                </a:solidFill>
              </a:rPr>
              <a:t>Again  standardised test are mainly used to gather information on this feature. Below is a table showing both development approaches and methods of gathering data</a:t>
            </a:r>
          </a:p>
          <a:p>
            <a:endParaRPr lang="en-GB" sz="2000" dirty="0"/>
          </a:p>
          <a:p>
            <a:pPr marL="0" indent="0">
              <a:buNone/>
            </a:pPr>
            <a:endParaRPr lang="en-GB" sz="2000" dirty="0"/>
          </a:p>
        </p:txBody>
      </p:sp>
      <p:graphicFrame>
        <p:nvGraphicFramePr>
          <p:cNvPr id="4" name="Table 3"/>
          <p:cNvGraphicFramePr>
            <a:graphicFrameLocks noGrp="1"/>
          </p:cNvGraphicFramePr>
          <p:nvPr>
            <p:extLst>
              <p:ext uri="{D42A27DB-BD31-4B8C-83A1-F6EECF244321}">
                <p14:modId xmlns:p14="http://schemas.microsoft.com/office/powerpoint/2010/main" val="2812897461"/>
              </p:ext>
            </p:extLst>
          </p:nvPr>
        </p:nvGraphicFramePr>
        <p:xfrm>
          <a:off x="911668" y="3754966"/>
          <a:ext cx="8127999" cy="175260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pPr algn="ctr"/>
                      <a:r>
                        <a:rPr lang="en-GB" dirty="0" smtClean="0"/>
                        <a:t>Feature</a:t>
                      </a:r>
                      <a:endParaRPr lang="en-GB" dirty="0"/>
                    </a:p>
                  </a:txBody>
                  <a:tcPr/>
                </a:tc>
                <a:tc>
                  <a:txBody>
                    <a:bodyPr/>
                    <a:lstStyle/>
                    <a:p>
                      <a:pPr algn="ctr"/>
                      <a:r>
                        <a:rPr lang="en-GB" dirty="0" smtClean="0"/>
                        <a:t>Method of Gathering Data</a:t>
                      </a:r>
                      <a:endParaRPr lang="en-GB" dirty="0"/>
                    </a:p>
                  </a:txBody>
                  <a:tcPr/>
                </a:tc>
                <a:tc>
                  <a:txBody>
                    <a:bodyPr/>
                    <a:lstStyle/>
                    <a:p>
                      <a:pPr algn="ctr"/>
                      <a:r>
                        <a:rPr lang="en-GB" dirty="0" smtClean="0"/>
                        <a:t>Development Approach</a:t>
                      </a:r>
                      <a:endParaRPr lang="en-GB" dirty="0"/>
                    </a:p>
                  </a:txBody>
                  <a:tcPr/>
                </a:tc>
              </a:tr>
              <a:tr h="370840">
                <a:tc>
                  <a:txBody>
                    <a:bodyPr/>
                    <a:lstStyle/>
                    <a:p>
                      <a:pPr algn="ctr"/>
                      <a:r>
                        <a:rPr lang="en-GB" dirty="0" smtClean="0">
                          <a:solidFill>
                            <a:schemeClr val="accent1">
                              <a:lumMod val="75000"/>
                            </a:schemeClr>
                          </a:solidFill>
                        </a:rPr>
                        <a:t>Flexibility</a:t>
                      </a:r>
                      <a:endParaRPr lang="en-GB" dirty="0">
                        <a:solidFill>
                          <a:schemeClr val="accent1">
                            <a:lumMod val="75000"/>
                          </a:schemeClr>
                        </a:solidFill>
                      </a:endParaRPr>
                    </a:p>
                  </a:txBody>
                  <a:tcPr/>
                </a:tc>
                <a:tc>
                  <a:txBody>
                    <a:bodyPr/>
                    <a:lstStyle/>
                    <a:p>
                      <a:pPr algn="ctr"/>
                      <a:r>
                        <a:rPr lang="en-GB" dirty="0" smtClean="0">
                          <a:solidFill>
                            <a:schemeClr val="accent1">
                              <a:lumMod val="75000"/>
                            </a:schemeClr>
                          </a:solidFill>
                        </a:rPr>
                        <a:t>Sit and Reach Test</a:t>
                      </a:r>
                      <a:endParaRPr lang="en-GB" dirty="0">
                        <a:solidFill>
                          <a:schemeClr val="accent1">
                            <a:lumMod val="75000"/>
                          </a:schemeClr>
                        </a:solidFill>
                      </a:endParaRPr>
                    </a:p>
                  </a:txBody>
                  <a:tcPr/>
                </a:tc>
                <a:tc>
                  <a:txBody>
                    <a:bodyPr/>
                    <a:lstStyle/>
                    <a:p>
                      <a:pPr algn="ctr"/>
                      <a:r>
                        <a:rPr lang="en-GB" dirty="0" smtClean="0">
                          <a:solidFill>
                            <a:schemeClr val="accent1">
                              <a:lumMod val="75000"/>
                            </a:schemeClr>
                          </a:solidFill>
                        </a:rPr>
                        <a:t>Yoga</a:t>
                      </a:r>
                      <a:endParaRPr lang="en-GB" dirty="0">
                        <a:solidFill>
                          <a:schemeClr val="accent1">
                            <a:lumMod val="75000"/>
                          </a:schemeClr>
                        </a:solidFill>
                      </a:endParaRPr>
                    </a:p>
                  </a:txBody>
                  <a:tcPr/>
                </a:tc>
              </a:tr>
              <a:tr h="370840">
                <a:tc>
                  <a:txBody>
                    <a:bodyPr/>
                    <a:lstStyle/>
                    <a:p>
                      <a:pPr algn="ctr"/>
                      <a:endParaRPr lang="en-GB">
                        <a:solidFill>
                          <a:schemeClr val="accent1">
                            <a:lumMod val="75000"/>
                          </a:schemeClr>
                        </a:solidFill>
                      </a:endParaRPr>
                    </a:p>
                  </a:txBody>
                  <a:tcPr/>
                </a:tc>
                <a:tc>
                  <a:txBody>
                    <a:bodyPr/>
                    <a:lstStyle/>
                    <a:p>
                      <a:pPr algn="ctr"/>
                      <a:r>
                        <a:rPr lang="en-GB" dirty="0" smtClean="0">
                          <a:solidFill>
                            <a:schemeClr val="accent1">
                              <a:lumMod val="75000"/>
                            </a:schemeClr>
                          </a:solidFill>
                        </a:rPr>
                        <a:t>The Rope Test</a:t>
                      </a:r>
                      <a:endParaRPr lang="en-GB" dirty="0">
                        <a:solidFill>
                          <a:schemeClr val="accent1">
                            <a:lumMod val="75000"/>
                          </a:schemeClr>
                        </a:solidFill>
                      </a:endParaRPr>
                    </a:p>
                  </a:txBody>
                  <a:tcPr/>
                </a:tc>
                <a:tc>
                  <a:txBody>
                    <a:bodyPr/>
                    <a:lstStyle/>
                    <a:p>
                      <a:pPr algn="ctr"/>
                      <a:r>
                        <a:rPr lang="en-GB" dirty="0" smtClean="0">
                          <a:solidFill>
                            <a:schemeClr val="accent1">
                              <a:lumMod val="75000"/>
                            </a:schemeClr>
                          </a:solidFill>
                        </a:rPr>
                        <a:t>Static Stretching</a:t>
                      </a:r>
                      <a:endParaRPr lang="en-GB" dirty="0">
                        <a:solidFill>
                          <a:schemeClr val="accent1">
                            <a:lumMod val="75000"/>
                          </a:schemeClr>
                        </a:solidFill>
                      </a:endParaRPr>
                    </a:p>
                  </a:txBody>
                  <a:tcPr/>
                </a:tc>
              </a:tr>
              <a:tr h="370840">
                <a:tc>
                  <a:txBody>
                    <a:bodyPr/>
                    <a:lstStyle/>
                    <a:p>
                      <a:pPr algn="ctr"/>
                      <a:endParaRPr lang="en-GB">
                        <a:solidFill>
                          <a:schemeClr val="accent1">
                            <a:lumMod val="75000"/>
                          </a:schemeClr>
                        </a:solidFill>
                      </a:endParaRPr>
                    </a:p>
                  </a:txBody>
                  <a:tcPr/>
                </a:tc>
                <a:tc>
                  <a:txBody>
                    <a:bodyPr/>
                    <a:lstStyle/>
                    <a:p>
                      <a:pPr algn="ctr"/>
                      <a:endParaRPr lang="en-GB">
                        <a:solidFill>
                          <a:schemeClr val="accent1">
                            <a:lumMod val="75000"/>
                          </a:schemeClr>
                        </a:solidFill>
                      </a:endParaRPr>
                    </a:p>
                  </a:txBody>
                  <a:tcPr/>
                </a:tc>
                <a:tc>
                  <a:txBody>
                    <a:bodyPr/>
                    <a:lstStyle/>
                    <a:p>
                      <a:pPr algn="ctr"/>
                      <a:r>
                        <a:rPr lang="en-GB" dirty="0" smtClean="0">
                          <a:solidFill>
                            <a:schemeClr val="accent1">
                              <a:lumMod val="75000"/>
                            </a:schemeClr>
                          </a:solidFill>
                        </a:rPr>
                        <a:t>Pilates</a:t>
                      </a:r>
                      <a:endParaRPr lang="en-GB" dirty="0">
                        <a:solidFill>
                          <a:schemeClr val="accent1">
                            <a:lumMod val="75000"/>
                          </a:schemeClr>
                        </a:solidFill>
                      </a:endParaRPr>
                    </a:p>
                  </a:txBody>
                  <a:tcPr/>
                </a:tc>
              </a:tr>
            </a:tbl>
          </a:graphicData>
        </a:graphic>
      </p:graphicFrame>
    </p:spTree>
    <p:extLst>
      <p:ext uri="{BB962C8B-B14F-4D97-AF65-F5344CB8AC3E}">
        <p14:creationId xmlns:p14="http://schemas.microsoft.com/office/powerpoint/2010/main" val="1436921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PHYSICAL Fitness – </a:t>
            </a:r>
            <a:r>
              <a:rPr lang="en-GB" dirty="0" smtClean="0"/>
              <a:t>Local Muscular Endurance (LME)</a:t>
            </a:r>
            <a:endParaRPr lang="en-GB" dirty="0"/>
          </a:p>
        </p:txBody>
      </p:sp>
      <p:sp>
        <p:nvSpPr>
          <p:cNvPr id="3" name="Content Placeholder 2"/>
          <p:cNvSpPr>
            <a:spLocks noGrp="1"/>
          </p:cNvSpPr>
          <p:nvPr>
            <p:ph idx="1"/>
          </p:nvPr>
        </p:nvSpPr>
        <p:spPr/>
        <p:txBody>
          <a:bodyPr>
            <a:normAutofit/>
          </a:bodyPr>
          <a:lstStyle/>
          <a:p>
            <a:r>
              <a:rPr lang="en-GB" sz="2000" dirty="0" smtClean="0">
                <a:solidFill>
                  <a:schemeClr val="accent1">
                    <a:lumMod val="75000"/>
                  </a:schemeClr>
                </a:solidFill>
              </a:rPr>
              <a:t>Local Muscular Endurance is the ability of a muscles or group of muscles to work continuously during exercise</a:t>
            </a:r>
          </a:p>
          <a:p>
            <a:pPr marL="0" indent="0">
              <a:buNone/>
            </a:pPr>
            <a:endParaRPr lang="en-GB" sz="2000" dirty="0" smtClean="0">
              <a:solidFill>
                <a:schemeClr val="accent1">
                  <a:lumMod val="75000"/>
                </a:schemeClr>
              </a:solidFill>
            </a:endParaRPr>
          </a:p>
          <a:p>
            <a:pPr lvl="1"/>
            <a:r>
              <a:rPr lang="en-GB" sz="2000" dirty="0" smtClean="0">
                <a:solidFill>
                  <a:schemeClr val="accent1">
                    <a:lumMod val="75000"/>
                  </a:schemeClr>
                </a:solidFill>
              </a:rPr>
              <a:t>This is beneficial for sports were you require to perform the same action repeatedly such as badminton, volleyball, basketball etc. This will allow you to perform the same action over and over without tiring</a:t>
            </a:r>
            <a:endParaRPr lang="en-GB" sz="1800" dirty="0">
              <a:solidFill>
                <a:schemeClr val="accent1">
                  <a:lumMod val="75000"/>
                </a:schemeClr>
              </a:solidFill>
            </a:endParaRPr>
          </a:p>
        </p:txBody>
      </p:sp>
    </p:spTree>
    <p:extLst>
      <p:ext uri="{BB962C8B-B14F-4D97-AF65-F5344CB8AC3E}">
        <p14:creationId xmlns:p14="http://schemas.microsoft.com/office/powerpoint/2010/main" val="2800993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PHYSICAL Fitness – Local Muscular Endurance (LME)</a:t>
            </a:r>
            <a:endParaRPr lang="en-GB" dirty="0"/>
          </a:p>
        </p:txBody>
      </p:sp>
      <p:sp>
        <p:nvSpPr>
          <p:cNvPr id="3" name="Content Placeholder 2"/>
          <p:cNvSpPr>
            <a:spLocks noGrp="1"/>
          </p:cNvSpPr>
          <p:nvPr>
            <p:ph idx="1"/>
          </p:nvPr>
        </p:nvSpPr>
        <p:spPr/>
        <p:txBody>
          <a:bodyPr>
            <a:normAutofit/>
          </a:bodyPr>
          <a:lstStyle/>
          <a:p>
            <a:r>
              <a:rPr lang="en-GB" sz="2000" dirty="0" smtClean="0">
                <a:solidFill>
                  <a:schemeClr val="accent1">
                    <a:lumMod val="75000"/>
                  </a:schemeClr>
                </a:solidFill>
              </a:rPr>
              <a:t>The table below shows the standardised tests and development approaches</a:t>
            </a:r>
          </a:p>
          <a:p>
            <a:endParaRPr lang="en-GB" sz="2000" dirty="0">
              <a:solidFill>
                <a:schemeClr val="accent1"/>
              </a:solidFill>
            </a:endParaRPr>
          </a:p>
          <a:p>
            <a:pPr marL="0" indent="0">
              <a:buNone/>
            </a:pPr>
            <a:r>
              <a:rPr lang="en-GB" sz="2000" dirty="0" smtClean="0">
                <a:solidFill>
                  <a:schemeClr val="accent1"/>
                </a:solidFill>
              </a:rPr>
              <a:t>  </a:t>
            </a:r>
            <a:endParaRPr lang="en-GB" sz="2000" dirty="0">
              <a:solidFill>
                <a:schemeClr val="accent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735887930"/>
              </p:ext>
            </p:extLst>
          </p:nvPr>
        </p:nvGraphicFramePr>
        <p:xfrm>
          <a:off x="677334" y="3359295"/>
          <a:ext cx="8127999" cy="175260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pPr algn="ctr"/>
                      <a:r>
                        <a:rPr lang="en-GB" dirty="0" smtClean="0"/>
                        <a:t>Feature</a:t>
                      </a:r>
                      <a:endParaRPr lang="en-GB" dirty="0"/>
                    </a:p>
                  </a:txBody>
                  <a:tcPr/>
                </a:tc>
                <a:tc>
                  <a:txBody>
                    <a:bodyPr/>
                    <a:lstStyle/>
                    <a:p>
                      <a:pPr algn="ctr"/>
                      <a:r>
                        <a:rPr lang="en-GB" dirty="0" smtClean="0"/>
                        <a:t>Method of Gathering Data</a:t>
                      </a:r>
                      <a:endParaRPr lang="en-GB" dirty="0"/>
                    </a:p>
                  </a:txBody>
                  <a:tcPr/>
                </a:tc>
                <a:tc>
                  <a:txBody>
                    <a:bodyPr/>
                    <a:lstStyle/>
                    <a:p>
                      <a:pPr algn="ctr"/>
                      <a:r>
                        <a:rPr lang="en-GB" dirty="0" smtClean="0"/>
                        <a:t>Development Approach</a:t>
                      </a:r>
                      <a:endParaRPr lang="en-GB" dirty="0"/>
                    </a:p>
                  </a:txBody>
                  <a:tcPr/>
                </a:tc>
              </a:tr>
              <a:tr h="370840">
                <a:tc>
                  <a:txBody>
                    <a:bodyPr/>
                    <a:lstStyle/>
                    <a:p>
                      <a:pPr algn="ctr"/>
                      <a:r>
                        <a:rPr lang="en-GB" dirty="0" smtClean="0">
                          <a:solidFill>
                            <a:schemeClr val="accent1">
                              <a:lumMod val="75000"/>
                            </a:schemeClr>
                          </a:solidFill>
                        </a:rPr>
                        <a:t>LME</a:t>
                      </a:r>
                      <a:endParaRPr lang="en-GB" dirty="0">
                        <a:solidFill>
                          <a:schemeClr val="accent1">
                            <a:lumMod val="75000"/>
                          </a:schemeClr>
                        </a:solidFill>
                      </a:endParaRPr>
                    </a:p>
                  </a:txBody>
                  <a:tcPr/>
                </a:tc>
                <a:tc>
                  <a:txBody>
                    <a:bodyPr/>
                    <a:lstStyle/>
                    <a:p>
                      <a:pPr algn="ctr"/>
                      <a:r>
                        <a:rPr lang="en-GB" dirty="0" smtClean="0">
                          <a:solidFill>
                            <a:schemeClr val="accent1">
                              <a:lumMod val="75000"/>
                            </a:schemeClr>
                          </a:solidFill>
                        </a:rPr>
                        <a:t>One</a:t>
                      </a:r>
                      <a:r>
                        <a:rPr lang="en-GB" baseline="0" dirty="0" smtClean="0">
                          <a:solidFill>
                            <a:schemeClr val="accent1">
                              <a:lumMod val="75000"/>
                            </a:schemeClr>
                          </a:solidFill>
                        </a:rPr>
                        <a:t> Min Press Up Test</a:t>
                      </a:r>
                      <a:endParaRPr lang="en-GB" dirty="0">
                        <a:solidFill>
                          <a:schemeClr val="accent1">
                            <a:lumMod val="75000"/>
                          </a:schemeClr>
                        </a:solidFill>
                      </a:endParaRPr>
                    </a:p>
                  </a:txBody>
                  <a:tcPr/>
                </a:tc>
                <a:tc>
                  <a:txBody>
                    <a:bodyPr/>
                    <a:lstStyle/>
                    <a:p>
                      <a:pPr algn="ctr"/>
                      <a:r>
                        <a:rPr lang="en-GB" dirty="0" smtClean="0">
                          <a:solidFill>
                            <a:schemeClr val="accent1">
                              <a:lumMod val="75000"/>
                            </a:schemeClr>
                          </a:solidFill>
                        </a:rPr>
                        <a:t>Circuit Training</a:t>
                      </a:r>
                      <a:endParaRPr lang="en-GB" dirty="0">
                        <a:solidFill>
                          <a:schemeClr val="accent1">
                            <a:lumMod val="75000"/>
                          </a:schemeClr>
                        </a:solidFill>
                      </a:endParaRPr>
                    </a:p>
                  </a:txBody>
                  <a:tcPr/>
                </a:tc>
              </a:tr>
              <a:tr h="370840">
                <a:tc>
                  <a:txBody>
                    <a:bodyPr/>
                    <a:lstStyle/>
                    <a:p>
                      <a:pPr algn="ctr"/>
                      <a:endParaRPr lang="en-GB" dirty="0">
                        <a:solidFill>
                          <a:schemeClr val="accent1">
                            <a:lumMod val="75000"/>
                          </a:schemeClr>
                        </a:solidFill>
                      </a:endParaRPr>
                    </a:p>
                  </a:txBody>
                  <a:tcPr/>
                </a:tc>
                <a:tc>
                  <a:txBody>
                    <a:bodyPr/>
                    <a:lstStyle/>
                    <a:p>
                      <a:pPr algn="ctr"/>
                      <a:r>
                        <a:rPr lang="en-GB" dirty="0" smtClean="0">
                          <a:solidFill>
                            <a:schemeClr val="accent1">
                              <a:lumMod val="75000"/>
                            </a:schemeClr>
                          </a:solidFill>
                        </a:rPr>
                        <a:t>One Min Sit Up Test</a:t>
                      </a:r>
                      <a:endParaRPr lang="en-GB" dirty="0">
                        <a:solidFill>
                          <a:schemeClr val="accent1">
                            <a:lumMod val="75000"/>
                          </a:schemeClr>
                        </a:solidFill>
                      </a:endParaRPr>
                    </a:p>
                  </a:txBody>
                  <a:tcPr/>
                </a:tc>
                <a:tc>
                  <a:txBody>
                    <a:bodyPr/>
                    <a:lstStyle/>
                    <a:p>
                      <a:pPr algn="ctr"/>
                      <a:endParaRPr lang="en-GB" dirty="0">
                        <a:solidFill>
                          <a:schemeClr val="accent1">
                            <a:lumMod val="75000"/>
                          </a:schemeClr>
                        </a:solidFill>
                      </a:endParaRPr>
                    </a:p>
                  </a:txBody>
                  <a:tcPr/>
                </a:tc>
              </a:tr>
              <a:tr h="370840">
                <a:tc>
                  <a:txBody>
                    <a:bodyPr/>
                    <a:lstStyle/>
                    <a:p>
                      <a:pPr algn="ctr"/>
                      <a:endParaRPr lang="en-GB">
                        <a:solidFill>
                          <a:schemeClr val="accent1"/>
                        </a:solidFill>
                      </a:endParaRPr>
                    </a:p>
                  </a:txBody>
                  <a:tcPr/>
                </a:tc>
                <a:tc>
                  <a:txBody>
                    <a:bodyPr/>
                    <a:lstStyle/>
                    <a:p>
                      <a:pPr algn="ctr"/>
                      <a:endParaRPr lang="en-GB" dirty="0">
                        <a:solidFill>
                          <a:schemeClr val="accent1"/>
                        </a:solidFill>
                      </a:endParaRPr>
                    </a:p>
                  </a:txBody>
                  <a:tcPr/>
                </a:tc>
                <a:tc>
                  <a:txBody>
                    <a:bodyPr/>
                    <a:lstStyle/>
                    <a:p>
                      <a:pPr algn="ctr"/>
                      <a:endParaRPr lang="en-GB" dirty="0">
                        <a:solidFill>
                          <a:schemeClr val="accent1"/>
                        </a:solidFill>
                      </a:endParaRPr>
                    </a:p>
                  </a:txBody>
                  <a:tcPr/>
                </a:tc>
              </a:tr>
            </a:tbl>
          </a:graphicData>
        </a:graphic>
      </p:graphicFrame>
    </p:spTree>
    <p:extLst>
      <p:ext uri="{BB962C8B-B14F-4D97-AF65-F5344CB8AC3E}">
        <p14:creationId xmlns:p14="http://schemas.microsoft.com/office/powerpoint/2010/main" val="1122801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411" y="520700"/>
            <a:ext cx="8534401" cy="1024300"/>
          </a:xfrm>
        </p:spPr>
        <p:txBody>
          <a:bodyPr/>
          <a:lstStyle/>
          <a:p>
            <a:r>
              <a:rPr lang="en-GB" dirty="0" smtClean="0"/>
              <a:t>PHYSICAL FACTOR</a:t>
            </a:r>
            <a:endParaRPr lang="en-GB" dirty="0"/>
          </a:p>
        </p:txBody>
      </p:sp>
      <p:sp>
        <p:nvSpPr>
          <p:cNvPr id="3" name="Text Placeholder 2"/>
          <p:cNvSpPr>
            <a:spLocks noGrp="1"/>
          </p:cNvSpPr>
          <p:nvPr>
            <p:ph type="body" idx="1"/>
          </p:nvPr>
        </p:nvSpPr>
        <p:spPr>
          <a:xfrm>
            <a:off x="684213" y="1892300"/>
            <a:ext cx="8534400" cy="4102100"/>
          </a:xfrm>
        </p:spPr>
        <p:txBody>
          <a:bodyPr/>
          <a:lstStyle/>
          <a:p>
            <a:r>
              <a:rPr lang="en-GB" dirty="0" smtClean="0">
                <a:solidFill>
                  <a:schemeClr val="accent1">
                    <a:lumMod val="75000"/>
                  </a:schemeClr>
                </a:solidFill>
              </a:rPr>
              <a:t>The </a:t>
            </a:r>
            <a:r>
              <a:rPr lang="en-GB" b="1" dirty="0" smtClean="0">
                <a:solidFill>
                  <a:schemeClr val="accent1">
                    <a:lumMod val="75000"/>
                  </a:schemeClr>
                </a:solidFill>
              </a:rPr>
              <a:t>Impact</a:t>
            </a:r>
            <a:r>
              <a:rPr lang="en-GB" dirty="0" smtClean="0">
                <a:solidFill>
                  <a:schemeClr val="accent1">
                    <a:lumMod val="75000"/>
                  </a:schemeClr>
                </a:solidFill>
              </a:rPr>
              <a:t> of the physical factor is arguably the most noticeable impact on a performance as it can be easily seen in a performance</a:t>
            </a:r>
          </a:p>
          <a:p>
            <a:endParaRPr lang="en-GB" dirty="0">
              <a:solidFill>
                <a:schemeClr val="accent1">
                  <a:lumMod val="75000"/>
                </a:schemeClr>
              </a:solidFill>
            </a:endParaRPr>
          </a:p>
          <a:p>
            <a:r>
              <a:rPr lang="en-GB" dirty="0" smtClean="0">
                <a:solidFill>
                  <a:schemeClr val="accent1">
                    <a:lumMod val="75000"/>
                  </a:schemeClr>
                </a:solidFill>
              </a:rPr>
              <a:t>The Physical Factor breaks down into 3 different categories</a:t>
            </a:r>
          </a:p>
          <a:p>
            <a:pPr marL="342900" indent="-342900">
              <a:buFont typeface="Wingdings" panose="05000000000000000000" pitchFamily="2" charset="2"/>
              <a:buChar char="Ø"/>
            </a:pPr>
            <a:r>
              <a:rPr lang="en-GB" b="1" dirty="0" smtClean="0">
                <a:solidFill>
                  <a:schemeClr val="accent1">
                    <a:lumMod val="75000"/>
                  </a:schemeClr>
                </a:solidFill>
              </a:rPr>
              <a:t>Physical Fitness</a:t>
            </a:r>
          </a:p>
          <a:p>
            <a:pPr marL="342900" indent="-342900">
              <a:buFont typeface="Wingdings" panose="05000000000000000000" pitchFamily="2" charset="2"/>
              <a:buChar char="Ø"/>
            </a:pPr>
            <a:r>
              <a:rPr lang="en-GB" b="1" dirty="0" smtClean="0">
                <a:solidFill>
                  <a:schemeClr val="accent1">
                    <a:lumMod val="75000"/>
                  </a:schemeClr>
                </a:solidFill>
              </a:rPr>
              <a:t>Physical Skill</a:t>
            </a:r>
          </a:p>
          <a:p>
            <a:pPr marL="342900" indent="-342900">
              <a:buFont typeface="Wingdings" panose="05000000000000000000" pitchFamily="2" charset="2"/>
              <a:buChar char="Ø"/>
            </a:pPr>
            <a:r>
              <a:rPr lang="en-GB" b="1" dirty="0" smtClean="0">
                <a:solidFill>
                  <a:schemeClr val="accent1">
                    <a:lumMod val="75000"/>
                  </a:schemeClr>
                </a:solidFill>
              </a:rPr>
              <a:t>Physical Tactics</a:t>
            </a:r>
            <a:endParaRPr lang="en-GB" b="1" dirty="0">
              <a:solidFill>
                <a:schemeClr val="accent1">
                  <a:lumMod val="75000"/>
                </a:schemeClr>
              </a:solidFill>
            </a:endParaRPr>
          </a:p>
        </p:txBody>
      </p:sp>
    </p:spTree>
    <p:extLst>
      <p:ext uri="{BB962C8B-B14F-4D97-AF65-F5344CB8AC3E}">
        <p14:creationId xmlns:p14="http://schemas.microsoft.com/office/powerpoint/2010/main" val="4090833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411" y="520700"/>
            <a:ext cx="8534401" cy="1024300"/>
          </a:xfrm>
        </p:spPr>
        <p:txBody>
          <a:bodyPr/>
          <a:lstStyle/>
          <a:p>
            <a:r>
              <a:rPr lang="en-GB" dirty="0" smtClean="0"/>
              <a:t>PHYSICAL fitness</a:t>
            </a:r>
            <a:endParaRPr lang="en-GB" dirty="0"/>
          </a:p>
        </p:txBody>
      </p:sp>
      <p:sp>
        <p:nvSpPr>
          <p:cNvPr id="3" name="Text Placeholder 2"/>
          <p:cNvSpPr>
            <a:spLocks noGrp="1"/>
          </p:cNvSpPr>
          <p:nvPr>
            <p:ph type="body" idx="1"/>
          </p:nvPr>
        </p:nvSpPr>
        <p:spPr>
          <a:xfrm>
            <a:off x="684213" y="1892300"/>
            <a:ext cx="8534400" cy="4102100"/>
          </a:xfrm>
        </p:spPr>
        <p:txBody>
          <a:bodyPr>
            <a:normAutofit lnSpcReduction="10000"/>
          </a:bodyPr>
          <a:lstStyle/>
          <a:p>
            <a:r>
              <a:rPr lang="en-GB" sz="2400" dirty="0" smtClean="0">
                <a:solidFill>
                  <a:schemeClr val="accent1">
                    <a:lumMod val="75000"/>
                  </a:schemeClr>
                </a:solidFill>
              </a:rPr>
              <a:t>The main features of Physical Fitness are: </a:t>
            </a:r>
            <a:r>
              <a:rPr lang="en-GB" sz="2400" b="1" dirty="0" smtClean="0">
                <a:solidFill>
                  <a:schemeClr val="accent1">
                    <a:lumMod val="75000"/>
                  </a:schemeClr>
                </a:solidFill>
              </a:rPr>
              <a:t>CRE, Speed, Agility, Strength, Flexibility, Power and Local Muscular Endurance (LME)</a:t>
            </a:r>
          </a:p>
          <a:p>
            <a:endParaRPr lang="en-GB" sz="2400" b="1" dirty="0">
              <a:solidFill>
                <a:schemeClr val="accent1">
                  <a:lumMod val="75000"/>
                </a:schemeClr>
              </a:solidFill>
            </a:endParaRPr>
          </a:p>
          <a:p>
            <a:r>
              <a:rPr lang="en-GB" sz="2400" dirty="0" smtClean="0">
                <a:solidFill>
                  <a:schemeClr val="accent1">
                    <a:lumMod val="75000"/>
                  </a:schemeClr>
                </a:solidFill>
              </a:rPr>
              <a:t>We are going to </a:t>
            </a:r>
            <a:r>
              <a:rPr lang="en-GB" sz="2400" dirty="0" smtClean="0">
                <a:solidFill>
                  <a:schemeClr val="accent1">
                    <a:lumMod val="75000"/>
                  </a:schemeClr>
                </a:solidFill>
              </a:rPr>
              <a:t>discuss </a:t>
            </a:r>
            <a:r>
              <a:rPr lang="en-GB" sz="2400" dirty="0" smtClean="0">
                <a:solidFill>
                  <a:schemeClr val="accent1">
                    <a:lumMod val="75000"/>
                  </a:schemeClr>
                </a:solidFill>
              </a:rPr>
              <a:t>the IMPACT these features on your performance</a:t>
            </a:r>
          </a:p>
          <a:p>
            <a:endParaRPr lang="en-GB" sz="2400" dirty="0">
              <a:solidFill>
                <a:schemeClr val="accent1">
                  <a:lumMod val="75000"/>
                </a:schemeClr>
              </a:solidFill>
            </a:endParaRPr>
          </a:p>
          <a:p>
            <a:r>
              <a:rPr lang="en-GB" sz="2400" dirty="0" smtClean="0">
                <a:solidFill>
                  <a:schemeClr val="accent1">
                    <a:lumMod val="75000"/>
                  </a:schemeClr>
                </a:solidFill>
              </a:rPr>
              <a:t>We are also going to discuss </a:t>
            </a:r>
            <a:r>
              <a:rPr lang="en-GB" sz="2400" dirty="0" smtClean="0">
                <a:solidFill>
                  <a:schemeClr val="accent1">
                    <a:lumMod val="75000"/>
                  </a:schemeClr>
                </a:solidFill>
              </a:rPr>
              <a:t>how to gather information on each of these features and development approaches (</a:t>
            </a:r>
            <a:r>
              <a:rPr lang="en-GB" sz="2400" b="1" dirty="0">
                <a:solidFill>
                  <a:schemeClr val="accent1">
                    <a:lumMod val="75000"/>
                  </a:schemeClr>
                </a:solidFill>
              </a:rPr>
              <a:t>T</a:t>
            </a:r>
            <a:r>
              <a:rPr lang="en-GB" sz="2400" b="1" dirty="0" smtClean="0">
                <a:solidFill>
                  <a:schemeClr val="accent1">
                    <a:lumMod val="75000"/>
                  </a:schemeClr>
                </a:solidFill>
              </a:rPr>
              <a:t>he Cycle </a:t>
            </a:r>
            <a:r>
              <a:rPr lang="en-GB" sz="2400" b="1" dirty="0" smtClean="0">
                <a:solidFill>
                  <a:schemeClr val="accent1">
                    <a:lumMod val="75000"/>
                  </a:schemeClr>
                </a:solidFill>
              </a:rPr>
              <a:t>of </a:t>
            </a:r>
            <a:r>
              <a:rPr lang="en-GB" sz="2400" b="1" dirty="0">
                <a:solidFill>
                  <a:schemeClr val="accent1">
                    <a:lumMod val="75000"/>
                  </a:schemeClr>
                </a:solidFill>
              </a:rPr>
              <a:t>A</a:t>
            </a:r>
            <a:r>
              <a:rPr lang="en-GB" sz="2400" b="1" dirty="0" smtClean="0">
                <a:solidFill>
                  <a:schemeClr val="accent1">
                    <a:lumMod val="75000"/>
                  </a:schemeClr>
                </a:solidFill>
              </a:rPr>
              <a:t>nalysis)</a:t>
            </a:r>
            <a:endParaRPr lang="en-GB" sz="2400" b="1" dirty="0">
              <a:solidFill>
                <a:schemeClr val="accent1">
                  <a:lumMod val="75000"/>
                </a:schemeClr>
              </a:solidFill>
            </a:endParaRPr>
          </a:p>
        </p:txBody>
      </p:sp>
    </p:spTree>
    <p:extLst>
      <p:ext uri="{BB962C8B-B14F-4D97-AF65-F5344CB8AC3E}">
        <p14:creationId xmlns:p14="http://schemas.microsoft.com/office/powerpoint/2010/main" val="2464541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Cycle of Analysis</a:t>
            </a:r>
            <a:endParaRPr lang="en-GB" sz="4000" dirty="0"/>
          </a:p>
        </p:txBody>
      </p:sp>
      <p:sp>
        <p:nvSpPr>
          <p:cNvPr id="3" name="Content Placeholder 2"/>
          <p:cNvSpPr>
            <a:spLocks noGrp="1"/>
          </p:cNvSpPr>
          <p:nvPr>
            <p:ph idx="1"/>
          </p:nvPr>
        </p:nvSpPr>
        <p:spPr/>
        <p:txBody>
          <a:bodyPr>
            <a:normAutofit lnSpcReduction="10000"/>
          </a:bodyPr>
          <a:lstStyle/>
          <a:p>
            <a:r>
              <a:rPr lang="en-GB" sz="2200" dirty="0">
                <a:solidFill>
                  <a:schemeClr val="accent1">
                    <a:lumMod val="75000"/>
                  </a:schemeClr>
                </a:solidFill>
              </a:rPr>
              <a:t>The method(s) you use to identify factors (which are strengths and weaknesses) in your performance is the first stage of the cycle of analysis. Once you collect this information you can plan a programme to try and improve upon your weaknesses.</a:t>
            </a:r>
          </a:p>
          <a:p>
            <a:pPr lvl="1"/>
            <a:endParaRPr lang="en-GB" sz="1800" dirty="0" smtClean="0">
              <a:solidFill>
                <a:schemeClr val="accent1">
                  <a:lumMod val="75000"/>
                </a:schemeClr>
              </a:solidFill>
            </a:endParaRPr>
          </a:p>
          <a:p>
            <a:pPr lvl="1"/>
            <a:r>
              <a:rPr lang="en-GB" sz="2000" dirty="0" smtClean="0">
                <a:solidFill>
                  <a:schemeClr val="accent1">
                    <a:lumMod val="75000"/>
                  </a:schemeClr>
                </a:solidFill>
              </a:rPr>
              <a:t>To </a:t>
            </a:r>
            <a:r>
              <a:rPr lang="en-GB" sz="2000" dirty="0">
                <a:solidFill>
                  <a:schemeClr val="accent1">
                    <a:lumMod val="75000"/>
                  </a:schemeClr>
                </a:solidFill>
              </a:rPr>
              <a:t>develop your performance effectively you must understand and follow the ‘Cycle of Analysis</a:t>
            </a:r>
            <a:r>
              <a:rPr lang="en-GB" sz="2000" dirty="0" smtClean="0">
                <a:solidFill>
                  <a:schemeClr val="accent1">
                    <a:lumMod val="75000"/>
                  </a:schemeClr>
                </a:solidFill>
              </a:rPr>
              <a:t>’</a:t>
            </a:r>
          </a:p>
          <a:p>
            <a:pPr lvl="1"/>
            <a:endParaRPr lang="en-GB" sz="2000" dirty="0">
              <a:solidFill>
                <a:schemeClr val="accent1">
                  <a:lumMod val="75000"/>
                </a:schemeClr>
              </a:solidFill>
            </a:endParaRPr>
          </a:p>
          <a:p>
            <a:pPr lvl="1"/>
            <a:r>
              <a:rPr lang="en-GB" sz="2000" dirty="0" smtClean="0">
                <a:solidFill>
                  <a:schemeClr val="accent1">
                    <a:lumMod val="75000"/>
                  </a:schemeClr>
                </a:solidFill>
              </a:rPr>
              <a:t>The </a:t>
            </a:r>
            <a:r>
              <a:rPr lang="en-GB" sz="2000" dirty="0">
                <a:solidFill>
                  <a:schemeClr val="accent1">
                    <a:lumMod val="75000"/>
                  </a:schemeClr>
                </a:solidFill>
              </a:rPr>
              <a:t>‘Cycle of Analysis</a:t>
            </a:r>
            <a:r>
              <a:rPr lang="en-GB" sz="2000" dirty="0" smtClean="0">
                <a:solidFill>
                  <a:schemeClr val="accent1">
                    <a:lumMod val="75000"/>
                  </a:schemeClr>
                </a:solidFill>
              </a:rPr>
              <a:t>’ is used to develop all of FOUR factors (Mental, Emotional, Social and Physical) but for this section we are going to solely focus on the Physical Factor</a:t>
            </a:r>
            <a:endParaRPr lang="en-GB" sz="2000" dirty="0">
              <a:solidFill>
                <a:schemeClr val="accent1">
                  <a:lumMod val="75000"/>
                </a:schemeClr>
              </a:solidFill>
            </a:endParaRPr>
          </a:p>
          <a:p>
            <a:endParaRPr lang="en-GB" dirty="0"/>
          </a:p>
        </p:txBody>
      </p:sp>
    </p:spTree>
    <p:extLst>
      <p:ext uri="{BB962C8B-B14F-4D97-AF65-F5344CB8AC3E}">
        <p14:creationId xmlns:p14="http://schemas.microsoft.com/office/powerpoint/2010/main" val="3903443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Cycle of Analysis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99577616"/>
              </p:ext>
            </p:extLst>
          </p:nvPr>
        </p:nvGraphicFramePr>
        <p:xfrm>
          <a:off x="677863" y="1765300"/>
          <a:ext cx="8596312" cy="4276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8931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3900"/>
          </a:xfrm>
        </p:spPr>
        <p:txBody>
          <a:bodyPr/>
          <a:lstStyle/>
          <a:p>
            <a:r>
              <a:rPr lang="en-GB" dirty="0" smtClean="0"/>
              <a:t>Principles of Training</a:t>
            </a:r>
            <a:endParaRPr lang="en-GB" dirty="0"/>
          </a:p>
        </p:txBody>
      </p:sp>
      <p:sp>
        <p:nvSpPr>
          <p:cNvPr id="3" name="Content Placeholder 2"/>
          <p:cNvSpPr>
            <a:spLocks noGrp="1"/>
          </p:cNvSpPr>
          <p:nvPr>
            <p:ph idx="1"/>
          </p:nvPr>
        </p:nvSpPr>
        <p:spPr>
          <a:xfrm>
            <a:off x="677334" y="1333500"/>
            <a:ext cx="8596668" cy="5003799"/>
          </a:xfrm>
        </p:spPr>
        <p:txBody>
          <a:bodyPr>
            <a:normAutofit fontScale="92500" lnSpcReduction="20000"/>
          </a:bodyPr>
          <a:lstStyle/>
          <a:p>
            <a:r>
              <a:rPr lang="en-GB" sz="2000" dirty="0" smtClean="0">
                <a:solidFill>
                  <a:schemeClr val="accent1">
                    <a:lumMod val="75000"/>
                  </a:schemeClr>
                </a:solidFill>
              </a:rPr>
              <a:t>Another principle you must consider when starting a training programme is ‘The Principles of Training’. This can be remembered by the acronym SPORT</a:t>
            </a:r>
          </a:p>
          <a:p>
            <a:pPr lvl="1"/>
            <a:r>
              <a:rPr lang="en-GB" sz="3900" b="1" dirty="0" smtClean="0">
                <a:solidFill>
                  <a:srgbClr val="FF0000"/>
                </a:solidFill>
              </a:rPr>
              <a:t>S</a:t>
            </a:r>
            <a:r>
              <a:rPr lang="en-GB" sz="2200" b="1" dirty="0" smtClean="0">
                <a:solidFill>
                  <a:schemeClr val="accent1">
                    <a:lumMod val="75000"/>
                  </a:schemeClr>
                </a:solidFill>
              </a:rPr>
              <a:t>pecific </a:t>
            </a:r>
            <a:r>
              <a:rPr lang="en-GB" sz="2200" dirty="0" smtClean="0">
                <a:solidFill>
                  <a:schemeClr val="accent1">
                    <a:lumMod val="75000"/>
                  </a:schemeClr>
                </a:solidFill>
              </a:rPr>
              <a:t>– Is your training programme specific to what you want to improve?</a:t>
            </a:r>
          </a:p>
          <a:p>
            <a:pPr lvl="1"/>
            <a:r>
              <a:rPr lang="en-GB" sz="3900" b="1" dirty="0" smtClean="0">
                <a:solidFill>
                  <a:srgbClr val="FF0000"/>
                </a:solidFill>
              </a:rPr>
              <a:t>P</a:t>
            </a:r>
            <a:r>
              <a:rPr lang="en-GB" sz="2200" b="1" dirty="0" smtClean="0">
                <a:solidFill>
                  <a:schemeClr val="accent1">
                    <a:lumMod val="75000"/>
                  </a:schemeClr>
                </a:solidFill>
              </a:rPr>
              <a:t>rogressive</a:t>
            </a:r>
            <a:r>
              <a:rPr lang="en-GB" sz="2200" dirty="0" smtClean="0">
                <a:solidFill>
                  <a:schemeClr val="accent1">
                    <a:lumMod val="75000"/>
                  </a:schemeClr>
                </a:solidFill>
              </a:rPr>
              <a:t> – Are you advancing your training to match your level of progress</a:t>
            </a:r>
          </a:p>
          <a:p>
            <a:pPr lvl="1"/>
            <a:r>
              <a:rPr lang="en-GB" sz="3900" b="1" dirty="0" smtClean="0">
                <a:solidFill>
                  <a:srgbClr val="FF0000"/>
                </a:solidFill>
              </a:rPr>
              <a:t>O</a:t>
            </a:r>
            <a:r>
              <a:rPr lang="en-GB" sz="2200" b="1" dirty="0" smtClean="0">
                <a:solidFill>
                  <a:schemeClr val="accent1">
                    <a:lumMod val="75000"/>
                  </a:schemeClr>
                </a:solidFill>
              </a:rPr>
              <a:t>verload</a:t>
            </a:r>
            <a:r>
              <a:rPr lang="en-GB" sz="2200" dirty="0" smtClean="0">
                <a:solidFill>
                  <a:schemeClr val="accent1">
                    <a:lumMod val="75000"/>
                  </a:schemeClr>
                </a:solidFill>
              </a:rPr>
              <a:t> – How are you going to make it more difficult</a:t>
            </a:r>
          </a:p>
          <a:p>
            <a:pPr lvl="1"/>
            <a:r>
              <a:rPr lang="en-GB" sz="3900" b="1" dirty="0" smtClean="0">
                <a:solidFill>
                  <a:srgbClr val="FF0000"/>
                </a:solidFill>
              </a:rPr>
              <a:t>R</a:t>
            </a:r>
            <a:r>
              <a:rPr lang="en-GB" sz="2200" b="1" dirty="0" smtClean="0">
                <a:solidFill>
                  <a:schemeClr val="accent1">
                    <a:lumMod val="75000"/>
                  </a:schemeClr>
                </a:solidFill>
              </a:rPr>
              <a:t>eversibility</a:t>
            </a:r>
            <a:r>
              <a:rPr lang="en-GB" sz="2200" dirty="0" smtClean="0">
                <a:solidFill>
                  <a:schemeClr val="accent1">
                    <a:lumMod val="75000"/>
                  </a:schemeClr>
                </a:solidFill>
              </a:rPr>
              <a:t> – If I miss or stop training how much of my level of fitness will I lose</a:t>
            </a:r>
          </a:p>
          <a:p>
            <a:pPr lvl="1"/>
            <a:r>
              <a:rPr lang="en-GB" sz="3900" b="1" dirty="0" smtClean="0">
                <a:solidFill>
                  <a:srgbClr val="FF0000"/>
                </a:solidFill>
              </a:rPr>
              <a:t>T</a:t>
            </a:r>
            <a:r>
              <a:rPr lang="en-GB" sz="2200" b="1" dirty="0" smtClean="0">
                <a:solidFill>
                  <a:schemeClr val="accent1">
                    <a:lumMod val="75000"/>
                  </a:schemeClr>
                </a:solidFill>
              </a:rPr>
              <a:t>edium</a:t>
            </a:r>
            <a:r>
              <a:rPr lang="en-GB" sz="2200" dirty="0" smtClean="0">
                <a:solidFill>
                  <a:schemeClr val="accent1">
                    <a:lumMod val="75000"/>
                  </a:schemeClr>
                </a:solidFill>
              </a:rPr>
              <a:t> – How can I keep my training interesting so that I remain motivated</a:t>
            </a:r>
          </a:p>
          <a:p>
            <a:endParaRPr lang="en-GB" sz="2600" dirty="0">
              <a:solidFill>
                <a:schemeClr val="accent1">
                  <a:lumMod val="75000"/>
                </a:schemeClr>
              </a:solidFill>
            </a:endParaRPr>
          </a:p>
          <a:p>
            <a:endParaRPr lang="en-GB" sz="2000" dirty="0">
              <a:solidFill>
                <a:schemeClr val="accent1">
                  <a:lumMod val="75000"/>
                </a:schemeClr>
              </a:solidFill>
            </a:endParaRPr>
          </a:p>
        </p:txBody>
      </p:sp>
    </p:spTree>
    <p:extLst>
      <p:ext uri="{BB962C8B-B14F-4D97-AF65-F5344CB8AC3E}">
        <p14:creationId xmlns:p14="http://schemas.microsoft.com/office/powerpoint/2010/main" val="2156215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411" y="520700"/>
            <a:ext cx="8534401" cy="1024300"/>
          </a:xfrm>
        </p:spPr>
        <p:txBody>
          <a:bodyPr/>
          <a:lstStyle/>
          <a:p>
            <a:r>
              <a:rPr lang="en-GB" dirty="0" smtClean="0"/>
              <a:t>PHYSICAL fitness - CRE</a:t>
            </a:r>
            <a:endParaRPr lang="en-GB" dirty="0"/>
          </a:p>
        </p:txBody>
      </p:sp>
      <p:sp>
        <p:nvSpPr>
          <p:cNvPr id="3" name="Text Placeholder 2"/>
          <p:cNvSpPr>
            <a:spLocks noGrp="1"/>
          </p:cNvSpPr>
          <p:nvPr>
            <p:ph type="body" idx="1"/>
          </p:nvPr>
        </p:nvSpPr>
        <p:spPr>
          <a:xfrm>
            <a:off x="684213" y="1892300"/>
            <a:ext cx="8534400" cy="4102100"/>
          </a:xfrm>
        </p:spPr>
        <p:txBody>
          <a:bodyPr>
            <a:normAutofit/>
          </a:bodyPr>
          <a:lstStyle/>
          <a:p>
            <a:r>
              <a:rPr lang="en-GB" sz="2400" b="1" dirty="0" smtClean="0">
                <a:solidFill>
                  <a:schemeClr val="accent1">
                    <a:lumMod val="75000"/>
                  </a:schemeClr>
                </a:solidFill>
              </a:rPr>
              <a:t>CRE – </a:t>
            </a:r>
            <a:r>
              <a:rPr lang="en-GB" sz="2400" dirty="0" smtClean="0">
                <a:solidFill>
                  <a:schemeClr val="accent1">
                    <a:lumMod val="75000"/>
                  </a:schemeClr>
                </a:solidFill>
              </a:rPr>
              <a:t>This is the ability of your heart and lungs to deliver oxygenated blood to your working muscles. A strong and healthy heart can deliver more oxygenated blood around the body with each beat. This allows your muscles to receive the oxygen that they need to continue to work.</a:t>
            </a:r>
          </a:p>
          <a:p>
            <a:endParaRPr lang="en-GB" sz="2400" b="1" dirty="0">
              <a:solidFill>
                <a:schemeClr val="accent1">
                  <a:lumMod val="75000"/>
                </a:schemeClr>
              </a:solidFill>
            </a:endParaRPr>
          </a:p>
          <a:p>
            <a:r>
              <a:rPr lang="en-GB" sz="2400" b="1" dirty="0" smtClean="0">
                <a:solidFill>
                  <a:schemeClr val="accent1">
                    <a:lumMod val="75000"/>
                  </a:schemeClr>
                </a:solidFill>
              </a:rPr>
              <a:t>How do you think having a good/ poor level of CRE can either positively or negatively impact on your performance? </a:t>
            </a:r>
            <a:r>
              <a:rPr lang="en-GB" sz="2400" dirty="0" smtClean="0">
                <a:solidFill>
                  <a:schemeClr val="accent1">
                    <a:lumMod val="75000"/>
                  </a:schemeClr>
                </a:solidFill>
              </a:rPr>
              <a:t>Explain by giving an example in an activity and how it can effect you’re the overall game/match</a:t>
            </a:r>
            <a:endParaRPr lang="en-GB" sz="2400" b="1" dirty="0">
              <a:solidFill>
                <a:schemeClr val="accent1">
                  <a:lumMod val="75000"/>
                </a:schemeClr>
              </a:solidFill>
            </a:endParaRPr>
          </a:p>
        </p:txBody>
      </p:sp>
    </p:spTree>
    <p:extLst>
      <p:ext uri="{BB962C8B-B14F-4D97-AF65-F5344CB8AC3E}">
        <p14:creationId xmlns:p14="http://schemas.microsoft.com/office/powerpoint/2010/main" val="13443120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411" y="520700"/>
            <a:ext cx="8534401" cy="1024300"/>
          </a:xfrm>
        </p:spPr>
        <p:txBody>
          <a:bodyPr/>
          <a:lstStyle/>
          <a:p>
            <a:r>
              <a:rPr lang="en-GB" dirty="0" smtClean="0"/>
              <a:t>PHYSICAL fitness - CRE</a:t>
            </a:r>
            <a:endParaRPr lang="en-GB" dirty="0"/>
          </a:p>
        </p:txBody>
      </p:sp>
      <p:sp>
        <p:nvSpPr>
          <p:cNvPr id="3" name="Text Placeholder 2"/>
          <p:cNvSpPr>
            <a:spLocks noGrp="1"/>
          </p:cNvSpPr>
          <p:nvPr>
            <p:ph type="body" idx="1"/>
          </p:nvPr>
        </p:nvSpPr>
        <p:spPr>
          <a:xfrm>
            <a:off x="684213" y="1892300"/>
            <a:ext cx="8534400" cy="4102100"/>
          </a:xfrm>
        </p:spPr>
        <p:txBody>
          <a:bodyPr>
            <a:normAutofit/>
          </a:bodyPr>
          <a:lstStyle/>
          <a:p>
            <a:r>
              <a:rPr lang="en-GB" sz="2400" b="1" dirty="0" smtClean="0">
                <a:solidFill>
                  <a:schemeClr val="accent1">
                    <a:lumMod val="75000"/>
                  </a:schemeClr>
                </a:solidFill>
              </a:rPr>
              <a:t>What methods of gathering information can we use to collect information on CRE?</a:t>
            </a:r>
          </a:p>
          <a:p>
            <a:pPr marL="342900" indent="-342900">
              <a:buFont typeface="Wingdings" panose="05000000000000000000" pitchFamily="2" charset="2"/>
              <a:buChar char="Ø"/>
            </a:pPr>
            <a:r>
              <a:rPr lang="en-GB" sz="2400" dirty="0" smtClean="0">
                <a:solidFill>
                  <a:schemeClr val="accent1">
                    <a:lumMod val="75000"/>
                  </a:schemeClr>
                </a:solidFill>
              </a:rPr>
              <a:t>Multi Stage Fitness Test (Bleep test)</a:t>
            </a:r>
          </a:p>
          <a:p>
            <a:pPr marL="342900" indent="-342900">
              <a:buFont typeface="Wingdings" panose="05000000000000000000" pitchFamily="2" charset="2"/>
              <a:buChar char="Ø"/>
            </a:pPr>
            <a:r>
              <a:rPr lang="en-GB" sz="2400" dirty="0" smtClean="0">
                <a:solidFill>
                  <a:schemeClr val="accent1">
                    <a:lumMod val="75000"/>
                  </a:schemeClr>
                </a:solidFill>
              </a:rPr>
              <a:t>12 Min Cooper Run</a:t>
            </a:r>
          </a:p>
          <a:p>
            <a:endParaRPr lang="en-GB" sz="2400" dirty="0">
              <a:solidFill>
                <a:schemeClr val="accent1">
                  <a:lumMod val="75000"/>
                </a:schemeClr>
              </a:solidFill>
            </a:endParaRPr>
          </a:p>
          <a:p>
            <a:r>
              <a:rPr lang="en-GB" sz="2400" dirty="0" smtClean="0">
                <a:solidFill>
                  <a:schemeClr val="accent1">
                    <a:lumMod val="75000"/>
                  </a:schemeClr>
                </a:solidFill>
              </a:rPr>
              <a:t>Both these tests are </a:t>
            </a:r>
            <a:r>
              <a:rPr lang="en-GB" sz="2400" b="1" dirty="0" smtClean="0">
                <a:solidFill>
                  <a:schemeClr val="accent1">
                    <a:lumMod val="75000"/>
                  </a:schemeClr>
                </a:solidFill>
              </a:rPr>
              <a:t>standardised tests</a:t>
            </a:r>
            <a:r>
              <a:rPr lang="en-GB" sz="2400" dirty="0" smtClean="0">
                <a:solidFill>
                  <a:schemeClr val="accent1">
                    <a:lumMod val="75000"/>
                  </a:schemeClr>
                </a:solidFill>
              </a:rPr>
              <a:t>. This means that you set them up under the same conditions and the same way each time. You will also have a table of </a:t>
            </a:r>
            <a:r>
              <a:rPr lang="en-GB" sz="2400" b="1" dirty="0" smtClean="0">
                <a:solidFill>
                  <a:schemeClr val="accent1">
                    <a:lumMod val="75000"/>
                  </a:schemeClr>
                </a:solidFill>
              </a:rPr>
              <a:t>norms</a:t>
            </a:r>
            <a:r>
              <a:rPr lang="en-GB" sz="2400" dirty="0" smtClean="0">
                <a:solidFill>
                  <a:schemeClr val="accent1">
                    <a:lumMod val="75000"/>
                  </a:schemeClr>
                </a:solidFill>
              </a:rPr>
              <a:t> which you will be able to compare you score against.</a:t>
            </a:r>
            <a:endParaRPr lang="en-GB" sz="2400" b="1" dirty="0">
              <a:solidFill>
                <a:schemeClr val="accent1">
                  <a:lumMod val="75000"/>
                </a:schemeClr>
              </a:solidFill>
            </a:endParaRPr>
          </a:p>
        </p:txBody>
      </p:sp>
    </p:spTree>
    <p:extLst>
      <p:ext uri="{BB962C8B-B14F-4D97-AF65-F5344CB8AC3E}">
        <p14:creationId xmlns:p14="http://schemas.microsoft.com/office/powerpoint/2010/main" val="1280279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411" y="520700"/>
            <a:ext cx="8534401" cy="1024300"/>
          </a:xfrm>
        </p:spPr>
        <p:txBody>
          <a:bodyPr/>
          <a:lstStyle/>
          <a:p>
            <a:r>
              <a:rPr lang="en-GB" dirty="0" smtClean="0"/>
              <a:t>PHYSICAL fitness - CRE</a:t>
            </a:r>
            <a:endParaRPr lang="en-GB" dirty="0"/>
          </a:p>
        </p:txBody>
      </p:sp>
      <p:sp>
        <p:nvSpPr>
          <p:cNvPr id="3" name="Text Placeholder 2"/>
          <p:cNvSpPr>
            <a:spLocks noGrp="1"/>
          </p:cNvSpPr>
          <p:nvPr>
            <p:ph type="body" idx="1"/>
          </p:nvPr>
        </p:nvSpPr>
        <p:spPr>
          <a:xfrm>
            <a:off x="684213" y="1892300"/>
            <a:ext cx="8534400" cy="4102100"/>
          </a:xfrm>
        </p:spPr>
        <p:txBody>
          <a:bodyPr>
            <a:normAutofit/>
          </a:bodyPr>
          <a:lstStyle/>
          <a:p>
            <a:r>
              <a:rPr lang="en-GB" sz="2400" dirty="0" smtClean="0">
                <a:solidFill>
                  <a:schemeClr val="accent1">
                    <a:lumMod val="75000"/>
                  </a:schemeClr>
                </a:solidFill>
              </a:rPr>
              <a:t>There are a number of different training approaches for developing </a:t>
            </a:r>
            <a:r>
              <a:rPr lang="en-GB" sz="2400" b="1" dirty="0" smtClean="0">
                <a:solidFill>
                  <a:schemeClr val="accent1">
                    <a:lumMod val="75000"/>
                  </a:schemeClr>
                </a:solidFill>
              </a:rPr>
              <a:t>CRE</a:t>
            </a:r>
            <a:r>
              <a:rPr lang="en-GB" sz="2400" dirty="0" smtClean="0">
                <a:solidFill>
                  <a:schemeClr val="accent1">
                    <a:lumMod val="75000"/>
                  </a:schemeClr>
                </a:solidFill>
              </a:rPr>
              <a:t>. </a:t>
            </a:r>
          </a:p>
          <a:p>
            <a:endParaRPr lang="en-GB" dirty="0">
              <a:solidFill>
                <a:schemeClr val="tx1"/>
              </a:solidFill>
            </a:endParaRPr>
          </a:p>
          <a:p>
            <a:endParaRPr lang="en-GB" sz="2400" dirty="0" smtClean="0">
              <a:solidFill>
                <a:schemeClr val="tx1"/>
              </a:solidFill>
            </a:endParaRPr>
          </a:p>
          <a:p>
            <a:endParaRPr lang="en-GB" dirty="0">
              <a:solidFill>
                <a:schemeClr val="tx1"/>
              </a:solidFill>
            </a:endParaRPr>
          </a:p>
          <a:p>
            <a:endParaRPr lang="en-GB" sz="2400" dirty="0" smtClean="0">
              <a:solidFill>
                <a:schemeClr val="tx1"/>
              </a:solidFill>
            </a:endParaRPr>
          </a:p>
          <a:p>
            <a:endParaRPr lang="en-GB" dirty="0">
              <a:solidFill>
                <a:schemeClr val="tx1"/>
              </a:solidFill>
            </a:endParaRPr>
          </a:p>
          <a:p>
            <a:r>
              <a:rPr lang="en-GB" sz="2000" i="1" dirty="0" smtClean="0">
                <a:solidFill>
                  <a:schemeClr val="accent1">
                    <a:lumMod val="75000"/>
                  </a:schemeClr>
                </a:solidFill>
              </a:rPr>
              <a:t>For further details of each of the methods of training refer to the Physical Booklet on the PE Blog under Physical Fitness.</a:t>
            </a:r>
          </a:p>
          <a:p>
            <a:endParaRPr lang="en-GB" sz="2400" b="1" dirty="0" smtClean="0">
              <a:solidFill>
                <a:schemeClr val="tx1"/>
              </a:solidFill>
            </a:endParaRPr>
          </a:p>
          <a:p>
            <a:endParaRPr lang="en-GB" sz="2400" b="1"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248928105"/>
              </p:ext>
            </p:extLst>
          </p:nvPr>
        </p:nvGraphicFramePr>
        <p:xfrm>
          <a:off x="684213" y="3201670"/>
          <a:ext cx="8127999" cy="175260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pPr algn="ctr"/>
                      <a:r>
                        <a:rPr lang="en-GB" dirty="0" smtClean="0"/>
                        <a:t>Feature</a:t>
                      </a:r>
                      <a:endParaRPr lang="en-GB" dirty="0"/>
                    </a:p>
                  </a:txBody>
                  <a:tcPr/>
                </a:tc>
                <a:tc>
                  <a:txBody>
                    <a:bodyPr/>
                    <a:lstStyle/>
                    <a:p>
                      <a:pPr algn="ctr"/>
                      <a:r>
                        <a:rPr lang="en-GB" dirty="0" smtClean="0"/>
                        <a:t>Method of Gathering Data</a:t>
                      </a:r>
                      <a:endParaRPr lang="en-GB" dirty="0"/>
                    </a:p>
                  </a:txBody>
                  <a:tcPr/>
                </a:tc>
                <a:tc>
                  <a:txBody>
                    <a:bodyPr/>
                    <a:lstStyle/>
                    <a:p>
                      <a:pPr algn="ctr"/>
                      <a:r>
                        <a:rPr lang="en-GB" dirty="0" smtClean="0"/>
                        <a:t>Development Approach</a:t>
                      </a:r>
                      <a:endParaRPr lang="en-GB" dirty="0"/>
                    </a:p>
                  </a:txBody>
                  <a:tcPr/>
                </a:tc>
              </a:tr>
              <a:tr h="370840">
                <a:tc>
                  <a:txBody>
                    <a:bodyPr/>
                    <a:lstStyle/>
                    <a:p>
                      <a:pPr algn="ctr"/>
                      <a:r>
                        <a:rPr lang="en-GB" dirty="0" smtClean="0">
                          <a:solidFill>
                            <a:schemeClr val="accent1">
                              <a:lumMod val="75000"/>
                            </a:schemeClr>
                          </a:solidFill>
                        </a:rPr>
                        <a:t>CRE</a:t>
                      </a:r>
                      <a:endParaRPr lang="en-GB" dirty="0">
                        <a:solidFill>
                          <a:schemeClr val="accent1">
                            <a:lumMod val="75000"/>
                          </a:schemeClr>
                        </a:solidFill>
                      </a:endParaRPr>
                    </a:p>
                  </a:txBody>
                  <a:tcPr/>
                </a:tc>
                <a:tc>
                  <a:txBody>
                    <a:bodyPr/>
                    <a:lstStyle/>
                    <a:p>
                      <a:pPr algn="ctr"/>
                      <a:r>
                        <a:rPr lang="en-GB" dirty="0" smtClean="0">
                          <a:solidFill>
                            <a:schemeClr val="accent1">
                              <a:lumMod val="75000"/>
                            </a:schemeClr>
                          </a:solidFill>
                        </a:rPr>
                        <a:t>Multi Stage Fitness Test</a:t>
                      </a:r>
                      <a:endParaRPr lang="en-GB" dirty="0">
                        <a:solidFill>
                          <a:schemeClr val="accent1">
                            <a:lumMod val="75000"/>
                          </a:schemeClr>
                        </a:solidFill>
                      </a:endParaRPr>
                    </a:p>
                  </a:txBody>
                  <a:tcPr/>
                </a:tc>
                <a:tc>
                  <a:txBody>
                    <a:bodyPr/>
                    <a:lstStyle/>
                    <a:p>
                      <a:pPr algn="ctr"/>
                      <a:r>
                        <a:rPr lang="en-GB" dirty="0" smtClean="0">
                          <a:solidFill>
                            <a:schemeClr val="accent1">
                              <a:lumMod val="75000"/>
                            </a:schemeClr>
                          </a:solidFill>
                        </a:rPr>
                        <a:t>FARTLEK</a:t>
                      </a:r>
                      <a:r>
                        <a:rPr lang="en-GB" baseline="0" dirty="0" smtClean="0">
                          <a:solidFill>
                            <a:schemeClr val="accent1">
                              <a:lumMod val="75000"/>
                            </a:schemeClr>
                          </a:solidFill>
                        </a:rPr>
                        <a:t> Training</a:t>
                      </a:r>
                      <a:endParaRPr lang="en-GB" dirty="0">
                        <a:solidFill>
                          <a:schemeClr val="accent1">
                            <a:lumMod val="75000"/>
                          </a:schemeClr>
                        </a:solidFill>
                      </a:endParaRPr>
                    </a:p>
                  </a:txBody>
                  <a:tcPr/>
                </a:tc>
              </a:tr>
              <a:tr h="370840">
                <a:tc>
                  <a:txBody>
                    <a:bodyPr/>
                    <a:lstStyle/>
                    <a:p>
                      <a:pPr algn="ctr"/>
                      <a:endParaRPr lang="en-GB">
                        <a:solidFill>
                          <a:schemeClr val="accent1">
                            <a:lumMod val="75000"/>
                          </a:schemeClr>
                        </a:solidFill>
                      </a:endParaRPr>
                    </a:p>
                  </a:txBody>
                  <a:tcPr/>
                </a:tc>
                <a:tc>
                  <a:txBody>
                    <a:bodyPr/>
                    <a:lstStyle/>
                    <a:p>
                      <a:pPr algn="ctr"/>
                      <a:r>
                        <a:rPr lang="en-GB" dirty="0" smtClean="0">
                          <a:solidFill>
                            <a:schemeClr val="accent1">
                              <a:lumMod val="75000"/>
                            </a:schemeClr>
                          </a:solidFill>
                        </a:rPr>
                        <a:t>12 Min Couper Run</a:t>
                      </a:r>
                      <a:endParaRPr lang="en-GB" dirty="0">
                        <a:solidFill>
                          <a:schemeClr val="accent1">
                            <a:lumMod val="75000"/>
                          </a:schemeClr>
                        </a:solidFill>
                      </a:endParaRPr>
                    </a:p>
                  </a:txBody>
                  <a:tcPr/>
                </a:tc>
                <a:tc>
                  <a:txBody>
                    <a:bodyPr/>
                    <a:lstStyle/>
                    <a:p>
                      <a:pPr algn="ctr"/>
                      <a:r>
                        <a:rPr lang="en-GB" dirty="0" smtClean="0">
                          <a:solidFill>
                            <a:schemeClr val="accent1">
                              <a:lumMod val="75000"/>
                            </a:schemeClr>
                          </a:solidFill>
                        </a:rPr>
                        <a:t>Interval</a:t>
                      </a:r>
                      <a:r>
                        <a:rPr lang="en-GB" baseline="0" dirty="0" smtClean="0">
                          <a:solidFill>
                            <a:schemeClr val="accent1">
                              <a:lumMod val="75000"/>
                            </a:schemeClr>
                          </a:solidFill>
                        </a:rPr>
                        <a:t> Training</a:t>
                      </a:r>
                      <a:endParaRPr lang="en-GB" dirty="0">
                        <a:solidFill>
                          <a:schemeClr val="accent1">
                            <a:lumMod val="75000"/>
                          </a:schemeClr>
                        </a:solidFill>
                      </a:endParaRPr>
                    </a:p>
                  </a:txBody>
                  <a:tcPr/>
                </a:tc>
              </a:tr>
              <a:tr h="370840">
                <a:tc>
                  <a:txBody>
                    <a:bodyPr/>
                    <a:lstStyle/>
                    <a:p>
                      <a:pPr algn="ctr"/>
                      <a:endParaRPr lang="en-GB">
                        <a:solidFill>
                          <a:schemeClr val="accent1">
                            <a:lumMod val="75000"/>
                          </a:schemeClr>
                        </a:solidFill>
                      </a:endParaRPr>
                    </a:p>
                  </a:txBody>
                  <a:tcPr/>
                </a:tc>
                <a:tc>
                  <a:txBody>
                    <a:bodyPr/>
                    <a:lstStyle/>
                    <a:p>
                      <a:pPr algn="ctr"/>
                      <a:endParaRPr lang="en-GB">
                        <a:solidFill>
                          <a:schemeClr val="accent1">
                            <a:lumMod val="75000"/>
                          </a:schemeClr>
                        </a:solidFill>
                      </a:endParaRPr>
                    </a:p>
                  </a:txBody>
                  <a:tcPr/>
                </a:tc>
                <a:tc>
                  <a:txBody>
                    <a:bodyPr/>
                    <a:lstStyle/>
                    <a:p>
                      <a:pPr algn="ctr"/>
                      <a:r>
                        <a:rPr lang="en-GB" dirty="0" smtClean="0">
                          <a:solidFill>
                            <a:schemeClr val="accent1">
                              <a:lumMod val="75000"/>
                            </a:schemeClr>
                          </a:solidFill>
                        </a:rPr>
                        <a:t>Continuous Training</a:t>
                      </a:r>
                      <a:endParaRPr lang="en-GB" dirty="0">
                        <a:solidFill>
                          <a:schemeClr val="accent1">
                            <a:lumMod val="75000"/>
                          </a:schemeClr>
                        </a:solidFill>
                      </a:endParaRPr>
                    </a:p>
                  </a:txBody>
                  <a:tcPr/>
                </a:tc>
              </a:tr>
            </a:tbl>
          </a:graphicData>
        </a:graphic>
      </p:graphicFrame>
    </p:spTree>
    <p:extLst>
      <p:ext uri="{BB962C8B-B14F-4D97-AF65-F5344CB8AC3E}">
        <p14:creationId xmlns:p14="http://schemas.microsoft.com/office/powerpoint/2010/main" val="254390632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274</TotalTime>
  <Words>1090</Words>
  <Application>Microsoft Office PowerPoint</Application>
  <PresentationFormat>Widescreen</PresentationFormat>
  <Paragraphs>136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Trebuchet MS</vt:lpstr>
      <vt:lpstr>Wingdings</vt:lpstr>
      <vt:lpstr>Wingdings 3</vt:lpstr>
      <vt:lpstr>Facet</vt:lpstr>
      <vt:lpstr>Developing the Physical Factor</vt:lpstr>
      <vt:lpstr>PHYSICAL FACTOR</vt:lpstr>
      <vt:lpstr>PHYSICAL fitness</vt:lpstr>
      <vt:lpstr>Cycle of Analysis</vt:lpstr>
      <vt:lpstr>Cycle of Analysis</vt:lpstr>
      <vt:lpstr>Principles of Training</vt:lpstr>
      <vt:lpstr>PHYSICAL fitness - CRE</vt:lpstr>
      <vt:lpstr>PHYSICAL fitness - CRE</vt:lpstr>
      <vt:lpstr>PHYSICAL fitness - CRE</vt:lpstr>
      <vt:lpstr>PHYSICAL Fitness – Speed/ Agility</vt:lpstr>
      <vt:lpstr>PHYSICAL Fitness – Speed/ Agility</vt:lpstr>
      <vt:lpstr>PHYSICAL Fitness – Strength/ Power</vt:lpstr>
      <vt:lpstr>PHYSICAL Fitness – Strength/ Power</vt:lpstr>
      <vt:lpstr>PHYSICAL Fitness – Flexibility</vt:lpstr>
      <vt:lpstr>PHYSICAL Fitness – Flexibility</vt:lpstr>
      <vt:lpstr>PHYSICAL Fitness – Local Muscular Endurance (LME)</vt:lpstr>
      <vt:lpstr>PHYSICAL Fitness – Local Muscular Endurance (LME)</vt:lpstr>
    </vt:vector>
  </TitlesOfParts>
  <Company>NAC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the physical factor</dc:title>
  <dc:creator>SBarrie</dc:creator>
  <cp:lastModifiedBy>SBarrie</cp:lastModifiedBy>
  <cp:revision>22</cp:revision>
  <dcterms:created xsi:type="dcterms:W3CDTF">2017-08-29T11:11:00Z</dcterms:created>
  <dcterms:modified xsi:type="dcterms:W3CDTF">2017-09-05T11:33:34Z</dcterms:modified>
</cp:coreProperties>
</file>