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7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37.75811" units="1/cm"/>
          <inkml:channelProperty channel="Y" name="resolution" value="37.78598" units="1/cm"/>
          <inkml:channelProperty channel="T" name="resolution" value="1" units="1/dev"/>
        </inkml:channelProperties>
      </inkml:inkSource>
      <inkml:timestamp xml:id="ts0" timeString="2017-08-18T10:18:43.87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8609259-FE26-453B-AF92-AFECD7B4DCD0}" emma:medium="tactile" emma:mode="ink">
          <msink:context xmlns:msink="http://schemas.microsoft.com/ink/2010/main" type="writingRegion" rotatedBoundingBox="3528,15133 5024,15133 5024,15219 3528,15219"/>
        </emma:interpretation>
      </emma:emma>
    </inkml:annotationXML>
    <inkml:traceGroup>
      <inkml:annotationXML>
        <emma:emma xmlns:emma="http://www.w3.org/2003/04/emma" version="1.0">
          <emma:interpretation id="{521DEBFB-5C3C-4DF6-8730-A5BA6E147705}" emma:medium="tactile" emma:mode="ink">
            <msink:context xmlns:msink="http://schemas.microsoft.com/ink/2010/main" type="paragraph" rotatedBoundingBox="3528,15133 5024,15133 5024,15219 3528,15219" alignmentLevel="1"/>
          </emma:interpretation>
        </emma:emma>
      </inkml:annotationXML>
      <inkml:traceGroup>
        <inkml:annotationXML>
          <emma:emma xmlns:emma="http://www.w3.org/2003/04/emma" version="1.0">
            <emma:interpretation id="{DB827DAC-CF65-45D7-AF43-D70F16D384D4}" emma:medium="tactile" emma:mode="ink">
              <msink:context xmlns:msink="http://schemas.microsoft.com/ink/2010/main" type="line" rotatedBoundingBox="3528,15133 5024,15133 5024,15219 3528,15219"/>
            </emma:interpretation>
          </emma:emma>
        </inkml:annotationXML>
        <inkml:traceGroup>
          <inkml:annotationXML>
            <emma:emma xmlns:emma="http://www.w3.org/2003/04/emma" version="1.0">
              <emma:interpretation id="{12F308A9-45EB-4DEB-86FD-61DB1A2B2EF9}" emma:medium="tactile" emma:mode="ink">
                <msink:context xmlns:msink="http://schemas.microsoft.com/ink/2010/main" type="inkWord" rotatedBoundingBox="3528,15133 3543,15133 3543,15148 3528,15148"/>
              </emma:interpretation>
            </emma:emma>
          </inkml:annotationXML>
          <inkml:trace contextRef="#ctx0" brushRef="#br0">-3810-529 0</inkml:trace>
        </inkml:traceGroup>
        <inkml:traceGroup>
          <inkml:annotationXML>
            <emma:emma xmlns:emma="http://www.w3.org/2003/04/emma" version="1.0">
              <emma:interpretation id="{6AABC316-CADD-48F6-9718-607C288CFA8F}" emma:medium="tactile" emma:mode="ink">
                <msink:context xmlns:msink="http://schemas.microsoft.com/ink/2010/main" type="inkWord" rotatedBoundingBox="5009,15204 5024,15204 5024,15219 5009,15219"/>
              </emma:interpretation>
            </emma:emma>
          </inkml:annotationXML>
          <inkml:trace contextRef="#ctx0" brushRef="#br0" timeOffset="9141.6648">-2329-458 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37.75811" units="1/cm"/>
          <inkml:channelProperty channel="Y" name="resolution" value="37.78598" units="1/cm"/>
          <inkml:channelProperty channel="T" name="resolution" value="1" units="1/dev"/>
        </inkml:channelProperties>
      </inkml:inkSource>
      <inkml:timestamp xml:id="ts0" timeString="2017-08-18T10:18:46.792"/>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7EB1635A-2CA2-4858-B6FB-53E8A6ABC67A}" emma:medium="tactile" emma:mode="ink">
          <msink:context xmlns:msink="http://schemas.microsoft.com/ink/2010/main" type="writingRegion" rotatedBoundingBox="7020,15380 7847,15380 7847,15395 7020,15395"/>
        </emma:interpretation>
      </emma:emma>
    </inkml:annotationXML>
    <inkml:traceGroup>
      <inkml:annotationXML>
        <emma:emma xmlns:emma="http://www.w3.org/2003/04/emma" version="1.0">
          <emma:interpretation id="{6E680A10-F5D2-4F03-843F-B89A161716C2}" emma:medium="tactile" emma:mode="ink">
            <msink:context xmlns:msink="http://schemas.microsoft.com/ink/2010/main" type="paragraph" rotatedBoundingBox="7020,15380 7847,15380 7847,15395 7020,15395" alignmentLevel="1"/>
          </emma:interpretation>
        </emma:emma>
      </inkml:annotationXML>
      <inkml:traceGroup>
        <inkml:annotationXML>
          <emma:emma xmlns:emma="http://www.w3.org/2003/04/emma" version="1.0">
            <emma:interpretation id="{2A670687-A256-496F-A0F2-2AD821F51824}" emma:medium="tactile" emma:mode="ink">
              <msink:context xmlns:msink="http://schemas.microsoft.com/ink/2010/main" type="line" rotatedBoundingBox="7020,15380 7847,15380 7847,15395 7020,15395"/>
            </emma:interpretation>
          </emma:emma>
        </inkml:annotationXML>
        <inkml:traceGroup>
          <inkml:annotationXML>
            <emma:emma xmlns:emma="http://www.w3.org/2003/04/emma" version="1.0">
              <emma:interpretation id="{61D33624-0D73-44C9-BC2F-5500201D84BC}" emma:medium="tactile" emma:mode="ink">
                <msink:context xmlns:msink="http://schemas.microsoft.com/ink/2010/main" type="inkWord" rotatedBoundingBox="7020,15380 7035,15380 7035,15395 7020,15395"/>
              </emma:interpretation>
            </emma:emma>
          </inkml:annotationXML>
          <inkml:trace contextRef="#ctx0" brushRef="#br0">0 0 0</inkml:trace>
        </inkml:traceGroup>
        <inkml:traceGroup>
          <inkml:annotationXML>
            <emma:emma xmlns:emma="http://www.w3.org/2003/04/emma" version="1.0">
              <emma:interpretation id="{5C0640AD-9B78-46DF-9A16-D554BB82B610}" emma:medium="tactile" emma:mode="ink">
                <msink:context xmlns:msink="http://schemas.microsoft.com/ink/2010/main" type="inkWord" rotatedBoundingBox="7832,15380 7847,15380 7847,15395 7832,15395"/>
              </emma:interpretation>
            </emma:emma>
          </inkml:annotationXML>
          <inkml:trace contextRef="#ctx0" brushRef="#br0" timeOffset="2906.7021">812 0 0</inkml:trace>
          <inkml:trace contextRef="#ctx0" brushRef="#br0" timeOffset="2687.9487">812 0 0</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37.75811" units="1/cm"/>
          <inkml:channelProperty channel="Y" name="resolution" value="37.78598" units="1/cm"/>
          <inkml:channelProperty channel="T" name="resolution" value="1" units="1/dev"/>
        </inkml:channelProperties>
      </inkml:inkSource>
      <inkml:timestamp xml:id="ts0" timeString="2017-08-18T10:18:42.3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CBCD0302-8988-43DE-B907-DBEADD8ED9A4}" emma:medium="tactile" emma:mode="ink">
          <msink:context xmlns:msink="http://schemas.microsoft.com/ink/2010/main" type="writingRegion" rotatedBoundingBox="7338,15662 7353,15662 7353,15677 7338,15677"/>
        </emma:interpretation>
      </emma:emma>
    </inkml:annotationXML>
    <inkml:traceGroup>
      <inkml:annotationXML>
        <emma:emma xmlns:emma="http://www.w3.org/2003/04/emma" version="1.0">
          <emma:interpretation id="{88EAE580-8537-4DD2-AED0-A14FDFDD724D}" emma:medium="tactile" emma:mode="ink">
            <msink:context xmlns:msink="http://schemas.microsoft.com/ink/2010/main" type="paragraph" rotatedBoundingBox="7338,15662 7353,15662 7353,15677 7338,15677" alignmentLevel="1"/>
          </emma:interpretation>
        </emma:emma>
      </inkml:annotationXML>
      <inkml:traceGroup>
        <inkml:annotationXML>
          <emma:emma xmlns:emma="http://www.w3.org/2003/04/emma" version="1.0">
            <emma:interpretation id="{C542F4AC-177F-4C1B-96DE-9F4D127291B4}" emma:medium="tactile" emma:mode="ink">
              <msink:context xmlns:msink="http://schemas.microsoft.com/ink/2010/main" type="line" rotatedBoundingBox="7338,15662 7353,15662 7353,15677 7338,15677"/>
            </emma:interpretation>
          </emma:emma>
        </inkml:annotationXML>
        <inkml:traceGroup>
          <inkml:annotationXML>
            <emma:emma xmlns:emma="http://www.w3.org/2003/04/emma" version="1.0">
              <emma:interpretation id="{6EFC9FA7-0484-4D15-90C7-6F1751444CAD}" emma:medium="tactile" emma:mode="ink">
                <msink:context xmlns:msink="http://schemas.microsoft.com/ink/2010/main" type="inkWord" rotatedBoundingBox="7338,15662 7353,15662 7353,15677 7338,15677"/>
              </emma:interpretation>
            </emma:emma>
          </inkml:annotationXML>
          <inkml:trace contextRef="#ctx0" brushRef="#br0">0 0 0</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37.75811" units="1/cm"/>
          <inkml:channelProperty channel="Y" name="resolution" value="37.78598" units="1/cm"/>
          <inkml:channelProperty channel="T" name="resolution" value="1" units="1/dev"/>
        </inkml:channelProperties>
      </inkml:inkSource>
      <inkml:timestamp xml:id="ts0" timeString="2017-08-18T10:19:13.68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7788A469-171D-4C87-9D6F-87FA8427A368}" emma:medium="tactile" emma:mode="ink">
          <msink:context xmlns:msink="http://schemas.microsoft.com/ink/2010/main" type="writingRegion" rotatedBoundingBox="10795,15874 10810,15874 10810,15889 10795,15889"/>
        </emma:interpretation>
      </emma:emma>
    </inkml:annotationXML>
    <inkml:traceGroup>
      <inkml:annotationXML>
        <emma:emma xmlns:emma="http://www.w3.org/2003/04/emma" version="1.0">
          <emma:interpretation id="{4204CCD8-EA04-415D-A27F-18578F7F17E0}" emma:medium="tactile" emma:mode="ink">
            <msink:context xmlns:msink="http://schemas.microsoft.com/ink/2010/main" type="paragraph" rotatedBoundingBox="10795,15874 10810,15874 10810,15889 10795,15889" alignmentLevel="1"/>
          </emma:interpretation>
        </emma:emma>
      </inkml:annotationXML>
      <inkml:traceGroup>
        <inkml:annotationXML>
          <emma:emma xmlns:emma="http://www.w3.org/2003/04/emma" version="1.0">
            <emma:interpretation id="{D4133918-6037-4A17-AABA-746EE6AD0C51}" emma:medium="tactile" emma:mode="ink">
              <msink:context xmlns:msink="http://schemas.microsoft.com/ink/2010/main" type="line" rotatedBoundingBox="10795,15874 10810,15874 10810,15889 10795,15889"/>
            </emma:interpretation>
          </emma:emma>
        </inkml:annotationXML>
        <inkml:traceGroup>
          <inkml:annotationXML>
            <emma:emma xmlns:emma="http://www.w3.org/2003/04/emma" version="1.0">
              <emma:interpretation id="{665EF0EF-3276-44AB-8F85-3878E0C455AA}" emma:medium="tactile" emma:mode="ink">
                <msink:context xmlns:msink="http://schemas.microsoft.com/ink/2010/main" type="inkWord" rotatedBoundingBox="10795,15874 10810,15874 10810,15889 10795,15889"/>
              </emma:interpretation>
            </emma:emma>
          </inkml:annotationXML>
          <inkml:trace contextRef="#ctx0" brushRef="#br0">0 0 0</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37.75811" units="1/cm"/>
          <inkml:channelProperty channel="Y" name="resolution" value="37.78598" units="1/cm"/>
          <inkml:channelProperty channel="T" name="resolution" value="1" units="1/dev"/>
        </inkml:channelProperties>
      </inkml:inkSource>
      <inkml:timestamp xml:id="ts0" timeString="2017-08-18T10:29:32.841"/>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B71743CE-2EF8-4D6F-BDA1-EC4716AD1F04}" emma:medium="tactile" emma:mode="ink">
          <msink:context xmlns:msink="http://schemas.microsoft.com/ink/2010/main" type="writingRegion" rotatedBoundingBox="10830,10018 10845,10018 10845,10033 10830,10033"/>
        </emma:interpretation>
      </emma:emma>
    </inkml:annotationXML>
    <inkml:traceGroup>
      <inkml:annotationXML>
        <emma:emma xmlns:emma="http://www.w3.org/2003/04/emma" version="1.0">
          <emma:interpretation id="{31FD6EDD-02F8-4FDD-A280-CBC2604A1397}" emma:medium="tactile" emma:mode="ink">
            <msink:context xmlns:msink="http://schemas.microsoft.com/ink/2010/main" type="paragraph" rotatedBoundingBox="10830,10018 10845,10018 10845,10033 10830,10033" alignmentLevel="1"/>
          </emma:interpretation>
        </emma:emma>
      </inkml:annotationXML>
      <inkml:traceGroup>
        <inkml:annotationXML>
          <emma:emma xmlns:emma="http://www.w3.org/2003/04/emma" version="1.0">
            <emma:interpretation id="{60F0EEE2-904E-4212-B1A3-6A9302551EC8}" emma:medium="tactile" emma:mode="ink">
              <msink:context xmlns:msink="http://schemas.microsoft.com/ink/2010/main" type="line" rotatedBoundingBox="10830,10018 10845,10018 10845,10033 10830,10033"/>
            </emma:interpretation>
          </emma:emma>
        </inkml:annotationXML>
        <inkml:traceGroup>
          <inkml:annotationXML>
            <emma:emma xmlns:emma="http://www.w3.org/2003/04/emma" version="1.0">
              <emma:interpretation id="{FD011AAD-C9C4-452D-B7F5-7939059CC6BD}" emma:medium="tactile" emma:mode="ink">
                <msink:context xmlns:msink="http://schemas.microsoft.com/ink/2010/main" type="inkWord" rotatedBoundingBox="10830,10018 10845,10018 10845,10033 10830,10033"/>
              </emma:interpretation>
            </emma:emma>
          </inkml:annotationXML>
          <inkml:trace contextRef="#ctx0" brushRef="#br0">0 0 0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3E3E4C-F54F-46FB-A164-14BC47042E9E}"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420255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E3E4C-F54F-46FB-A164-14BC47042E9E}"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139955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43E3E4C-F54F-46FB-A164-14BC47042E9E}"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3375012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43E3E4C-F54F-46FB-A164-14BC47042E9E}" type="datetimeFigureOut">
              <a:rPr lang="en-GB" smtClean="0"/>
              <a:t>18/08/2017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4163643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3E3E4C-F54F-46FB-A164-14BC47042E9E}"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4165982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3E3E4C-F54F-46FB-A164-14BC47042E9E}"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103366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3E3E4C-F54F-46FB-A164-14BC47042E9E}"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237431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3E3E4C-F54F-46FB-A164-14BC47042E9E}" type="datetimeFigureOut">
              <a:rPr lang="en-GB" smtClean="0"/>
              <a:t>18/08/2017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299821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3E3E4C-F54F-46FB-A164-14BC47042E9E}"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241472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3E3E4C-F54F-46FB-A164-14BC47042E9E}" type="datetimeFigureOut">
              <a:rPr lang="en-GB" smtClean="0"/>
              <a:t>18/08/2017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38666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3E3E4C-F54F-46FB-A164-14BC47042E9E}" type="datetimeFigureOut">
              <a:rPr lang="en-GB" smtClean="0"/>
              <a:t>18/08/2017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310820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3E4C-F54F-46FB-A164-14BC47042E9E}" type="datetimeFigureOut">
              <a:rPr lang="en-GB" smtClean="0"/>
              <a:t>18/08/2017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250554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E3E4C-F54F-46FB-A164-14BC47042E9E}" type="datetimeFigureOut">
              <a:rPr lang="en-GB" smtClean="0"/>
              <a:t>18/08/2017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9153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B43E3E4C-F54F-46FB-A164-14BC47042E9E}" type="datetimeFigureOut">
              <a:rPr lang="en-GB" smtClean="0"/>
              <a:t>18/08/2017</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D662411B-D8BF-4C24-B80D-E43F92A68798}" type="slidenum">
              <a:rPr lang="en-GB" smtClean="0"/>
              <a:t>‹#›</a:t>
            </a:fld>
            <a:endParaRPr lang="en-GB"/>
          </a:p>
        </p:txBody>
      </p:sp>
    </p:spTree>
    <p:extLst>
      <p:ext uri="{BB962C8B-B14F-4D97-AF65-F5344CB8AC3E}">
        <p14:creationId xmlns:p14="http://schemas.microsoft.com/office/powerpoint/2010/main" val="43967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43E3E4C-F54F-46FB-A164-14BC47042E9E}" type="datetimeFigureOut">
              <a:rPr lang="en-GB" smtClean="0"/>
              <a:t>18/08/2017</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662411B-D8BF-4C24-B80D-E43F92A68798}" type="slidenum">
              <a:rPr lang="en-GB" smtClean="0"/>
              <a:t>‹#›</a:t>
            </a:fld>
            <a:endParaRPr lang="en-GB"/>
          </a:p>
        </p:txBody>
      </p:sp>
    </p:spTree>
    <p:extLst>
      <p:ext uri="{BB962C8B-B14F-4D97-AF65-F5344CB8AC3E}">
        <p14:creationId xmlns:p14="http://schemas.microsoft.com/office/powerpoint/2010/main" val="2608785769"/>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2.emf"/><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5" Type="http://schemas.openxmlformats.org/officeDocument/2006/relationships/image" Target="../media/image3.emf"/><Relationship Id="rId4" Type="http://schemas.openxmlformats.org/officeDocument/2006/relationships/customXml" Target="../ink/ink2.xml"/><Relationship Id="rId9"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PE</a:t>
            </a:r>
            <a:endParaRPr lang="en-GB" dirty="0"/>
          </a:p>
        </p:txBody>
      </p:sp>
      <p:sp>
        <p:nvSpPr>
          <p:cNvPr id="3" name="Subtitle 2"/>
          <p:cNvSpPr>
            <a:spLocks noGrp="1"/>
          </p:cNvSpPr>
          <p:nvPr>
            <p:ph type="subTitle" idx="1"/>
          </p:nvPr>
        </p:nvSpPr>
        <p:spPr/>
        <p:txBody>
          <a:bodyPr>
            <a:noAutofit/>
          </a:bodyPr>
          <a:lstStyle/>
          <a:p>
            <a:r>
              <a:rPr lang="en-GB" sz="3600" dirty="0" smtClean="0"/>
              <a:t>Interpreting Information</a:t>
            </a:r>
            <a:endParaRPr lang="en-GB" sz="3600"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1270140" y="5448220"/>
              <a:ext cx="533520" cy="25920"/>
            </p14:xfrm>
          </p:contentPart>
        </mc:Choice>
        <mc:Fallback xmlns="">
          <p:pic>
            <p:nvPicPr>
              <p:cNvPr id="5" name="Ink 4"/>
              <p:cNvPicPr/>
              <p:nvPr/>
            </p:nvPicPr>
            <p:blipFill>
              <a:blip r:embed="rId3"/>
              <a:stretch>
                <a:fillRect/>
              </a:stretch>
            </p:blipFill>
            <p:spPr>
              <a:xfrm>
                <a:off x="1258260" y="5436340"/>
                <a:ext cx="557280" cy="496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2527260" y="5537140"/>
              <a:ext cx="292680" cy="360"/>
            </p14:xfrm>
          </p:contentPart>
        </mc:Choice>
        <mc:Fallback xmlns="">
          <p:pic>
            <p:nvPicPr>
              <p:cNvPr id="8" name="Ink 7"/>
              <p:cNvPicPr/>
              <p:nvPr/>
            </p:nvPicPr>
            <p:blipFill>
              <a:blip r:embed="rId5"/>
              <a:stretch>
                <a:fillRect/>
              </a:stretch>
            </p:blipFill>
            <p:spPr>
              <a:xfrm>
                <a:off x="2515380" y="5525260"/>
                <a:ext cx="31644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p14:cNvContentPartPr/>
              <p14:nvPr/>
            </p14:nvContentPartPr>
            <p14:xfrm>
              <a:off x="2641740" y="5638660"/>
              <a:ext cx="360" cy="360"/>
            </p14:xfrm>
          </p:contentPart>
        </mc:Choice>
        <mc:Fallback xmlns="">
          <p:pic>
            <p:nvPicPr>
              <p:cNvPr id="11" name="Ink 10"/>
              <p:cNvPicPr/>
              <p:nvPr/>
            </p:nvPicPr>
            <p:blipFill>
              <a:blip r:embed="rId7"/>
              <a:stretch>
                <a:fillRect/>
              </a:stretch>
            </p:blipFill>
            <p:spPr>
              <a:xfrm>
                <a:off x="2629860" y="5626780"/>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Ink 13"/>
              <p14:cNvContentPartPr/>
              <p14:nvPr/>
            </p14:nvContentPartPr>
            <p14:xfrm>
              <a:off x="3886260" y="5714980"/>
              <a:ext cx="360" cy="360"/>
            </p14:xfrm>
          </p:contentPart>
        </mc:Choice>
        <mc:Fallback xmlns="">
          <p:pic>
            <p:nvPicPr>
              <p:cNvPr id="14" name="Ink 13"/>
              <p:cNvPicPr/>
              <p:nvPr/>
            </p:nvPicPr>
            <p:blipFill>
              <a:blip r:embed="rId9"/>
              <a:stretch>
                <a:fillRect/>
              </a:stretch>
            </p:blipFill>
            <p:spPr>
              <a:xfrm>
                <a:off x="3874380" y="5703100"/>
                <a:ext cx="24120" cy="24120"/>
              </a:xfrm>
              <a:prstGeom prst="rect">
                <a:avLst/>
              </a:prstGeom>
            </p:spPr>
          </p:pic>
        </mc:Fallback>
      </mc:AlternateContent>
    </p:spTree>
    <p:extLst>
      <p:ext uri="{BB962C8B-B14F-4D97-AF65-F5344CB8AC3E}">
        <p14:creationId xmlns:p14="http://schemas.microsoft.com/office/powerpoint/2010/main" val="3991274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Information</a:t>
            </a:r>
            <a:endParaRPr lang="en-GB" dirty="0"/>
          </a:p>
        </p:txBody>
      </p:sp>
      <p:sp>
        <p:nvSpPr>
          <p:cNvPr id="6" name="Text Placeholder 5"/>
          <p:cNvSpPr>
            <a:spLocks noGrp="1"/>
          </p:cNvSpPr>
          <p:nvPr>
            <p:ph type="body" idx="1"/>
          </p:nvPr>
        </p:nvSpPr>
        <p:spPr/>
        <p:txBody>
          <a:bodyPr/>
          <a:lstStyle/>
          <a:p>
            <a:r>
              <a:rPr lang="en-GB" dirty="0" smtClean="0"/>
              <a:t>Qualitative	 - quality of performance</a:t>
            </a:r>
            <a:endParaRPr lang="en-GB" dirty="0"/>
          </a:p>
        </p:txBody>
      </p:sp>
      <p:sp>
        <p:nvSpPr>
          <p:cNvPr id="7" name="Content Placeholder 6"/>
          <p:cNvSpPr>
            <a:spLocks noGrp="1"/>
          </p:cNvSpPr>
          <p:nvPr>
            <p:ph sz="half" idx="2"/>
          </p:nvPr>
        </p:nvSpPr>
        <p:spPr/>
        <p:txBody>
          <a:bodyPr>
            <a:normAutofit fontScale="92500" lnSpcReduction="10000"/>
          </a:bodyPr>
          <a:lstStyle/>
          <a:p>
            <a:r>
              <a:rPr lang="en-GB" dirty="0" smtClean="0"/>
              <a:t>How well you played</a:t>
            </a:r>
          </a:p>
          <a:p>
            <a:r>
              <a:rPr lang="en-GB" dirty="0" smtClean="0"/>
              <a:t>How successful a skill was</a:t>
            </a:r>
          </a:p>
          <a:p>
            <a:r>
              <a:rPr lang="en-GB" dirty="0" smtClean="0"/>
              <a:t>How in control/balanced you look</a:t>
            </a:r>
          </a:p>
          <a:p>
            <a:r>
              <a:rPr lang="en-GB" dirty="0" smtClean="0"/>
              <a:t>How effective you are at performing</a:t>
            </a:r>
          </a:p>
          <a:p>
            <a:r>
              <a:rPr lang="en-GB" dirty="0" smtClean="0"/>
              <a:t>How aesthetically pleasing you are</a:t>
            </a:r>
          </a:p>
          <a:p>
            <a:r>
              <a:rPr lang="en-GB" dirty="0" smtClean="0"/>
              <a:t>How effective was the technique used</a:t>
            </a:r>
          </a:p>
          <a:p>
            <a:endParaRPr lang="en-GB" dirty="0"/>
          </a:p>
          <a:p>
            <a:r>
              <a:rPr lang="en-GB" dirty="0" smtClean="0"/>
              <a:t>This has a degree of subjectivity – opinion, personal feelings &amp; perceptions</a:t>
            </a:r>
            <a:endParaRPr lang="en-GB" dirty="0"/>
          </a:p>
        </p:txBody>
      </p:sp>
      <p:sp>
        <p:nvSpPr>
          <p:cNvPr id="8" name="Text Placeholder 7"/>
          <p:cNvSpPr>
            <a:spLocks noGrp="1"/>
          </p:cNvSpPr>
          <p:nvPr>
            <p:ph type="body" sz="quarter" idx="3"/>
          </p:nvPr>
        </p:nvSpPr>
        <p:spPr/>
        <p:txBody>
          <a:bodyPr/>
          <a:lstStyle/>
          <a:p>
            <a:r>
              <a:rPr lang="en-GB" dirty="0" smtClean="0"/>
              <a:t>Quantitative – factual data, stats, %</a:t>
            </a:r>
            <a:endParaRPr lang="en-GB" dirty="0"/>
          </a:p>
        </p:txBody>
      </p:sp>
      <p:sp>
        <p:nvSpPr>
          <p:cNvPr id="9" name="Content Placeholder 8"/>
          <p:cNvSpPr>
            <a:spLocks noGrp="1"/>
          </p:cNvSpPr>
          <p:nvPr>
            <p:ph sz="quarter" idx="4"/>
          </p:nvPr>
        </p:nvSpPr>
        <p:spPr/>
        <p:txBody>
          <a:bodyPr>
            <a:normAutofit lnSpcReduction="10000"/>
          </a:bodyPr>
          <a:lstStyle/>
          <a:p>
            <a:r>
              <a:rPr lang="en-GB" dirty="0" smtClean="0"/>
              <a:t>The final score</a:t>
            </a:r>
          </a:p>
          <a:p>
            <a:r>
              <a:rPr lang="en-GB" dirty="0" smtClean="0"/>
              <a:t>The number of successful attempts</a:t>
            </a:r>
          </a:p>
          <a:p>
            <a:r>
              <a:rPr lang="en-GB" dirty="0" smtClean="0"/>
              <a:t>The time taken to complete</a:t>
            </a:r>
          </a:p>
          <a:p>
            <a:r>
              <a:rPr lang="en-GB" dirty="0" smtClean="0"/>
              <a:t>The height cleared</a:t>
            </a:r>
          </a:p>
          <a:p>
            <a:endParaRPr lang="en-GB" dirty="0"/>
          </a:p>
          <a:p>
            <a:endParaRPr lang="en-GB" dirty="0" smtClean="0"/>
          </a:p>
          <a:p>
            <a:r>
              <a:rPr lang="en-GB" dirty="0" smtClean="0"/>
              <a:t>Provides more objectivity – impartial, fair and more factual</a:t>
            </a:r>
          </a:p>
          <a:p>
            <a:endParaRPr lang="en-GB" dirty="0" smtClean="0"/>
          </a:p>
        </p:txBody>
      </p:sp>
    </p:spTree>
    <p:extLst>
      <p:ext uri="{BB962C8B-B14F-4D97-AF65-F5344CB8AC3E}">
        <p14:creationId xmlns:p14="http://schemas.microsoft.com/office/powerpoint/2010/main" val="151450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Create a mind map</a:t>
            </a:r>
            <a:endParaRPr lang="en-GB" dirty="0"/>
          </a:p>
        </p:txBody>
      </p:sp>
      <p:sp>
        <p:nvSpPr>
          <p:cNvPr id="3" name="Content Placeholder 2"/>
          <p:cNvSpPr>
            <a:spLocks noGrp="1"/>
          </p:cNvSpPr>
          <p:nvPr>
            <p:ph sz="half" idx="1"/>
          </p:nvPr>
        </p:nvSpPr>
        <p:spPr/>
        <p:txBody>
          <a:bodyPr>
            <a:normAutofit/>
          </a:bodyPr>
          <a:lstStyle/>
          <a:p>
            <a:r>
              <a:rPr lang="en-GB" dirty="0" smtClean="0"/>
              <a:t>The number of strides before first hurdle? </a:t>
            </a:r>
          </a:p>
          <a:p>
            <a:r>
              <a:rPr lang="en-GB" dirty="0" smtClean="0"/>
              <a:t>The effort levels of the athlete? </a:t>
            </a:r>
          </a:p>
          <a:p>
            <a:r>
              <a:rPr lang="en-GB" dirty="0" smtClean="0"/>
              <a:t>The effectiveness of body position when clearing hurdle? </a:t>
            </a:r>
          </a:p>
          <a:p>
            <a:r>
              <a:rPr lang="en-GB" dirty="0" smtClean="0"/>
              <a:t>The time taken? </a:t>
            </a:r>
          </a:p>
          <a:p>
            <a:r>
              <a:rPr lang="en-GB" dirty="0" smtClean="0"/>
              <a:t>The number of strides between hurdles</a:t>
            </a:r>
          </a:p>
          <a:p>
            <a:r>
              <a:rPr lang="en-GB" dirty="0" smtClean="0"/>
              <a:t>The effectiveness of the trail leg? </a:t>
            </a:r>
          </a:p>
        </p:txBody>
      </p:sp>
      <p:sp>
        <p:nvSpPr>
          <p:cNvPr id="7" name="Content Placeholder 6"/>
          <p:cNvSpPr>
            <a:spLocks noGrp="1"/>
          </p:cNvSpPr>
          <p:nvPr>
            <p:ph sz="half" idx="2"/>
          </p:nvPr>
        </p:nvSpPr>
        <p:spPr>
          <a:xfrm>
            <a:off x="6095999" y="2745208"/>
            <a:ext cx="5194583" cy="3638764"/>
          </a:xfrm>
        </p:spPr>
        <p:txBody>
          <a:bodyPr>
            <a:normAutofit/>
          </a:bodyPr>
          <a:lstStyle/>
          <a:p>
            <a:pPr marL="0" indent="0">
              <a:buNone/>
            </a:pPr>
            <a:r>
              <a:rPr lang="en-GB" dirty="0"/>
              <a:t>objective / </a:t>
            </a:r>
            <a:r>
              <a:rPr lang="en-GB" dirty="0" smtClean="0"/>
              <a:t>quantitative</a:t>
            </a:r>
          </a:p>
          <a:p>
            <a:pPr marL="0" indent="0">
              <a:buNone/>
            </a:pPr>
            <a:r>
              <a:rPr lang="en-GB" dirty="0"/>
              <a:t>subjective / </a:t>
            </a:r>
            <a:r>
              <a:rPr lang="en-GB" dirty="0" smtClean="0"/>
              <a:t>qualitative</a:t>
            </a:r>
          </a:p>
          <a:p>
            <a:pPr marL="0" indent="0">
              <a:buNone/>
            </a:pPr>
            <a:r>
              <a:rPr lang="en-GB" dirty="0" smtClean="0"/>
              <a:t>subjective </a:t>
            </a:r>
            <a:r>
              <a:rPr lang="en-GB" dirty="0"/>
              <a:t>/ </a:t>
            </a:r>
            <a:r>
              <a:rPr lang="en-GB" dirty="0" smtClean="0"/>
              <a:t>qualitative</a:t>
            </a:r>
          </a:p>
          <a:p>
            <a:pPr marL="0" indent="0">
              <a:buNone/>
            </a:pPr>
            <a:endParaRPr lang="en-GB" sz="1050" dirty="0" smtClean="0"/>
          </a:p>
          <a:p>
            <a:pPr marL="0" indent="0">
              <a:buNone/>
            </a:pPr>
            <a:r>
              <a:rPr lang="en-GB" dirty="0" smtClean="0"/>
              <a:t>objective </a:t>
            </a:r>
            <a:r>
              <a:rPr lang="en-GB" dirty="0"/>
              <a:t>/ </a:t>
            </a:r>
            <a:r>
              <a:rPr lang="en-GB" dirty="0" smtClean="0"/>
              <a:t>quantitative</a:t>
            </a:r>
          </a:p>
          <a:p>
            <a:pPr marL="0" indent="0">
              <a:buNone/>
            </a:pPr>
            <a:r>
              <a:rPr lang="en-GB" dirty="0" smtClean="0"/>
              <a:t>objective </a:t>
            </a:r>
            <a:r>
              <a:rPr lang="en-GB" dirty="0"/>
              <a:t>/ </a:t>
            </a:r>
            <a:r>
              <a:rPr lang="en-GB" dirty="0" smtClean="0"/>
              <a:t>quantitative</a:t>
            </a:r>
          </a:p>
          <a:p>
            <a:pPr marL="0" indent="0">
              <a:buNone/>
            </a:pPr>
            <a:r>
              <a:rPr lang="en-GB" dirty="0" smtClean="0"/>
              <a:t>subjective </a:t>
            </a:r>
            <a:r>
              <a:rPr lang="en-GB" dirty="0"/>
              <a:t>/ qualitative</a:t>
            </a:r>
          </a:p>
          <a:p>
            <a:endParaRPr lang="en-GB" dirty="0"/>
          </a:p>
          <a:p>
            <a:endParaRPr lang="en-GB"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3898860" y="3606820"/>
              <a:ext cx="360" cy="360"/>
            </p14:xfrm>
          </p:contentPart>
        </mc:Choice>
        <mc:Fallback xmlns="">
          <p:pic>
            <p:nvPicPr>
              <p:cNvPr id="5" name="Ink 4"/>
              <p:cNvPicPr/>
              <p:nvPr/>
            </p:nvPicPr>
            <p:blipFill>
              <a:blip r:embed="rId3"/>
              <a:stretch>
                <a:fillRect/>
              </a:stretch>
            </p:blipFill>
            <p:spPr>
              <a:xfrm>
                <a:off x="3886980" y="3594940"/>
                <a:ext cx="24120" cy="24120"/>
              </a:xfrm>
              <a:prstGeom prst="rect">
                <a:avLst/>
              </a:prstGeom>
            </p:spPr>
          </p:pic>
        </mc:Fallback>
      </mc:AlternateContent>
      <p:sp>
        <p:nvSpPr>
          <p:cNvPr id="6" name="TextBox 5"/>
          <p:cNvSpPr txBox="1"/>
          <p:nvPr/>
        </p:nvSpPr>
        <p:spPr>
          <a:xfrm>
            <a:off x="869024" y="1417638"/>
            <a:ext cx="6059672" cy="369332"/>
          </a:xfrm>
          <a:prstGeom prst="rect">
            <a:avLst/>
          </a:prstGeom>
          <a:noFill/>
        </p:spPr>
        <p:txBody>
          <a:bodyPr wrap="none" rtlCol="0">
            <a:spAutoFit/>
          </a:bodyPr>
          <a:lstStyle/>
          <a:p>
            <a:r>
              <a:rPr lang="en-GB" dirty="0" smtClean="0"/>
              <a:t>https://www.youtube.com/watch?v=UNVdUfAo4Mc</a:t>
            </a:r>
            <a:endParaRPr lang="en-GB" dirty="0"/>
          </a:p>
        </p:txBody>
      </p:sp>
    </p:spTree>
    <p:extLst>
      <p:ext uri="{BB962C8B-B14F-4D97-AF65-F5344CB8AC3E}">
        <p14:creationId xmlns:p14="http://schemas.microsoft.com/office/powerpoint/2010/main" val="92427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Mental</a:t>
            </a:r>
            <a:endParaRPr lang="en-GB" dirty="0"/>
          </a:p>
        </p:txBody>
      </p:sp>
      <p:sp>
        <p:nvSpPr>
          <p:cNvPr id="3" name="Content Placeholder 2"/>
          <p:cNvSpPr>
            <a:spLocks noGrp="1"/>
          </p:cNvSpPr>
          <p:nvPr>
            <p:ph idx="1"/>
          </p:nvPr>
        </p:nvSpPr>
        <p:spPr/>
        <p:txBody>
          <a:bodyPr/>
          <a:lstStyle/>
          <a:p>
            <a:pPr marL="0" indent="0">
              <a:buNone/>
            </a:pPr>
            <a:r>
              <a:rPr lang="en-GB" dirty="0" smtClean="0"/>
              <a:t>Generally the data collected in this area is qualitative and subjective. Therefore to make this information as reliable and valid as possible the conditions under which they are administered need to be considered carefully.</a:t>
            </a:r>
          </a:p>
          <a:p>
            <a:pPr marL="0" indent="0">
              <a:buNone/>
            </a:pPr>
            <a:endParaRPr lang="en-GB" dirty="0"/>
          </a:p>
          <a:p>
            <a:pPr marL="0" indent="0">
              <a:buNone/>
            </a:pPr>
            <a:r>
              <a:rPr lang="en-GB" dirty="0" smtClean="0"/>
              <a:t>Information gathered and conclusions drawn should acknowledge that the data collected is subject to time of day, the conditions, the opposition </a:t>
            </a:r>
            <a:r>
              <a:rPr lang="en-GB" dirty="0" err="1" smtClean="0"/>
              <a:t>etc</a:t>
            </a:r>
            <a:endParaRPr lang="en-GB" dirty="0"/>
          </a:p>
        </p:txBody>
      </p:sp>
    </p:spTree>
    <p:extLst>
      <p:ext uri="{BB962C8B-B14F-4D97-AF65-F5344CB8AC3E}">
        <p14:creationId xmlns:p14="http://schemas.microsoft.com/office/powerpoint/2010/main" val="2061182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Emotional</a:t>
            </a:r>
            <a:endParaRPr lang="en-GB" dirty="0"/>
          </a:p>
        </p:txBody>
      </p:sp>
      <p:sp>
        <p:nvSpPr>
          <p:cNvPr id="3" name="Content Placeholder 2"/>
          <p:cNvSpPr>
            <a:spLocks noGrp="1"/>
          </p:cNvSpPr>
          <p:nvPr>
            <p:ph idx="1"/>
          </p:nvPr>
        </p:nvSpPr>
        <p:spPr/>
        <p:txBody>
          <a:bodyPr/>
          <a:lstStyle/>
          <a:p>
            <a:pPr marL="0" indent="0">
              <a:buNone/>
            </a:pPr>
            <a:r>
              <a:rPr lang="en-GB" dirty="0" smtClean="0"/>
              <a:t>The information gathered is perhaps the most likely to be subjective and qualitative. Care must be taken when drawing conclusions about feelings on their own without considering the environment in which the information was collected.</a:t>
            </a:r>
          </a:p>
          <a:p>
            <a:pPr marL="0" indent="0">
              <a:buNone/>
            </a:pPr>
            <a:endParaRPr lang="en-GB" dirty="0"/>
          </a:p>
          <a:p>
            <a:pPr marL="0" indent="0">
              <a:buNone/>
            </a:pPr>
            <a:r>
              <a:rPr lang="en-GB" dirty="0" smtClean="0"/>
              <a:t>Try use video evidence to help confirm when triggers or times in performance when emotions appear affected.</a:t>
            </a:r>
            <a:endParaRPr lang="en-GB" dirty="0"/>
          </a:p>
        </p:txBody>
      </p:sp>
    </p:spTree>
    <p:extLst>
      <p:ext uri="{BB962C8B-B14F-4D97-AF65-F5344CB8AC3E}">
        <p14:creationId xmlns:p14="http://schemas.microsoft.com/office/powerpoint/2010/main" val="227888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a:t>
            </a:r>
            <a:endParaRPr lang="en-GB" dirty="0"/>
          </a:p>
        </p:txBody>
      </p:sp>
      <p:sp>
        <p:nvSpPr>
          <p:cNvPr id="3" name="Content Placeholder 2"/>
          <p:cNvSpPr>
            <a:spLocks noGrp="1"/>
          </p:cNvSpPr>
          <p:nvPr>
            <p:ph idx="1"/>
          </p:nvPr>
        </p:nvSpPr>
        <p:spPr/>
        <p:txBody>
          <a:bodyPr/>
          <a:lstStyle/>
          <a:p>
            <a:pPr marL="0" indent="0">
              <a:buNone/>
            </a:pPr>
            <a:r>
              <a:rPr lang="en-GB" dirty="0" smtClean="0"/>
              <a:t>Checklist can build in an element of quantifiable data collection by including percentages of participants</a:t>
            </a:r>
            <a:r>
              <a:rPr lang="en-GB" dirty="0" smtClean="0"/>
              <a:t>.</a:t>
            </a:r>
          </a:p>
          <a:p>
            <a:pPr marL="0" indent="0">
              <a:buNone/>
            </a:pPr>
            <a:r>
              <a:rPr lang="en-GB" dirty="0" smtClean="0"/>
              <a:t>Questionnaires need to be concise. The results are likely to be qualitative as they are comments and opinions but can be grouped together to give quantitative results e.g. 66% of people said.</a:t>
            </a:r>
          </a:p>
          <a:p>
            <a:pPr marL="0" indent="0">
              <a:buNone/>
            </a:pPr>
            <a:endParaRPr lang="en-GB" dirty="0"/>
          </a:p>
          <a:p>
            <a:pPr marL="0" indent="0">
              <a:buNone/>
            </a:pPr>
            <a:r>
              <a:rPr lang="en-GB" dirty="0" smtClean="0"/>
              <a:t>Team/group feedback needs to allow for everyone to contribute. This allows for views that are expressed to be a true representation of the group.</a:t>
            </a:r>
          </a:p>
          <a:p>
            <a:pPr marL="0" indent="0">
              <a:buNone/>
            </a:pPr>
            <a:endParaRPr lang="en-GB" dirty="0"/>
          </a:p>
          <a:p>
            <a:pPr marL="0" indent="0">
              <a:buNone/>
            </a:pPr>
            <a:r>
              <a:rPr lang="en-GB" dirty="0" smtClean="0"/>
              <a:t>Coaches feedback should be recorded so that points are not missed.</a:t>
            </a:r>
            <a:endParaRPr lang="en-GB" dirty="0"/>
          </a:p>
        </p:txBody>
      </p:sp>
    </p:spTree>
    <p:extLst>
      <p:ext uri="{BB962C8B-B14F-4D97-AF65-F5344CB8AC3E}">
        <p14:creationId xmlns:p14="http://schemas.microsoft.com/office/powerpoint/2010/main" val="349001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a:t>
            </a:r>
            <a:endParaRPr lang="en-GB" dirty="0"/>
          </a:p>
        </p:txBody>
      </p:sp>
      <p:sp>
        <p:nvSpPr>
          <p:cNvPr id="3" name="Content Placeholder 2"/>
          <p:cNvSpPr>
            <a:spLocks noGrp="1"/>
          </p:cNvSpPr>
          <p:nvPr>
            <p:ph idx="1"/>
          </p:nvPr>
        </p:nvSpPr>
        <p:spPr/>
        <p:txBody>
          <a:bodyPr/>
          <a:lstStyle/>
          <a:p>
            <a:pPr marL="0" indent="0">
              <a:buNone/>
            </a:pPr>
            <a:r>
              <a:rPr lang="en-GB" dirty="0" smtClean="0"/>
              <a:t>Standardised tests provide quantitative objective information. This is easy to interpret because of clear patterns and trends that can be easily compared.</a:t>
            </a:r>
          </a:p>
          <a:p>
            <a:pPr marL="0" indent="0">
              <a:buNone/>
            </a:pPr>
            <a:endParaRPr lang="en-GB" dirty="0"/>
          </a:p>
          <a:p>
            <a:pPr marL="0" indent="0">
              <a:buNone/>
            </a:pPr>
            <a:r>
              <a:rPr lang="en-GB" dirty="0" smtClean="0"/>
              <a:t>Using methods that produce more qualitative information such as GOS, PAR and coaches feedback need attention given to reduce the amount of opinion expressed.</a:t>
            </a:r>
          </a:p>
          <a:p>
            <a:pPr marL="0" indent="0">
              <a:buNone/>
            </a:pPr>
            <a:endParaRPr lang="en-GB" dirty="0"/>
          </a:p>
          <a:p>
            <a:pPr marL="0" indent="0">
              <a:buNone/>
            </a:pPr>
            <a:r>
              <a:rPr lang="en-GB" dirty="0" smtClean="0"/>
              <a:t>This can be enhanced by using video to back up or confirm the accuracy of peer/coach assessment.</a:t>
            </a:r>
            <a:endParaRPr lang="en-GB" dirty="0"/>
          </a:p>
        </p:txBody>
      </p:sp>
    </p:spTree>
    <p:extLst>
      <p:ext uri="{BB962C8B-B14F-4D97-AF65-F5344CB8AC3E}">
        <p14:creationId xmlns:p14="http://schemas.microsoft.com/office/powerpoint/2010/main" val="825152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Type Questions</a:t>
            </a:r>
            <a:endParaRPr lang="en-GB" dirty="0"/>
          </a:p>
        </p:txBody>
      </p:sp>
      <p:sp>
        <p:nvSpPr>
          <p:cNvPr id="3" name="Content Placeholder 2"/>
          <p:cNvSpPr>
            <a:spLocks noGrp="1"/>
          </p:cNvSpPr>
          <p:nvPr>
            <p:ph idx="1"/>
          </p:nvPr>
        </p:nvSpPr>
        <p:spPr/>
        <p:txBody>
          <a:bodyPr/>
          <a:lstStyle/>
          <a:p>
            <a:pPr marL="0" indent="0">
              <a:buNone/>
            </a:pPr>
            <a:r>
              <a:rPr lang="en-GB" sz="2800" b="1" dirty="0" smtClean="0"/>
              <a:t>Describe</a:t>
            </a:r>
            <a:r>
              <a:rPr lang="en-GB" dirty="0" smtClean="0"/>
              <a:t> – the different types of information which can be gathered when trying to develop performance (clear details about info gathered, the %’s, no’s </a:t>
            </a:r>
            <a:r>
              <a:rPr lang="en-GB" dirty="0" err="1" smtClean="0"/>
              <a:t>etc</a:t>
            </a:r>
            <a:r>
              <a:rPr lang="en-GB" dirty="0" smtClean="0"/>
              <a:t>)</a:t>
            </a:r>
          </a:p>
          <a:p>
            <a:pPr marL="0" indent="0">
              <a:buNone/>
            </a:pPr>
            <a:r>
              <a:rPr lang="en-GB" sz="2800" b="1" dirty="0" smtClean="0"/>
              <a:t>Explain</a:t>
            </a:r>
            <a:r>
              <a:rPr lang="en-GB" dirty="0" smtClean="0"/>
              <a:t> – which types of information are most useful when planning to develop performance (why more convincing, relevant, useful, trustworthy)</a:t>
            </a:r>
          </a:p>
          <a:p>
            <a:pPr marL="0" indent="0">
              <a:buNone/>
            </a:pPr>
            <a:r>
              <a:rPr lang="en-GB" sz="2800" b="1" dirty="0" smtClean="0"/>
              <a:t>Analyse</a:t>
            </a:r>
            <a:r>
              <a:rPr lang="en-GB" dirty="0" smtClean="0"/>
              <a:t> – the information provided about performance needs (patterns of data, similarities and differences, surprises or confirmation)</a:t>
            </a:r>
          </a:p>
          <a:p>
            <a:pPr marL="0" indent="0">
              <a:buNone/>
            </a:pPr>
            <a:r>
              <a:rPr lang="en-GB" sz="2800" b="1" dirty="0" smtClean="0"/>
              <a:t>Evaluate </a:t>
            </a:r>
            <a:r>
              <a:rPr lang="en-GB" dirty="0" smtClean="0"/>
              <a:t>-  the progress you made from the information you collected before and after performance (based on info collected make links and make judgements)</a:t>
            </a:r>
            <a:endParaRPr lang="en-GB" dirty="0"/>
          </a:p>
        </p:txBody>
      </p:sp>
    </p:spTree>
    <p:extLst>
      <p:ext uri="{BB962C8B-B14F-4D97-AF65-F5344CB8AC3E}">
        <p14:creationId xmlns:p14="http://schemas.microsoft.com/office/powerpoint/2010/main" val="25443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51</TotalTime>
  <Words>534</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Higher PE</vt:lpstr>
      <vt:lpstr>Types of Information</vt:lpstr>
      <vt:lpstr>Create a mind map</vt:lpstr>
      <vt:lpstr>Mental</vt:lpstr>
      <vt:lpstr>Emotional</vt:lpstr>
      <vt:lpstr>Social</vt:lpstr>
      <vt:lpstr>Physical</vt:lpstr>
      <vt:lpstr>Exam Type Questions</vt:lpstr>
    </vt:vector>
  </TitlesOfParts>
  <Company>NACED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PE</dc:title>
  <dc:creator>RCouper</dc:creator>
  <cp:lastModifiedBy>RCouper</cp:lastModifiedBy>
  <cp:revision>6</cp:revision>
  <dcterms:created xsi:type="dcterms:W3CDTF">2017-08-18T10:08:44Z</dcterms:created>
  <dcterms:modified xsi:type="dcterms:W3CDTF">2017-08-18T12:55:51Z</dcterms:modified>
</cp:coreProperties>
</file>