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9/11/2017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9/11/2017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Principles of Training</a:t>
            </a:r>
            <a:endParaRPr lang="en-GB" dirty="0"/>
          </a:p>
        </p:txBody>
      </p:sp>
      <p:sp>
        <p:nvSpPr>
          <p:cNvPr id="3" name="Subtitle 2"/>
          <p:cNvSpPr>
            <a:spLocks noGrp="1"/>
          </p:cNvSpPr>
          <p:nvPr>
            <p:ph type="subTitle" idx="1"/>
          </p:nvPr>
        </p:nvSpPr>
        <p:spPr/>
        <p:txBody>
          <a:bodyPr/>
          <a:lstStyle/>
          <a:p>
            <a:r>
              <a:rPr lang="en-GB" dirty="0" smtClean="0"/>
              <a:t>Higher PE</a:t>
            </a:r>
            <a:endParaRPr lang="en-GB" dirty="0"/>
          </a:p>
        </p:txBody>
      </p:sp>
    </p:spTree>
    <p:extLst>
      <p:ext uri="{BB962C8B-B14F-4D97-AF65-F5344CB8AC3E}">
        <p14:creationId xmlns:p14="http://schemas.microsoft.com/office/powerpoint/2010/main" val="1735005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REMEMBER!</a:t>
            </a:r>
            <a:endParaRPr lang="en-GB" dirty="0"/>
          </a:p>
        </p:txBody>
      </p:sp>
      <p:sp>
        <p:nvSpPr>
          <p:cNvPr id="3" name="Content Placeholder 2"/>
          <p:cNvSpPr>
            <a:spLocks noGrp="1"/>
          </p:cNvSpPr>
          <p:nvPr>
            <p:ph idx="1"/>
          </p:nvPr>
        </p:nvSpPr>
        <p:spPr/>
        <p:txBody>
          <a:bodyPr>
            <a:noAutofit/>
          </a:bodyPr>
          <a:lstStyle/>
          <a:p>
            <a:pPr marL="45720" indent="0" algn="ctr">
              <a:buNone/>
            </a:pPr>
            <a:r>
              <a:rPr lang="en-GB" sz="2800" b="1" dirty="0" smtClean="0"/>
              <a:t>S</a:t>
            </a:r>
          </a:p>
          <a:p>
            <a:pPr marL="45720" indent="0" algn="ctr">
              <a:buNone/>
            </a:pPr>
            <a:r>
              <a:rPr lang="en-GB" sz="2800" b="1" dirty="0" smtClean="0"/>
              <a:t>P</a:t>
            </a:r>
          </a:p>
          <a:p>
            <a:pPr marL="45720" indent="0" algn="ctr">
              <a:buNone/>
            </a:pPr>
            <a:r>
              <a:rPr lang="en-GB" sz="2800" b="1" dirty="0" smtClean="0"/>
              <a:t>O</a:t>
            </a:r>
          </a:p>
          <a:p>
            <a:pPr marL="45720" indent="0" algn="ctr">
              <a:buNone/>
            </a:pPr>
            <a:r>
              <a:rPr lang="en-GB" sz="2800" b="1" dirty="0" smtClean="0"/>
              <a:t>R</a:t>
            </a:r>
          </a:p>
          <a:p>
            <a:pPr marL="45720" indent="0" algn="ctr">
              <a:buNone/>
            </a:pPr>
            <a:r>
              <a:rPr lang="en-GB" sz="2800" b="1" dirty="0" smtClean="0"/>
              <a:t>T</a:t>
            </a:r>
          </a:p>
          <a:p>
            <a:pPr marL="45720" indent="0" algn="ctr">
              <a:buNone/>
            </a:pPr>
            <a:r>
              <a:rPr lang="en-GB" sz="2800" b="1" dirty="0" smtClean="0"/>
              <a:t>F</a:t>
            </a:r>
          </a:p>
          <a:p>
            <a:pPr marL="45720" indent="0" algn="ctr">
              <a:buNone/>
            </a:pPr>
            <a:r>
              <a:rPr lang="en-GB" sz="2800" b="1" dirty="0" smtClean="0"/>
              <a:t>I</a:t>
            </a:r>
          </a:p>
          <a:p>
            <a:pPr marL="45720" indent="0" algn="ctr">
              <a:buNone/>
            </a:pPr>
            <a:r>
              <a:rPr lang="en-GB" sz="2800" b="1" dirty="0"/>
              <a:t>T</a:t>
            </a:r>
          </a:p>
        </p:txBody>
      </p:sp>
    </p:spTree>
    <p:extLst>
      <p:ext uri="{BB962C8B-B14F-4D97-AF65-F5344CB8AC3E}">
        <p14:creationId xmlns:p14="http://schemas.microsoft.com/office/powerpoint/2010/main" val="323966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Type Question</a:t>
            </a:r>
            <a:endParaRPr lang="en-GB" dirty="0"/>
          </a:p>
        </p:txBody>
      </p:sp>
      <p:sp>
        <p:nvSpPr>
          <p:cNvPr id="3" name="Content Placeholder 2"/>
          <p:cNvSpPr>
            <a:spLocks noGrp="1"/>
          </p:cNvSpPr>
          <p:nvPr>
            <p:ph idx="1"/>
          </p:nvPr>
        </p:nvSpPr>
        <p:spPr/>
        <p:txBody>
          <a:bodyPr/>
          <a:lstStyle/>
          <a:p>
            <a:r>
              <a:rPr lang="en-GB" dirty="0" smtClean="0"/>
              <a:t>Links to scenario questions</a:t>
            </a:r>
          </a:p>
          <a:p>
            <a:pPr lvl="1"/>
            <a:r>
              <a:rPr lang="en-GB" dirty="0"/>
              <a:t>A</a:t>
            </a:r>
            <a:r>
              <a:rPr lang="en-GB" dirty="0" smtClean="0"/>
              <a:t>nalyse what the person could do to develop their performance. (using principle of training will unlock a few extra marks)</a:t>
            </a:r>
          </a:p>
          <a:p>
            <a:pPr lvl="1"/>
            <a:r>
              <a:rPr lang="en-GB" dirty="0" smtClean="0"/>
              <a:t>Explain why the performer has not developed.</a:t>
            </a:r>
          </a:p>
          <a:p>
            <a:endParaRPr lang="en-GB" dirty="0" smtClean="0"/>
          </a:p>
          <a:p>
            <a:r>
              <a:rPr lang="en-GB" dirty="0" smtClean="0"/>
              <a:t>Use in your training programme</a:t>
            </a:r>
          </a:p>
          <a:p>
            <a:pPr lvl="1"/>
            <a:r>
              <a:rPr lang="en-GB" dirty="0" smtClean="0"/>
              <a:t>To plan &amp; create sessions</a:t>
            </a:r>
          </a:p>
          <a:p>
            <a:pPr lvl="1"/>
            <a:r>
              <a:rPr lang="en-GB" dirty="0" smtClean="0"/>
              <a:t>To complete self reflection (why was it good v why did it not work?)</a:t>
            </a:r>
          </a:p>
        </p:txBody>
      </p:sp>
    </p:spTree>
    <p:extLst>
      <p:ext uri="{BB962C8B-B14F-4D97-AF65-F5344CB8AC3E}">
        <p14:creationId xmlns:p14="http://schemas.microsoft.com/office/powerpoint/2010/main" val="182293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Specificity</a:t>
            </a:r>
            <a:endParaRPr lang="en-GB" dirty="0"/>
          </a:p>
        </p:txBody>
      </p:sp>
      <p:sp>
        <p:nvSpPr>
          <p:cNvPr id="3" name="Content Placeholder 2"/>
          <p:cNvSpPr>
            <a:spLocks noGrp="1"/>
          </p:cNvSpPr>
          <p:nvPr>
            <p:ph idx="1"/>
          </p:nvPr>
        </p:nvSpPr>
        <p:spPr/>
        <p:txBody>
          <a:bodyPr/>
          <a:lstStyle/>
          <a:p>
            <a:r>
              <a:rPr lang="en-GB" dirty="0"/>
              <a:t>Your training has to be </a:t>
            </a:r>
            <a:r>
              <a:rPr lang="en-GB" b="1" u="sng" dirty="0"/>
              <a:t>specific to your performance </a:t>
            </a:r>
            <a:r>
              <a:rPr lang="en-GB" dirty="0"/>
              <a:t>needs for your chosen activity and must be relevant to your own levels of fitness and ability. </a:t>
            </a:r>
          </a:p>
          <a:p>
            <a:r>
              <a:rPr lang="en-GB" dirty="0"/>
              <a:t>Y</a:t>
            </a:r>
            <a:r>
              <a:rPr lang="en-GB" dirty="0" smtClean="0"/>
              <a:t>ou </a:t>
            </a:r>
            <a:r>
              <a:rPr lang="en-GB" dirty="0"/>
              <a:t>would need to look closely at the activity and assess the areas of fitness which are </a:t>
            </a:r>
            <a:r>
              <a:rPr lang="en-GB" b="1" u="sng" dirty="0" smtClean="0"/>
              <a:t>crucial to performance </a:t>
            </a:r>
            <a:r>
              <a:rPr lang="en-GB" dirty="0" smtClean="0"/>
              <a:t>in the activity and your role within it</a:t>
            </a:r>
          </a:p>
          <a:p>
            <a:r>
              <a:rPr lang="en-GB" dirty="0"/>
              <a:t>To develop </a:t>
            </a:r>
            <a:r>
              <a:rPr lang="en-GB" b="1" dirty="0"/>
              <a:t>Cardio Respiratory Endurance</a:t>
            </a:r>
            <a:r>
              <a:rPr lang="en-GB" dirty="0"/>
              <a:t>, the drills will be performed continuously at a </a:t>
            </a:r>
            <a:r>
              <a:rPr lang="en-GB" b="1" dirty="0"/>
              <a:t>moderate intensity</a:t>
            </a:r>
            <a:r>
              <a:rPr lang="en-GB" dirty="0"/>
              <a:t> for a long period of time (20 minutes) whereas for </a:t>
            </a:r>
            <a:r>
              <a:rPr lang="en-GB" b="1" dirty="0"/>
              <a:t>speed endurance</a:t>
            </a:r>
            <a:r>
              <a:rPr lang="en-GB" dirty="0"/>
              <a:t> the drills will be performed at a </a:t>
            </a:r>
            <a:r>
              <a:rPr lang="en-GB" b="1" dirty="0"/>
              <a:t>higher intensity</a:t>
            </a:r>
            <a:r>
              <a:rPr lang="en-GB" dirty="0"/>
              <a:t> for a </a:t>
            </a:r>
            <a:r>
              <a:rPr lang="en-GB" b="1" dirty="0"/>
              <a:t>shorter </a:t>
            </a:r>
            <a:r>
              <a:rPr lang="en-GB" dirty="0"/>
              <a:t>period of time with a rest for recovery in between. </a:t>
            </a:r>
          </a:p>
          <a:p>
            <a:pPr marL="45720" indent="0">
              <a:buNone/>
            </a:pPr>
            <a:endParaRPr lang="en-GB" dirty="0"/>
          </a:p>
        </p:txBody>
      </p:sp>
    </p:spTree>
    <p:extLst>
      <p:ext uri="{BB962C8B-B14F-4D97-AF65-F5344CB8AC3E}">
        <p14:creationId xmlns:p14="http://schemas.microsoft.com/office/powerpoint/2010/main" val="3507172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Progression</a:t>
            </a:r>
            <a:endParaRPr lang="en-GB" dirty="0"/>
          </a:p>
        </p:txBody>
      </p:sp>
      <p:sp>
        <p:nvSpPr>
          <p:cNvPr id="3" name="Content Placeholder 2"/>
          <p:cNvSpPr>
            <a:spLocks noGrp="1"/>
          </p:cNvSpPr>
          <p:nvPr>
            <p:ph idx="1"/>
          </p:nvPr>
        </p:nvSpPr>
        <p:spPr/>
        <p:txBody>
          <a:bodyPr/>
          <a:lstStyle/>
          <a:p>
            <a:r>
              <a:rPr lang="en-GB" dirty="0" smtClean="0"/>
              <a:t>Progression is where you </a:t>
            </a:r>
            <a:r>
              <a:rPr lang="en-GB" b="1" u="sng" dirty="0" smtClean="0"/>
              <a:t>gradually make the exercises harder </a:t>
            </a:r>
            <a:r>
              <a:rPr lang="en-GB" dirty="0" smtClean="0"/>
              <a:t>to ensure that you are pushing yourself and seeing ongoing development.</a:t>
            </a:r>
          </a:p>
          <a:p>
            <a:r>
              <a:rPr lang="en-GB" dirty="0" smtClean="0"/>
              <a:t>If the exercises stayed the same the body would gradually become used to the task and no further development would happen.</a:t>
            </a:r>
          </a:p>
          <a:p>
            <a:r>
              <a:rPr lang="en-GB" dirty="0"/>
              <a:t>The underlying fundamental principle of training is that whatever </a:t>
            </a:r>
            <a:r>
              <a:rPr lang="en-GB" b="1" u="sng" dirty="0"/>
              <a:t>demands you make of your body, the body will adjust to cope</a:t>
            </a:r>
            <a:r>
              <a:rPr lang="en-GB" dirty="0"/>
              <a:t> with the demand. If you ask your body to work for a longer time without rest, it will become more endurable etc. </a:t>
            </a:r>
          </a:p>
          <a:p>
            <a:r>
              <a:rPr lang="en-GB" dirty="0"/>
              <a:t>Regardless of the initial level of work rate, the </a:t>
            </a:r>
            <a:r>
              <a:rPr lang="en-GB" b="1" u="sng" dirty="0"/>
              <a:t>group of muscles will slowly adapt to the increased intensity of work</a:t>
            </a:r>
            <a:r>
              <a:rPr lang="en-GB" dirty="0"/>
              <a:t>.</a:t>
            </a:r>
          </a:p>
          <a:p>
            <a:pPr marL="45720" indent="0">
              <a:buNone/>
            </a:pPr>
            <a:endParaRPr lang="en-GB" dirty="0"/>
          </a:p>
        </p:txBody>
      </p:sp>
    </p:spTree>
    <p:extLst>
      <p:ext uri="{BB962C8B-B14F-4D97-AF65-F5344CB8AC3E}">
        <p14:creationId xmlns:p14="http://schemas.microsoft.com/office/powerpoint/2010/main" val="1985486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Overload</a:t>
            </a:r>
            <a:endParaRPr lang="en-GB" dirty="0"/>
          </a:p>
        </p:txBody>
      </p:sp>
      <p:sp>
        <p:nvSpPr>
          <p:cNvPr id="3" name="Content Placeholder 2"/>
          <p:cNvSpPr>
            <a:spLocks noGrp="1"/>
          </p:cNvSpPr>
          <p:nvPr>
            <p:ph idx="1"/>
          </p:nvPr>
        </p:nvSpPr>
        <p:spPr/>
        <p:txBody>
          <a:bodyPr/>
          <a:lstStyle/>
          <a:p>
            <a:r>
              <a:rPr lang="en-GB" dirty="0" smtClean="0"/>
              <a:t>Like progression you are increasing the demands on the body. However overload means that you </a:t>
            </a:r>
            <a:r>
              <a:rPr lang="en-GB" b="1" u="sng" dirty="0" smtClean="0"/>
              <a:t>stress the body to a point where it is on the edge of breaking down</a:t>
            </a:r>
            <a:r>
              <a:rPr lang="en-GB" dirty="0" smtClean="0"/>
              <a:t>. However the </a:t>
            </a:r>
            <a:r>
              <a:rPr lang="en-GB" b="1" u="sng" dirty="0" smtClean="0"/>
              <a:t>body </a:t>
            </a:r>
            <a:r>
              <a:rPr lang="en-GB" b="1" u="sng" dirty="0"/>
              <a:t>then adapt</a:t>
            </a:r>
            <a:r>
              <a:rPr lang="en-GB" dirty="0" smtClean="0"/>
              <a:t> s to this making it ultimately stronger and able to </a:t>
            </a:r>
            <a:r>
              <a:rPr lang="en-GB" b="1" u="sng" dirty="0" smtClean="0"/>
              <a:t>cope with the extreme physical demands </a:t>
            </a:r>
            <a:r>
              <a:rPr lang="en-GB" dirty="0" smtClean="0"/>
              <a:t>that your activity may place on you.</a:t>
            </a:r>
          </a:p>
          <a:p>
            <a:pPr marL="45720" indent="0">
              <a:buNone/>
            </a:pPr>
            <a:endParaRPr lang="en-GB" dirty="0"/>
          </a:p>
        </p:txBody>
      </p:sp>
    </p:spTree>
    <p:extLst>
      <p:ext uri="{BB962C8B-B14F-4D97-AF65-F5344CB8AC3E}">
        <p14:creationId xmlns:p14="http://schemas.microsoft.com/office/powerpoint/2010/main" val="3761283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Reversibility</a:t>
            </a:r>
            <a:endParaRPr lang="en-GB" dirty="0"/>
          </a:p>
        </p:txBody>
      </p:sp>
      <p:sp>
        <p:nvSpPr>
          <p:cNvPr id="3" name="Content Placeholder 2"/>
          <p:cNvSpPr>
            <a:spLocks noGrp="1"/>
          </p:cNvSpPr>
          <p:nvPr>
            <p:ph idx="1"/>
          </p:nvPr>
        </p:nvSpPr>
        <p:spPr/>
        <p:txBody>
          <a:bodyPr/>
          <a:lstStyle/>
          <a:p>
            <a:r>
              <a:rPr lang="en-GB" dirty="0"/>
              <a:t>All the alterations that the body, group of muscles or energy systems make, can </a:t>
            </a:r>
            <a:r>
              <a:rPr lang="en-GB" b="1" u="sng" dirty="0"/>
              <a:t>slowly reduce or not be maintained </a:t>
            </a:r>
            <a:r>
              <a:rPr lang="en-GB" dirty="0"/>
              <a:t>if the training programme is not carried out regularly. </a:t>
            </a:r>
            <a:endParaRPr lang="en-GB" dirty="0" smtClean="0"/>
          </a:p>
          <a:p>
            <a:r>
              <a:rPr lang="en-GB" dirty="0"/>
              <a:t>The </a:t>
            </a:r>
            <a:r>
              <a:rPr lang="en-GB" b="1" u="sng" dirty="0"/>
              <a:t>adaptations</a:t>
            </a:r>
            <a:r>
              <a:rPr lang="en-GB" dirty="0"/>
              <a:t> that the body makes during training </a:t>
            </a:r>
            <a:r>
              <a:rPr lang="en-GB" b="1" u="sng" dirty="0"/>
              <a:t>can be lost if training is interrupted</a:t>
            </a:r>
            <a:r>
              <a:rPr lang="en-GB" dirty="0"/>
              <a:t> for any length of time. This of course may be an unforeseen problem such as injury or illness</a:t>
            </a:r>
            <a:r>
              <a:rPr lang="en-GB" dirty="0" smtClean="0"/>
              <a:t>.</a:t>
            </a:r>
          </a:p>
          <a:p>
            <a:r>
              <a:rPr lang="en-GB" dirty="0"/>
              <a:t>However, the longer the performer had been training before the set-back, the slower the loss of training and the quicker he/she will regain their fitness level after resuming training. If you exercise less than usual, your fitness decreases; and if you exercise the same as usual, your fitness stays the same. </a:t>
            </a:r>
          </a:p>
          <a:p>
            <a:endParaRPr lang="en-GB" dirty="0"/>
          </a:p>
        </p:txBody>
      </p:sp>
    </p:spTree>
    <p:extLst>
      <p:ext uri="{BB962C8B-B14F-4D97-AF65-F5344CB8AC3E}">
        <p14:creationId xmlns:p14="http://schemas.microsoft.com/office/powerpoint/2010/main" val="392415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Tedium</a:t>
            </a:r>
            <a:endParaRPr lang="en-GB" dirty="0"/>
          </a:p>
        </p:txBody>
      </p:sp>
      <p:sp>
        <p:nvSpPr>
          <p:cNvPr id="3" name="Content Placeholder 2"/>
          <p:cNvSpPr>
            <a:spLocks noGrp="1"/>
          </p:cNvSpPr>
          <p:nvPr>
            <p:ph idx="1"/>
          </p:nvPr>
        </p:nvSpPr>
        <p:spPr/>
        <p:txBody>
          <a:bodyPr/>
          <a:lstStyle/>
          <a:p>
            <a:r>
              <a:rPr lang="en-GB" dirty="0" smtClean="0"/>
              <a:t>Doing the </a:t>
            </a:r>
            <a:r>
              <a:rPr lang="en-GB" b="1" u="sng" dirty="0" smtClean="0"/>
              <a:t>same thing over and over will cause boredom</a:t>
            </a:r>
            <a:r>
              <a:rPr lang="en-GB" dirty="0" smtClean="0"/>
              <a:t>. It is therefore to keep changing your training so that its stays exciting and </a:t>
            </a:r>
            <a:r>
              <a:rPr lang="en-GB" b="1" u="sng" dirty="0" smtClean="0"/>
              <a:t>challenging</a:t>
            </a:r>
            <a:r>
              <a:rPr lang="en-GB" dirty="0" smtClean="0"/>
              <a:t> without you become bored.</a:t>
            </a:r>
          </a:p>
          <a:p>
            <a:r>
              <a:rPr lang="en-GB" b="1" u="sng" dirty="0" smtClean="0"/>
              <a:t>Set goals, playing music or creating competition </a:t>
            </a:r>
            <a:r>
              <a:rPr lang="en-GB" dirty="0" smtClean="0"/>
              <a:t>will help you relieve the tediousness of a training session and can therefore </a:t>
            </a:r>
            <a:r>
              <a:rPr lang="en-GB" b="1" u="sng" dirty="0" smtClean="0"/>
              <a:t>keep you focused </a:t>
            </a:r>
            <a:r>
              <a:rPr lang="en-GB" dirty="0" smtClean="0"/>
              <a:t>on what you want to achieve.</a:t>
            </a:r>
            <a:endParaRPr lang="en-GB" dirty="0"/>
          </a:p>
        </p:txBody>
      </p:sp>
    </p:spTree>
    <p:extLst>
      <p:ext uri="{BB962C8B-B14F-4D97-AF65-F5344CB8AC3E}">
        <p14:creationId xmlns:p14="http://schemas.microsoft.com/office/powerpoint/2010/main" val="361000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Frequency</a:t>
            </a:r>
            <a:endParaRPr lang="en-GB" dirty="0"/>
          </a:p>
        </p:txBody>
      </p:sp>
      <p:sp>
        <p:nvSpPr>
          <p:cNvPr id="3" name="Content Placeholder 2"/>
          <p:cNvSpPr>
            <a:spLocks noGrp="1"/>
          </p:cNvSpPr>
          <p:nvPr>
            <p:ph idx="1"/>
          </p:nvPr>
        </p:nvSpPr>
        <p:spPr/>
        <p:txBody>
          <a:bodyPr>
            <a:normAutofit fontScale="92500" lnSpcReduction="20000"/>
          </a:bodyPr>
          <a:lstStyle/>
          <a:p>
            <a:r>
              <a:rPr lang="en-GB" b="1" u="sng" dirty="0" smtClean="0"/>
              <a:t>How often should you train</a:t>
            </a:r>
            <a:r>
              <a:rPr lang="en-GB" dirty="0" smtClean="0"/>
              <a:t>?</a:t>
            </a:r>
          </a:p>
          <a:p>
            <a:pPr lvl="0"/>
            <a:r>
              <a:rPr lang="en-GB" b="1" u="sng" dirty="0"/>
              <a:t>3 times per week </a:t>
            </a:r>
            <a:r>
              <a:rPr lang="en-GB" dirty="0"/>
              <a:t>at the start of the programme </a:t>
            </a:r>
            <a:endParaRPr lang="en-GB" dirty="0" smtClean="0"/>
          </a:p>
          <a:p>
            <a:pPr lvl="0"/>
            <a:r>
              <a:rPr lang="en-GB" b="1" u="sng" dirty="0" smtClean="0"/>
              <a:t>Rest </a:t>
            </a:r>
            <a:r>
              <a:rPr lang="en-GB" b="1" u="sng" dirty="0"/>
              <a:t>days allows the body to recover </a:t>
            </a:r>
          </a:p>
          <a:p>
            <a:r>
              <a:rPr lang="en-GB" dirty="0"/>
              <a:t>Muscles adapt to the </a:t>
            </a:r>
            <a:r>
              <a:rPr lang="en-GB" dirty="0" smtClean="0"/>
              <a:t>workload</a:t>
            </a:r>
          </a:p>
          <a:p>
            <a:r>
              <a:rPr lang="en-GB" dirty="0"/>
              <a:t>Overtraining results in injury, fatigue and lack of motivation which is counter </a:t>
            </a:r>
            <a:r>
              <a:rPr lang="en-GB" dirty="0" smtClean="0"/>
              <a:t>productive</a:t>
            </a:r>
            <a:endParaRPr lang="en-GB" dirty="0"/>
          </a:p>
          <a:p>
            <a:r>
              <a:rPr lang="en-GB" dirty="0"/>
              <a:t>Training fewer times would take longer to bring about any training effect as the body would not be under any stress. </a:t>
            </a:r>
            <a:endParaRPr lang="en-GB" dirty="0" smtClean="0"/>
          </a:p>
          <a:p>
            <a:r>
              <a:rPr lang="en-GB" b="1" i="1" dirty="0"/>
              <a:t>Frequency depends on:</a:t>
            </a:r>
            <a:endParaRPr lang="en-GB" dirty="0"/>
          </a:p>
          <a:p>
            <a:pPr lvl="0"/>
            <a:r>
              <a:rPr lang="en-GB" dirty="0"/>
              <a:t>Your initial level of fitness</a:t>
            </a:r>
          </a:p>
          <a:p>
            <a:pPr lvl="0"/>
            <a:r>
              <a:rPr lang="en-GB" dirty="0"/>
              <a:t>Time and facilities that are available to you</a:t>
            </a:r>
          </a:p>
          <a:p>
            <a:pPr lvl="0"/>
            <a:r>
              <a:rPr lang="en-GB" dirty="0"/>
              <a:t>Type of improvement desired</a:t>
            </a:r>
          </a:p>
          <a:p>
            <a:pPr marL="45720" indent="0">
              <a:buNone/>
            </a:pPr>
            <a:endParaRPr lang="en-GB" dirty="0"/>
          </a:p>
        </p:txBody>
      </p:sp>
    </p:spTree>
    <p:extLst>
      <p:ext uri="{BB962C8B-B14F-4D97-AF65-F5344CB8AC3E}">
        <p14:creationId xmlns:p14="http://schemas.microsoft.com/office/powerpoint/2010/main" val="126528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Intensity</a:t>
            </a:r>
            <a:endParaRPr lang="en-GB" dirty="0"/>
          </a:p>
        </p:txBody>
      </p:sp>
      <p:sp>
        <p:nvSpPr>
          <p:cNvPr id="3" name="Content Placeholder 2"/>
          <p:cNvSpPr>
            <a:spLocks noGrp="1"/>
          </p:cNvSpPr>
          <p:nvPr>
            <p:ph idx="1"/>
          </p:nvPr>
        </p:nvSpPr>
        <p:spPr/>
        <p:txBody>
          <a:bodyPr>
            <a:normAutofit lnSpcReduction="10000"/>
          </a:bodyPr>
          <a:lstStyle/>
          <a:p>
            <a:r>
              <a:rPr lang="en-GB" b="1" u="sng" dirty="0" smtClean="0"/>
              <a:t>How hard you train</a:t>
            </a:r>
            <a:r>
              <a:rPr lang="en-GB" dirty="0" smtClean="0"/>
              <a:t>?</a:t>
            </a:r>
          </a:p>
          <a:p>
            <a:r>
              <a:rPr lang="en-GB" dirty="0"/>
              <a:t>You must train at an </a:t>
            </a:r>
            <a:r>
              <a:rPr lang="en-GB" b="1" u="sng" dirty="0"/>
              <a:t>appropriate level so that you will OVERLOAD your body </a:t>
            </a:r>
            <a:r>
              <a:rPr lang="en-GB" dirty="0"/>
              <a:t>(put more pressure on your body than normal). In aerobic endurance training, your heart rate must be at 70% of maximum in the training zone. For speed endurance work your heart rate must be at 85% of maximum heart rate (180bpm or more). In speed endurance work, the intensity of work is always high but can be varied by adjusting the amount of recovery time you allow between bursts of activity. </a:t>
            </a:r>
          </a:p>
          <a:p>
            <a:r>
              <a:rPr lang="en-GB" b="1" u="sng" dirty="0"/>
              <a:t>Forces skills and fitness to be performed at high intensity </a:t>
            </a:r>
            <a:r>
              <a:rPr lang="en-GB" dirty="0"/>
              <a:t>forcing quick decisions</a:t>
            </a:r>
            <a:r>
              <a:rPr lang="en-GB" dirty="0" smtClean="0"/>
              <a:t>.</a:t>
            </a:r>
            <a:endParaRPr lang="en-GB" dirty="0"/>
          </a:p>
          <a:p>
            <a:r>
              <a:rPr lang="en-GB" dirty="0"/>
              <a:t>To work </a:t>
            </a:r>
            <a:r>
              <a:rPr lang="en-GB" b="1" u="sng" dirty="0"/>
              <a:t>without training zones </a:t>
            </a:r>
            <a:r>
              <a:rPr lang="en-GB" dirty="0"/>
              <a:t>for age and aspect of fitness would result in </a:t>
            </a:r>
            <a:r>
              <a:rPr lang="en-GB" b="1" u="sng" dirty="0"/>
              <a:t>training being pointless</a:t>
            </a:r>
            <a:r>
              <a:rPr lang="en-GB" dirty="0"/>
              <a:t>. </a:t>
            </a:r>
          </a:p>
          <a:p>
            <a:r>
              <a:rPr lang="en-GB" dirty="0"/>
              <a:t>Training types </a:t>
            </a:r>
            <a:r>
              <a:rPr lang="en-GB" b="1" u="sng" dirty="0"/>
              <a:t>must reflect the demands of the activity</a:t>
            </a:r>
            <a:r>
              <a:rPr lang="en-GB" dirty="0"/>
              <a:t>. </a:t>
            </a:r>
            <a:endParaRPr lang="en-GB" dirty="0"/>
          </a:p>
        </p:txBody>
      </p:sp>
    </p:spTree>
    <p:extLst>
      <p:ext uri="{BB962C8B-B14F-4D97-AF65-F5344CB8AC3E}">
        <p14:creationId xmlns:p14="http://schemas.microsoft.com/office/powerpoint/2010/main" val="284689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(duration)</a:t>
            </a:r>
            <a:endParaRPr lang="en-GB" dirty="0"/>
          </a:p>
        </p:txBody>
      </p:sp>
      <p:sp>
        <p:nvSpPr>
          <p:cNvPr id="3" name="Content Placeholder 2"/>
          <p:cNvSpPr>
            <a:spLocks noGrp="1"/>
          </p:cNvSpPr>
          <p:nvPr>
            <p:ph idx="1"/>
          </p:nvPr>
        </p:nvSpPr>
        <p:spPr/>
        <p:txBody>
          <a:bodyPr>
            <a:normAutofit fontScale="92500"/>
          </a:bodyPr>
          <a:lstStyle/>
          <a:p>
            <a:r>
              <a:rPr lang="en-GB" b="1" u="sng" dirty="0" smtClean="0"/>
              <a:t>How long you train</a:t>
            </a:r>
            <a:r>
              <a:rPr lang="en-GB" dirty="0" smtClean="0"/>
              <a:t>?</a:t>
            </a:r>
          </a:p>
          <a:p>
            <a:r>
              <a:rPr lang="en-GB" dirty="0"/>
              <a:t>This </a:t>
            </a:r>
            <a:r>
              <a:rPr lang="en-GB" b="1" u="sng" dirty="0"/>
              <a:t>refers to the length of time </a:t>
            </a:r>
            <a:r>
              <a:rPr lang="en-GB" dirty="0"/>
              <a:t>that a performer trains for, for example:</a:t>
            </a:r>
          </a:p>
          <a:p>
            <a:pPr lvl="0"/>
            <a:r>
              <a:rPr lang="en-GB" dirty="0"/>
              <a:t>The length of each session should be at least 20 to 30 minutes to reflect the activity</a:t>
            </a:r>
          </a:p>
          <a:p>
            <a:pPr lvl="0"/>
            <a:r>
              <a:rPr lang="en-GB" dirty="0"/>
              <a:t>The length of the training programme e.g. 8 week programme</a:t>
            </a:r>
          </a:p>
          <a:p>
            <a:r>
              <a:rPr lang="en-GB" dirty="0"/>
              <a:t>Aerobic endurance training requires a longer training programme of about 10 weeks.</a:t>
            </a:r>
          </a:p>
          <a:p>
            <a:r>
              <a:rPr lang="en-GB" dirty="0"/>
              <a:t>Speed endurance training requires a much shorter 8 week programme.</a:t>
            </a:r>
          </a:p>
          <a:p>
            <a:r>
              <a:rPr lang="en-GB" b="1" u="sng" dirty="0"/>
              <a:t>Fewer weeks training would result in less progress </a:t>
            </a:r>
            <a:r>
              <a:rPr lang="en-GB" dirty="0"/>
              <a:t>and longer to reach Cardio Respiratory endurance training goal. We would get fitter naturally by simply playing but working to a specific training programme using the principles of training would waste less time and speed endurance would develop quicker. </a:t>
            </a:r>
            <a:endParaRPr lang="en-GB" dirty="0"/>
          </a:p>
        </p:txBody>
      </p:sp>
    </p:spTree>
    <p:extLst>
      <p:ext uri="{BB962C8B-B14F-4D97-AF65-F5344CB8AC3E}">
        <p14:creationId xmlns:p14="http://schemas.microsoft.com/office/powerpoint/2010/main" val="767561837"/>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26</TotalTime>
  <Words>908</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Corbel</vt:lpstr>
      <vt:lpstr>Basis</vt:lpstr>
      <vt:lpstr>Principles of Training</vt:lpstr>
      <vt:lpstr>Specificity</vt:lpstr>
      <vt:lpstr>Progression</vt:lpstr>
      <vt:lpstr>Overload</vt:lpstr>
      <vt:lpstr>Reversibility</vt:lpstr>
      <vt:lpstr>Tedium</vt:lpstr>
      <vt:lpstr>Frequency</vt:lpstr>
      <vt:lpstr>Intensity</vt:lpstr>
      <vt:lpstr>Time (duration)</vt:lpstr>
      <vt:lpstr>REMEMBER!</vt:lpstr>
      <vt:lpstr>Exam Type Question</vt:lpstr>
    </vt:vector>
  </TitlesOfParts>
  <Company>NAC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Training</dc:title>
  <dc:creator>RCouper</dc:creator>
  <cp:lastModifiedBy>RCouper</cp:lastModifiedBy>
  <cp:revision>4</cp:revision>
  <dcterms:created xsi:type="dcterms:W3CDTF">2017-09-11T08:07:20Z</dcterms:created>
  <dcterms:modified xsi:type="dcterms:W3CDTF">2017-09-11T08:34:19Z</dcterms:modified>
</cp:coreProperties>
</file>