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Higher PE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Data Collection – Benefits &amp; Limitations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8114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 information which is being collected is based on a </a:t>
            </a:r>
            <a:r>
              <a:rPr lang="en-GB" b="1" u="sng" dirty="0"/>
              <a:t>performer’s perception </a:t>
            </a:r>
            <a:r>
              <a:rPr lang="en-GB" dirty="0"/>
              <a:t>of their emotional state. Subsequently, this could </a:t>
            </a:r>
            <a:r>
              <a:rPr lang="en-GB" b="1" u="sng" dirty="0"/>
              <a:t>impact on the validity of the results </a:t>
            </a:r>
            <a:r>
              <a:rPr lang="en-GB" dirty="0"/>
              <a:t>as it could be a bias assessment. </a:t>
            </a:r>
          </a:p>
          <a:p>
            <a:pPr lvl="0"/>
            <a:r>
              <a:rPr lang="en-GB" dirty="0"/>
              <a:t>It depends on </a:t>
            </a:r>
            <a:r>
              <a:rPr lang="en-GB" b="1" u="sng" dirty="0"/>
              <a:t>the importance a performer places on the process</a:t>
            </a:r>
            <a:r>
              <a:rPr lang="en-GB" dirty="0"/>
              <a:t>. If a performer doesn't take the process seriously this will impact of the validity and accuracy of the results. </a:t>
            </a:r>
          </a:p>
          <a:p>
            <a:pPr lvl="0"/>
            <a:r>
              <a:rPr lang="en-GB" dirty="0"/>
              <a:t>Results could be inaccurate if a performer </a:t>
            </a:r>
            <a:r>
              <a:rPr lang="en-GB" b="1" u="sng" dirty="0"/>
              <a:t>misinterprets the words</a:t>
            </a:r>
            <a:r>
              <a:rPr lang="en-GB" dirty="0"/>
              <a:t>. </a:t>
            </a:r>
          </a:p>
          <a:p>
            <a:pPr lvl="0"/>
            <a:r>
              <a:rPr lang="en-GB" dirty="0"/>
              <a:t>It can take a </a:t>
            </a:r>
            <a:r>
              <a:rPr lang="en-GB" b="1" u="sng" dirty="0"/>
              <a:t>long period of time </a:t>
            </a:r>
            <a:r>
              <a:rPr lang="en-GB" dirty="0"/>
              <a:t>to collect and analyse the results.</a:t>
            </a:r>
          </a:p>
          <a:p>
            <a:pPr lvl="0"/>
            <a:r>
              <a:rPr lang="en-GB" dirty="0"/>
              <a:t>The questions being asked are only </a:t>
            </a:r>
            <a:r>
              <a:rPr lang="en-GB" b="1" u="sng" dirty="0"/>
              <a:t>closed questions</a:t>
            </a:r>
            <a:r>
              <a:rPr lang="en-GB" dirty="0"/>
              <a:t>.  A lack of open questioning means that the performer’s answers </a:t>
            </a:r>
            <a:r>
              <a:rPr lang="en-GB" b="1" u="sng" dirty="0"/>
              <a:t>lack explanation</a:t>
            </a:r>
            <a:r>
              <a:rPr lang="en-GB" dirty="0"/>
              <a:t>, which could impact on the accuracy of the results.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281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Discipline Record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75872"/>
              </p:ext>
            </p:extLst>
          </p:nvPr>
        </p:nvGraphicFramePr>
        <p:xfrm>
          <a:off x="646387" y="2094072"/>
          <a:ext cx="10941267" cy="4694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7192"/>
                <a:gridCol w="2345694"/>
                <a:gridCol w="2345694"/>
                <a:gridCol w="2345694"/>
                <a:gridCol w="2346993"/>
              </a:tblGrid>
              <a:tr h="330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First quarter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Second quarter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Third quarter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Forth quarter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</a:tr>
              <a:tr h="494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Negative body language to personal mistake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</a:tr>
              <a:tr h="494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Negative body language to team mistake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</a:tr>
              <a:tr h="4942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Negative verbal reaction to personal mistake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</a:tr>
              <a:tr h="293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Arguing with team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</a:tr>
              <a:tr h="325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Arguing with the other team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</a:tr>
              <a:tr h="445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Contesting referee’s decision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</a:tr>
              <a:tr h="293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Decrease in effort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</a:tr>
              <a:tr h="261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Foul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</a:tr>
              <a:tr h="261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Cynical Foul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</a:tr>
              <a:tr h="293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Act of sportsmanship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</a:tr>
              <a:tr h="293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Off the ball incident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</a:tr>
              <a:tr h="293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Use of positive praise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484" marR="5248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16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The written format provides a </a:t>
            </a:r>
            <a:r>
              <a:rPr lang="en-GB" b="1" u="sng" dirty="0"/>
              <a:t>permanent record </a:t>
            </a:r>
            <a:r>
              <a:rPr lang="en-GB" dirty="0"/>
              <a:t>that allows for comparison at a later date.</a:t>
            </a:r>
          </a:p>
          <a:p>
            <a:pPr lvl="0"/>
            <a:r>
              <a:rPr lang="en-GB" dirty="0"/>
              <a:t>Having an </a:t>
            </a:r>
            <a:r>
              <a:rPr lang="en-GB" b="1" u="sng" dirty="0"/>
              <a:t>observer</a:t>
            </a:r>
            <a:r>
              <a:rPr lang="en-GB" dirty="0"/>
              <a:t> it provides </a:t>
            </a:r>
            <a:r>
              <a:rPr lang="en-GB" b="1" u="sng" dirty="0"/>
              <a:t>objective feedback </a:t>
            </a:r>
            <a:r>
              <a:rPr lang="en-GB" dirty="0"/>
              <a:t>which is non-bias providing more accurate results.</a:t>
            </a:r>
          </a:p>
          <a:p>
            <a:pPr lvl="0"/>
            <a:r>
              <a:rPr lang="en-GB" dirty="0"/>
              <a:t>All tally marks can be </a:t>
            </a:r>
            <a:r>
              <a:rPr lang="en-GB" b="1" u="sng" dirty="0"/>
              <a:t>converted into statistics </a:t>
            </a:r>
            <a:r>
              <a:rPr lang="en-GB" dirty="0"/>
              <a:t>which are hard to argue with.</a:t>
            </a:r>
          </a:p>
          <a:p>
            <a:pPr lvl="0"/>
            <a:r>
              <a:rPr lang="en-GB" b="1" u="sng" dirty="0"/>
              <a:t>Strengths and weaknesses </a:t>
            </a:r>
            <a:r>
              <a:rPr lang="en-GB" dirty="0"/>
              <a:t>relating to emotions can be identified from the record which future performance development programmes and </a:t>
            </a:r>
            <a:r>
              <a:rPr lang="en-GB" b="1" u="sng" dirty="0"/>
              <a:t>goal setting </a:t>
            </a:r>
            <a:r>
              <a:rPr lang="en-GB" dirty="0"/>
              <a:t>can be based upon.</a:t>
            </a:r>
          </a:p>
          <a:p>
            <a:pPr lvl="0"/>
            <a:r>
              <a:rPr lang="en-GB" b="1" u="sng" dirty="0"/>
              <a:t>Objective feedback </a:t>
            </a:r>
            <a:r>
              <a:rPr lang="en-GB" dirty="0"/>
              <a:t>by a person with activity knowledge </a:t>
            </a:r>
            <a:r>
              <a:rPr lang="en-GB" b="1" u="sng" dirty="0"/>
              <a:t>ensures validity and reliability </a:t>
            </a:r>
            <a:r>
              <a:rPr lang="en-GB" dirty="0"/>
              <a:t>of the results to create a detailed analysis of emotional state.</a:t>
            </a:r>
          </a:p>
          <a:p>
            <a:pPr lvl="0"/>
            <a:r>
              <a:rPr lang="en-GB" dirty="0"/>
              <a:t>By playing a full game of football against opponents of equal ability allows the observer plenty of time to collect valid, reliable and accurate information. </a:t>
            </a:r>
            <a:r>
              <a:rPr lang="en-GB" b="1" u="sng" dirty="0"/>
              <a:t>The duration of the game gives the observer time to observe patterns of behaviour.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300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When you have </a:t>
            </a:r>
            <a:r>
              <a:rPr lang="en-GB" b="1" u="sng" dirty="0"/>
              <a:t>someone else </a:t>
            </a:r>
            <a:r>
              <a:rPr lang="en-GB" dirty="0"/>
              <a:t>recording information on performance the validity of the results are </a:t>
            </a:r>
            <a:r>
              <a:rPr lang="en-GB" b="1" u="sng" dirty="0"/>
              <a:t>dependent on the observers focus and attention </a:t>
            </a:r>
            <a:r>
              <a:rPr lang="en-GB" dirty="0"/>
              <a:t>during the match and the importance they place on the process.  </a:t>
            </a:r>
          </a:p>
          <a:p>
            <a:pPr lvl="0"/>
            <a:r>
              <a:rPr lang="en-GB" dirty="0"/>
              <a:t>Football is a very fast paced sport and there is likely to be a number of incidents and patterns of play.  If an </a:t>
            </a:r>
            <a:r>
              <a:rPr lang="en-GB" b="1" u="sng" dirty="0"/>
              <a:t>observer takes their eye </a:t>
            </a:r>
            <a:r>
              <a:rPr lang="en-GB" dirty="0"/>
              <a:t>of the match to complete the record they </a:t>
            </a:r>
            <a:r>
              <a:rPr lang="en-GB" b="1" u="sng" dirty="0"/>
              <a:t>may miss something </a:t>
            </a:r>
            <a:r>
              <a:rPr lang="en-GB" dirty="0"/>
              <a:t>which brings into question the reliability of the findings.</a:t>
            </a:r>
          </a:p>
          <a:p>
            <a:pPr lvl="0"/>
            <a:r>
              <a:rPr lang="en-GB" dirty="0"/>
              <a:t>The </a:t>
            </a:r>
            <a:r>
              <a:rPr lang="en-GB" b="1" u="sng" dirty="0"/>
              <a:t>content</a:t>
            </a:r>
            <a:r>
              <a:rPr lang="en-GB" dirty="0"/>
              <a:t> of the disciplinary record </a:t>
            </a:r>
            <a:r>
              <a:rPr lang="en-GB" b="1" u="sng" dirty="0"/>
              <a:t>has to be correct in the first place </a:t>
            </a:r>
            <a:r>
              <a:rPr lang="en-GB" dirty="0"/>
              <a:t>to focus on key elements of emotional performance.</a:t>
            </a:r>
          </a:p>
          <a:p>
            <a:pPr lvl="0"/>
            <a:r>
              <a:rPr lang="en-GB" dirty="0"/>
              <a:t>The information which is being collected is based on an </a:t>
            </a:r>
            <a:r>
              <a:rPr lang="en-GB" b="1" u="sng" dirty="0"/>
              <a:t>observer’s perception </a:t>
            </a:r>
            <a:r>
              <a:rPr lang="en-GB" dirty="0"/>
              <a:t>of what represents a negative behaviour or action. Subsequently, this </a:t>
            </a:r>
            <a:r>
              <a:rPr lang="en-GB" b="1" u="sng" dirty="0"/>
              <a:t>could impact on the validity </a:t>
            </a:r>
            <a:r>
              <a:rPr lang="en-GB" dirty="0"/>
              <a:t>of the results as it could be a bias assessment.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88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Standardised Fitness Test: Cooper Test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779799"/>
              </p:ext>
            </p:extLst>
          </p:nvPr>
        </p:nvGraphicFramePr>
        <p:xfrm>
          <a:off x="1040522" y="2427889"/>
          <a:ext cx="10499836" cy="376795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749645"/>
                <a:gridCol w="1749645"/>
                <a:gridCol w="1749645"/>
                <a:gridCol w="1749645"/>
                <a:gridCol w="1750628"/>
                <a:gridCol w="1750628"/>
              </a:tblGrid>
              <a:tr h="36478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Performer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Performance Level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5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Age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Sex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Excellent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Good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Fair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Poor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2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13 – 14 years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Male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Female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2700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2400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1900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2200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1600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2100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1500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2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15 – 16 years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Male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Female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2800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2100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2500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1900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2300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1700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2200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1600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2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17 – 18 years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Male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Female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3000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2300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2700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2100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2500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1800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2300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1600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33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821" y="2537598"/>
            <a:ext cx="10863537" cy="4052388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The </a:t>
            </a:r>
            <a:r>
              <a:rPr lang="en-GB" dirty="0"/>
              <a:t>use of Standardised Fitness Tests can give you </a:t>
            </a:r>
            <a:r>
              <a:rPr lang="en-GB" b="1" u="sng" dirty="0"/>
              <a:t>clear information </a:t>
            </a:r>
            <a:r>
              <a:rPr lang="en-GB" dirty="0" smtClean="0"/>
              <a:t>about the relevant components of fitness that you are trying to measure and therefore acts as a </a:t>
            </a:r>
            <a:r>
              <a:rPr lang="en-GB" b="1" u="sng" dirty="0" smtClean="0"/>
              <a:t>fitness </a:t>
            </a:r>
            <a:r>
              <a:rPr lang="en-GB" b="1" u="sng" dirty="0"/>
              <a:t>indicator (identifies strengths and weaknesses in fitness).</a:t>
            </a:r>
          </a:p>
          <a:p>
            <a:pPr lvl="0"/>
            <a:r>
              <a:rPr lang="en-GB" dirty="0"/>
              <a:t>Also, the </a:t>
            </a:r>
            <a:r>
              <a:rPr lang="en-GB" b="1" u="sng" dirty="0"/>
              <a:t>use of norms </a:t>
            </a:r>
            <a:r>
              <a:rPr lang="en-GB" dirty="0"/>
              <a:t>allow you to </a:t>
            </a:r>
            <a:r>
              <a:rPr lang="en-GB" b="1" u="sng" dirty="0"/>
              <a:t>compare your score </a:t>
            </a:r>
            <a:r>
              <a:rPr lang="en-GB" dirty="0"/>
              <a:t>with those of the same age and gender around the world (</a:t>
            </a:r>
            <a:r>
              <a:rPr lang="en-GB" b="1" u="sng" dirty="0"/>
              <a:t>valid and reliable </a:t>
            </a:r>
            <a:r>
              <a:rPr lang="en-GB" dirty="0"/>
              <a:t>results due to test conditions being standardised).</a:t>
            </a:r>
          </a:p>
          <a:p>
            <a:pPr lvl="0"/>
            <a:r>
              <a:rPr lang="en-GB" dirty="0"/>
              <a:t>It is important that any fitness assessments that you carry out are </a:t>
            </a:r>
            <a:r>
              <a:rPr lang="en-GB" b="1" u="sng" dirty="0"/>
              <a:t>relevant to the nature of the activity</a:t>
            </a:r>
            <a:r>
              <a:rPr lang="en-GB" dirty="0"/>
              <a:t> that you are interested in improving (i.e. select areas of fitness that apply to football  – CRE, </a:t>
            </a:r>
            <a:r>
              <a:rPr lang="en-GB" dirty="0" smtClean="0"/>
              <a:t>which </a:t>
            </a:r>
            <a:r>
              <a:rPr lang="en-GB" dirty="0"/>
              <a:t>are all required at some point in the game).</a:t>
            </a:r>
          </a:p>
          <a:p>
            <a:pPr lvl="0"/>
            <a:r>
              <a:rPr lang="en-GB" dirty="0"/>
              <a:t>This method of testing can also be </a:t>
            </a:r>
            <a:r>
              <a:rPr lang="en-GB" b="1" u="sng" dirty="0"/>
              <a:t>used for monitoring progress during </a:t>
            </a:r>
            <a:r>
              <a:rPr lang="en-GB" dirty="0"/>
              <a:t>a fitness training programme, gauging when adaptations to training are necessary and to </a:t>
            </a:r>
            <a:r>
              <a:rPr lang="en-GB" b="1" u="sng" dirty="0"/>
              <a:t>evaluate any improvements at the end of the plan </a:t>
            </a:r>
            <a:r>
              <a:rPr lang="en-GB" dirty="0"/>
              <a:t>of action.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662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Results can be </a:t>
            </a:r>
            <a:r>
              <a:rPr lang="en-GB" b="1" u="sng" dirty="0"/>
              <a:t>subject to inconsistencies in timing and recording</a:t>
            </a:r>
            <a:r>
              <a:rPr lang="en-GB" dirty="0"/>
              <a:t>, which can impact on the </a:t>
            </a:r>
            <a:r>
              <a:rPr lang="en-GB" b="1" u="sng" dirty="0"/>
              <a:t>validity and reliability </a:t>
            </a:r>
            <a:r>
              <a:rPr lang="en-GB" dirty="0"/>
              <a:t>of results.</a:t>
            </a:r>
          </a:p>
          <a:p>
            <a:pPr lvl="0"/>
            <a:r>
              <a:rPr lang="en-GB" dirty="0"/>
              <a:t>Performance on these tests can be affected greatly by a </a:t>
            </a:r>
            <a:r>
              <a:rPr lang="en-GB" b="1" u="sng" dirty="0"/>
              <a:t>performer’s motivation</a:t>
            </a:r>
            <a:r>
              <a:rPr lang="en-GB" dirty="0"/>
              <a:t>. If a performer doesn't give maximum effort during the test their score will not be a </a:t>
            </a:r>
            <a:r>
              <a:rPr lang="en-GB" b="1" u="sng" dirty="0"/>
              <a:t>true reflection of their fitness levels</a:t>
            </a:r>
            <a:r>
              <a:rPr lang="en-GB" dirty="0"/>
              <a:t>. </a:t>
            </a:r>
          </a:p>
          <a:p>
            <a:pPr lvl="0"/>
            <a:r>
              <a:rPr lang="en-GB" dirty="0"/>
              <a:t>As </a:t>
            </a:r>
            <a:r>
              <a:rPr lang="en-GB" dirty="0" smtClean="0"/>
              <a:t>the test </a:t>
            </a:r>
            <a:r>
              <a:rPr lang="en-GB" dirty="0"/>
              <a:t>can be conducted outside, the </a:t>
            </a:r>
            <a:r>
              <a:rPr lang="en-GB" b="1" u="sng" dirty="0"/>
              <a:t>environmental conditions can affect </a:t>
            </a:r>
            <a:r>
              <a:rPr lang="en-GB" dirty="0"/>
              <a:t>the validity and reliability of the results. Also, the athlete’s </a:t>
            </a:r>
            <a:r>
              <a:rPr lang="en-GB" b="1" u="sng" dirty="0"/>
              <a:t>choice of footwear </a:t>
            </a:r>
            <a:r>
              <a:rPr lang="en-GB" dirty="0"/>
              <a:t>and the surface they are running on can effect times greatly, which can impact on the </a:t>
            </a:r>
            <a:r>
              <a:rPr lang="en-GB" b="1" u="sng" dirty="0"/>
              <a:t>validity and reliability of results</a:t>
            </a:r>
            <a:r>
              <a:rPr lang="en-GB" dirty="0"/>
              <a:t>.</a:t>
            </a:r>
          </a:p>
          <a:p>
            <a:pPr lvl="0"/>
            <a:r>
              <a:rPr lang="en-GB" b="1" u="sng" dirty="0"/>
              <a:t>Pacing and practice can influence the scores </a:t>
            </a:r>
            <a:r>
              <a:rPr lang="en-GB" dirty="0"/>
              <a:t>attained.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657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TROS: Time Related Observation Schedule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544702"/>
              </p:ext>
            </p:extLst>
          </p:nvPr>
        </p:nvGraphicFramePr>
        <p:xfrm>
          <a:off x="2301766" y="2070229"/>
          <a:ext cx="5441753" cy="4683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4734"/>
                <a:gridCol w="963429"/>
                <a:gridCol w="964001"/>
                <a:gridCol w="1030168"/>
                <a:gridCol w="1129421"/>
              </a:tblGrid>
              <a:tr h="160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0-5 mins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5-10 mins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10-15 mins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15-20 mins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</a:tr>
              <a:tr h="5585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Standing Still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</a:tr>
              <a:tr h="5585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Walking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</a:tr>
              <a:tr h="5585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Jogging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</a:tr>
              <a:tr h="558525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Sprinting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</a:tr>
              <a:tr h="576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Turns/changes direction to lose marker. On or Off ball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</a:tr>
              <a:tr h="415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Moves quickly to intercept a pass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</a:tr>
              <a:tr h="628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Moves to support player on the ball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</a:tr>
              <a:tr h="558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Tracks back to defend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410" marR="374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88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u="sng" dirty="0"/>
              <a:t>Easy to complete </a:t>
            </a:r>
            <a:r>
              <a:rPr lang="en-GB" dirty="0"/>
              <a:t>and not time consuming. Can be filled in through </a:t>
            </a:r>
            <a:r>
              <a:rPr lang="en-GB" b="1" u="sng" dirty="0"/>
              <a:t>peer or self-analysis</a:t>
            </a:r>
            <a:r>
              <a:rPr lang="en-GB" dirty="0"/>
              <a:t>.</a:t>
            </a:r>
          </a:p>
          <a:p>
            <a:pPr lvl="0"/>
            <a:r>
              <a:rPr lang="en-GB" dirty="0"/>
              <a:t>‘</a:t>
            </a:r>
            <a:r>
              <a:rPr lang="en-GB" b="1" u="sng" dirty="0"/>
              <a:t>Tick Trends’ stand out </a:t>
            </a:r>
            <a:r>
              <a:rPr lang="en-GB" dirty="0"/>
              <a:t>– so strengths and weaknesses can be identified at a glance which provides the information you need to collect more focussed data on your performance.</a:t>
            </a:r>
          </a:p>
          <a:p>
            <a:pPr lvl="0"/>
            <a:r>
              <a:rPr lang="en-GB" dirty="0"/>
              <a:t>The </a:t>
            </a:r>
            <a:r>
              <a:rPr lang="en-GB" b="1" u="sng" dirty="0"/>
              <a:t>time zones allow you to pin point exact phases of the game </a:t>
            </a:r>
            <a:r>
              <a:rPr lang="en-GB" dirty="0"/>
              <a:t>where performance levels are high or low.</a:t>
            </a:r>
          </a:p>
          <a:p>
            <a:pPr lvl="0"/>
            <a:r>
              <a:rPr lang="en-GB" b="1" u="sng" dirty="0"/>
              <a:t>Sport Specific </a:t>
            </a:r>
            <a:r>
              <a:rPr lang="en-GB" dirty="0"/>
              <a:t>information is gathered which allows you to identify strengths and weaknesses relevant to your own performance.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2490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If </a:t>
            </a:r>
            <a:r>
              <a:rPr lang="en-GB" b="1" u="sng" dirty="0"/>
              <a:t>teams are uneven </a:t>
            </a:r>
            <a:r>
              <a:rPr lang="en-GB" dirty="0"/>
              <a:t>and the recorded game becomes ‘one-sided’ then </a:t>
            </a:r>
            <a:r>
              <a:rPr lang="en-GB" b="1" u="sng" dirty="0"/>
              <a:t>results could be invalid</a:t>
            </a:r>
            <a:r>
              <a:rPr lang="en-GB" dirty="0"/>
              <a:t>, as strengths and weaknesses identified may not reflect a performer’s true ability.</a:t>
            </a:r>
          </a:p>
          <a:p>
            <a:pPr lvl="0"/>
            <a:r>
              <a:rPr lang="en-GB" dirty="0"/>
              <a:t>If the </a:t>
            </a:r>
            <a:r>
              <a:rPr lang="en-GB" b="1" u="sng" dirty="0"/>
              <a:t>teams used to collect initial data, are altered </a:t>
            </a:r>
            <a:r>
              <a:rPr lang="en-GB" dirty="0"/>
              <a:t>for the midway and/or post training programme data collection, then comparison of results will be </a:t>
            </a:r>
            <a:r>
              <a:rPr lang="en-GB" b="1" u="sng" dirty="0"/>
              <a:t>unreliable</a:t>
            </a:r>
            <a:r>
              <a:rPr lang="en-GB" dirty="0"/>
              <a:t> as test protocol has been broken.</a:t>
            </a:r>
          </a:p>
          <a:p>
            <a:pPr lvl="0"/>
            <a:r>
              <a:rPr lang="en-GB" dirty="0"/>
              <a:t>As this sheet is completed through </a:t>
            </a:r>
            <a:r>
              <a:rPr lang="en-GB" b="1" u="sng" dirty="0"/>
              <a:t>self-analysis</a:t>
            </a:r>
            <a:r>
              <a:rPr lang="en-GB" dirty="0"/>
              <a:t>, it requires the performer to complete ticks and crosses with </a:t>
            </a:r>
            <a:r>
              <a:rPr lang="en-GB" b="1" u="sng" dirty="0"/>
              <a:t>complete honesty</a:t>
            </a:r>
            <a:r>
              <a:rPr lang="en-GB" dirty="0"/>
              <a:t>.  If the performer completes their sheet with any hint of bias, then the results will also </a:t>
            </a:r>
            <a:r>
              <a:rPr lang="en-GB" b="1" u="sng" dirty="0"/>
              <a:t>be invalid</a:t>
            </a:r>
            <a:r>
              <a:rPr lang="en-GB" b="1" u="sng" dirty="0" smtClean="0"/>
              <a:t>.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208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Sports Emotions Questionnaire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462876"/>
              </p:ext>
            </p:extLst>
          </p:nvPr>
        </p:nvGraphicFramePr>
        <p:xfrm>
          <a:off x="256300" y="2332857"/>
          <a:ext cx="4521854" cy="3636967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004061"/>
                <a:gridCol w="679400"/>
                <a:gridCol w="557652"/>
                <a:gridCol w="796851"/>
                <a:gridCol w="745765"/>
                <a:gridCol w="738125"/>
              </a:tblGrid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Not at all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 little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Moderately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Quite a bit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Extremely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 anchor="ctr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Uneasy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Upset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Exhilarated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Irritated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Pleased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Tense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Sad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Excited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Furious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Joyful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Nervous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Unhappy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Enthusiastic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Annoyed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Cheerful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Apprehensive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Disappointed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Angry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Energetic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Happy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Anxious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  <a:tr h="158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Dejected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64" marR="51564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97215" y="2033751"/>
            <a:ext cx="670034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u="sng" dirty="0"/>
              <a:t>Scoring Instructions:</a:t>
            </a:r>
            <a:endParaRPr lang="en-GB" sz="1600" dirty="0"/>
          </a:p>
          <a:p>
            <a:r>
              <a:rPr lang="en-US" sz="1600" i="1" dirty="0"/>
              <a:t> </a:t>
            </a:r>
            <a:endParaRPr lang="en-GB" sz="1600" dirty="0"/>
          </a:p>
          <a:p>
            <a:r>
              <a:rPr lang="en-US" sz="1600" b="1" dirty="0"/>
              <a:t>Fear</a:t>
            </a:r>
            <a:r>
              <a:rPr lang="en-US" sz="1600" dirty="0"/>
              <a:t> = (uneasy + tense + nervous + apprehensive + anxious)/</a:t>
            </a:r>
            <a:r>
              <a:rPr lang="en-US" sz="1600" dirty="0" smtClean="0"/>
              <a:t>5</a:t>
            </a:r>
          </a:p>
          <a:p>
            <a:r>
              <a:rPr lang="en-US" sz="1600" dirty="0" smtClean="0"/>
              <a:t> = </a:t>
            </a:r>
            <a:r>
              <a:rPr lang="en-US" sz="1600" dirty="0"/>
              <a:t>________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  <a:p>
            <a:r>
              <a:rPr lang="en-US" sz="1600" b="1" dirty="0"/>
              <a:t>Dejection</a:t>
            </a:r>
            <a:r>
              <a:rPr lang="en-US" sz="1600" dirty="0"/>
              <a:t> = (upset + sad + unhappy + disappointed + dejected)/5 = </a:t>
            </a:r>
            <a:r>
              <a:rPr lang="en-US" sz="1600" dirty="0" smtClean="0"/>
              <a:t>_________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  <a:p>
            <a:r>
              <a:rPr lang="en-US" sz="1600" b="1" dirty="0"/>
              <a:t>Excitement</a:t>
            </a:r>
            <a:r>
              <a:rPr lang="en-US" sz="1600" dirty="0"/>
              <a:t> = (exhilarated + excited + enthusiastic + energetic)/4 = </a:t>
            </a:r>
            <a:r>
              <a:rPr lang="en-US" sz="1600" dirty="0" smtClean="0"/>
              <a:t>_________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  <a:p>
            <a:r>
              <a:rPr lang="en-US" sz="1600" b="1" dirty="0"/>
              <a:t>Anger</a:t>
            </a:r>
            <a:r>
              <a:rPr lang="en-US" sz="1600" dirty="0"/>
              <a:t> = (irritated + furious + annoyed + </a:t>
            </a:r>
            <a:r>
              <a:rPr lang="en-US" sz="1600" dirty="0" smtClean="0"/>
              <a:t>angry/4</a:t>
            </a:r>
          </a:p>
          <a:p>
            <a:r>
              <a:rPr lang="en-US" sz="1600" dirty="0"/>
              <a:t>=</a:t>
            </a:r>
            <a:r>
              <a:rPr lang="en-US" sz="1600" dirty="0" smtClean="0"/>
              <a:t>  </a:t>
            </a:r>
            <a:r>
              <a:rPr lang="en-US" sz="1600" dirty="0"/>
              <a:t>_________</a:t>
            </a:r>
            <a:endParaRPr lang="en-GB" sz="1600" dirty="0"/>
          </a:p>
          <a:p>
            <a:r>
              <a:rPr lang="en-US" sz="1600" dirty="0"/>
              <a:t> </a:t>
            </a:r>
            <a:endParaRPr lang="en-GB" sz="1600" dirty="0"/>
          </a:p>
          <a:p>
            <a:r>
              <a:rPr lang="en-US" sz="1600" b="1" dirty="0"/>
              <a:t>Happiness </a:t>
            </a:r>
            <a:r>
              <a:rPr lang="en-US" sz="1600" dirty="0"/>
              <a:t>= (pleased + joyful + cheerful + happy)/</a:t>
            </a:r>
            <a:r>
              <a:rPr lang="en-US" sz="1600" dirty="0" smtClean="0"/>
              <a:t>4</a:t>
            </a:r>
          </a:p>
          <a:p>
            <a:r>
              <a:rPr lang="en-US" sz="1600" dirty="0" smtClean="0"/>
              <a:t> </a:t>
            </a:r>
            <a:r>
              <a:rPr lang="en-US" sz="1600" dirty="0"/>
              <a:t>= </a:t>
            </a:r>
            <a:r>
              <a:rPr lang="en-US" sz="1600" dirty="0" smtClean="0"/>
              <a:t>________</a:t>
            </a: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518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The written format provides a </a:t>
            </a:r>
            <a:r>
              <a:rPr lang="en-GB" b="1" u="sng" dirty="0"/>
              <a:t>permanent record </a:t>
            </a:r>
            <a:r>
              <a:rPr lang="en-GB" dirty="0"/>
              <a:t>that allows for comparison at a later date.</a:t>
            </a:r>
          </a:p>
          <a:p>
            <a:pPr lvl="0"/>
            <a:r>
              <a:rPr lang="en-GB" b="1" u="sng" dirty="0"/>
              <a:t>Strengths and weaknesses can be identified </a:t>
            </a:r>
            <a:r>
              <a:rPr lang="en-GB" dirty="0"/>
              <a:t>from the questionnaire which future performance development programmes and goal setting can be based upon.</a:t>
            </a:r>
          </a:p>
          <a:p>
            <a:pPr lvl="0"/>
            <a:r>
              <a:rPr lang="en-GB" dirty="0"/>
              <a:t>The performer is gaining </a:t>
            </a:r>
            <a:r>
              <a:rPr lang="en-GB" b="1" u="sng" dirty="0"/>
              <a:t>lots of information </a:t>
            </a:r>
            <a:r>
              <a:rPr lang="en-GB" dirty="0"/>
              <a:t>on their emotional state. The more information they have on their performance the </a:t>
            </a:r>
            <a:r>
              <a:rPr lang="en-GB" b="1" u="sng" dirty="0"/>
              <a:t>more accurate and valid the results</a:t>
            </a:r>
            <a:r>
              <a:rPr lang="en-GB" dirty="0"/>
              <a:t>. </a:t>
            </a:r>
          </a:p>
          <a:p>
            <a:pPr lvl="0"/>
            <a:r>
              <a:rPr lang="en-GB" dirty="0"/>
              <a:t>A coach/teacher/performer can get large quantities of information about Emotional factors in a relatively </a:t>
            </a:r>
            <a:r>
              <a:rPr lang="en-GB" b="1" u="sng" dirty="0"/>
              <a:t>short period of time</a:t>
            </a:r>
            <a:r>
              <a:rPr lang="en-GB" dirty="0"/>
              <a:t>. Subsequently, strengths and more importantly weaknesses can be identified quickly and addressed through an appropriate development programme and monitoring process. </a:t>
            </a:r>
          </a:p>
          <a:p>
            <a:pPr lvl="0"/>
            <a:r>
              <a:rPr lang="en-GB" dirty="0"/>
              <a:t>Everyone in the class is </a:t>
            </a:r>
            <a:r>
              <a:rPr lang="en-GB" b="1" u="sng" dirty="0"/>
              <a:t>answering the same questions</a:t>
            </a:r>
            <a:r>
              <a:rPr lang="en-GB" dirty="0"/>
              <a:t>. This reduces bias and increases the </a:t>
            </a:r>
            <a:r>
              <a:rPr lang="en-GB" b="1" u="sng" dirty="0"/>
              <a:t>validity and reliability </a:t>
            </a:r>
            <a:r>
              <a:rPr lang="en-GB" dirty="0"/>
              <a:t>of the results because the performers are not being influenced by an interviewer. </a:t>
            </a:r>
          </a:p>
        </p:txBody>
      </p:sp>
    </p:spTree>
    <p:extLst>
      <p:ext uri="{BB962C8B-B14F-4D97-AF65-F5344CB8AC3E}">
        <p14:creationId xmlns:p14="http://schemas.microsoft.com/office/powerpoint/2010/main" val="1827027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46</TotalTime>
  <Words>1347</Words>
  <Application>Microsoft Office PowerPoint</Application>
  <PresentationFormat>Widescreen</PresentationFormat>
  <Paragraphs>360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Times New Roman</vt:lpstr>
      <vt:lpstr>Wingdings 2</vt:lpstr>
      <vt:lpstr>Quotable</vt:lpstr>
      <vt:lpstr>Higher PE</vt:lpstr>
      <vt:lpstr>Standardised Fitness Test: Cooper Test</vt:lpstr>
      <vt:lpstr>Benefits</vt:lpstr>
      <vt:lpstr>Limitations</vt:lpstr>
      <vt:lpstr>TROS: Time Related Observation Schedule</vt:lpstr>
      <vt:lpstr>Benefits</vt:lpstr>
      <vt:lpstr>Limitations</vt:lpstr>
      <vt:lpstr>Sports Emotions Questionnaire</vt:lpstr>
      <vt:lpstr>Benefits</vt:lpstr>
      <vt:lpstr>Limitations</vt:lpstr>
      <vt:lpstr>Discipline Record</vt:lpstr>
      <vt:lpstr>Benefits</vt:lpstr>
      <vt:lpstr>Limitations</vt:lpstr>
    </vt:vector>
  </TitlesOfParts>
  <Company>NAC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PE</dc:title>
  <dc:creator>RCouper</dc:creator>
  <cp:lastModifiedBy>RCouper</cp:lastModifiedBy>
  <cp:revision>6</cp:revision>
  <dcterms:created xsi:type="dcterms:W3CDTF">2017-08-22T13:17:28Z</dcterms:created>
  <dcterms:modified xsi:type="dcterms:W3CDTF">2017-08-25T10:28:08Z</dcterms:modified>
</cp:coreProperties>
</file>