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71" r:id="rId4"/>
    <p:sldId id="266" r:id="rId5"/>
    <p:sldId id="257" r:id="rId6"/>
    <p:sldId id="264" r:id="rId7"/>
    <p:sldId id="265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000000"/>
    <a:srgbClr val="1EE0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UxOCPDP5rc&amp;safe=activ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tmp"/><Relationship Id="rId4" Type="http://schemas.openxmlformats.org/officeDocument/2006/relationships/image" Target="../media/image11.tm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/>
                </a:solidFill>
              </a:rPr>
              <a:t>Sensory Science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b="1" dirty="0" smtClean="0">
              <a:solidFill>
                <a:srgbClr val="1EE027"/>
              </a:solidFill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412" y="1300785"/>
            <a:ext cx="3305175" cy="17651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787" y="2493818"/>
            <a:ext cx="2422958" cy="20366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93239" y="2395470"/>
            <a:ext cx="2511381" cy="2134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74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947" y="3390894"/>
            <a:ext cx="38105" cy="7621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671" y="1114101"/>
            <a:ext cx="8982635" cy="3847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42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dirty="0">
                <a:solidFill>
                  <a:srgbClr val="FFFF00"/>
                </a:solidFill>
              </a:rPr>
              <a:t>a</a:t>
            </a:r>
            <a:r>
              <a:rPr lang="en-GB" dirty="0">
                <a:solidFill>
                  <a:srgbClr val="FF66CC"/>
                </a:solidFill>
              </a:rPr>
              <a:t>i</a:t>
            </a:r>
            <a:r>
              <a:rPr lang="en-GB" dirty="0">
                <a:solidFill>
                  <a:srgbClr val="00B050"/>
                </a:solidFill>
              </a:rPr>
              <a:t>n</a:t>
            </a:r>
            <a:r>
              <a:rPr lang="en-GB" dirty="0">
                <a:solidFill>
                  <a:srgbClr val="FFC000"/>
                </a:solidFill>
              </a:rPr>
              <a:t>b</a:t>
            </a:r>
            <a:r>
              <a:rPr lang="en-GB" dirty="0">
                <a:solidFill>
                  <a:srgbClr val="7030A0"/>
                </a:solidFill>
              </a:rPr>
              <a:t>o</a:t>
            </a:r>
            <a:r>
              <a:rPr lang="en-GB" dirty="0">
                <a:solidFill>
                  <a:schemeClr val="accent1"/>
                </a:solidFill>
              </a:rPr>
              <a:t>w</a:t>
            </a:r>
            <a:r>
              <a:rPr lang="en-GB" dirty="0">
                <a:solidFill>
                  <a:srgbClr val="FF0000"/>
                </a:solidFill>
              </a:rPr>
              <a:t> m</a:t>
            </a:r>
            <a:r>
              <a:rPr lang="en-GB" dirty="0">
                <a:solidFill>
                  <a:srgbClr val="FFFF00"/>
                </a:solidFill>
              </a:rPr>
              <a:t>i</a:t>
            </a:r>
            <a:r>
              <a:rPr lang="en-GB" dirty="0">
                <a:solidFill>
                  <a:srgbClr val="FF66CC"/>
                </a:solidFill>
              </a:rPr>
              <a:t>l</a:t>
            </a:r>
            <a:r>
              <a:rPr lang="en-GB" dirty="0">
                <a:solidFill>
                  <a:srgbClr val="00B050"/>
                </a:solidFill>
              </a:rPr>
              <a:t>k</a:t>
            </a:r>
            <a:r>
              <a:rPr lang="en-GB" dirty="0">
                <a:solidFill>
                  <a:srgbClr val="FF0000"/>
                </a:solidFill>
              </a:rPr>
              <a:t/>
            </a:r>
            <a:br>
              <a:rPr lang="en-GB" dirty="0">
                <a:solidFill>
                  <a:srgbClr val="FF0000"/>
                </a:solidFill>
              </a:rPr>
            </a:b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https://www.youtube.com/watch?v=jUxOCPDP5rc&amp;safe=active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635092" y="3524799"/>
            <a:ext cx="6921189" cy="3166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am learning to answer questions about what I have watched or listened to. (</a:t>
            </a:r>
            <a:r>
              <a:rPr lang="en-GB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LIT 2-07a</a:t>
            </a:r>
            <a:r>
              <a:rPr lang="en-GB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(SS/EM/JT).  </a:t>
            </a:r>
            <a:endParaRPr lang="en-GB" sz="24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Success </a:t>
            </a:r>
            <a:r>
              <a:rPr lang="en-GB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criteria:</a:t>
            </a:r>
            <a:endParaRPr lang="en-GB" sz="24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select appropriate visual from a choice of two to answer questions about a range of information sources.</a:t>
            </a:r>
            <a:endParaRPr lang="en-GB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370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290918"/>
            <a:ext cx="9991165" cy="39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41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870" y="71234"/>
            <a:ext cx="5383369" cy="121665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Materials Needed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19641" y="2208323"/>
            <a:ext cx="10363826" cy="345838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GB" sz="2800" dirty="0" smtClean="0">
                <a:latin typeface="Comic Sans MS" panose="030F0702030302020204" pitchFamily="66" charset="0"/>
              </a:rPr>
              <a:t>Full fat milk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2800" dirty="0" smtClean="0">
                <a:latin typeface="Comic Sans MS" panose="030F0702030302020204" pitchFamily="66" charset="0"/>
              </a:rPr>
              <a:t>A bowl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2800" dirty="0" smtClean="0">
                <a:latin typeface="Comic Sans MS" panose="030F0702030302020204" pitchFamily="66" charset="0"/>
              </a:rPr>
              <a:t>Food colouring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2800" dirty="0" smtClean="0">
                <a:latin typeface="Comic Sans MS" panose="030F0702030302020204" pitchFamily="66" charset="0"/>
              </a:rPr>
              <a:t>Kitchen roll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2800" dirty="0" smtClean="0">
                <a:latin typeface="Comic Sans MS" panose="030F0702030302020204" pitchFamily="66" charset="0"/>
              </a:rPr>
              <a:t>Washing up liquid.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709115" y="918556"/>
            <a:ext cx="524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 am learning to share out items equally.(MNU 1-07b)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397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81393" y="464563"/>
            <a:ext cx="11940989" cy="9372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1500"/>
              </a:spcAft>
            </a:pPr>
            <a:r>
              <a:rPr lang="en-GB" sz="2800" b="1" dirty="0">
                <a:solidFill>
                  <a:srgbClr val="2D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GB" sz="2800" b="1" dirty="0" smtClean="0">
                <a:solidFill>
                  <a:srgbClr val="2D2A2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en-GB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750"/>
              </a:spcAft>
              <a:tabLst>
                <a:tab pos="457200" algn="l"/>
              </a:tabLst>
            </a:pPr>
            <a:endParaRPr lang="en-GB" sz="1600" dirty="0">
              <a:solidFill>
                <a:srgbClr val="777777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75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2400" dirty="0" smtClean="0">
                <a:solidFill>
                  <a:srgbClr val="777777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Pour milk into beaker</a:t>
            </a:r>
          </a:p>
          <a:p>
            <a:pPr lvl="0" fontAlgn="base">
              <a:lnSpc>
                <a:spcPct val="107000"/>
              </a:lnSpc>
              <a:spcAft>
                <a:spcPts val="750"/>
              </a:spcAft>
              <a:tabLst>
                <a:tab pos="457200" algn="l"/>
              </a:tabLst>
            </a:pPr>
            <a:endParaRPr lang="en-GB" sz="2400" dirty="0">
              <a:solidFill>
                <a:srgbClr val="777777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fontAlgn="base">
              <a:lnSpc>
                <a:spcPct val="107000"/>
              </a:lnSpc>
              <a:spcAft>
                <a:spcPts val="750"/>
              </a:spcAft>
              <a:tabLst>
                <a:tab pos="457200" algn="l"/>
              </a:tabLst>
            </a:pPr>
            <a:r>
              <a:rPr lang="en-GB" sz="2400" dirty="0">
                <a:solidFill>
                  <a:srgbClr val="777777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GB" sz="2400" dirty="0" smtClean="0">
                <a:solidFill>
                  <a:srgbClr val="777777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. Pour milk into bowl.</a:t>
            </a:r>
          </a:p>
          <a:p>
            <a:pPr lvl="0" fontAlgn="base">
              <a:lnSpc>
                <a:spcPct val="107000"/>
              </a:lnSpc>
              <a:spcAft>
                <a:spcPts val="750"/>
              </a:spcAft>
              <a:tabLst>
                <a:tab pos="457200" algn="l"/>
              </a:tabLst>
            </a:pPr>
            <a:endParaRPr lang="en-GB" sz="2400" dirty="0">
              <a:solidFill>
                <a:srgbClr val="777777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fontAlgn="base">
              <a:lnSpc>
                <a:spcPct val="107000"/>
              </a:lnSpc>
              <a:spcAft>
                <a:spcPts val="750"/>
              </a:spcAft>
              <a:tabLst>
                <a:tab pos="457200" algn="l"/>
              </a:tabLst>
            </a:pPr>
            <a:r>
              <a:rPr lang="en-GB" sz="2400" dirty="0">
                <a:solidFill>
                  <a:srgbClr val="777777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GB" sz="2400" dirty="0" smtClean="0">
                <a:solidFill>
                  <a:srgbClr val="777777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. Use pipette to drop food colouring into the milk.</a:t>
            </a:r>
          </a:p>
          <a:p>
            <a:pPr lvl="0" fontAlgn="base">
              <a:lnSpc>
                <a:spcPct val="107000"/>
              </a:lnSpc>
              <a:spcAft>
                <a:spcPts val="750"/>
              </a:spcAft>
              <a:tabLst>
                <a:tab pos="457200" algn="l"/>
              </a:tabLst>
            </a:pPr>
            <a:endParaRPr lang="en-GB" sz="2400" dirty="0">
              <a:solidFill>
                <a:srgbClr val="777777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fontAlgn="base">
              <a:lnSpc>
                <a:spcPct val="107000"/>
              </a:lnSpc>
              <a:spcAft>
                <a:spcPts val="750"/>
              </a:spcAft>
              <a:tabLst>
                <a:tab pos="457200" algn="l"/>
              </a:tabLst>
            </a:pPr>
            <a:r>
              <a:rPr lang="en-GB" sz="2400" dirty="0">
                <a:solidFill>
                  <a:srgbClr val="777777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GB" sz="2400" dirty="0" smtClean="0">
                <a:solidFill>
                  <a:srgbClr val="777777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. Roll up kitchen roll.</a:t>
            </a:r>
          </a:p>
          <a:p>
            <a:pPr lvl="0" fontAlgn="base">
              <a:lnSpc>
                <a:spcPct val="107000"/>
              </a:lnSpc>
              <a:spcAft>
                <a:spcPts val="750"/>
              </a:spcAft>
              <a:tabLst>
                <a:tab pos="457200" algn="l"/>
              </a:tabLst>
            </a:pPr>
            <a:endParaRPr lang="en-GB" sz="2400" dirty="0">
              <a:solidFill>
                <a:srgbClr val="777777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fontAlgn="base">
              <a:lnSpc>
                <a:spcPct val="107000"/>
              </a:lnSpc>
              <a:spcAft>
                <a:spcPts val="750"/>
              </a:spcAft>
              <a:tabLst>
                <a:tab pos="457200" algn="l"/>
              </a:tabLst>
            </a:pPr>
            <a:r>
              <a:rPr lang="en-GB" sz="2400" dirty="0" smtClean="0">
                <a:solidFill>
                  <a:srgbClr val="777777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5. Dip kitchen roll into dish soap.</a:t>
            </a:r>
          </a:p>
          <a:p>
            <a:pPr lvl="0" fontAlgn="base">
              <a:lnSpc>
                <a:spcPct val="107000"/>
              </a:lnSpc>
              <a:spcAft>
                <a:spcPts val="750"/>
              </a:spcAft>
              <a:tabLst>
                <a:tab pos="457200" algn="l"/>
              </a:tabLst>
            </a:pPr>
            <a:endParaRPr lang="en-GB" sz="2400" dirty="0">
              <a:solidFill>
                <a:srgbClr val="777777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fontAlgn="base">
              <a:lnSpc>
                <a:spcPct val="107000"/>
              </a:lnSpc>
              <a:spcAft>
                <a:spcPts val="750"/>
              </a:spcAft>
              <a:tabLst>
                <a:tab pos="457200" algn="l"/>
              </a:tabLst>
            </a:pPr>
            <a:r>
              <a:rPr lang="en-GB" sz="2400" dirty="0" smtClean="0">
                <a:solidFill>
                  <a:srgbClr val="777777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6. Dip this into the milk.</a:t>
            </a:r>
          </a:p>
          <a:p>
            <a:pPr lvl="0" fontAlgn="base">
              <a:lnSpc>
                <a:spcPct val="107000"/>
              </a:lnSpc>
              <a:spcAft>
                <a:spcPts val="750"/>
              </a:spcAft>
              <a:tabLst>
                <a:tab pos="457200" algn="l"/>
              </a:tabLst>
            </a:pPr>
            <a:endParaRPr lang="en-GB" sz="2400" dirty="0">
              <a:solidFill>
                <a:srgbClr val="777777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fontAlgn="base">
              <a:lnSpc>
                <a:spcPct val="107000"/>
              </a:lnSpc>
              <a:spcAft>
                <a:spcPts val="750"/>
              </a:spcAft>
              <a:tabLst>
                <a:tab pos="457200" algn="l"/>
              </a:tabLst>
            </a:pPr>
            <a:endParaRPr lang="en-GB" sz="2400" dirty="0" smtClean="0">
              <a:solidFill>
                <a:srgbClr val="777777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fontAlgn="base">
              <a:lnSpc>
                <a:spcPct val="107000"/>
              </a:lnSpc>
              <a:spcAft>
                <a:spcPts val="750"/>
              </a:spcAft>
              <a:tabLst>
                <a:tab pos="457200" algn="l"/>
              </a:tabLst>
            </a:pPr>
            <a:r>
              <a:rPr lang="en-GB" sz="2400" dirty="0" smtClean="0">
                <a:solidFill>
                  <a:srgbClr val="777777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lvl="0" fontAlgn="base">
              <a:lnSpc>
                <a:spcPct val="107000"/>
              </a:lnSpc>
              <a:spcAft>
                <a:spcPts val="750"/>
              </a:spcAft>
              <a:tabLst>
                <a:tab pos="457200" algn="l"/>
              </a:tabLst>
            </a:pPr>
            <a:endParaRPr lang="en-GB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750"/>
              </a:spcAft>
              <a:buFont typeface="+mj-lt"/>
              <a:buAutoNum type="arabicPeriod"/>
              <a:tabLst>
                <a:tab pos="457200" algn="l"/>
              </a:tabLst>
            </a:pPr>
            <a:endParaRPr lang="en-GB" dirty="0" smtClean="0">
              <a:solidFill>
                <a:srgbClr val="777777"/>
              </a:solidFill>
              <a:latin typeface="inheri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GB" sz="1600" dirty="0" smtClean="0">
              <a:solidFill>
                <a:srgbClr val="777777"/>
              </a:solidFill>
              <a:effectLst/>
              <a:latin typeface="inheri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894" y="3414710"/>
            <a:ext cx="76211" cy="28579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947" y="3390894"/>
            <a:ext cx="38105" cy="76211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237" y="3386131"/>
            <a:ext cx="9526" cy="85737"/>
          </a:xfrm>
          <a:prstGeom prst="rect">
            <a:avLst/>
          </a:prstGeom>
        </p:spPr>
      </p:pic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237" y="3424237"/>
            <a:ext cx="9526" cy="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13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9821" y="1564243"/>
            <a:ext cx="6096000" cy="69557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fontAlgn="base">
              <a:spcAft>
                <a:spcPts val="1500"/>
              </a:spcAft>
              <a:buFont typeface="Wingdings" panose="05000000000000000000" pitchFamily="2" charset="2"/>
              <a:buChar char="§"/>
            </a:pPr>
            <a:r>
              <a:rPr lang="en-GB" sz="3600" dirty="0">
                <a:solidFill>
                  <a:srgbClr val="777777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Look as </a:t>
            </a:r>
            <a:r>
              <a:rPr lang="en-GB" sz="3600" dirty="0" smtClean="0">
                <a:solidFill>
                  <a:srgbClr val="777777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the colours</a:t>
            </a:r>
            <a:r>
              <a:rPr lang="en-GB" sz="3600" dirty="0">
                <a:solidFill>
                  <a:srgbClr val="777777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3600" dirty="0" smtClean="0">
                <a:solidFill>
                  <a:srgbClr val="777777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move</a:t>
            </a:r>
            <a:endParaRPr lang="en-GB" sz="3600" dirty="0" smtClean="0">
              <a:solidFill>
                <a:srgbClr val="777777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fontAlgn="base">
              <a:spcAft>
                <a:spcPts val="1500"/>
              </a:spcAft>
            </a:pPr>
            <a:r>
              <a:rPr lang="en-GB" sz="3600" dirty="0"/>
              <a:t>The </a:t>
            </a:r>
            <a:r>
              <a:rPr lang="en-GB" sz="3600" b="1" dirty="0" smtClean="0"/>
              <a:t>washing up liquid</a:t>
            </a:r>
            <a:r>
              <a:rPr lang="en-GB" sz="3600" dirty="0"/>
              <a:t> bonds with the fat in the </a:t>
            </a:r>
            <a:r>
              <a:rPr lang="en-GB" sz="3600" b="1" dirty="0" smtClean="0"/>
              <a:t>milk</a:t>
            </a:r>
            <a:r>
              <a:rPr lang="en-GB" sz="3600" dirty="0" smtClean="0"/>
              <a:t> </a:t>
            </a:r>
            <a:r>
              <a:rPr lang="en-GB" sz="3600" dirty="0"/>
              <a:t>so </a:t>
            </a:r>
            <a:r>
              <a:rPr lang="en-GB" sz="3600" dirty="0" smtClean="0"/>
              <a:t>strongly </a:t>
            </a:r>
            <a:r>
              <a:rPr lang="en-GB" sz="3600" dirty="0"/>
              <a:t>that the water and </a:t>
            </a:r>
            <a:r>
              <a:rPr lang="en-GB" sz="3600" b="1" dirty="0"/>
              <a:t>food colouring</a:t>
            </a:r>
            <a:r>
              <a:rPr lang="en-GB" sz="3600" dirty="0"/>
              <a:t> are pushed out</a:t>
            </a:r>
            <a:r>
              <a:rPr lang="en-GB" sz="3600" dirty="0" smtClean="0"/>
              <a:t>.</a:t>
            </a:r>
          </a:p>
          <a:p>
            <a:pPr fontAlgn="base">
              <a:spcAft>
                <a:spcPts val="1500"/>
              </a:spcAft>
            </a:pPr>
            <a:r>
              <a:rPr lang="en-GB" sz="3600" dirty="0" smtClean="0"/>
              <a:t> </a:t>
            </a:r>
            <a:r>
              <a:rPr lang="en-GB" sz="3600" dirty="0"/>
              <a:t>The swirling effect is everything </a:t>
            </a:r>
            <a:r>
              <a:rPr lang="en-GB" sz="3600" dirty="0"/>
              <a:t> </a:t>
            </a:r>
            <a:r>
              <a:rPr lang="en-GB" sz="3600" dirty="0" smtClean="0"/>
              <a:t>making way for the milk and washing up liquid.</a:t>
            </a:r>
            <a:endParaRPr lang="en-GB" sz="36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fontAlgn="base">
              <a:spcAft>
                <a:spcPts val="1500"/>
              </a:spcAft>
            </a:pPr>
            <a:endParaRPr lang="en-GB" sz="3600" dirty="0">
              <a:solidFill>
                <a:srgbClr val="777777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fontAlgn="base">
              <a:spcAft>
                <a:spcPts val="1500"/>
              </a:spcAft>
            </a:pPr>
            <a:endParaRPr lang="en-GB" sz="36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29" y="1564243"/>
            <a:ext cx="24765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57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6788" y="3289307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3600" dirty="0">
                <a:latin typeface="Comic Sans MS" panose="030F0702030302020204" pitchFamily="66" charset="0"/>
              </a:rPr>
              <a:t>Wash equipment at sink</a:t>
            </a:r>
            <a:r>
              <a:rPr lang="en-GB" sz="3600" dirty="0" smtClean="0">
                <a:latin typeface="Comic Sans MS" panose="030F0702030302020204" pitchFamily="66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36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3600" dirty="0" smtClean="0">
                <a:latin typeface="Comic Sans MS" panose="030F0702030302020204" pitchFamily="66" charset="0"/>
              </a:rPr>
              <a:t>Put </a:t>
            </a:r>
            <a:r>
              <a:rPr lang="en-GB" sz="3600" dirty="0">
                <a:latin typeface="Comic Sans MS" panose="030F0702030302020204" pitchFamily="66" charset="0"/>
              </a:rPr>
              <a:t>items back in the </a:t>
            </a:r>
            <a:r>
              <a:rPr lang="en-GB" sz="3600" dirty="0" smtClean="0">
                <a:latin typeface="Comic Sans MS" panose="030F0702030302020204" pitchFamily="66" charset="0"/>
              </a:rPr>
              <a:t>box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36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3600" dirty="0" smtClean="0">
                <a:latin typeface="Comic Sans MS" panose="030F0702030302020204" pitchFamily="66" charset="0"/>
              </a:rPr>
              <a:t>Wipe </a:t>
            </a:r>
            <a:r>
              <a:rPr lang="en-GB" sz="3600" dirty="0">
                <a:latin typeface="Comic Sans MS" panose="030F0702030302020204" pitchFamily="66" charset="0"/>
              </a:rPr>
              <a:t>the table</a:t>
            </a:r>
          </a:p>
        </p:txBody>
      </p:sp>
      <p:pic>
        <p:nvPicPr>
          <p:cNvPr id="1026" name="Picture 2" descr="January – Makaton Sign Of The Month. | Haysholm Sch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846" y="455165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2"/>
          <p:cNvSpPr txBox="1"/>
          <p:nvPr/>
        </p:nvSpPr>
        <p:spPr>
          <a:xfrm>
            <a:off x="4087186" y="2382560"/>
            <a:ext cx="3052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Tidy up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99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6834" y="1906073"/>
            <a:ext cx="80235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Sensory Science</a:t>
            </a:r>
          </a:p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 is finished.</a:t>
            </a:r>
          </a:p>
          <a:p>
            <a:pPr algn="ctr"/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972" y="4315970"/>
            <a:ext cx="2434107" cy="20992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140" y="1737086"/>
            <a:ext cx="2159091" cy="17386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54596" y="1737086"/>
            <a:ext cx="2395470" cy="173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55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244</TotalTime>
  <Words>155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Comic Sans MS</vt:lpstr>
      <vt:lpstr>inherit</vt:lpstr>
      <vt:lpstr>Times New Roman</vt:lpstr>
      <vt:lpstr>Tw Cen MT</vt:lpstr>
      <vt:lpstr>Wingdings</vt:lpstr>
      <vt:lpstr>Droplet</vt:lpstr>
      <vt:lpstr>Sensory Science</vt:lpstr>
      <vt:lpstr>PowerPoint Presentation</vt:lpstr>
      <vt:lpstr>Rainbow milk </vt:lpstr>
      <vt:lpstr>PowerPoint Presentation</vt:lpstr>
      <vt:lpstr> Materials Needed </vt:lpstr>
      <vt:lpstr>PowerPoint Presentation</vt:lpstr>
      <vt:lpstr>PowerPoint Presentation</vt:lpstr>
      <vt:lpstr>PowerPoint Presentation</vt:lpstr>
      <vt:lpstr>PowerPoint Presentation</vt:lpstr>
    </vt:vector>
  </TitlesOfParts>
  <Company>North Ayrshire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Sensory Science</dc:title>
  <dc:creator>skye</dc:creator>
  <cp:lastModifiedBy>skye</cp:lastModifiedBy>
  <cp:revision>42</cp:revision>
  <dcterms:created xsi:type="dcterms:W3CDTF">2020-03-23T13:51:41Z</dcterms:created>
  <dcterms:modified xsi:type="dcterms:W3CDTF">2020-05-05T11:32:51Z</dcterms:modified>
</cp:coreProperties>
</file>