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864" r:id="rId2"/>
    <p:sldId id="905" r:id="rId3"/>
    <p:sldId id="782" r:id="rId4"/>
    <p:sldId id="906" r:id="rId5"/>
    <p:sldId id="908" r:id="rId6"/>
    <p:sldId id="907" r:id="rId7"/>
    <p:sldId id="909" r:id="rId8"/>
    <p:sldId id="910" r:id="rId9"/>
    <p:sldId id="911" r:id="rId10"/>
    <p:sldId id="912" r:id="rId11"/>
    <p:sldId id="915" r:id="rId12"/>
    <p:sldId id="917" r:id="rId13"/>
    <p:sldId id="918" r:id="rId14"/>
    <p:sldId id="919" r:id="rId15"/>
    <p:sldId id="920" r:id="rId16"/>
    <p:sldId id="921" r:id="rId17"/>
    <p:sldId id="922" r:id="rId18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280F"/>
    <a:srgbClr val="FFC000"/>
    <a:srgbClr val="34B9D2"/>
    <a:srgbClr val="F6BB00"/>
    <a:srgbClr val="E20415"/>
    <a:srgbClr val="6699FF"/>
    <a:srgbClr val="3FADFF"/>
    <a:srgbClr val="DA3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8" autoAdjust="0"/>
    <p:restoredTop sz="93786" autoAdjust="0"/>
  </p:normalViewPr>
  <p:slideViewPr>
    <p:cSldViewPr snapToGrid="0">
      <p:cViewPr varScale="1">
        <p:scale>
          <a:sx n="65" d="100"/>
          <a:sy n="65" d="100"/>
        </p:scale>
        <p:origin x="-179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tags" Target="tags/tag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680B763-FCF0-4214-A628-4C72EB4438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B608CA6-496C-4419-935E-9292A1B94E4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B01F91-8496-4802-A466-2AD607E1DB1A}" type="datetimeFigureOut">
              <a:rPr lang="en-GB"/>
              <a:pPr>
                <a:defRPr/>
              </a:pPr>
              <a:t>02/06/2020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FF329125-25F7-4B65-AE5E-ECA981414C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AB826798-E33A-4CF7-A0F2-2C09F40A1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A17320F-6A50-44B0-A99C-77D1634321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AF3A5F-CFAA-4818-97C1-85FF974785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B1C602-4F71-4512-A1C8-89B0F9967F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5714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xmlns="" id="{5E2ED52E-E4C2-40F2-80B8-031AD4365A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F08AF2-FE72-4594-9213-6568E905D283}" type="slidenum">
              <a:rPr lang="en-GB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1</a:t>
            </a:fld>
            <a:endParaRPr lang="en-GB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B4EBB80F-D178-4F22-B8A9-E7F1AC6E3B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xmlns="" id="{7363713D-EB80-4A20-8EFA-81C8A0FA2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xmlns="" id="{BCFE5C1A-3CF8-488F-A294-7BCA137C6C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54E636-0A07-4682-8C04-AF32FC0A45E3}" type="slidenum">
              <a:rPr lang="en-GB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2</a:t>
            </a:fld>
            <a:endParaRPr lang="en-GB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xmlns="" id="{D2C0E948-DE5A-499C-8618-CD552025D1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xmlns="" id="{7F317A51-2C53-4224-9DC4-605070B590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xmlns="" id="{25809F4E-7389-4962-8927-89111A66A7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A49805-8EA6-47BD-91E4-5DED84DBAB0B}" type="slidenum">
              <a:rPr lang="en-GB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4</a:t>
            </a:fld>
            <a:endParaRPr lang="en-GB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xmlns="" id="{92DBA00A-CA5F-46B1-8D54-3ABB6AC07B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xmlns="" id="{FE50072E-6A6D-404C-AB5E-7F42EB7A9E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xmlns="" id="{B4155943-4C32-4556-B631-AFBABF16CB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678D46-CCF2-4309-B849-A1019460E8BA}" type="slidenum">
              <a:rPr lang="en-GB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5</a:t>
            </a:fld>
            <a:endParaRPr lang="en-GB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xmlns="" id="{7F74F64A-2DAD-491E-BCD3-F238AAE667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xmlns="" id="{67571AF5-3C27-4586-9E9D-29DD402C2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xmlns="" id="{632B2126-9DC9-4C70-BD8B-A2DF1F2FB8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C8922E-FD6A-4052-9038-07DA6CD7AEF9}" type="slidenum">
              <a:rPr lang="en-GB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6</a:t>
            </a:fld>
            <a:endParaRPr lang="en-GB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9BB33711-2912-4918-BDC1-C449866A92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xmlns="" id="{20A98CD6-4D80-4861-8D19-368EF19B64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AC155C89-68BD-41B1-A5E2-9EDC8490CA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B8499A-6922-4565-A36B-3F45719FC635}" type="slidenum">
              <a:rPr lang="en-GB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7</a:t>
            </a:fld>
            <a:endParaRPr lang="en-GB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48346D21-293A-43AE-9E0C-7D59642D2A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51A321E6-DFCF-42DC-969E-92AAA62BBC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xmlns="" id="{38FB7506-1348-4D19-8FA1-5B4CAB01FC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14E7AB-5C06-4BEB-8AF2-8B70A298B475}" type="slidenum">
              <a:rPr lang="en-GB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8</a:t>
            </a:fld>
            <a:endParaRPr lang="en-GB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xmlns="" id="{E80558E1-4428-4E3B-B520-FC1C373C07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xmlns="" id="{C8895AC9-CA39-4353-92C1-FD5E95B04C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xmlns="" id="{6BEC86D8-6942-41B3-B9E4-ACF1C7FF47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3F6932-91EE-4DD2-8CE8-6EF14A305E81}" type="slidenum">
              <a:rPr lang="en-GB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11</a:t>
            </a:fld>
            <a:endParaRPr lang="en-GB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xmlns="" id="{ED2C0241-5A52-4302-BFCC-D015EF6BE8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xmlns="" id="{F91D7C56-2B92-4E6C-8D9E-8842E91497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A6E4E6B-549F-48FB-A168-5DA6508918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C19EEBB-7AE7-4065-A966-F49AED1829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EBFC71C-2F0C-4E71-A385-4BE8EF3A94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63D23-673A-4CE4-8F90-879AF5C83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557225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FE870B3-E030-40D4-BBD6-14E9C17DC8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8027AF3-14E5-46E8-B161-0E0242F61E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63999FB-455F-416D-B4A2-9AADDF136D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52EC2-E677-4488-8AC3-8FAB0B60A3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036220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D4F3A35-B64A-49E1-B464-B5D977A4F2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B90E191-15A6-4559-8FEE-5094C2FEE2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E1214E8-19F5-4522-B8A8-F707DA2BD0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E3B04-B08F-44E7-8BA4-D9188F8689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78831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5B710FF-9A61-4460-9D8E-3928B84B40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021988D-A4F3-4B8D-B510-95EE37FF13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6ECB01C-F37D-4D8B-9DD5-0EEE398415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1EBD0-F25C-4F62-9C22-CACF251613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62921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363DDE0-553B-447C-9E46-85D300C4F1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6E623C4-E077-4BDA-BE28-6503321C4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7990089-0420-44AC-93CE-683B168C63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A6CC1-05C6-4F1D-AA83-C45662077A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386099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EEA507F-7C35-46B1-A921-5323B4635C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3BAF07-11B8-48C3-AE97-052963C4CA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DD46219-3101-4BEA-80E5-2A51017349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F91E-926B-4A4B-BA5D-8504D1F23E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058371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4CDDA4CD-DEB7-4299-A292-8DA166127D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BF52ECCF-3164-4B99-B785-785451CD26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19E3BED-89F4-4293-AA10-D8E10B8C9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803E8-8342-43F4-B1D0-122A539694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57456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D3031A3E-6BE3-48A3-A275-46AB918F59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BD7787D-0DE5-4D9A-92CF-29A8FA882F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FF4996DB-599D-4D9F-A149-0D93BB1EF2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102A6-7DFE-4D1E-9D8D-3C6A0842C9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103043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B5809B43-6442-402D-B2E4-7B51EAE1CB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8EC4A970-7653-46A5-BBBD-088080428D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A37202C9-DFA9-444D-BE72-EAEFF61976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63B2D-2470-4673-B17A-0B2529F216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28440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3D961B-01EB-4AD6-BC12-03AF1FEF5B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FA9F1C-5B63-4B7A-863F-A202C7B45D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33CC63-4277-4A99-823C-70B31AE2E8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700D7-2104-4C45-B0B6-2B7834CB01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942568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CDFF77-C628-4672-BABF-E77FF1F3BF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1F1F713-2A56-4801-AB84-7D6DBD56B0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89450E-AA0C-4C64-86AB-77E5E5E067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2CC80-F61F-4F80-BAA3-8442F8F1C6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244814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hyperlink" Target="https://www.teacher-of-english.com/" TargetMode="Externa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0C0979A0-C392-43C3-ACA1-8942E718B4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F18EF38D-EC82-4CF3-83C0-188A3DE615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16A17A1E-A017-4F95-86C8-D969717DBE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6BD4787-747C-4278-BC44-F20EB0F4BB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83D980FC-9B9E-402D-BDC6-1BC33B8A04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0FC88CD-B19E-462C-9773-639B8FFFF9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9">
            <a:extLst>
              <a:ext uri="{FF2B5EF4-FFF2-40B4-BE49-F238E27FC236}">
                <a16:creationId xmlns:a16="http://schemas.microsoft.com/office/drawing/2014/main" xmlns="" id="{3A5DD1F2-B6F2-4AC6-9860-B1037C4A0C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215900"/>
            <a:ext cx="9128125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367E3FCA-B51C-4917-A037-F881987B35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938" y="6602413"/>
            <a:ext cx="9144001" cy="21748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70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507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sz="1200" dirty="0">
                <a:latin typeface="Segoe Print" panose="02000600000000000000" pitchFamily="2" charset="0"/>
                <a:cs typeface="Arial" panose="020B0604020202020204" pitchFamily="34" charset="0"/>
              </a:rPr>
              <a:t>English Teaching Resources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354F2886-3A01-402A-8C17-0618E5E7D8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938" y="-3175"/>
            <a:ext cx="9144001" cy="22383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70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507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sz="1200" dirty="0">
                <a:latin typeface="Segoe Print" panose="02000600000000000000" pitchFamily="2" charset="0"/>
                <a:cs typeface="Arial" panose="020B0604020202020204" pitchFamily="34" charset="0"/>
              </a:rPr>
              <a:t>www.Teacher-of-English.com</a:t>
            </a:r>
          </a:p>
        </p:txBody>
      </p:sp>
      <p:pic>
        <p:nvPicPr>
          <p:cNvPr id="1034" name="Picture 1">
            <a:hlinkClick r:id="rId15"/>
            <a:extLst>
              <a:ext uri="{FF2B5EF4-FFF2-40B4-BE49-F238E27FC236}">
                <a16:creationId xmlns:a16="http://schemas.microsoft.com/office/drawing/2014/main" xmlns="" id="{B01F4A57-79CA-448B-84B1-21FE38C80AC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350000"/>
            <a:ext cx="1373188" cy="4365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69" r:id="rId1"/>
    <p:sldLayoutId id="2147485170" r:id="rId2"/>
    <p:sldLayoutId id="2147485171" r:id="rId3"/>
    <p:sldLayoutId id="2147485172" r:id="rId4"/>
    <p:sldLayoutId id="2147485173" r:id="rId5"/>
    <p:sldLayoutId id="2147485174" r:id="rId6"/>
    <p:sldLayoutId id="2147485175" r:id="rId7"/>
    <p:sldLayoutId id="2147485176" r:id="rId8"/>
    <p:sldLayoutId id="2147485177" r:id="rId9"/>
    <p:sldLayoutId id="2147485178" r:id="rId10"/>
    <p:sldLayoutId id="2147485179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4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5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5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8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9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0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xmlns="" id="{4CCE2889-C819-4667-B2D4-E232C40FA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8162925"/>
            <a:ext cx="2611438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4339" name="TextBox 5">
            <a:extLst>
              <a:ext uri="{FF2B5EF4-FFF2-40B4-BE49-F238E27FC236}">
                <a16:creationId xmlns:a16="http://schemas.microsoft.com/office/drawing/2014/main" xmlns="" id="{266FBF46-55C7-4A75-8672-D10F28E46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614363"/>
            <a:ext cx="91344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000" b="1">
                <a:latin typeface="Century Gothic" panose="020B0502020202020204" pitchFamily="34" charset="0"/>
                <a:cs typeface="Arial" panose="020B0604020202020204" pitchFamily="34" charset="0"/>
              </a:rPr>
              <a:t>Action Words</a:t>
            </a:r>
          </a:p>
        </p:txBody>
      </p:sp>
      <p:grpSp>
        <p:nvGrpSpPr>
          <p:cNvPr id="14340" name="Group 3">
            <a:extLst>
              <a:ext uri="{FF2B5EF4-FFF2-40B4-BE49-F238E27FC236}">
                <a16:creationId xmlns:a16="http://schemas.microsoft.com/office/drawing/2014/main" xmlns="" id="{035CB13B-B9A8-4AAA-94FD-FC8F7503878D}"/>
              </a:ext>
            </a:extLst>
          </p:cNvPr>
          <p:cNvGrpSpPr>
            <a:grpSpLocks/>
          </p:cNvGrpSpPr>
          <p:nvPr/>
        </p:nvGrpSpPr>
        <p:grpSpPr bwMode="auto">
          <a:xfrm>
            <a:off x="3302000" y="2151063"/>
            <a:ext cx="2540000" cy="3860800"/>
            <a:chOff x="897805" y="2416209"/>
            <a:chExt cx="2539549" cy="3861086"/>
          </a:xfrm>
        </p:grpSpPr>
        <p:pic>
          <p:nvPicPr>
            <p:cNvPr id="14341" name="Picture 2">
              <a:extLst>
                <a:ext uri="{FF2B5EF4-FFF2-40B4-BE49-F238E27FC236}">
                  <a16:creationId xmlns:a16="http://schemas.microsoft.com/office/drawing/2014/main" xmlns="" id="{B050B1FB-8C39-4710-8E86-4D8006C251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805" y="2416209"/>
              <a:ext cx="2539549" cy="2845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TextBox 5">
              <a:extLst>
                <a:ext uri="{FF2B5EF4-FFF2-40B4-BE49-F238E27FC236}">
                  <a16:creationId xmlns:a16="http://schemas.microsoft.com/office/drawing/2014/main" xmlns="" id="{99BD43C0-3714-4E9C-A668-7A8DB6AE08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9791" y="5261632"/>
              <a:ext cx="2075579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6000" b="1">
                  <a:latin typeface="Century Gothic" panose="020B0502020202020204" pitchFamily="34" charset="0"/>
                  <a:cs typeface="Arial" panose="020B0604020202020204" pitchFamily="34" charset="0"/>
                </a:rPr>
                <a:t>jump</a:t>
              </a:r>
            </a:p>
          </p:txBody>
        </p:sp>
      </p:grpSp>
    </p:spTree>
    <p:custDataLst>
      <p:tags r:id="rId1"/>
    </p:custDataLst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4">
            <a:extLst>
              <a:ext uri="{FF2B5EF4-FFF2-40B4-BE49-F238E27FC236}">
                <a16:creationId xmlns:a16="http://schemas.microsoft.com/office/drawing/2014/main" xmlns="" id="{5CFD0CE0-304F-417A-8DC1-4EC855358B41}"/>
              </a:ext>
            </a:extLst>
          </p:cNvPr>
          <p:cNvGrpSpPr>
            <a:grpSpLocks/>
          </p:cNvGrpSpPr>
          <p:nvPr/>
        </p:nvGrpSpPr>
        <p:grpSpPr bwMode="auto">
          <a:xfrm>
            <a:off x="254000" y="342900"/>
            <a:ext cx="7897813" cy="2143125"/>
            <a:chOff x="179936" y="34813"/>
            <a:chExt cx="7898998" cy="214238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B8299B12-13C0-4AA9-8D70-4BD15C96B2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2791" y="558475"/>
              <a:ext cx="5236143" cy="1095061"/>
              <a:chOff x="2819237" y="448941"/>
              <a:chExt cx="5235124" cy="1095110"/>
            </a:xfrm>
            <a:solidFill>
              <a:schemeClr val="bg1">
                <a:lumMod val="95000"/>
              </a:schemeClr>
            </a:solidFill>
          </p:grpSpPr>
          <p:sp>
            <p:nvSpPr>
              <p:cNvPr id="3" name="Rounded Rectangular Callout 2">
                <a:extLst>
                  <a:ext uri="{FF2B5EF4-FFF2-40B4-BE49-F238E27FC236}">
                    <a16:creationId xmlns:a16="http://schemas.microsoft.com/office/drawing/2014/main" xmlns="" id="{AAED8537-4693-4705-983B-4B2333F2C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9238" y="448941"/>
                <a:ext cx="5235123" cy="1095110"/>
              </a:xfrm>
              <a:prstGeom prst="wedgeRoundRectCallout">
                <a:avLst>
                  <a:gd name="adj1" fmla="val -64204"/>
                  <a:gd name="adj2" fmla="val -20898"/>
                  <a:gd name="adj3" fmla="val 16667"/>
                </a:avLst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buFontTx/>
                  <a:buNone/>
                  <a:defRPr/>
                </a:pPr>
                <a:endParaRPr lang="en-GB" altLang="en-US" sz="6000" b="1">
                  <a:solidFill>
                    <a:srgbClr val="990099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4" name="TextBox 10">
                <a:extLst>
                  <a:ext uri="{FF2B5EF4-FFF2-40B4-BE49-F238E27FC236}">
                    <a16:creationId xmlns:a16="http://schemas.microsoft.com/office/drawing/2014/main" xmlns="" id="{97707E18-1219-4A3B-93B1-166CD096B6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9237" y="519421"/>
                <a:ext cx="5235124" cy="9541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n-GB" altLang="en-US" sz="2800" dirty="0">
                    <a:latin typeface="Century Gothic" panose="020B0502020202020204" pitchFamily="34" charset="0"/>
                  </a:rPr>
                  <a:t>Below are some of the things I can do. They are all </a:t>
                </a:r>
                <a:r>
                  <a:rPr lang="en-GB" altLang="en-US" sz="2800" b="1" dirty="0">
                    <a:latin typeface="Century Gothic" panose="020B0502020202020204" pitchFamily="34" charset="0"/>
                  </a:rPr>
                  <a:t>verbs</a:t>
                </a:r>
                <a:r>
                  <a:rPr lang="en-GB" altLang="en-US" sz="2800" dirty="0">
                    <a:latin typeface="Century Gothic" panose="020B0502020202020204" pitchFamily="34" charset="0"/>
                  </a:rPr>
                  <a:t>.</a:t>
                </a:r>
              </a:p>
            </p:txBody>
          </p:sp>
        </p:grpSp>
        <p:pic>
          <p:nvPicPr>
            <p:cNvPr id="30734" name="Picture 8">
              <a:extLst>
                <a:ext uri="{FF2B5EF4-FFF2-40B4-BE49-F238E27FC236}">
                  <a16:creationId xmlns:a16="http://schemas.microsoft.com/office/drawing/2014/main" xmlns="" id="{53C20E8D-9BBA-44B5-AF61-700C45A767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936" y="34813"/>
              <a:ext cx="1912086" cy="214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2A8E2FF0-2CD8-4B69-B4E9-984B3008C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2652713"/>
            <a:ext cx="14525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Century Gothic" panose="020B0502020202020204" pitchFamily="34" charset="0"/>
              </a:rPr>
              <a:t>jump</a:t>
            </a:r>
            <a:endParaRPr lang="en-GB" altLang="en-US" sz="4000">
              <a:latin typeface="Century Gothic" panose="020B0502020202020204" pitchFamily="34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xmlns="" id="{5638EB05-B41E-454F-ABE5-2686CF8C6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4030663"/>
            <a:ext cx="1452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Century Gothic" panose="020B0502020202020204" pitchFamily="34" charset="0"/>
              </a:rPr>
              <a:t>play</a:t>
            </a:r>
            <a:endParaRPr lang="en-GB" altLang="en-US" sz="4000">
              <a:latin typeface="Century Gothic" panose="020B0502020202020204" pitchFamily="34" charset="0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xmlns="" id="{E1CBBA51-9CD4-41B0-9670-DD20ABAE6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738" y="4327525"/>
            <a:ext cx="14525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Century Gothic" panose="020B0502020202020204" pitchFamily="34" charset="0"/>
              </a:rPr>
              <a:t>skip</a:t>
            </a:r>
            <a:endParaRPr lang="en-GB" altLang="en-US" sz="4000">
              <a:latin typeface="Century Gothic" panose="020B0502020202020204" pitchFamily="34" charset="0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xmlns="" id="{23A3E00C-4934-40D2-8914-18471752C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963" y="3281363"/>
            <a:ext cx="1677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Century Gothic" panose="020B0502020202020204" pitchFamily="34" charset="0"/>
              </a:rPr>
              <a:t>argue</a:t>
            </a:r>
            <a:endParaRPr lang="en-GB" altLang="en-US" sz="4000">
              <a:latin typeface="Century Gothic" panose="020B0502020202020204" pitchFamily="34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xmlns="" id="{37CB6FA9-C2E8-42D2-9F7E-66071F4F3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4038" y="3970338"/>
            <a:ext cx="1603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Century Gothic" panose="020B0502020202020204" pitchFamily="34" charset="0"/>
              </a:rPr>
              <a:t>smile</a:t>
            </a:r>
            <a:endParaRPr lang="en-GB" altLang="en-US" sz="4000">
              <a:latin typeface="Century Gothic" panose="020B0502020202020204" pitchFamily="34" charset="0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xmlns="" id="{786FA367-3D7D-437F-9E85-F858E3DE9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7963" y="2533650"/>
            <a:ext cx="1682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Century Gothic" panose="020B0502020202020204" pitchFamily="34" charset="0"/>
              </a:rPr>
              <a:t>think</a:t>
            </a:r>
            <a:endParaRPr lang="en-GB" altLang="en-US" sz="4000">
              <a:latin typeface="Century Gothic" panose="020B0502020202020204" pitchFamily="34" charset="0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xmlns="" id="{FAFA35C1-91BA-4E63-B065-4D2405125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88" y="5408613"/>
            <a:ext cx="1452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Century Gothic" panose="020B0502020202020204" pitchFamily="34" charset="0"/>
              </a:rPr>
              <a:t>swim</a:t>
            </a:r>
            <a:endParaRPr lang="en-GB" altLang="en-US" sz="4000">
              <a:latin typeface="Century Gothic" panose="020B0502020202020204" pitchFamily="34" charset="0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xmlns="" id="{59C2D9AB-CCDE-4AFE-AE1C-28160AB24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063" y="5408613"/>
            <a:ext cx="1890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Century Gothic" panose="020B0502020202020204" pitchFamily="34" charset="0"/>
              </a:rPr>
              <a:t>worry</a:t>
            </a:r>
            <a:endParaRPr lang="en-GB" altLang="en-US" sz="4000">
              <a:latin typeface="Century Gothic" panose="020B0502020202020204" pitchFamily="34" charset="0"/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xmlns="" id="{DAB671BE-7549-498F-96AC-03FBBA2FF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788" y="2032000"/>
            <a:ext cx="1619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Century Gothic" panose="020B0502020202020204" pitchFamily="34" charset="0"/>
              </a:rPr>
              <a:t>sleep</a:t>
            </a:r>
            <a:endParaRPr lang="en-GB" altLang="en-US" sz="4000">
              <a:latin typeface="Century Gothic" panose="020B0502020202020204" pitchFamily="34" charset="0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xmlns="" id="{D1076B50-A49B-442F-AECD-DF001D16C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950" y="5143500"/>
            <a:ext cx="1728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Century Gothic" panose="020B0502020202020204" pitchFamily="34" charset="0"/>
              </a:rPr>
              <a:t>shout</a:t>
            </a:r>
            <a:endParaRPr lang="en-GB" altLang="en-US" sz="40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>
            <a:extLst>
              <a:ext uri="{FF2B5EF4-FFF2-40B4-BE49-F238E27FC236}">
                <a16:creationId xmlns:a16="http://schemas.microsoft.com/office/drawing/2014/main" xmlns="" id="{0EAD0A50-3535-4CE4-8226-72227521A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8162925"/>
            <a:ext cx="2611438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5843" name="TextBox 5">
            <a:extLst>
              <a:ext uri="{FF2B5EF4-FFF2-40B4-BE49-F238E27FC236}">
                <a16:creationId xmlns:a16="http://schemas.microsoft.com/office/drawing/2014/main" xmlns="" id="{66A5D4E5-5059-4A3B-AF83-2B85AA9F6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749300"/>
            <a:ext cx="70151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Century Gothic" panose="020B0502020202020204" pitchFamily="34" charset="0"/>
                <a:cs typeface="Arial" panose="020B0604020202020204" pitchFamily="34" charset="0"/>
              </a:rPr>
              <a:t>The </a:t>
            </a:r>
            <a:r>
              <a:rPr lang="en-GB" altLang="en-US" sz="2800" b="1">
                <a:solidFill>
                  <a:srgbClr val="F228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verb</a:t>
            </a:r>
            <a:r>
              <a:rPr lang="en-GB" altLang="en-US" sz="2800">
                <a:latin typeface="Century Gothic" panose="020B0502020202020204" pitchFamily="34" charset="0"/>
                <a:cs typeface="Arial" panose="020B0604020202020204" pitchFamily="34" charset="0"/>
              </a:rPr>
              <a:t> is the most </a:t>
            </a:r>
            <a:r>
              <a:rPr lang="en-GB" altLang="en-US" sz="2800" b="1">
                <a:solidFill>
                  <a:srgbClr val="F228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important</a:t>
            </a:r>
            <a:r>
              <a:rPr lang="en-GB" altLang="en-US" sz="2800">
                <a:latin typeface="Century Gothic" panose="020B0502020202020204" pitchFamily="34" charset="0"/>
                <a:cs typeface="Arial" panose="020B0604020202020204" pitchFamily="34" charset="0"/>
              </a:rPr>
              <a:t> word in a sentence. It tell us what is being </a:t>
            </a:r>
            <a:r>
              <a:rPr lang="en-GB" altLang="en-US" sz="2800" b="1">
                <a:solidFill>
                  <a:srgbClr val="F228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done</a:t>
            </a:r>
            <a:r>
              <a:rPr lang="en-GB" altLang="en-US" sz="2800">
                <a:latin typeface="Century Gothic" panose="020B0502020202020204" pitchFamily="34" charset="0"/>
                <a:cs typeface="Arial" panose="020B0604020202020204" pitchFamily="34" charset="0"/>
              </a:rPr>
              <a:t> in the sentence…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6D1E05E-3D49-41B5-93A7-DC697473501F}"/>
              </a:ext>
            </a:extLst>
          </p:cNvPr>
          <p:cNvGrpSpPr>
            <a:grpSpLocks/>
          </p:cNvGrpSpPr>
          <p:nvPr/>
        </p:nvGrpSpPr>
        <p:grpSpPr bwMode="auto">
          <a:xfrm>
            <a:off x="633413" y="2324100"/>
            <a:ext cx="7870825" cy="2554288"/>
            <a:chOff x="636416" y="2389471"/>
            <a:chExt cx="7871170" cy="2553341"/>
          </a:xfrm>
        </p:grpSpPr>
        <p:pic>
          <p:nvPicPr>
            <p:cNvPr id="35846" name="Picture 1">
              <a:extLst>
                <a:ext uri="{FF2B5EF4-FFF2-40B4-BE49-F238E27FC236}">
                  <a16:creationId xmlns:a16="http://schemas.microsoft.com/office/drawing/2014/main" xmlns="" id="{AFE707AC-DF93-40D3-B484-540394FF89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416" y="2389471"/>
              <a:ext cx="1693754" cy="2553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7" name="TextBox 1">
              <a:extLst>
                <a:ext uri="{FF2B5EF4-FFF2-40B4-BE49-F238E27FC236}">
                  <a16:creationId xmlns:a16="http://schemas.microsoft.com/office/drawing/2014/main" xmlns="" id="{AEAAA041-F666-4803-BF11-B34EF2AE61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0672" y="3204476"/>
              <a:ext cx="598691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5400">
                  <a:latin typeface="Century Gothic" panose="020B0502020202020204" pitchFamily="34" charset="0"/>
                </a:rPr>
                <a:t>Alex is </a:t>
              </a:r>
              <a:r>
                <a:rPr lang="en-GB" altLang="en-US" sz="5400" b="1">
                  <a:solidFill>
                    <a:srgbClr val="F2280F"/>
                  </a:solidFill>
                  <a:latin typeface="Century Gothic" panose="020B0502020202020204" pitchFamily="34" charset="0"/>
                </a:rPr>
                <a:t>dancing</a:t>
              </a:r>
              <a:r>
                <a:rPr lang="en-GB" altLang="en-US" sz="5400">
                  <a:latin typeface="Century Gothic" panose="020B0502020202020204" pitchFamily="34" charset="0"/>
                </a:rPr>
                <a:t>.</a:t>
              </a:r>
            </a:p>
          </p:txBody>
        </p:sp>
      </p:grpSp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4CF335D4-A053-44FD-8000-3945D0D8E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5067300"/>
            <a:ext cx="81041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Century Gothic" panose="020B0502020202020204" pitchFamily="34" charset="0"/>
                <a:cs typeface="Arial" panose="020B0604020202020204" pitchFamily="34" charset="0"/>
              </a:rPr>
              <a:t>The verb ‘</a:t>
            </a:r>
            <a:r>
              <a:rPr lang="en-GB" altLang="en-US" sz="2800" b="1">
                <a:solidFill>
                  <a:srgbClr val="F228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dancing</a:t>
            </a:r>
            <a:r>
              <a:rPr lang="en-GB" altLang="en-US" sz="2800">
                <a:latin typeface="Century Gothic" panose="020B0502020202020204" pitchFamily="34" charset="0"/>
                <a:cs typeface="Arial" panose="020B0604020202020204" pitchFamily="34" charset="0"/>
              </a:rPr>
              <a:t>’ tells the reader what the </a:t>
            </a:r>
            <a:r>
              <a:rPr lang="en-GB" altLang="en-US" sz="2800" b="1">
                <a:solidFill>
                  <a:srgbClr val="F228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subject</a:t>
            </a:r>
            <a:r>
              <a:rPr lang="en-GB" altLang="en-US" sz="2800">
                <a:latin typeface="Century Gothic" panose="020B0502020202020204" pitchFamily="34" charset="0"/>
                <a:cs typeface="Arial" panose="020B0604020202020204" pitchFamily="34" charset="0"/>
              </a:rPr>
              <a:t> of the sentence (Alex) is </a:t>
            </a:r>
            <a:r>
              <a:rPr lang="en-GB" altLang="en-US" sz="2800" b="1">
                <a:solidFill>
                  <a:srgbClr val="F228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doing</a:t>
            </a:r>
            <a:r>
              <a:rPr lang="en-GB" altLang="en-US" sz="280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4">
            <a:extLst>
              <a:ext uri="{FF2B5EF4-FFF2-40B4-BE49-F238E27FC236}">
                <a16:creationId xmlns:a16="http://schemas.microsoft.com/office/drawing/2014/main" xmlns="" id="{A3403632-0CB5-4D75-A34F-4C70132D118E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1330325"/>
            <a:ext cx="7921625" cy="4197350"/>
            <a:chOff x="454453" y="952004"/>
            <a:chExt cx="7921934" cy="419847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081DF8D8-0FD3-426C-BE04-0BE9980A67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9915" y="952004"/>
              <a:ext cx="4496472" cy="1998455"/>
              <a:chOff x="3856157" y="842487"/>
              <a:chExt cx="4495596" cy="1998544"/>
            </a:xfrm>
            <a:solidFill>
              <a:schemeClr val="bg1">
                <a:lumMod val="95000"/>
              </a:schemeClr>
            </a:solidFill>
          </p:grpSpPr>
          <p:sp>
            <p:nvSpPr>
              <p:cNvPr id="3" name="Rounded Rectangular Callout 2">
                <a:extLst>
                  <a:ext uri="{FF2B5EF4-FFF2-40B4-BE49-F238E27FC236}">
                    <a16:creationId xmlns:a16="http://schemas.microsoft.com/office/drawing/2014/main" xmlns="" id="{F9A87D08-DD4B-4C9E-94FE-2275874DF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5926" y="842487"/>
                <a:ext cx="4356059" cy="1998544"/>
              </a:xfrm>
              <a:prstGeom prst="wedgeRoundRectCallout">
                <a:avLst>
                  <a:gd name="adj1" fmla="val -58924"/>
                  <a:gd name="adj2" fmla="val 17720"/>
                  <a:gd name="adj3" fmla="val 16667"/>
                </a:avLst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buFontTx/>
                  <a:buNone/>
                  <a:defRPr/>
                </a:pPr>
                <a:endParaRPr lang="en-GB" altLang="en-US" sz="6000" b="1">
                  <a:solidFill>
                    <a:srgbClr val="990099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4" name="TextBox 10">
                <a:extLst>
                  <a:ext uri="{FF2B5EF4-FFF2-40B4-BE49-F238E27FC236}">
                    <a16:creationId xmlns:a16="http://schemas.microsoft.com/office/drawing/2014/main" xmlns="" id="{25CBFB7E-9790-47B8-A046-A65EFC9BD4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6157" y="964555"/>
                <a:ext cx="4495596" cy="1754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n-GB" altLang="en-US" sz="3600" dirty="0">
                    <a:latin typeface="Century Gothic" panose="020B0502020202020204" pitchFamily="34" charset="0"/>
                  </a:rPr>
                  <a:t>Read the sentence on each slide and identify the </a:t>
                </a:r>
                <a:r>
                  <a:rPr lang="en-GB" altLang="en-US" sz="3600" b="1" dirty="0">
                    <a:latin typeface="Century Gothic" panose="020B0502020202020204" pitchFamily="34" charset="0"/>
                  </a:rPr>
                  <a:t>verb</a:t>
                </a:r>
                <a:r>
                  <a:rPr lang="en-GB" altLang="en-US" sz="3600" dirty="0">
                    <a:latin typeface="Century Gothic" panose="020B0502020202020204" pitchFamily="34" charset="0"/>
                  </a:rPr>
                  <a:t>. </a:t>
                </a:r>
              </a:p>
            </p:txBody>
          </p:sp>
        </p:grpSp>
        <p:pic>
          <p:nvPicPr>
            <p:cNvPr id="37892" name="Picture 8">
              <a:extLst>
                <a:ext uri="{FF2B5EF4-FFF2-40B4-BE49-F238E27FC236}">
                  <a16:creationId xmlns:a16="http://schemas.microsoft.com/office/drawing/2014/main" xmlns="" id="{CB33A1AA-DB5D-452A-A544-B1EBBD0074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53" y="1707519"/>
              <a:ext cx="3072854" cy="3442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9EA40E-226D-4DD8-AC2B-D923BEC02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250825"/>
            <a:ext cx="101282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2">
            <a:extLst>
              <a:ext uri="{FF2B5EF4-FFF2-40B4-BE49-F238E27FC236}">
                <a16:creationId xmlns:a16="http://schemas.microsoft.com/office/drawing/2014/main" xmlns="" id="{6BDA0C47-876B-4EA8-8E97-FE1E54812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963" y="4175125"/>
            <a:ext cx="56800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800">
                <a:latin typeface="Century Gothic" panose="020B0502020202020204" pitchFamily="34" charset="0"/>
              </a:rPr>
              <a:t>Fred is </a:t>
            </a:r>
            <a:r>
              <a:rPr lang="en-GB" altLang="en-US" sz="4800" b="1">
                <a:solidFill>
                  <a:srgbClr val="F2280F"/>
                </a:solidFill>
                <a:latin typeface="Century Gothic" panose="020B0502020202020204" pitchFamily="34" charset="0"/>
              </a:rPr>
              <a:t>reading</a:t>
            </a:r>
            <a:r>
              <a:rPr lang="en-GB" altLang="en-US" sz="4800">
                <a:latin typeface="Century Gothic" panose="020B0502020202020204" pitchFamily="34" charset="0"/>
              </a:rPr>
              <a:t> his book slowly.</a:t>
            </a:r>
          </a:p>
        </p:txBody>
      </p:sp>
      <p:pic>
        <p:nvPicPr>
          <p:cNvPr id="40964" name="Picture 6">
            <a:extLst>
              <a:ext uri="{FF2B5EF4-FFF2-40B4-BE49-F238E27FC236}">
                <a16:creationId xmlns:a16="http://schemas.microsoft.com/office/drawing/2014/main" xmlns="" id="{CBAE386C-C208-4025-809F-1F14FF1EF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984250"/>
            <a:ext cx="313372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TextBox 2">
            <a:extLst>
              <a:ext uri="{FF2B5EF4-FFF2-40B4-BE49-F238E27FC236}">
                <a16:creationId xmlns:a16="http://schemas.microsoft.com/office/drawing/2014/main" xmlns="" id="{0E26D25F-D52C-44C9-890B-E5B82B364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75" y="4175125"/>
            <a:ext cx="2517775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800">
                <a:latin typeface="Century Gothic" panose="020B0502020202020204" pitchFamily="34" charset="0"/>
              </a:rPr>
              <a:t>reading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AF5337C-4E7B-4E16-88CA-027C69423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250825"/>
            <a:ext cx="101282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2">
            <a:extLst>
              <a:ext uri="{FF2B5EF4-FFF2-40B4-BE49-F238E27FC236}">
                <a16:creationId xmlns:a16="http://schemas.microsoft.com/office/drawing/2014/main" xmlns="" id="{EBBC3988-8D84-4B13-9E4B-39C37770B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963" y="4175125"/>
            <a:ext cx="56800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800">
                <a:latin typeface="Century Gothic" panose="020B0502020202020204" pitchFamily="34" charset="0"/>
              </a:rPr>
              <a:t>The vicious bear </a:t>
            </a:r>
            <a:r>
              <a:rPr lang="en-GB" altLang="en-US" sz="4800" b="1">
                <a:solidFill>
                  <a:srgbClr val="F2280F"/>
                </a:solidFill>
                <a:latin typeface="Century Gothic" panose="020B0502020202020204" pitchFamily="34" charset="0"/>
              </a:rPr>
              <a:t>growled</a:t>
            </a:r>
            <a:r>
              <a:rPr lang="en-GB" altLang="en-US" sz="480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0" name="TextBox 2">
            <a:extLst>
              <a:ext uri="{FF2B5EF4-FFF2-40B4-BE49-F238E27FC236}">
                <a16:creationId xmlns:a16="http://schemas.microsoft.com/office/drawing/2014/main" xmlns="" id="{063A956D-16A0-494F-B5ED-3EF05D272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700" y="4914900"/>
            <a:ext cx="2627313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800">
                <a:latin typeface="Century Gothic" panose="020B0502020202020204" pitchFamily="34" charset="0"/>
              </a:rPr>
              <a:t>growled</a:t>
            </a:r>
          </a:p>
        </p:txBody>
      </p:sp>
      <p:pic>
        <p:nvPicPr>
          <p:cNvPr id="41989" name="Picture 1">
            <a:extLst>
              <a:ext uri="{FF2B5EF4-FFF2-40B4-BE49-F238E27FC236}">
                <a16:creationId xmlns:a16="http://schemas.microsoft.com/office/drawing/2014/main" xmlns="" id="{D0CA3542-4F35-4F0F-98E7-73F72EDCE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982663"/>
            <a:ext cx="2851150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9F60D41-3E49-4021-8833-2E2C0C17B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250825"/>
            <a:ext cx="101282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2">
            <a:extLst>
              <a:ext uri="{FF2B5EF4-FFF2-40B4-BE49-F238E27FC236}">
                <a16:creationId xmlns:a16="http://schemas.microsoft.com/office/drawing/2014/main" xmlns="" id="{73FBBE6C-74E2-40DE-AC57-82511A1F4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194175"/>
            <a:ext cx="69119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800">
                <a:latin typeface="Century Gothic" panose="020B0502020202020204" pitchFamily="34" charset="0"/>
              </a:rPr>
              <a:t>The mouse </a:t>
            </a:r>
            <a:r>
              <a:rPr lang="en-GB" altLang="en-US" sz="4800" b="1">
                <a:solidFill>
                  <a:srgbClr val="F2280F"/>
                </a:solidFill>
                <a:latin typeface="Century Gothic" panose="020B0502020202020204" pitchFamily="34" charset="0"/>
              </a:rPr>
              <a:t>nibbled</a:t>
            </a:r>
            <a:r>
              <a:rPr lang="en-GB" altLang="en-US" sz="4800">
                <a:latin typeface="Century Gothic" panose="020B0502020202020204" pitchFamily="34" charset="0"/>
              </a:rPr>
              <a:t> the cheese.</a:t>
            </a:r>
          </a:p>
        </p:txBody>
      </p:sp>
      <p:sp>
        <p:nvSpPr>
          <p:cNvPr id="80" name="TextBox 2">
            <a:extLst>
              <a:ext uri="{FF2B5EF4-FFF2-40B4-BE49-F238E27FC236}">
                <a16:creationId xmlns:a16="http://schemas.microsoft.com/office/drawing/2014/main" xmlns="" id="{BC7C09BC-3790-4B57-BD50-F5F93C21D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288" y="4194175"/>
            <a:ext cx="2511425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800">
                <a:latin typeface="Century Gothic" panose="020B0502020202020204" pitchFamily="34" charset="0"/>
              </a:rPr>
              <a:t>nibbled</a:t>
            </a:r>
          </a:p>
        </p:txBody>
      </p:sp>
      <p:grpSp>
        <p:nvGrpSpPr>
          <p:cNvPr id="43013" name="Group 7">
            <a:extLst>
              <a:ext uri="{FF2B5EF4-FFF2-40B4-BE49-F238E27FC236}">
                <a16:creationId xmlns:a16="http://schemas.microsoft.com/office/drawing/2014/main" xmlns="" id="{D9F81ADA-F688-4DA5-9B4A-E940DD061F87}"/>
              </a:ext>
            </a:extLst>
          </p:cNvPr>
          <p:cNvGrpSpPr>
            <a:grpSpLocks/>
          </p:cNvGrpSpPr>
          <p:nvPr/>
        </p:nvGrpSpPr>
        <p:grpSpPr bwMode="auto">
          <a:xfrm>
            <a:off x="2065338" y="1435100"/>
            <a:ext cx="5013325" cy="1898650"/>
            <a:chOff x="3486826" y="1819035"/>
            <a:chExt cx="4142660" cy="1569660"/>
          </a:xfrm>
        </p:grpSpPr>
        <p:pic>
          <p:nvPicPr>
            <p:cNvPr id="43014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xmlns="" id="{8ACAA588-B953-4C36-8670-E1428F6E58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6826" y="2293513"/>
              <a:ext cx="1479811" cy="876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5" name="Picture 3" descr="A close up of a logo&#10;&#10;Description automatically generated">
              <a:extLst>
                <a:ext uri="{FF2B5EF4-FFF2-40B4-BE49-F238E27FC236}">
                  <a16:creationId xmlns:a16="http://schemas.microsoft.com/office/drawing/2014/main" xmlns="" id="{FABE0A67-7611-4E58-BFFD-714AAE1FBC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97" y="1819035"/>
              <a:ext cx="3057489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>
            <a:extLst>
              <a:ext uri="{FF2B5EF4-FFF2-40B4-BE49-F238E27FC236}">
                <a16:creationId xmlns:a16="http://schemas.microsoft.com/office/drawing/2014/main" xmlns="" id="{2887B292-2A6B-4377-A7BE-A13EB767D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60413"/>
            <a:ext cx="3292475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EE8A3ED-36AD-4297-B3EE-3E02EE023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250825"/>
            <a:ext cx="101282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2">
            <a:extLst>
              <a:ext uri="{FF2B5EF4-FFF2-40B4-BE49-F238E27FC236}">
                <a16:creationId xmlns:a16="http://schemas.microsoft.com/office/drawing/2014/main" xmlns="" id="{99F60214-CD8B-4AD7-8C19-2375F2AA5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013" y="4203700"/>
            <a:ext cx="56419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800">
                <a:latin typeface="Century Gothic" panose="020B0502020202020204" pitchFamily="34" charset="0"/>
              </a:rPr>
              <a:t>Charlie </a:t>
            </a:r>
            <a:r>
              <a:rPr lang="en-GB" altLang="en-US" sz="4800" b="1">
                <a:solidFill>
                  <a:srgbClr val="F2280F"/>
                </a:solidFill>
                <a:latin typeface="Century Gothic" panose="020B0502020202020204" pitchFamily="34" charset="0"/>
              </a:rPr>
              <a:t>ran</a:t>
            </a:r>
            <a:r>
              <a:rPr lang="en-GB" altLang="en-US" sz="4800">
                <a:latin typeface="Century Gothic" panose="020B0502020202020204" pitchFamily="34" charset="0"/>
              </a:rPr>
              <a:t> as fast as lightning. </a:t>
            </a:r>
          </a:p>
        </p:txBody>
      </p:sp>
      <p:sp>
        <p:nvSpPr>
          <p:cNvPr id="80" name="TextBox 2">
            <a:extLst>
              <a:ext uri="{FF2B5EF4-FFF2-40B4-BE49-F238E27FC236}">
                <a16:creationId xmlns:a16="http://schemas.microsoft.com/office/drawing/2014/main" xmlns="" id="{6CBD04A2-5ACD-4800-BD57-78EA1FAA4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0" y="4203700"/>
            <a:ext cx="1184275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800">
                <a:latin typeface="Century Gothic" panose="020B0502020202020204" pitchFamily="34" charset="0"/>
              </a:rPr>
              <a:t>ran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DE261C2-8E69-49CA-9968-2BFCF817F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250825"/>
            <a:ext cx="101282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Box 2">
            <a:extLst>
              <a:ext uri="{FF2B5EF4-FFF2-40B4-BE49-F238E27FC236}">
                <a16:creationId xmlns:a16="http://schemas.microsoft.com/office/drawing/2014/main" xmlns="" id="{94BF2F29-E68B-47F4-A057-5C90E1CC1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388" y="4283075"/>
            <a:ext cx="61595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800">
                <a:latin typeface="Century Gothic" panose="020B0502020202020204" pitchFamily="34" charset="0"/>
              </a:rPr>
              <a:t>Lucy </a:t>
            </a:r>
            <a:r>
              <a:rPr lang="en-GB" altLang="en-US" sz="4800" b="1">
                <a:solidFill>
                  <a:srgbClr val="F2280F"/>
                </a:solidFill>
                <a:latin typeface="Century Gothic" panose="020B0502020202020204" pitchFamily="34" charset="0"/>
              </a:rPr>
              <a:t>posted</a:t>
            </a:r>
            <a:r>
              <a:rPr lang="en-GB" altLang="en-US" sz="4800">
                <a:latin typeface="Century Gothic" panose="020B0502020202020204" pitchFamily="34" charset="0"/>
              </a:rPr>
              <a:t> a letter to her friend.</a:t>
            </a:r>
          </a:p>
        </p:txBody>
      </p:sp>
      <p:sp>
        <p:nvSpPr>
          <p:cNvPr id="80" name="TextBox 2">
            <a:extLst>
              <a:ext uri="{FF2B5EF4-FFF2-40B4-BE49-F238E27FC236}">
                <a16:creationId xmlns:a16="http://schemas.microsoft.com/office/drawing/2014/main" xmlns="" id="{7C03CF33-1996-4D70-B1CB-9A173B217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063" y="4283075"/>
            <a:ext cx="2265362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800">
                <a:latin typeface="Century Gothic" panose="020B0502020202020204" pitchFamily="34" charset="0"/>
              </a:rPr>
              <a:t>posted</a:t>
            </a:r>
          </a:p>
        </p:txBody>
      </p:sp>
      <p:pic>
        <p:nvPicPr>
          <p:cNvPr id="45061" name="Picture 3">
            <a:extLst>
              <a:ext uri="{FF2B5EF4-FFF2-40B4-BE49-F238E27FC236}">
                <a16:creationId xmlns:a16="http://schemas.microsoft.com/office/drawing/2014/main" xmlns="" id="{B9AC1A21-8E38-4A32-A890-8E2689386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912813"/>
            <a:ext cx="2378075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>
            <a:extLst>
              <a:ext uri="{FF2B5EF4-FFF2-40B4-BE49-F238E27FC236}">
                <a16:creationId xmlns:a16="http://schemas.microsoft.com/office/drawing/2014/main" xmlns="" id="{238E67A0-AAC9-4A73-A25E-F091C4347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8162925"/>
            <a:ext cx="2611438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6387" name="TextBox 5">
            <a:extLst>
              <a:ext uri="{FF2B5EF4-FFF2-40B4-BE49-F238E27FC236}">
                <a16:creationId xmlns:a16="http://schemas.microsoft.com/office/drawing/2014/main" xmlns="" id="{4C1AF108-FEA0-4E01-8B38-00AA165CC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739775"/>
            <a:ext cx="9134475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 b="1">
                <a:latin typeface="Century Gothic" panose="020B0502020202020204" pitchFamily="34" charset="0"/>
                <a:cs typeface="Arial" panose="020B0604020202020204" pitchFamily="34" charset="0"/>
              </a:rPr>
              <a:t>What are we learning?</a:t>
            </a:r>
          </a:p>
        </p:txBody>
      </p:sp>
      <p:sp>
        <p:nvSpPr>
          <p:cNvPr id="16388" name="TextBox 5">
            <a:extLst>
              <a:ext uri="{FF2B5EF4-FFF2-40B4-BE49-F238E27FC236}">
                <a16:creationId xmlns:a16="http://schemas.microsoft.com/office/drawing/2014/main" xmlns="" id="{CD9B876E-964C-4F81-91D8-01E87838A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3167063"/>
            <a:ext cx="81153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100">
                <a:latin typeface="Century Gothic" panose="020B0502020202020204" pitchFamily="34" charset="0"/>
                <a:cs typeface="Arial" panose="020B0604020202020204" pitchFamily="34" charset="0"/>
              </a:rPr>
              <a:t>Today we are going to learn about </a:t>
            </a:r>
            <a:r>
              <a:rPr lang="en-GB" altLang="en-US" sz="3100" b="1">
                <a:solidFill>
                  <a:srgbClr val="F228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action words </a:t>
            </a:r>
            <a:r>
              <a:rPr lang="en-GB" altLang="en-US" sz="3100">
                <a:latin typeface="Century Gothic" panose="020B0502020202020204" pitchFamily="34" charset="0"/>
                <a:cs typeface="Arial" panose="020B0604020202020204" pitchFamily="34" charset="0"/>
              </a:rPr>
              <a:t>called </a:t>
            </a:r>
            <a:r>
              <a:rPr lang="en-GB" altLang="en-US" sz="3100" b="1">
                <a:solidFill>
                  <a:srgbClr val="F228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verbs</a:t>
            </a:r>
            <a:r>
              <a:rPr lang="en-GB" altLang="en-US" sz="3100">
                <a:latin typeface="Century Gothic" panose="020B0502020202020204" pitchFamily="34" charset="0"/>
                <a:cs typeface="Arial" panose="020B0604020202020204" pitchFamily="34" charset="0"/>
              </a:rPr>
              <a:t>. We will practise recognising them in our reading and look at how to use interesting verbs to </a:t>
            </a:r>
            <a:r>
              <a:rPr lang="en-GB" altLang="en-US" sz="3100" b="1">
                <a:solidFill>
                  <a:srgbClr val="F228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improve our writing</a:t>
            </a:r>
            <a:r>
              <a:rPr lang="en-GB" altLang="en-US" sz="310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4">
            <a:extLst>
              <a:ext uri="{FF2B5EF4-FFF2-40B4-BE49-F238E27FC236}">
                <a16:creationId xmlns:a16="http://schemas.microsoft.com/office/drawing/2014/main" xmlns="" id="{AD760AEC-59FA-4786-B82B-3CEBBAE9F819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1149350"/>
            <a:ext cx="7712075" cy="4559300"/>
            <a:chOff x="593816" y="952004"/>
            <a:chExt cx="7712788" cy="455998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654D389E-5293-4D62-99F6-68E874889E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4655" y="952004"/>
              <a:ext cx="3541949" cy="2281747"/>
              <a:chOff x="4740725" y="842487"/>
              <a:chExt cx="3541259" cy="2281849"/>
            </a:xfrm>
            <a:solidFill>
              <a:schemeClr val="bg1">
                <a:lumMod val="95000"/>
              </a:schemeClr>
            </a:solidFill>
          </p:grpSpPr>
          <p:sp>
            <p:nvSpPr>
              <p:cNvPr id="3" name="Rounded Rectangular Callout 2">
                <a:extLst>
                  <a:ext uri="{FF2B5EF4-FFF2-40B4-BE49-F238E27FC236}">
                    <a16:creationId xmlns:a16="http://schemas.microsoft.com/office/drawing/2014/main" xmlns="" id="{933738B9-62F9-4F2E-8B81-6E45DC853B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0725" y="842487"/>
                <a:ext cx="3541259" cy="2281849"/>
              </a:xfrm>
              <a:prstGeom prst="wedgeRoundRectCallout">
                <a:avLst>
                  <a:gd name="adj1" fmla="val -67540"/>
                  <a:gd name="adj2" fmla="val -20811"/>
                  <a:gd name="adj3" fmla="val 16667"/>
                </a:avLst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buFontTx/>
                  <a:buNone/>
                  <a:defRPr/>
                </a:pPr>
                <a:endParaRPr lang="en-GB" altLang="en-US" sz="6000" b="1">
                  <a:solidFill>
                    <a:srgbClr val="990099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4" name="TextBox 10">
                <a:extLst>
                  <a:ext uri="{FF2B5EF4-FFF2-40B4-BE49-F238E27FC236}">
                    <a16:creationId xmlns:a16="http://schemas.microsoft.com/office/drawing/2014/main" xmlns="" id="{593486B1-3C98-4227-A200-6489381FBF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40095" y="1106382"/>
                <a:ext cx="2742517" cy="17540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n-GB" altLang="en-US" sz="5400" dirty="0">
                    <a:latin typeface="Century Gothic" panose="020B0502020202020204" pitchFamily="34" charset="0"/>
                  </a:rPr>
                  <a:t>What is a verb</a:t>
                </a:r>
                <a:r>
                  <a:rPr lang="en-GB" altLang="en-US" sz="5400" b="1" dirty="0">
                    <a:latin typeface="Century Gothic" panose="020B0502020202020204" pitchFamily="34" charset="0"/>
                  </a:rPr>
                  <a:t>?</a:t>
                </a:r>
              </a:p>
            </p:txBody>
          </p:sp>
        </p:grpSp>
        <p:pic>
          <p:nvPicPr>
            <p:cNvPr id="18436" name="Picture 8">
              <a:extLst>
                <a:ext uri="{FF2B5EF4-FFF2-40B4-BE49-F238E27FC236}">
                  <a16:creationId xmlns:a16="http://schemas.microsoft.com/office/drawing/2014/main" xmlns="" id="{6EFB4284-B4CD-455B-96EC-9271E777B6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16" y="1346008"/>
              <a:ext cx="3718153" cy="4165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>
            <a:extLst>
              <a:ext uri="{FF2B5EF4-FFF2-40B4-BE49-F238E27FC236}">
                <a16:creationId xmlns:a16="http://schemas.microsoft.com/office/drawing/2014/main" xmlns="" id="{10EFBA13-4867-4A76-AECF-D8DB05B96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8162925"/>
            <a:ext cx="2611438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59" name="TextBox 5">
            <a:extLst>
              <a:ext uri="{FF2B5EF4-FFF2-40B4-BE49-F238E27FC236}">
                <a16:creationId xmlns:a16="http://schemas.microsoft.com/office/drawing/2014/main" xmlns="" id="{C46B132D-66B9-4976-B296-F8E2DF1A5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876300"/>
            <a:ext cx="76200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100">
                <a:latin typeface="Century Gothic" panose="020B0502020202020204" pitchFamily="34" charset="0"/>
                <a:cs typeface="Arial" panose="020B0604020202020204" pitchFamily="34" charset="0"/>
              </a:rPr>
              <a:t>A </a:t>
            </a:r>
            <a:r>
              <a:rPr lang="en-GB" altLang="en-US" sz="3100" b="1">
                <a:solidFill>
                  <a:srgbClr val="F228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verb</a:t>
            </a:r>
            <a:r>
              <a:rPr lang="en-GB" altLang="en-US" sz="3100">
                <a:latin typeface="Century Gothic" panose="020B0502020202020204" pitchFamily="34" charset="0"/>
                <a:cs typeface="Arial" panose="020B0604020202020204" pitchFamily="34" charset="0"/>
              </a:rPr>
              <a:t> is an </a:t>
            </a:r>
            <a:r>
              <a:rPr lang="en-GB" altLang="en-US" sz="3100" b="1">
                <a:solidFill>
                  <a:srgbClr val="F228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action word</a:t>
            </a:r>
            <a:r>
              <a:rPr lang="en-GB" altLang="en-US" sz="3100">
                <a:latin typeface="Century Gothic" panose="020B0502020202020204" pitchFamily="34" charset="0"/>
                <a:cs typeface="Arial" panose="020B0604020202020204" pitchFamily="34" charset="0"/>
              </a:rPr>
              <a:t>. It tells us what someone or something is </a:t>
            </a:r>
            <a:r>
              <a:rPr lang="en-GB" altLang="en-US" sz="3100" b="1">
                <a:solidFill>
                  <a:srgbClr val="F2280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doing</a:t>
            </a:r>
            <a:r>
              <a:rPr lang="en-GB" altLang="en-US" sz="3100">
                <a:latin typeface="Century Gothic" panose="020B0502020202020204" pitchFamily="34" charset="0"/>
                <a:cs typeface="Arial" panose="020B0604020202020204" pitchFamily="34" charset="0"/>
              </a:rPr>
              <a:t>…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B818354-722B-489C-8A78-5D5804BFB268}"/>
              </a:ext>
            </a:extLst>
          </p:cNvPr>
          <p:cNvGrpSpPr>
            <a:grpSpLocks/>
          </p:cNvGrpSpPr>
          <p:nvPr/>
        </p:nvGrpSpPr>
        <p:grpSpPr bwMode="auto">
          <a:xfrm>
            <a:off x="549275" y="2047875"/>
            <a:ext cx="8045450" cy="3933825"/>
            <a:chOff x="549789" y="2048115"/>
            <a:chExt cx="8044422" cy="3934226"/>
          </a:xfrm>
        </p:grpSpPr>
        <p:pic>
          <p:nvPicPr>
            <p:cNvPr id="19461" name="Picture 1">
              <a:extLst>
                <a:ext uri="{FF2B5EF4-FFF2-40B4-BE49-F238E27FC236}">
                  <a16:creationId xmlns:a16="http://schemas.microsoft.com/office/drawing/2014/main" xmlns="" id="{D3895232-2FBF-4A39-B175-575D27B112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789" y="2048115"/>
              <a:ext cx="2609762" cy="3934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2" name="TextBox 1">
              <a:extLst>
                <a:ext uri="{FF2B5EF4-FFF2-40B4-BE49-F238E27FC236}">
                  <a16:creationId xmlns:a16="http://schemas.microsoft.com/office/drawing/2014/main" xmlns="" id="{FD889DB2-1B4E-44A6-904A-AAAA70A582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7297" y="3357790"/>
              <a:ext cx="598691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5400">
                  <a:latin typeface="Century Gothic" panose="020B0502020202020204" pitchFamily="34" charset="0"/>
                </a:rPr>
                <a:t>Alex </a:t>
              </a:r>
              <a:r>
                <a:rPr lang="en-GB" altLang="en-US" sz="5400" b="1">
                  <a:solidFill>
                    <a:srgbClr val="F2280F"/>
                  </a:solidFill>
                  <a:latin typeface="Century Gothic" panose="020B0502020202020204" pitchFamily="34" charset="0"/>
                </a:rPr>
                <a:t>dances</a:t>
              </a:r>
              <a:r>
                <a:rPr lang="en-GB" altLang="en-US" sz="5400">
                  <a:latin typeface="Century Gothic" panose="020B0502020202020204" pitchFamily="34" charset="0"/>
                </a:rPr>
                <a:t> well.</a:t>
              </a:r>
            </a:p>
          </p:txBody>
        </p:sp>
      </p:grpSp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>
            <a:extLst>
              <a:ext uri="{FF2B5EF4-FFF2-40B4-BE49-F238E27FC236}">
                <a16:creationId xmlns:a16="http://schemas.microsoft.com/office/drawing/2014/main" xmlns="" id="{14A75816-9420-4487-A2B6-0C3FAC6EF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8162925"/>
            <a:ext cx="2611438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07" name="TextBox 1">
            <a:extLst>
              <a:ext uri="{FF2B5EF4-FFF2-40B4-BE49-F238E27FC236}">
                <a16:creationId xmlns:a16="http://schemas.microsoft.com/office/drawing/2014/main" xmlns="" id="{FB469A1E-3D7D-4D4A-8AC1-0682816B8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038" y="4216400"/>
            <a:ext cx="598646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5400">
                <a:latin typeface="Century Gothic" panose="020B0502020202020204" pitchFamily="34" charset="0"/>
              </a:rPr>
              <a:t>The fish </a:t>
            </a:r>
            <a:r>
              <a:rPr lang="en-GB" altLang="en-US" sz="5400" b="1">
                <a:solidFill>
                  <a:srgbClr val="F2280F"/>
                </a:solidFill>
                <a:latin typeface="Century Gothic" panose="020B0502020202020204" pitchFamily="34" charset="0"/>
              </a:rPr>
              <a:t>swim</a:t>
            </a:r>
            <a:r>
              <a:rPr lang="en-GB" altLang="en-US" sz="5400">
                <a:latin typeface="Century Gothic" panose="020B0502020202020204" pitchFamily="34" charset="0"/>
              </a:rPr>
              <a:t> in the sea.</a:t>
            </a:r>
          </a:p>
        </p:txBody>
      </p:sp>
      <p:grpSp>
        <p:nvGrpSpPr>
          <p:cNvPr id="21508" name="Group 14335">
            <a:extLst>
              <a:ext uri="{FF2B5EF4-FFF2-40B4-BE49-F238E27FC236}">
                <a16:creationId xmlns:a16="http://schemas.microsoft.com/office/drawing/2014/main" xmlns="" id="{4A03988F-5241-4B6E-B269-3A596D788B12}"/>
              </a:ext>
            </a:extLst>
          </p:cNvPr>
          <p:cNvGrpSpPr>
            <a:grpSpLocks/>
          </p:cNvGrpSpPr>
          <p:nvPr/>
        </p:nvGrpSpPr>
        <p:grpSpPr bwMode="auto">
          <a:xfrm>
            <a:off x="2247900" y="954088"/>
            <a:ext cx="4629150" cy="2722562"/>
            <a:chOff x="2257124" y="829241"/>
            <a:chExt cx="4629752" cy="2722482"/>
          </a:xfrm>
        </p:grpSpPr>
        <p:pic>
          <p:nvPicPr>
            <p:cNvPr id="21509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xmlns="" id="{22454798-A0AA-4575-8446-BBC5219256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8" r="3104" b="13289"/>
            <a:stretch>
              <a:fillRect/>
            </a:stretch>
          </p:blipFill>
          <p:spPr bwMode="auto">
            <a:xfrm>
              <a:off x="2257124" y="829241"/>
              <a:ext cx="4629752" cy="2722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10" name="Group 7">
              <a:extLst>
                <a:ext uri="{FF2B5EF4-FFF2-40B4-BE49-F238E27FC236}">
                  <a16:creationId xmlns:a16="http://schemas.microsoft.com/office/drawing/2014/main" xmlns="" id="{7BEAB280-1CB4-482C-B0D2-8347906650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8489" y="2017135"/>
              <a:ext cx="4149222" cy="1336726"/>
              <a:chOff x="2480409" y="2017135"/>
              <a:chExt cx="4149222" cy="1336726"/>
            </a:xfrm>
          </p:grpSpPr>
          <p:pic>
            <p:nvPicPr>
              <p:cNvPr id="21512" name="Picture 6">
                <a:extLst>
                  <a:ext uri="{FF2B5EF4-FFF2-40B4-BE49-F238E27FC236}">
                    <a16:creationId xmlns:a16="http://schemas.microsoft.com/office/drawing/2014/main" xmlns="" id="{6941CEF0-4044-4FD0-A5A2-C74802F5DE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0409" y="2546414"/>
                <a:ext cx="645201" cy="398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3" name="Picture 23">
                <a:extLst>
                  <a:ext uri="{FF2B5EF4-FFF2-40B4-BE49-F238E27FC236}">
                    <a16:creationId xmlns:a16="http://schemas.microsoft.com/office/drawing/2014/main" xmlns="" id="{544AE908-8122-4686-B74A-33D5E29280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4462" y="2923371"/>
                <a:ext cx="645201" cy="398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4" name="Picture 24">
                <a:extLst>
                  <a:ext uri="{FF2B5EF4-FFF2-40B4-BE49-F238E27FC236}">
                    <a16:creationId xmlns:a16="http://schemas.microsoft.com/office/drawing/2014/main" xmlns="" id="{2BCD7385-F449-4278-808C-DC8F65A462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4462" y="2095787"/>
                <a:ext cx="645201" cy="398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5" name="Picture 25">
                <a:extLst>
                  <a:ext uri="{FF2B5EF4-FFF2-40B4-BE49-F238E27FC236}">
                    <a16:creationId xmlns:a16="http://schemas.microsoft.com/office/drawing/2014/main" xmlns="" id="{F4418BDB-CA1C-4101-B295-DB06307708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4097" y="2486397"/>
                <a:ext cx="645201" cy="398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6" name="Picture 26">
                <a:extLst>
                  <a:ext uri="{FF2B5EF4-FFF2-40B4-BE49-F238E27FC236}">
                    <a16:creationId xmlns:a16="http://schemas.microsoft.com/office/drawing/2014/main" xmlns="" id="{6133473C-A611-4AF9-9DC6-3C32351F48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6783" y="2017135"/>
                <a:ext cx="645201" cy="398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7" name="Picture 27">
                <a:extLst>
                  <a:ext uri="{FF2B5EF4-FFF2-40B4-BE49-F238E27FC236}">
                    <a16:creationId xmlns:a16="http://schemas.microsoft.com/office/drawing/2014/main" xmlns="" id="{E1EB6C56-7D0F-4747-906A-080A237BFE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1984" y="2383143"/>
                <a:ext cx="645201" cy="398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8" name="Picture 28">
                <a:extLst>
                  <a:ext uri="{FF2B5EF4-FFF2-40B4-BE49-F238E27FC236}">
                    <a16:creationId xmlns:a16="http://schemas.microsoft.com/office/drawing/2014/main" xmlns="" id="{C83B2373-629F-4CBE-A9BE-BE83917DE2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501" y="2955660"/>
                <a:ext cx="645201" cy="398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9" name="Picture 29">
                <a:extLst>
                  <a:ext uri="{FF2B5EF4-FFF2-40B4-BE49-F238E27FC236}">
                    <a16:creationId xmlns:a16="http://schemas.microsoft.com/office/drawing/2014/main" xmlns="" id="{994E9CF1-4707-4455-A5B3-D57D458219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6247" y="2884598"/>
                <a:ext cx="645201" cy="398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0" name="Picture 30">
                <a:extLst>
                  <a:ext uri="{FF2B5EF4-FFF2-40B4-BE49-F238E27FC236}">
                    <a16:creationId xmlns:a16="http://schemas.microsoft.com/office/drawing/2014/main" xmlns="" id="{19024EBD-2510-43C3-BAA5-67F03F8303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4430" y="2095787"/>
                <a:ext cx="645201" cy="398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511" name="Rectangle 22">
              <a:extLst>
                <a:ext uri="{FF2B5EF4-FFF2-40B4-BE49-F238E27FC236}">
                  <a16:creationId xmlns:a16="http://schemas.microsoft.com/office/drawing/2014/main" xmlns="" id="{9CDDF8CF-7968-4BAC-89E4-A152BA731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440" y="1850092"/>
              <a:ext cx="4479876" cy="1523880"/>
            </a:xfrm>
            <a:prstGeom prst="rect">
              <a:avLst/>
            </a:prstGeom>
            <a:solidFill>
              <a:srgbClr val="34B9D2">
                <a:alpha val="2509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Tx/>
                <a:buNone/>
              </a:pPr>
              <a:endParaRPr lang="en-US" altLang="en-US" sz="6000" b="1">
                <a:solidFill>
                  <a:srgbClr val="990099"/>
                </a:solidFill>
                <a:latin typeface="Trebuchet MS" panose="020B0603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>
            <a:extLst>
              <a:ext uri="{FF2B5EF4-FFF2-40B4-BE49-F238E27FC236}">
                <a16:creationId xmlns:a16="http://schemas.microsoft.com/office/drawing/2014/main" xmlns="" id="{05F11D22-860A-41F5-88C6-B057ED5C2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8162925"/>
            <a:ext cx="2611438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3555" name="TextBox 1">
            <a:extLst>
              <a:ext uri="{FF2B5EF4-FFF2-40B4-BE49-F238E27FC236}">
                <a16:creationId xmlns:a16="http://schemas.microsoft.com/office/drawing/2014/main" xmlns="" id="{D9550961-A793-45ED-A2B7-F08B02FB9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213" y="4154488"/>
            <a:ext cx="59880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5400">
                <a:latin typeface="Century Gothic" panose="020B0502020202020204" pitchFamily="34" charset="0"/>
              </a:rPr>
              <a:t>The choir </a:t>
            </a:r>
            <a:r>
              <a:rPr lang="en-GB" altLang="en-US" sz="5400" b="1">
                <a:solidFill>
                  <a:srgbClr val="F2280F"/>
                </a:solidFill>
                <a:latin typeface="Century Gothic" panose="020B0502020202020204" pitchFamily="34" charset="0"/>
              </a:rPr>
              <a:t>sing</a:t>
            </a:r>
            <a:r>
              <a:rPr lang="en-GB" altLang="en-US" sz="5400">
                <a:latin typeface="Century Gothic" panose="020B0502020202020204" pitchFamily="34" charset="0"/>
              </a:rPr>
              <a:t> beautifully.</a:t>
            </a:r>
          </a:p>
        </p:txBody>
      </p:sp>
      <p:pic>
        <p:nvPicPr>
          <p:cNvPr id="23556" name="Picture 5" descr="Children Choral by gustavorezende - A children choral. Modified and traced from http://www.publicdomainpictures.net/view-image.php?image=14880&amp;picture=singing-children&amp;large=1">
            <a:extLst>
              <a:ext uri="{FF2B5EF4-FFF2-40B4-BE49-F238E27FC236}">
                <a16:creationId xmlns:a16="http://schemas.microsoft.com/office/drawing/2014/main" xmlns="" id="{49EC36C9-3094-4CC9-B6F3-7D0F8FBDF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1358900"/>
            <a:ext cx="3902075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>
            <a:extLst>
              <a:ext uri="{FF2B5EF4-FFF2-40B4-BE49-F238E27FC236}">
                <a16:creationId xmlns:a16="http://schemas.microsoft.com/office/drawing/2014/main" xmlns="" id="{A3E25EA4-73B3-4C8D-BD24-B9C011162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8162925"/>
            <a:ext cx="2611438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5603" name="TextBox 1">
            <a:extLst>
              <a:ext uri="{FF2B5EF4-FFF2-40B4-BE49-F238E27FC236}">
                <a16:creationId xmlns:a16="http://schemas.microsoft.com/office/drawing/2014/main" xmlns="" id="{EBC2F55E-A41E-4251-BE4E-83000FEBC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213" y="4154488"/>
            <a:ext cx="59880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5400">
                <a:latin typeface="Century Gothic" panose="020B0502020202020204" pitchFamily="34" charset="0"/>
              </a:rPr>
              <a:t>I </a:t>
            </a:r>
            <a:r>
              <a:rPr lang="en-GB" altLang="en-US" sz="5400" b="1">
                <a:solidFill>
                  <a:srgbClr val="F2280F"/>
                </a:solidFill>
                <a:latin typeface="Century Gothic" panose="020B0502020202020204" pitchFamily="34" charset="0"/>
              </a:rPr>
              <a:t>relaxed</a:t>
            </a:r>
            <a:r>
              <a:rPr lang="en-GB" altLang="en-US" sz="5400">
                <a:latin typeface="Century Gothic" panose="020B0502020202020204" pitchFamily="34" charset="0"/>
              </a:rPr>
              <a:t> on the beach.</a:t>
            </a:r>
          </a:p>
        </p:txBody>
      </p:sp>
      <p:pic>
        <p:nvPicPr>
          <p:cNvPr id="25604" name="Picture 3">
            <a:extLst>
              <a:ext uri="{FF2B5EF4-FFF2-40B4-BE49-F238E27FC236}">
                <a16:creationId xmlns:a16="http://schemas.microsoft.com/office/drawing/2014/main" xmlns="" id="{84CC058D-11ED-4BA4-8565-028FFAA2F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r="15240"/>
          <a:stretch>
            <a:fillRect/>
          </a:stretch>
        </p:blipFill>
        <p:spPr bwMode="auto">
          <a:xfrm>
            <a:off x="3016250" y="949325"/>
            <a:ext cx="29337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>
            <a:extLst>
              <a:ext uri="{FF2B5EF4-FFF2-40B4-BE49-F238E27FC236}">
                <a16:creationId xmlns:a16="http://schemas.microsoft.com/office/drawing/2014/main" xmlns="" id="{AB5E6999-CD40-42F4-A3D9-E744808C2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8162925"/>
            <a:ext cx="2611438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7651" name="TextBox 1">
            <a:extLst>
              <a:ext uri="{FF2B5EF4-FFF2-40B4-BE49-F238E27FC236}">
                <a16:creationId xmlns:a16="http://schemas.microsoft.com/office/drawing/2014/main" xmlns="" id="{EA21EDB0-D878-499C-9E82-A7F6EC497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4281488"/>
            <a:ext cx="51784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5400">
                <a:latin typeface="Century Gothic" panose="020B0502020202020204" pitchFamily="34" charset="0"/>
              </a:rPr>
              <a:t>Cyril is </a:t>
            </a:r>
            <a:r>
              <a:rPr lang="en-GB" altLang="en-US" sz="5400" b="1">
                <a:solidFill>
                  <a:srgbClr val="FF0000"/>
                </a:solidFill>
                <a:latin typeface="Century Gothic" panose="020B0502020202020204" pitchFamily="34" charset="0"/>
              </a:rPr>
              <a:t>chatting</a:t>
            </a:r>
            <a:r>
              <a:rPr lang="en-GB" altLang="en-US" sz="5400">
                <a:latin typeface="Century Gothic" panose="020B0502020202020204" pitchFamily="34" charset="0"/>
              </a:rPr>
              <a:t> on the phone.</a:t>
            </a:r>
          </a:p>
        </p:txBody>
      </p:sp>
      <p:pic>
        <p:nvPicPr>
          <p:cNvPr id="27652" name="Picture 6" descr="http://www.clker.com/cliparts/f/9/1/a/13268324841618188270Cat%20with%20Telephone.svg.hi.png">
            <a:extLst>
              <a:ext uri="{FF2B5EF4-FFF2-40B4-BE49-F238E27FC236}">
                <a16:creationId xmlns:a16="http://schemas.microsoft.com/office/drawing/2014/main" xmlns="" id="{E6B71B9E-ABCC-4428-A191-C533BCDB2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174750"/>
            <a:ext cx="41084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4">
            <a:extLst>
              <a:ext uri="{FF2B5EF4-FFF2-40B4-BE49-F238E27FC236}">
                <a16:creationId xmlns:a16="http://schemas.microsoft.com/office/drawing/2014/main" xmlns="" id="{47216896-ADE1-4C1C-B6B5-F0D2DA1A81CF}"/>
              </a:ext>
            </a:extLst>
          </p:cNvPr>
          <p:cNvGrpSpPr>
            <a:grpSpLocks/>
          </p:cNvGrpSpPr>
          <p:nvPr/>
        </p:nvGrpSpPr>
        <p:grpSpPr bwMode="auto">
          <a:xfrm>
            <a:off x="590550" y="1260475"/>
            <a:ext cx="7962900" cy="4337050"/>
            <a:chOff x="516818" y="952004"/>
            <a:chExt cx="7963037" cy="433739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3F69BA20-85EF-4FBC-B809-14E0892922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22122" y="952004"/>
              <a:ext cx="3757733" cy="4337394"/>
              <a:chOff x="4698202" y="842487"/>
              <a:chExt cx="3757002" cy="4337588"/>
            </a:xfrm>
            <a:solidFill>
              <a:schemeClr val="bg1">
                <a:lumMod val="95000"/>
              </a:schemeClr>
            </a:solidFill>
          </p:grpSpPr>
          <p:sp>
            <p:nvSpPr>
              <p:cNvPr id="3" name="Rounded Rectangular Callout 2">
                <a:extLst>
                  <a:ext uri="{FF2B5EF4-FFF2-40B4-BE49-F238E27FC236}">
                    <a16:creationId xmlns:a16="http://schemas.microsoft.com/office/drawing/2014/main" xmlns="" id="{3577F214-D8DE-4B4A-856A-E3EA23566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8202" y="842487"/>
                <a:ext cx="3757002" cy="4337588"/>
              </a:xfrm>
              <a:prstGeom prst="wedgeRoundRectCallout">
                <a:avLst>
                  <a:gd name="adj1" fmla="val -64204"/>
                  <a:gd name="adj2" fmla="val -20898"/>
                  <a:gd name="adj3" fmla="val 16667"/>
                </a:avLst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buFontTx/>
                  <a:buNone/>
                  <a:defRPr/>
                </a:pPr>
                <a:endParaRPr lang="en-GB" altLang="en-US" sz="6000" b="1">
                  <a:solidFill>
                    <a:srgbClr val="990099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4" name="TextBox 10">
                <a:extLst>
                  <a:ext uri="{FF2B5EF4-FFF2-40B4-BE49-F238E27FC236}">
                    <a16:creationId xmlns:a16="http://schemas.microsoft.com/office/drawing/2014/main" xmlns="" id="{49F330D1-5D80-4C07-82EE-81878B26DC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98202" y="995254"/>
                <a:ext cx="3757002" cy="40323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n-GB" altLang="en-US" dirty="0">
                    <a:latin typeface="Century Gothic" panose="020B0502020202020204" pitchFamily="34" charset="0"/>
                  </a:rPr>
                  <a:t>Can you think of any other verbs</a:t>
                </a:r>
                <a:r>
                  <a:rPr lang="en-GB" altLang="en-US" b="1" dirty="0">
                    <a:latin typeface="Century Gothic" panose="020B0502020202020204" pitchFamily="34" charset="0"/>
                  </a:rPr>
                  <a:t>?</a:t>
                </a:r>
                <a:r>
                  <a:rPr lang="en-GB" altLang="en-US" dirty="0">
                    <a:latin typeface="Century Gothic" panose="020B0502020202020204" pitchFamily="34" charset="0"/>
                  </a:rPr>
                  <a:t> Go around </a:t>
                </a:r>
                <a:r>
                  <a:rPr lang="en-GB" altLang="en-US" dirty="0" smtClean="0">
                    <a:latin typeface="Century Gothic" panose="020B0502020202020204" pitchFamily="34" charset="0"/>
                  </a:rPr>
                  <a:t>your family </a:t>
                </a:r>
                <a:r>
                  <a:rPr lang="en-GB" altLang="en-US" dirty="0">
                    <a:latin typeface="Century Gothic" panose="020B0502020202020204" pitchFamily="34" charset="0"/>
                  </a:rPr>
                  <a:t>and see how long you can make a ‘</a:t>
                </a:r>
                <a:r>
                  <a:rPr lang="en-GB" altLang="en-US" b="1" dirty="0">
                    <a:latin typeface="Century Gothic" panose="020B0502020202020204" pitchFamily="34" charset="0"/>
                  </a:rPr>
                  <a:t>verb chain</a:t>
                </a:r>
                <a:r>
                  <a:rPr lang="en-GB" altLang="en-US" dirty="0">
                    <a:latin typeface="Century Gothic" panose="020B0502020202020204" pitchFamily="34" charset="0"/>
                  </a:rPr>
                  <a:t>’ before you run out of words. </a:t>
                </a:r>
              </a:p>
            </p:txBody>
          </p:sp>
        </p:grpSp>
        <p:pic>
          <p:nvPicPr>
            <p:cNvPr id="29700" name="Picture 8">
              <a:extLst>
                <a:ext uri="{FF2B5EF4-FFF2-40B4-BE49-F238E27FC236}">
                  <a16:creationId xmlns:a16="http://schemas.microsoft.com/office/drawing/2014/main" xmlns="" id="{B2F072DB-1F87-4B6C-BEEB-434E59DA3A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818" y="1268817"/>
              <a:ext cx="3504289" cy="392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xmlns:p14="http://schemas.microsoft.com/office/powerpoint/2010/main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642ba5bd2a360972f1647dece58776ee1dc271"/>
  <p:tag name="ISPRING_RESOURCE_PATHS_HASH_2" val="51ca2f79dd33c6e67698a76452a7997ac64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E77B824-B768-4D85-847F-82AC8715FDF9}"/>
  <p:tag name="GENSWF_ADVANCE_TIME" val="2.02"/>
  <p:tag name="TIMING" val="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E77B824-B768-4D85-847F-82AC8715FDF9}"/>
  <p:tag name="GENSWF_ADVANCE_TIME" val="2.02"/>
  <p:tag name="TIMING" val="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E77B824-B768-4D85-847F-82AC8715FDF9}"/>
  <p:tag name="GENSWF_ADVANCE_TIME" val="2.02"/>
  <p:tag name="TIMING" val="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E77B824-B768-4D85-847F-82AC8715FDF9}"/>
  <p:tag name="GENSWF_ADVANCE_TIME" val="2.02"/>
  <p:tag name="TIMING" val="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E77B824-B768-4D85-847F-82AC8715FDF9}"/>
  <p:tag name="GENSWF_ADVANCE_TIME" val="2.02"/>
  <p:tag name="TIMING" val="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E77B824-B768-4D85-847F-82AC8715FDF9}"/>
  <p:tag name="GENSWF_ADVANCE_TIME" val="2.02"/>
  <p:tag name="TIMING" val="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E77B824-B768-4D85-847F-82AC8715FDF9}"/>
  <p:tag name="GENSWF_ADVANCE_TIME" val="2.02"/>
  <p:tag name="TIMING" val="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E77B824-B768-4D85-847F-82AC8715FDF9}"/>
  <p:tag name="GENSWF_ADVANCE_TIME" val="2.02"/>
  <p:tag name="TIMING" val=""/>
  <p:tag name="ISPRING_CUSTOM_TIMING_US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6000" b="1" i="0" u="none" strike="noStrike" cap="none" normalizeH="0" baseline="0" smtClean="0">
            <a:ln>
              <a:noFill/>
            </a:ln>
            <a:solidFill>
              <a:srgbClr val="990099"/>
            </a:solidFill>
            <a:effectLst/>
            <a:latin typeface="Trebuchet MS" panose="020B06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6000" b="1" i="0" u="none" strike="noStrike" cap="none" normalizeH="0" baseline="0" smtClean="0">
            <a:ln>
              <a:noFill/>
            </a:ln>
            <a:solidFill>
              <a:srgbClr val="990099"/>
            </a:solidFill>
            <a:effectLst/>
            <a:latin typeface="Trebuchet MS" panose="020B0603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8378</TotalTime>
  <Words>251</Words>
  <Application>Microsoft Macintosh PowerPoint</Application>
  <PresentationFormat>On-screen Show (4:3)</PresentationFormat>
  <Paragraphs>45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Grundy</dc:creator>
  <cp:lastModifiedBy>Teachers</cp:lastModifiedBy>
  <cp:revision>1051</cp:revision>
  <dcterms:created xsi:type="dcterms:W3CDTF">2014-04-16T10:35:58Z</dcterms:created>
  <dcterms:modified xsi:type="dcterms:W3CDTF">2020-06-02T11:57:42Z</dcterms:modified>
</cp:coreProperties>
</file>