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69" r:id="rId3"/>
    <p:sldId id="270" r:id="rId4"/>
    <p:sldId id="277" r:id="rId5"/>
    <p:sldId id="259" r:id="rId6"/>
    <p:sldId id="258" r:id="rId7"/>
    <p:sldId id="261" r:id="rId8"/>
    <p:sldId id="262" r:id="rId9"/>
    <p:sldId id="266" r:id="rId10"/>
    <p:sldId id="268" r:id="rId11"/>
    <p:sldId id="278" r:id="rId12"/>
    <p:sldId id="279" r:id="rId13"/>
    <p:sldId id="271" r:id="rId14"/>
    <p:sldId id="272" r:id="rId15"/>
    <p:sldId id="275" r:id="rId16"/>
    <p:sldId id="281" r:id="rId17"/>
    <p:sldId id="282" r:id="rId18"/>
    <p:sldId id="280" r:id="rId19"/>
    <p:sldId id="273" r:id="rId20"/>
    <p:sldId id="276"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C37B57-C135-41C9-95B1-09B43EAE6286}" type="datetimeFigureOut">
              <a:rPr lang="en-GB" smtClean="0"/>
              <a:t>12/12/2023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573A2ED-52E6-4BD2-840D-55B0757DB91B}" type="slidenum">
              <a:rPr lang="en-GB" smtClean="0"/>
              <a:t>‹#›</a:t>
            </a:fld>
            <a:endParaRPr lang="en-GB"/>
          </a:p>
        </p:txBody>
      </p:sp>
    </p:spTree>
    <p:extLst>
      <p:ext uri="{BB962C8B-B14F-4D97-AF65-F5344CB8AC3E}">
        <p14:creationId xmlns:p14="http://schemas.microsoft.com/office/powerpoint/2010/main" val="1175421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A0B0584-1A14-47F6-ADE0-BC7D048C81E9}" type="datetimeFigureOut">
              <a:rPr lang="en-GB" smtClean="0"/>
              <a:t>12/12/2023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305FDDA-2ABC-4C35-8C5E-0ACDB25A7859}" type="slidenum">
              <a:rPr lang="en-GB" smtClean="0"/>
              <a:t>‹#›</a:t>
            </a:fld>
            <a:endParaRPr lang="en-GB"/>
          </a:p>
        </p:txBody>
      </p:sp>
    </p:spTree>
    <p:extLst>
      <p:ext uri="{BB962C8B-B14F-4D97-AF65-F5344CB8AC3E}">
        <p14:creationId xmlns:p14="http://schemas.microsoft.com/office/powerpoint/2010/main" val="335823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The four</a:t>
            </a:r>
            <a:r>
              <a:rPr lang="en-GB" baseline="0" dirty="0"/>
              <a:t> arenas of participation which are drawn from the initial children’s commissioner research are outlined in this guidance for this first time. These arenas outline all the places that participation can take place and extend it beyond the scope of decision making groups.  For example, children might participate in giving their opinions on aspects of lessons including the content and delivery. Some aspects of assessment is for learning would be helpful in this arena.</a:t>
            </a:r>
          </a:p>
          <a:p>
            <a:endParaRPr lang="en-GB" baseline="0" dirty="0"/>
          </a:p>
          <a:p>
            <a:r>
              <a:rPr lang="en-GB" baseline="0" dirty="0"/>
              <a:t>Opportunities for personal achievement include </a:t>
            </a:r>
            <a:r>
              <a:rPr lang="en-GB" baseline="0" dirty="0" err="1"/>
              <a:t>ch</a:t>
            </a:r>
            <a:r>
              <a:rPr lang="en-GB" baseline="0" dirty="0"/>
              <a:t>/</a:t>
            </a:r>
            <a:r>
              <a:rPr lang="en-GB" baseline="0" dirty="0" err="1"/>
              <a:t>yp</a:t>
            </a:r>
            <a:r>
              <a:rPr lang="en-GB" baseline="0" dirty="0"/>
              <a:t> being included in all those wider areas in school such as volunteering, award schemes, visits, etc. It can be helpful to get the children involved in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32149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48B4FA-F551-44CD-BBC2-15DBF7F34B75}"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8596B-8BEA-4C60-BCDE-BC3B89952F7D}"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141409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48B4FA-F551-44CD-BBC2-15DBF7F34B75}"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8596B-8BEA-4C60-BCDE-BC3B89952F7D}"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418488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74594" y="982765"/>
            <a:ext cx="1435694" cy="4862558"/>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384561" y="982766"/>
            <a:ext cx="9853301" cy="486255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8548B4FA-F551-44CD-BBC2-15DBF7F34B75}"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8596B-8BEA-4C60-BCDE-BC3B89952F7D}"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311768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48B4FA-F551-44CD-BBC2-15DBF7F34B75}"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8596B-8BEA-4C60-BCDE-BC3B89952F7D}"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75547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18749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48B4FA-F551-44CD-BBC2-15DBF7F34B75}"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8596B-8BEA-4C60-BCDE-BC3B89952F7D}"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127516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7469" y="1825625"/>
            <a:ext cx="5652331" cy="40367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706454" cy="40367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48B4FA-F551-44CD-BBC2-15DBF7F34B75}"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8596B-8BEA-4C60-BCDE-BC3B89952F7D}"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52176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0378" y="965675"/>
            <a:ext cx="11511184" cy="725013"/>
          </a:xfrm>
        </p:spPr>
        <p:txBody>
          <a:bodyPr/>
          <a:lstStyle/>
          <a:p>
            <a:r>
              <a:rPr lang="en-US" smtClean="0"/>
              <a:t>Click to edit Master title style</a:t>
            </a:r>
            <a:endParaRPr lang="en-GB" dirty="0"/>
          </a:p>
        </p:txBody>
      </p:sp>
      <p:sp>
        <p:nvSpPr>
          <p:cNvPr id="3" name="Text Placeholder 2"/>
          <p:cNvSpPr>
            <a:spLocks noGrp="1"/>
          </p:cNvSpPr>
          <p:nvPr>
            <p:ph type="body" idx="1"/>
          </p:nvPr>
        </p:nvSpPr>
        <p:spPr>
          <a:xfrm>
            <a:off x="350378" y="1681163"/>
            <a:ext cx="56471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50378" y="2505075"/>
            <a:ext cx="5647197" cy="3314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6893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199" y="2505075"/>
            <a:ext cx="5689363" cy="3314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48B4FA-F551-44CD-BBC2-15DBF7F34B75}" type="datetimeFigureOut">
              <a:rPr lang="en-GB" smtClean="0"/>
              <a:t>12/12/2023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8596B-8BEA-4C60-BCDE-BC3B89952F7D}" type="slidenum">
              <a:rPr lang="en-GB" smtClean="0"/>
              <a:t>‹#›</a:t>
            </a:fld>
            <a:endParaRPr lang="en-GB"/>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9960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48B4FA-F551-44CD-BBC2-15DBF7F34B75}" type="datetimeFigureOut">
              <a:rPr lang="en-GB" smtClean="0"/>
              <a:t>12/12/2023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8596B-8BEA-4C60-BCDE-BC3B89952F7D}" type="slidenum">
              <a:rPr lang="en-GB" smtClean="0"/>
              <a:t>‹#›</a:t>
            </a:fld>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380668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8B4FA-F551-44CD-BBC2-15DBF7F34B75}" type="datetimeFigureOut">
              <a:rPr lang="en-GB" smtClean="0"/>
              <a:t>12/12/2023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8596B-8BEA-4C60-BCDE-BC3B89952F7D}" type="slidenum">
              <a:rPr lang="en-GB" smtClean="0"/>
              <a:t>‹#›</a:t>
            </a:fld>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197567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7470" y="987424"/>
            <a:ext cx="4404556" cy="1069975"/>
          </a:xfrm>
        </p:spPr>
        <p:txBody>
          <a:bodyPr anchor="b"/>
          <a:lstStyle>
            <a:lvl1pPr>
              <a:defRPr sz="3200"/>
            </a:lvl1pPr>
          </a:lstStyle>
          <a:p>
            <a:r>
              <a:rPr lang="en-US" smtClean="0"/>
              <a:t>Click to edit Master title style</a:t>
            </a:r>
            <a:endParaRPr lang="en-GB" dirty="0"/>
          </a:p>
        </p:txBody>
      </p:sp>
      <p:sp>
        <p:nvSpPr>
          <p:cNvPr id="3" name="Content Placeholder 2"/>
          <p:cNvSpPr>
            <a:spLocks noGrp="1"/>
          </p:cNvSpPr>
          <p:nvPr>
            <p:ph idx="1"/>
          </p:nvPr>
        </p:nvSpPr>
        <p:spPr>
          <a:xfrm>
            <a:off x="5183187" y="987425"/>
            <a:ext cx="665273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67470" y="2057400"/>
            <a:ext cx="440455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48B4FA-F551-44CD-BBC2-15DBF7F34B75}"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8596B-8BEA-4C60-BCDE-BC3B89952F7D}"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22043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198" y="987424"/>
            <a:ext cx="4361827" cy="1069975"/>
          </a:xfrm>
        </p:spPr>
        <p:txBody>
          <a:bodyPr anchor="b"/>
          <a:lstStyle>
            <a:lvl1pPr>
              <a:defRPr sz="3200"/>
            </a:lvl1pPr>
          </a:lstStyle>
          <a:p>
            <a:r>
              <a:rPr lang="en-US" smtClean="0"/>
              <a:t>Click to edit Master title style</a:t>
            </a:r>
            <a:endParaRPr lang="en-GB" dirty="0"/>
          </a:p>
        </p:txBody>
      </p:sp>
      <p:sp>
        <p:nvSpPr>
          <p:cNvPr id="3" name="Picture Placeholder 2"/>
          <p:cNvSpPr>
            <a:spLocks noGrp="1"/>
          </p:cNvSpPr>
          <p:nvPr>
            <p:ph type="pic" idx="1"/>
          </p:nvPr>
        </p:nvSpPr>
        <p:spPr>
          <a:xfrm>
            <a:off x="5183188" y="987425"/>
            <a:ext cx="663564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410198" y="2057400"/>
            <a:ext cx="436182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48B4FA-F551-44CD-BBC2-15DBF7F34B75}"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8596B-8BEA-4C60-BCDE-BC3B89952F7D}"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spTree>
    <p:extLst>
      <p:ext uri="{BB962C8B-B14F-4D97-AF65-F5344CB8AC3E}">
        <p14:creationId xmlns:p14="http://schemas.microsoft.com/office/powerpoint/2010/main" val="95426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469" y="948583"/>
            <a:ext cx="11511185" cy="74210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67469" y="1825625"/>
            <a:ext cx="11511185" cy="394081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8B4FA-F551-44CD-BBC2-15DBF7F34B75}" type="datetimeFigureOut">
              <a:rPr lang="en-GB" smtClean="0"/>
              <a:t>12/12/2023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8596B-8BEA-4C60-BCDE-BC3B89952F7D}"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875777"/>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02960"/>
            <a:ext cx="12192000" cy="955040"/>
          </a:xfrm>
          <a:prstGeom prst="rect">
            <a:avLst/>
          </a:prstGeom>
        </p:spPr>
      </p:pic>
    </p:spTree>
    <p:extLst>
      <p:ext uri="{BB962C8B-B14F-4D97-AF65-F5344CB8AC3E}">
        <p14:creationId xmlns:p14="http://schemas.microsoft.com/office/powerpoint/2010/main" val="161553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fi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emf"/><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80863" y="1030923"/>
            <a:ext cx="2290993" cy="2488798"/>
          </a:xfrm>
          <a:prstGeom prst="rect">
            <a:avLst/>
          </a:prstGeom>
        </p:spPr>
      </p:pic>
      <p:sp>
        <p:nvSpPr>
          <p:cNvPr id="3" name="Subtitle 2"/>
          <p:cNvSpPr>
            <a:spLocks noGrp="1"/>
          </p:cNvSpPr>
          <p:nvPr>
            <p:ph type="subTitle" idx="1"/>
          </p:nvPr>
        </p:nvSpPr>
        <p:spPr>
          <a:xfrm>
            <a:off x="1817979" y="3618412"/>
            <a:ext cx="8148440" cy="1983665"/>
          </a:xfrm>
        </p:spPr>
        <p:txBody>
          <a:bodyPr>
            <a:normAutofit fontScale="62500" lnSpcReduction="20000"/>
          </a:bodyPr>
          <a:lstStyle/>
          <a:p>
            <a:endParaRPr lang="en-GB" dirty="0" smtClean="0"/>
          </a:p>
          <a:p>
            <a:r>
              <a:rPr lang="en-GB" sz="6000" b="1" dirty="0" smtClean="0"/>
              <a:t>Parent Council Meeting</a:t>
            </a:r>
          </a:p>
          <a:p>
            <a:r>
              <a:rPr lang="en-GB" sz="6000" b="1" dirty="0" smtClean="0"/>
              <a:t>School Update</a:t>
            </a:r>
          </a:p>
          <a:p>
            <a:r>
              <a:rPr lang="en-GB" sz="6000" dirty="0" smtClean="0"/>
              <a:t>4</a:t>
            </a:r>
            <a:r>
              <a:rPr lang="en-GB" sz="6000" baseline="30000" dirty="0" smtClean="0"/>
              <a:t>th</a:t>
            </a:r>
            <a:r>
              <a:rPr lang="en-GB" sz="6000" dirty="0" smtClean="0"/>
              <a:t> Dec 2023</a:t>
            </a:r>
            <a:endParaRPr lang="en-GB" sz="6000" dirty="0"/>
          </a:p>
        </p:txBody>
      </p:sp>
    </p:spTree>
    <p:extLst>
      <p:ext uri="{BB962C8B-B14F-4D97-AF65-F5344CB8AC3E}">
        <p14:creationId xmlns:p14="http://schemas.microsoft.com/office/powerpoint/2010/main" val="418973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HWB/</a:t>
            </a:r>
            <a:r>
              <a:rPr lang="en-GB" b="1" dirty="0" err="1" smtClean="0"/>
              <a:t>Reg</a:t>
            </a:r>
            <a:r>
              <a:rPr lang="en-GB" b="1" dirty="0" smtClean="0"/>
              <a:t> - Any Other Comments?</a:t>
            </a:r>
            <a:endParaRPr lang="en-GB" b="1" dirty="0"/>
          </a:p>
        </p:txBody>
      </p:sp>
      <p:pic>
        <p:nvPicPr>
          <p:cNvPr id="4" name="Content Placeholder 3"/>
          <p:cNvPicPr>
            <a:picLocks noGrp="1" noChangeAspect="1"/>
          </p:cNvPicPr>
          <p:nvPr>
            <p:ph idx="1"/>
          </p:nvPr>
        </p:nvPicPr>
        <p:blipFill>
          <a:blip r:embed="rId2"/>
          <a:stretch>
            <a:fillRect/>
          </a:stretch>
        </p:blipFill>
        <p:spPr>
          <a:xfrm>
            <a:off x="3221848" y="2623127"/>
            <a:ext cx="6446461" cy="1692564"/>
          </a:xfrm>
          <a:prstGeom prst="rect">
            <a:avLst/>
          </a:prstGeom>
        </p:spPr>
      </p:pic>
    </p:spTree>
    <p:extLst>
      <p:ext uri="{BB962C8B-B14F-4D97-AF65-F5344CB8AC3E}">
        <p14:creationId xmlns:p14="http://schemas.microsoft.com/office/powerpoint/2010/main" val="423233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Purple Day</a:t>
            </a:r>
            <a:endParaRPr lang="en-GB" b="1" dirty="0"/>
          </a:p>
        </p:txBody>
      </p:sp>
      <p:sp>
        <p:nvSpPr>
          <p:cNvPr id="3" name="Content Placeholder 2"/>
          <p:cNvSpPr>
            <a:spLocks noGrp="1"/>
          </p:cNvSpPr>
          <p:nvPr>
            <p:ph idx="1"/>
          </p:nvPr>
        </p:nvSpPr>
        <p:spPr/>
        <p:txBody>
          <a:bodyPr/>
          <a:lstStyle/>
          <a:p>
            <a:pPr marL="0" indent="0">
              <a:buNone/>
            </a:pPr>
            <a:r>
              <a:rPr lang="en-GB" dirty="0" smtClean="0"/>
              <a:t>Greenwood Academy community raised £1150 for the Ayrshire Hospice during Purple Day.  </a:t>
            </a:r>
            <a:endParaRPr lang="en-GB" dirty="0"/>
          </a:p>
        </p:txBody>
      </p:sp>
      <p:pic>
        <p:nvPicPr>
          <p:cNvPr id="4" name="Picture 3"/>
          <p:cNvPicPr>
            <a:picLocks noChangeAspect="1"/>
          </p:cNvPicPr>
          <p:nvPr/>
        </p:nvPicPr>
        <p:blipFill>
          <a:blip r:embed="rId2"/>
          <a:stretch>
            <a:fillRect/>
          </a:stretch>
        </p:blipFill>
        <p:spPr>
          <a:xfrm>
            <a:off x="3542335" y="2743356"/>
            <a:ext cx="5204926" cy="2927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283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Purple Day</a:t>
            </a:r>
            <a:endParaRPr lang="en-GB" b="1" dirty="0"/>
          </a:p>
        </p:txBody>
      </p:sp>
      <p:sp>
        <p:nvSpPr>
          <p:cNvPr id="3" name="Content Placeholder 2"/>
          <p:cNvSpPr>
            <a:spLocks noGrp="1"/>
          </p:cNvSpPr>
          <p:nvPr>
            <p:ph idx="1"/>
          </p:nvPr>
        </p:nvSpPr>
        <p:spPr/>
        <p:txBody>
          <a:bodyPr/>
          <a:lstStyle/>
          <a:p>
            <a:pPr marL="0" indent="0">
              <a:buNone/>
            </a:pPr>
            <a:r>
              <a:rPr lang="en-GB" dirty="0" smtClean="0"/>
              <a:t>This week we were proud to hand over the cheque to the Ayrshire Hospice.</a:t>
            </a:r>
            <a:endParaRPr lang="en-GB" dirty="0"/>
          </a:p>
        </p:txBody>
      </p:sp>
      <p:pic>
        <p:nvPicPr>
          <p:cNvPr id="4" name="Picture 3"/>
          <p:cNvPicPr>
            <a:picLocks noChangeAspect="1"/>
          </p:cNvPicPr>
          <p:nvPr/>
        </p:nvPicPr>
        <p:blipFill>
          <a:blip r:embed="rId2"/>
          <a:stretch>
            <a:fillRect/>
          </a:stretch>
        </p:blipFill>
        <p:spPr>
          <a:xfrm>
            <a:off x="3934691" y="2355300"/>
            <a:ext cx="4124180" cy="3319724"/>
          </a:xfrm>
          <a:prstGeom prst="rect">
            <a:avLst/>
          </a:prstGeom>
        </p:spPr>
      </p:pic>
    </p:spTree>
    <p:extLst>
      <p:ext uri="{BB962C8B-B14F-4D97-AF65-F5344CB8AC3E}">
        <p14:creationId xmlns:p14="http://schemas.microsoft.com/office/powerpoint/2010/main" val="4020717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Sister Act Jnr</a:t>
            </a:r>
            <a:endParaRPr lang="en-GB" b="1" dirty="0"/>
          </a:p>
        </p:txBody>
      </p:sp>
      <p:pic>
        <p:nvPicPr>
          <p:cNvPr id="4" name="Content Placeholder 3"/>
          <p:cNvPicPr>
            <a:picLocks noGrp="1" noChangeAspect="1"/>
          </p:cNvPicPr>
          <p:nvPr>
            <p:ph idx="1"/>
          </p:nvPr>
        </p:nvPicPr>
        <p:blipFill>
          <a:blip r:embed="rId2"/>
          <a:stretch>
            <a:fillRect/>
          </a:stretch>
        </p:blipFill>
        <p:spPr>
          <a:xfrm>
            <a:off x="2484561" y="1825625"/>
            <a:ext cx="7276854" cy="3940175"/>
          </a:xfrm>
          <a:prstGeom prst="rect">
            <a:avLst/>
          </a:prstGeom>
        </p:spPr>
      </p:pic>
    </p:spTree>
    <p:extLst>
      <p:ext uri="{BB962C8B-B14F-4D97-AF65-F5344CB8AC3E}">
        <p14:creationId xmlns:p14="http://schemas.microsoft.com/office/powerpoint/2010/main" val="10404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9781" y="925873"/>
            <a:ext cx="7632889" cy="4928321"/>
          </a:xfrm>
          <a:prstGeom prst="rect">
            <a:avLst/>
          </a:prstGeom>
        </p:spPr>
      </p:pic>
    </p:spTree>
    <p:extLst>
      <p:ext uri="{BB962C8B-B14F-4D97-AF65-F5344CB8AC3E}">
        <p14:creationId xmlns:p14="http://schemas.microsoft.com/office/powerpoint/2010/main" val="96474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Speakers</a:t>
            </a:r>
            <a:endParaRPr lang="en-GB" dirty="0"/>
          </a:p>
        </p:txBody>
      </p:sp>
      <p:sp>
        <p:nvSpPr>
          <p:cNvPr id="3" name="Content Placeholder 2"/>
          <p:cNvSpPr>
            <a:spLocks noGrp="1"/>
          </p:cNvSpPr>
          <p:nvPr>
            <p:ph idx="1"/>
          </p:nvPr>
        </p:nvSpPr>
        <p:spPr/>
        <p:txBody>
          <a:bodyPr/>
          <a:lstStyle/>
          <a:p>
            <a:pPr marL="0" indent="0">
              <a:buNone/>
            </a:pPr>
            <a:r>
              <a:rPr lang="en-GB" dirty="0" smtClean="0"/>
              <a:t>Thank you to the staff who have invited guests into share their experiences and to speak to pupils.</a:t>
            </a:r>
          </a:p>
          <a:p>
            <a:pPr marL="0" indent="0">
              <a:buNone/>
            </a:pPr>
            <a:r>
              <a:rPr lang="en-GB" dirty="0" smtClean="0"/>
              <a:t>Some of our recent guests…</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98" y="3477272"/>
            <a:ext cx="2619375" cy="1743075"/>
          </a:xfrm>
          <a:prstGeom prst="rect">
            <a:avLst/>
          </a:prstGeom>
        </p:spPr>
      </p:pic>
      <p:pic>
        <p:nvPicPr>
          <p:cNvPr id="5" name="Picture 4"/>
          <p:cNvPicPr>
            <a:picLocks noChangeAspect="1"/>
          </p:cNvPicPr>
          <p:nvPr/>
        </p:nvPicPr>
        <p:blipFill>
          <a:blip r:embed="rId3"/>
          <a:stretch>
            <a:fillRect/>
          </a:stretch>
        </p:blipFill>
        <p:spPr>
          <a:xfrm>
            <a:off x="3390421" y="3476510"/>
            <a:ext cx="1743837" cy="1743837"/>
          </a:xfrm>
          <a:prstGeom prst="rect">
            <a:avLst/>
          </a:prstGeom>
        </p:spPr>
      </p:pic>
      <p:pic>
        <p:nvPicPr>
          <p:cNvPr id="6" name="Picture 5"/>
          <p:cNvPicPr>
            <a:picLocks noChangeAspect="1"/>
          </p:cNvPicPr>
          <p:nvPr/>
        </p:nvPicPr>
        <p:blipFill>
          <a:blip r:embed="rId4"/>
          <a:stretch>
            <a:fillRect/>
          </a:stretch>
        </p:blipFill>
        <p:spPr>
          <a:xfrm>
            <a:off x="5483303" y="3476509"/>
            <a:ext cx="2177627" cy="1743837"/>
          </a:xfrm>
          <a:prstGeom prst="rect">
            <a:avLst/>
          </a:prstGeom>
        </p:spPr>
      </p:pic>
      <p:pic>
        <p:nvPicPr>
          <p:cNvPr id="7" name="Picture 6"/>
          <p:cNvPicPr>
            <a:picLocks noChangeAspect="1"/>
          </p:cNvPicPr>
          <p:nvPr/>
        </p:nvPicPr>
        <p:blipFill>
          <a:blip r:embed="rId5"/>
          <a:stretch>
            <a:fillRect/>
          </a:stretch>
        </p:blipFill>
        <p:spPr>
          <a:xfrm>
            <a:off x="7900671" y="3476509"/>
            <a:ext cx="3153526" cy="1743837"/>
          </a:xfrm>
          <a:prstGeom prst="rect">
            <a:avLst/>
          </a:prstGeom>
        </p:spPr>
      </p:pic>
    </p:spTree>
    <p:extLst>
      <p:ext uri="{BB962C8B-B14F-4D97-AF65-F5344CB8AC3E}">
        <p14:creationId xmlns:p14="http://schemas.microsoft.com/office/powerpoint/2010/main" val="3052372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Halloween Fun</a:t>
            </a:r>
            <a:endParaRPr lang="en-GB" b="1" dirty="0"/>
          </a:p>
        </p:txBody>
      </p:sp>
      <p:sp>
        <p:nvSpPr>
          <p:cNvPr id="3" name="Content Placeholder 2"/>
          <p:cNvSpPr>
            <a:spLocks noGrp="1"/>
          </p:cNvSpPr>
          <p:nvPr>
            <p:ph idx="1"/>
          </p:nvPr>
        </p:nvSpPr>
        <p:spPr/>
        <p:txBody>
          <a:bodyPr/>
          <a:lstStyle/>
          <a:p>
            <a:pPr marL="0" indent="0">
              <a:buNone/>
            </a:pPr>
            <a:r>
              <a:rPr lang="en-GB" dirty="0" smtClean="0"/>
              <a:t>A huge thank you to our S6 pupils and key staff for organising the S1 Halloween disco on Friday!</a:t>
            </a:r>
            <a:endParaRPr lang="en-GB" dirty="0"/>
          </a:p>
        </p:txBody>
      </p:sp>
      <p:pic>
        <p:nvPicPr>
          <p:cNvPr id="4" name="Picture 3"/>
          <p:cNvPicPr>
            <a:picLocks noChangeAspect="1"/>
          </p:cNvPicPr>
          <p:nvPr/>
        </p:nvPicPr>
        <p:blipFill>
          <a:blip r:embed="rId2"/>
          <a:stretch>
            <a:fillRect/>
          </a:stretch>
        </p:blipFill>
        <p:spPr>
          <a:xfrm>
            <a:off x="4424219" y="2638993"/>
            <a:ext cx="3149599" cy="3163059"/>
          </a:xfrm>
          <a:prstGeom prst="rect">
            <a:avLst/>
          </a:prstGeom>
        </p:spPr>
      </p:pic>
    </p:spTree>
    <p:extLst>
      <p:ext uri="{BB962C8B-B14F-4D97-AF65-F5344CB8AC3E}">
        <p14:creationId xmlns:p14="http://schemas.microsoft.com/office/powerpoint/2010/main" val="8431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0416" y="0"/>
            <a:ext cx="7323111" cy="5908561"/>
          </a:xfrm>
          <a:prstGeom prst="rect">
            <a:avLst/>
          </a:prstGeom>
        </p:spPr>
      </p:pic>
    </p:spTree>
    <p:extLst>
      <p:ext uri="{BB962C8B-B14F-4D97-AF65-F5344CB8AC3E}">
        <p14:creationId xmlns:p14="http://schemas.microsoft.com/office/powerpoint/2010/main" val="235324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What’s going on in Greenwood Academy?</a:t>
            </a:r>
            <a:endParaRPr lang="en-GB" b="1" dirty="0"/>
          </a:p>
        </p:txBody>
      </p:sp>
      <p:sp>
        <p:nvSpPr>
          <p:cNvPr id="3" name="Content Placeholder 2"/>
          <p:cNvSpPr>
            <a:spLocks noGrp="1"/>
          </p:cNvSpPr>
          <p:nvPr>
            <p:ph idx="1"/>
          </p:nvPr>
        </p:nvSpPr>
        <p:spPr>
          <a:xfrm>
            <a:off x="367470" y="2009823"/>
            <a:ext cx="4961912" cy="3756611"/>
          </a:xfrm>
        </p:spPr>
        <p:txBody>
          <a:bodyPr>
            <a:normAutofit/>
          </a:bodyPr>
          <a:lstStyle/>
          <a:p>
            <a:pPr marL="0" indent="0">
              <a:buNone/>
            </a:pPr>
            <a:r>
              <a:rPr lang="en-GB" dirty="0" smtClean="0"/>
              <a:t>Our fantastic Journalism Club put together our Newsletter, sharing all of the great things going on across the school.</a:t>
            </a:r>
          </a:p>
          <a:p>
            <a:pPr marL="0" indent="0">
              <a:buNone/>
            </a:pPr>
            <a:endParaRPr lang="en-GB" dirty="0" smtClean="0"/>
          </a:p>
          <a:p>
            <a:pPr marL="0" indent="0">
              <a:buNone/>
            </a:pPr>
            <a:r>
              <a:rPr lang="en-GB" dirty="0" smtClean="0"/>
              <a:t>Look out for the 2</a:t>
            </a:r>
            <a:r>
              <a:rPr lang="en-GB" baseline="30000" dirty="0" smtClean="0"/>
              <a:t>nd</a:t>
            </a:r>
            <a:r>
              <a:rPr lang="en-GB" dirty="0" smtClean="0"/>
              <a:t> Newsletter of the year!</a:t>
            </a:r>
          </a:p>
          <a:p>
            <a:pPr marL="0" indent="0">
              <a:buNone/>
            </a:pPr>
            <a:endParaRPr lang="en-GB" dirty="0"/>
          </a:p>
        </p:txBody>
      </p:sp>
      <p:pic>
        <p:nvPicPr>
          <p:cNvPr id="5" name="Picture 4"/>
          <p:cNvPicPr>
            <a:picLocks noChangeAspect="1"/>
          </p:cNvPicPr>
          <p:nvPr/>
        </p:nvPicPr>
        <p:blipFill>
          <a:blip r:embed="rId2"/>
          <a:stretch>
            <a:fillRect/>
          </a:stretch>
        </p:blipFill>
        <p:spPr>
          <a:xfrm>
            <a:off x="5734355" y="1777900"/>
            <a:ext cx="5866022" cy="3859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205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209" b="6175"/>
          <a:stretch/>
        </p:blipFill>
        <p:spPr>
          <a:xfrm>
            <a:off x="2798620" y="960582"/>
            <a:ext cx="6179126" cy="4769462"/>
          </a:xfrm>
          <a:prstGeom prst="rect">
            <a:avLst/>
          </a:prstGeom>
        </p:spPr>
      </p:pic>
    </p:spTree>
    <p:extLst>
      <p:ext uri="{BB962C8B-B14F-4D97-AF65-F5344CB8AC3E}">
        <p14:creationId xmlns:p14="http://schemas.microsoft.com/office/powerpoint/2010/main" val="357828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School Improvement</a:t>
            </a:r>
            <a:endParaRPr lang="en-GB" b="1" dirty="0"/>
          </a:p>
        </p:txBody>
      </p:sp>
      <p:sp>
        <p:nvSpPr>
          <p:cNvPr id="3" name="Content Placeholder 2"/>
          <p:cNvSpPr>
            <a:spLocks noGrp="1"/>
          </p:cNvSpPr>
          <p:nvPr>
            <p:ph idx="1"/>
          </p:nvPr>
        </p:nvSpPr>
        <p:spPr>
          <a:xfrm>
            <a:off x="367469" y="2447635"/>
            <a:ext cx="11511185" cy="3318799"/>
          </a:xfrm>
        </p:spPr>
        <p:txBody>
          <a:bodyPr/>
          <a:lstStyle/>
          <a:p>
            <a:r>
              <a:rPr lang="en-GB" dirty="0" smtClean="0"/>
              <a:t>Faculty Engagement Visits</a:t>
            </a:r>
          </a:p>
          <a:p>
            <a:endParaRPr lang="en-GB" dirty="0"/>
          </a:p>
          <a:p>
            <a:r>
              <a:rPr lang="en-GB" dirty="0" smtClean="0"/>
              <a:t>Trio Work</a:t>
            </a:r>
          </a:p>
          <a:p>
            <a:endParaRPr lang="en-GB" dirty="0"/>
          </a:p>
          <a:p>
            <a:r>
              <a:rPr lang="en-GB" dirty="0" smtClean="0"/>
              <a:t>Senior Manager Engagement Visits</a:t>
            </a:r>
            <a:endParaRPr lang="en-GB" dirty="0"/>
          </a:p>
        </p:txBody>
      </p:sp>
    </p:spTree>
    <p:extLst>
      <p:ext uri="{BB962C8B-B14F-4D97-AF65-F5344CB8AC3E}">
        <p14:creationId xmlns:p14="http://schemas.microsoft.com/office/powerpoint/2010/main" val="166836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38"/>
            <a:ext cx="4788426" cy="6857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ight Arrow 2"/>
          <p:cNvSpPr/>
          <p:nvPr/>
        </p:nvSpPr>
        <p:spPr>
          <a:xfrm>
            <a:off x="4945335" y="3057018"/>
            <a:ext cx="1915370" cy="1141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477520" y="2459673"/>
            <a:ext cx="3976828" cy="1938992"/>
          </a:xfrm>
          <a:prstGeom prst="rect">
            <a:avLst/>
          </a:prstGeom>
          <a:noFill/>
        </p:spPr>
        <p:txBody>
          <a:bodyPr wrap="square" rtlCol="0">
            <a:spAutoFit/>
          </a:bodyPr>
          <a:lstStyle/>
          <a:p>
            <a:r>
              <a:rPr lang="en-GB" sz="4000" dirty="0" smtClean="0"/>
              <a:t>This is available in the Atrium from 8.00am</a:t>
            </a:r>
            <a:endParaRPr lang="en-GB" sz="4000" dirty="0"/>
          </a:p>
        </p:txBody>
      </p:sp>
      <p:sp>
        <p:nvSpPr>
          <p:cNvPr id="5" name="Rectangle 4"/>
          <p:cNvSpPr/>
          <p:nvPr/>
        </p:nvSpPr>
        <p:spPr>
          <a:xfrm>
            <a:off x="4837123" y="0"/>
            <a:ext cx="7354878" cy="1293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837123" y="5564854"/>
            <a:ext cx="7354878" cy="1293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794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Working Groups</a:t>
            </a:r>
            <a:endParaRPr lang="en-GB" b="1" dirty="0"/>
          </a:p>
        </p:txBody>
      </p:sp>
      <p:sp>
        <p:nvSpPr>
          <p:cNvPr id="3" name="Content Placeholder 2"/>
          <p:cNvSpPr>
            <a:spLocks noGrp="1"/>
          </p:cNvSpPr>
          <p:nvPr>
            <p:ph idx="1"/>
          </p:nvPr>
        </p:nvSpPr>
        <p:spPr>
          <a:xfrm>
            <a:off x="367469" y="2207491"/>
            <a:ext cx="11511185" cy="3558944"/>
          </a:xfrm>
        </p:spPr>
        <p:txBody>
          <a:bodyPr/>
          <a:lstStyle/>
          <a:p>
            <a:r>
              <a:rPr lang="en-GB" dirty="0" smtClean="0"/>
              <a:t>Meeting Needs Review – Staged Intervention Working Group</a:t>
            </a:r>
          </a:p>
          <a:p>
            <a:r>
              <a:rPr lang="en-GB" dirty="0" smtClean="0"/>
              <a:t>Moderation – School Leads</a:t>
            </a:r>
          </a:p>
          <a:p>
            <a:r>
              <a:rPr lang="en-GB" dirty="0" smtClean="0"/>
              <a:t>Learner Participation Working Group</a:t>
            </a:r>
          </a:p>
          <a:p>
            <a:r>
              <a:rPr lang="en-GB" dirty="0" smtClean="0"/>
              <a:t>Attendance Working Group</a:t>
            </a:r>
          </a:p>
          <a:p>
            <a:r>
              <a:rPr lang="en-GB" dirty="0"/>
              <a:t>Network Meetings</a:t>
            </a:r>
          </a:p>
          <a:p>
            <a:r>
              <a:rPr lang="en-GB" dirty="0" smtClean="0"/>
              <a:t>SQA</a:t>
            </a:r>
          </a:p>
          <a:p>
            <a:r>
              <a:rPr lang="en-GB" dirty="0" smtClean="0"/>
              <a:t>Leaders of Learning - Pupils</a:t>
            </a:r>
            <a:endParaRPr lang="en-GB" dirty="0"/>
          </a:p>
        </p:txBody>
      </p:sp>
    </p:spTree>
    <p:extLst>
      <p:ext uri="{BB962C8B-B14F-4D97-AF65-F5344CB8AC3E}">
        <p14:creationId xmlns:p14="http://schemas.microsoft.com/office/powerpoint/2010/main" val="2932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30999" y="994912"/>
            <a:ext cx="6548542" cy="76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scotland.gov.uk\dc2\FS6_Home\U441771\icons\knot%20and%20icons_preview.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8979" y="986963"/>
            <a:ext cx="1859653" cy="17082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cotland.gov.uk\dc2\FS6_Home\U441771\icons\arena-titles-1_preview.jpe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51043" y="2071453"/>
            <a:ext cx="7620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scotland.gov.uk\dc2\FS6_Home\U441771\icons\arena-titles-2_preview.jpe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551043" y="3107340"/>
            <a:ext cx="7620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otland.gov.uk\dc2\FS6_Home\U441771\icons\arena-titles-3_preview.jpe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551043" y="4051140"/>
            <a:ext cx="7620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cotland.gov.uk\dc2\FS6_Home\U441771\icons\arena-titles-4_preview.jpe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412320" y="5162003"/>
            <a:ext cx="762000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16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HWB/Registration</a:t>
            </a:r>
            <a:endParaRPr lang="en-GB" b="1" dirty="0"/>
          </a:p>
        </p:txBody>
      </p:sp>
      <p:sp>
        <p:nvSpPr>
          <p:cNvPr id="3" name="Content Placeholder 2"/>
          <p:cNvSpPr>
            <a:spLocks noGrp="1"/>
          </p:cNvSpPr>
          <p:nvPr>
            <p:ph idx="1"/>
          </p:nvPr>
        </p:nvSpPr>
        <p:spPr>
          <a:xfrm>
            <a:off x="367469" y="2137207"/>
            <a:ext cx="11511185" cy="3629228"/>
          </a:xfrm>
        </p:spPr>
        <p:txBody>
          <a:bodyPr>
            <a:normAutofit lnSpcReduction="10000"/>
          </a:bodyPr>
          <a:lstStyle/>
          <a:p>
            <a:pPr marL="0" indent="0">
              <a:buNone/>
            </a:pPr>
            <a:r>
              <a:rPr lang="en-GB" dirty="0"/>
              <a:t>On the 23</a:t>
            </a:r>
            <a:r>
              <a:rPr lang="en-GB" baseline="30000" dirty="0"/>
              <a:t>rd</a:t>
            </a:r>
            <a:r>
              <a:rPr lang="en-GB" dirty="0"/>
              <a:t> of </a:t>
            </a:r>
            <a:r>
              <a:rPr lang="en-GB" dirty="0" smtClean="0"/>
              <a:t>February 2022, we </a:t>
            </a:r>
            <a:r>
              <a:rPr lang="en-GB" dirty="0"/>
              <a:t>consulted with staff, pupils and parents/carers via a GLOW Forms</a:t>
            </a:r>
            <a:r>
              <a:rPr lang="en-GB" dirty="0" smtClean="0"/>
              <a:t>.</a:t>
            </a:r>
          </a:p>
          <a:p>
            <a:pPr marL="0" indent="0">
              <a:buNone/>
            </a:pPr>
            <a:endParaRPr lang="en-GB" dirty="0"/>
          </a:p>
          <a:p>
            <a:pPr marL="0" indent="0">
              <a:buNone/>
            </a:pPr>
            <a:r>
              <a:rPr lang="en-GB" dirty="0" smtClean="0"/>
              <a:t>956 </a:t>
            </a:r>
            <a:r>
              <a:rPr lang="en-GB" dirty="0"/>
              <a:t>people took part in the survey - 110 staff, 332 parents/cares and 514 pupils.  </a:t>
            </a:r>
            <a:endParaRPr lang="en-GB" dirty="0" smtClean="0"/>
          </a:p>
          <a:p>
            <a:pPr marL="0" indent="0">
              <a:buNone/>
            </a:pPr>
            <a:endParaRPr lang="en-GB" dirty="0"/>
          </a:p>
          <a:p>
            <a:pPr marL="0" indent="0">
              <a:buNone/>
            </a:pPr>
            <a:r>
              <a:rPr lang="en-GB" dirty="0" smtClean="0"/>
              <a:t>80</a:t>
            </a:r>
            <a:r>
              <a:rPr lang="en-GB" dirty="0"/>
              <a:t>% of those who completed the survey supported the re-introduction of wellbeing/registration.</a:t>
            </a:r>
          </a:p>
        </p:txBody>
      </p:sp>
    </p:spTree>
    <p:extLst>
      <p:ext uri="{BB962C8B-B14F-4D97-AF65-F5344CB8AC3E}">
        <p14:creationId xmlns:p14="http://schemas.microsoft.com/office/powerpoint/2010/main" val="177823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Looking Back…Introducing Our New Curriculum</a:t>
            </a:r>
            <a:endParaRPr lang="en-GB" b="1" dirty="0"/>
          </a:p>
        </p:txBody>
      </p:sp>
      <p:sp>
        <p:nvSpPr>
          <p:cNvPr id="3" name="Content Placeholder 2"/>
          <p:cNvSpPr>
            <a:spLocks noGrp="1"/>
          </p:cNvSpPr>
          <p:nvPr>
            <p:ph idx="1"/>
          </p:nvPr>
        </p:nvSpPr>
        <p:spPr>
          <a:xfrm>
            <a:off x="481548" y="2001941"/>
            <a:ext cx="11221690" cy="4175021"/>
          </a:xfrm>
        </p:spPr>
        <p:txBody>
          <a:bodyPr>
            <a:normAutofit/>
          </a:bodyPr>
          <a:lstStyle/>
          <a:p>
            <a:r>
              <a:rPr lang="en-GB" dirty="0" smtClean="0"/>
              <a:t>Following consultation we have introduced a new curriculum.  </a:t>
            </a:r>
          </a:p>
          <a:p>
            <a:endParaRPr lang="en-GB" dirty="0" smtClean="0"/>
          </a:p>
          <a:p>
            <a:r>
              <a:rPr lang="en-GB" dirty="0" smtClean="0"/>
              <a:t>Every morning you will attend a HWB Check-in/Registration.  </a:t>
            </a:r>
          </a:p>
          <a:p>
            <a:endParaRPr lang="en-GB" dirty="0" smtClean="0"/>
          </a:p>
          <a:p>
            <a:r>
              <a:rPr lang="en-GB" dirty="0" smtClean="0"/>
              <a:t>During this time you will get the daily bulletin, receive key messages and link with your HWB/Registration Teacher.</a:t>
            </a:r>
          </a:p>
          <a:p>
            <a:endParaRPr lang="en-GB" dirty="0"/>
          </a:p>
          <a:p>
            <a:r>
              <a:rPr lang="en-GB" dirty="0" smtClean="0"/>
              <a:t>Your Guidance Teacher will be in the corridor every morning to support.</a:t>
            </a:r>
            <a:endParaRPr lang="en-GB" dirty="0"/>
          </a:p>
        </p:txBody>
      </p:sp>
    </p:spTree>
    <p:extLst>
      <p:ext uri="{BB962C8B-B14F-4D97-AF65-F5344CB8AC3E}">
        <p14:creationId xmlns:p14="http://schemas.microsoft.com/office/powerpoint/2010/main" val="2139399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Under Review</a:t>
            </a:r>
            <a:endParaRPr lang="en-GB" b="1" dirty="0"/>
          </a:p>
        </p:txBody>
      </p:sp>
      <p:pic>
        <p:nvPicPr>
          <p:cNvPr id="4" name="Content Placeholder 3"/>
          <p:cNvPicPr>
            <a:picLocks noGrp="1" noChangeAspect="1"/>
          </p:cNvPicPr>
          <p:nvPr>
            <p:ph idx="1"/>
          </p:nvPr>
        </p:nvPicPr>
        <p:blipFill>
          <a:blip r:embed="rId2"/>
          <a:stretch>
            <a:fillRect/>
          </a:stretch>
        </p:blipFill>
        <p:spPr>
          <a:xfrm>
            <a:off x="3983730" y="2494310"/>
            <a:ext cx="4797326" cy="2436737"/>
          </a:xfrm>
          <a:prstGeom prst="rect">
            <a:avLst/>
          </a:prstGeom>
        </p:spPr>
      </p:pic>
    </p:spTree>
    <p:extLst>
      <p:ext uri="{BB962C8B-B14F-4D97-AF65-F5344CB8AC3E}">
        <p14:creationId xmlns:p14="http://schemas.microsoft.com/office/powerpoint/2010/main" val="299342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Pupil Consultation</a:t>
            </a:r>
            <a:endParaRPr lang="en-GB" b="1" dirty="0"/>
          </a:p>
        </p:txBody>
      </p:sp>
      <p:sp>
        <p:nvSpPr>
          <p:cNvPr id="3" name="Content Placeholder 2"/>
          <p:cNvSpPr>
            <a:spLocks noGrp="1"/>
          </p:cNvSpPr>
          <p:nvPr>
            <p:ph idx="1"/>
          </p:nvPr>
        </p:nvSpPr>
        <p:spPr>
          <a:xfrm>
            <a:off x="367469" y="2066869"/>
            <a:ext cx="11511185" cy="3699566"/>
          </a:xfrm>
        </p:spPr>
        <p:txBody>
          <a:bodyPr>
            <a:normAutofit fontScale="92500" lnSpcReduction="10000"/>
          </a:bodyPr>
          <a:lstStyle/>
          <a:p>
            <a:pPr marL="0" indent="0">
              <a:buNone/>
            </a:pPr>
            <a:r>
              <a:rPr lang="en-GB" sz="3600" dirty="0" smtClean="0"/>
              <a:t>1. Does your teacher show the HWB/</a:t>
            </a:r>
            <a:r>
              <a:rPr lang="en-GB" sz="3600" dirty="0" err="1" smtClean="0"/>
              <a:t>Reg</a:t>
            </a:r>
            <a:r>
              <a:rPr lang="en-GB" sz="3600" dirty="0" smtClean="0"/>
              <a:t> slides?</a:t>
            </a:r>
          </a:p>
          <a:p>
            <a:endParaRPr lang="en-GB" sz="3600" dirty="0"/>
          </a:p>
          <a:p>
            <a:pPr marL="0" indent="0">
              <a:buNone/>
            </a:pPr>
            <a:r>
              <a:rPr lang="en-GB" sz="3600" dirty="0" smtClean="0"/>
              <a:t>2. Do the slides contain useful information?</a:t>
            </a:r>
          </a:p>
          <a:p>
            <a:endParaRPr lang="en-GB" sz="3600" dirty="0"/>
          </a:p>
          <a:p>
            <a:pPr marL="0" indent="0">
              <a:buNone/>
            </a:pPr>
            <a:r>
              <a:rPr lang="en-GB" sz="3600" dirty="0" smtClean="0"/>
              <a:t>3. Do you feel as if there is a consistent message?</a:t>
            </a:r>
          </a:p>
          <a:p>
            <a:endParaRPr lang="en-GB" sz="3600" dirty="0"/>
          </a:p>
          <a:p>
            <a:pPr marL="0" indent="0">
              <a:buNone/>
            </a:pPr>
            <a:r>
              <a:rPr lang="en-GB" sz="3600" dirty="0" smtClean="0"/>
              <a:t>4. Do you feel more informed?</a:t>
            </a:r>
          </a:p>
          <a:p>
            <a:pPr marL="0" indent="0">
              <a:buNone/>
            </a:pPr>
            <a:endParaRPr lang="en-GB" sz="3600" dirty="0" smtClean="0"/>
          </a:p>
          <a:p>
            <a:endParaRPr lang="en-GB" sz="3600" dirty="0"/>
          </a:p>
          <a:p>
            <a:endParaRPr lang="en-GB" sz="3600" dirty="0" smtClean="0"/>
          </a:p>
          <a:p>
            <a:endParaRPr lang="en-GB" dirty="0"/>
          </a:p>
          <a:p>
            <a:endParaRPr lang="en-GB" dirty="0"/>
          </a:p>
        </p:txBody>
      </p:sp>
    </p:spTree>
    <p:extLst>
      <p:ext uri="{BB962C8B-B14F-4D97-AF65-F5344CB8AC3E}">
        <p14:creationId xmlns:p14="http://schemas.microsoft.com/office/powerpoint/2010/main" val="236516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Pupil Consultation</a:t>
            </a:r>
            <a:endParaRPr lang="en-GB" b="1" dirty="0"/>
          </a:p>
        </p:txBody>
      </p:sp>
      <p:sp>
        <p:nvSpPr>
          <p:cNvPr id="3" name="Content Placeholder 2"/>
          <p:cNvSpPr>
            <a:spLocks noGrp="1"/>
          </p:cNvSpPr>
          <p:nvPr>
            <p:ph idx="1"/>
          </p:nvPr>
        </p:nvSpPr>
        <p:spPr/>
        <p:txBody>
          <a:bodyPr/>
          <a:lstStyle/>
          <a:p>
            <a:pPr marL="0" indent="0">
              <a:buNone/>
            </a:pPr>
            <a:r>
              <a:rPr lang="en-GB" dirty="0" smtClean="0"/>
              <a:t>9. Slides - what would you like more information about?</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2428933" y="2916237"/>
            <a:ext cx="7388256" cy="2450090"/>
          </a:xfrm>
          <a:prstGeom prst="rect">
            <a:avLst/>
          </a:prstGeom>
        </p:spPr>
      </p:pic>
    </p:spTree>
    <p:extLst>
      <p:ext uri="{BB962C8B-B14F-4D97-AF65-F5344CB8AC3E}">
        <p14:creationId xmlns:p14="http://schemas.microsoft.com/office/powerpoint/2010/main" val="1064363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0FE6EF-F3EF-4BE4-BBB4-4AE380B70E4E}" vid="{4FF58DB5-FE6A-4A6E-8D0D-95805EE29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Greenwood Template (2)</Template>
  <TotalTime>1438</TotalTime>
  <Words>469</Words>
  <Application>Microsoft Office PowerPoint</Application>
  <PresentationFormat>Widescreen</PresentationFormat>
  <Paragraphs>66</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School Improvement</vt:lpstr>
      <vt:lpstr>Working Groups</vt:lpstr>
      <vt:lpstr>PowerPoint Presentation</vt:lpstr>
      <vt:lpstr>HWB/Registration</vt:lpstr>
      <vt:lpstr>Looking Back…Introducing Our New Curriculum</vt:lpstr>
      <vt:lpstr>Under Review</vt:lpstr>
      <vt:lpstr>Pupil Consultation</vt:lpstr>
      <vt:lpstr>Pupil Consultation</vt:lpstr>
      <vt:lpstr>HWB/Reg - Any Other Comments?</vt:lpstr>
      <vt:lpstr>Purple Day</vt:lpstr>
      <vt:lpstr>Purple Day</vt:lpstr>
      <vt:lpstr>Sister Act Jnr</vt:lpstr>
      <vt:lpstr>PowerPoint Presentation</vt:lpstr>
      <vt:lpstr>Speakers</vt:lpstr>
      <vt:lpstr>Halloween Fun</vt:lpstr>
      <vt:lpstr>PowerPoint Presentation</vt:lpstr>
      <vt:lpstr>What’s going on in Greenwood Academy?</vt:lpstr>
      <vt:lpstr>PowerPoint Presentation</vt:lpstr>
      <vt:lpstr>PowerPoint Presentation</vt:lpstr>
    </vt:vector>
  </TitlesOfParts>
  <Company>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Hegarty</dc:creator>
  <cp:lastModifiedBy>C McKinlay</cp:lastModifiedBy>
  <cp:revision>148</cp:revision>
  <cp:lastPrinted>2023-12-04T10:42:42Z</cp:lastPrinted>
  <dcterms:created xsi:type="dcterms:W3CDTF">2023-01-22T20:30:49Z</dcterms:created>
  <dcterms:modified xsi:type="dcterms:W3CDTF">2023-12-12T10:54:22Z</dcterms:modified>
</cp:coreProperties>
</file>