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7" r:id="rId4"/>
    <p:sldMasterId id="2147483808" r:id="rId5"/>
    <p:sldMasterId id="2147483689" r:id="rId6"/>
    <p:sldMasterId id="2147483771" r:id="rId7"/>
    <p:sldMasterId id="2147483796" r:id="rId8"/>
  </p:sldMasterIdLst>
  <p:notesMasterIdLst>
    <p:notesMasterId r:id="rId33"/>
  </p:notesMasterIdLst>
  <p:sldIdLst>
    <p:sldId id="348" r:id="rId9"/>
    <p:sldId id="349" r:id="rId10"/>
    <p:sldId id="350" r:id="rId11"/>
    <p:sldId id="352" r:id="rId12"/>
    <p:sldId id="353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73" r:id="rId21"/>
    <p:sldId id="362" r:id="rId22"/>
    <p:sldId id="364" r:id="rId23"/>
    <p:sldId id="372" r:id="rId24"/>
    <p:sldId id="365" r:id="rId25"/>
    <p:sldId id="371" r:id="rId26"/>
    <p:sldId id="369" r:id="rId27"/>
    <p:sldId id="366" r:id="rId28"/>
    <p:sldId id="367" r:id="rId29"/>
    <p:sldId id="368" r:id="rId30"/>
    <p:sldId id="363" r:id="rId31"/>
    <p:sldId id="370" r:id="rId32"/>
  </p:sldIdLst>
  <p:sldSz cx="9144000" cy="6858000" type="screen4x3"/>
  <p:notesSz cx="6858000" cy="9144000"/>
  <p:embeddedFontLst>
    <p:embeddedFont>
      <p:font typeface="Co Text" panose="020B0604020202020204" charset="0"/>
      <p:regular r:id="rId34"/>
      <p:bold r:id="rId35"/>
    </p:embeddedFont>
    <p:embeddedFont>
      <p:font typeface="Co Text Light" panose="020B0604020202020204" charset="0"/>
      <p:regular r:id="rId36"/>
    </p:embeddedFont>
    <p:embeddedFont>
      <p:font typeface="Comic Sans MS" panose="030F0702030302020204" pitchFamily="66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pos="7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3" autoAdjust="0"/>
    <p:restoredTop sz="94707" autoAdjust="0"/>
  </p:normalViewPr>
  <p:slideViewPr>
    <p:cSldViewPr snapToGrid="0" showGuides="1">
      <p:cViewPr varScale="1">
        <p:scale>
          <a:sx n="79" d="100"/>
          <a:sy n="79" d="100"/>
        </p:scale>
        <p:origin x="1627" y="43"/>
      </p:cViewPr>
      <p:guideLst>
        <p:guide orient="horz" pos="2160"/>
        <p:guide pos="226"/>
        <p:guide pos="7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6.fntdata"/><Relationship Id="rId21" Type="http://schemas.openxmlformats.org/officeDocument/2006/relationships/slide" Target="slides/slide13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font" Target="fonts/font3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font" Target="fonts/font2.fntdata"/><Relationship Id="rId43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08D50-65F6-4569-B643-A627F8B6F6E9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7EF91-CACC-44D2-BE0B-7CCF83F1F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52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576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90631-4DC1-4040-8B6E-521AB09B0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5CC0F-18A3-4D33-8190-220C7D771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291C3D-6B90-42CB-9E3E-01395625D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D0183-59C1-4243-9545-BFBB40412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F72A-4DCB-4302-AB68-280A035CBAF9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08A1B-3384-47D8-A415-65FBDFE95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4FC44-0EBF-48B5-8926-55D2787D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A091-B5E6-4A34-A44D-3E88E8A69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92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485A3-F94F-4860-8D77-28CFEAAF5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5C934C-8F51-4FE0-ADA8-1236894D22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C1D00B-C681-43CE-A8E4-3A518AE0F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01CBF7-C900-4B46-AED1-85D3A79CB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F72A-4DCB-4302-AB68-280A035CBAF9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025D9-047B-44CA-9C11-12A00841E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3344E-DC17-4112-B3F0-7DDADCAE8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A091-B5E6-4A34-A44D-3E88E8A69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537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3D7FF-A44F-4E0C-99BF-8C2A30D87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ABBFCD-0A5F-4636-A516-02960E732E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D15CC-31E5-4B7C-B280-2BE9E91BB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F72A-4DCB-4302-AB68-280A035CBAF9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5CCC6-27FC-4D36-9092-A4167027A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CF8D6-CD08-4C8D-9439-68578016C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A091-B5E6-4A34-A44D-3E88E8A69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029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0E35A8-CADB-437E-B808-FCAEE18084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11BBC8-D202-4881-935A-8F83E1E95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834E7-AEEF-48ED-A5CB-1EB1A87A8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F72A-4DCB-4302-AB68-280A035CBAF9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4672E-6B96-4952-A406-5E274BD95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8D526-3CA6-4C16-B59B-223E8856E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A091-B5E6-4A34-A44D-3E88E8A69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789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34A32-1763-49C2-A5A0-2F1FC0617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680" y="136529"/>
            <a:ext cx="7886700" cy="2852737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solidFill>
                  <a:schemeClr val="tx2"/>
                </a:solidFill>
                <a:latin typeface="Co Text" panose="020B0603060202020204" pitchFamily="34" charset="0"/>
                <a:cs typeface="Co Text" panose="020B060306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6387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73F97-9895-47DA-BF59-A6D43471E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accent3"/>
                </a:solidFill>
                <a:latin typeface="Co Text" panose="020B0603060202020204" pitchFamily="34" charset="0"/>
                <a:cs typeface="Co Text" panose="020B060306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B6D6E-4BBE-4B44-AFF7-1FDBFE796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3"/>
                </a:solidFill>
                <a:latin typeface="Co Text" panose="020B0603060202020204" pitchFamily="34" charset="0"/>
                <a:cs typeface="Co Text" panose="020B0603060202020204" pitchFamily="34" charset="0"/>
              </a:defRPr>
            </a:lvl1pPr>
            <a:lvl2pPr>
              <a:defRPr sz="3200">
                <a:solidFill>
                  <a:schemeClr val="accent3"/>
                </a:solidFill>
                <a:latin typeface="Co Text" panose="020B0603060202020204" pitchFamily="34" charset="0"/>
                <a:cs typeface="Co Text" panose="020B0603060202020204" pitchFamily="34" charset="0"/>
              </a:defRPr>
            </a:lvl2pPr>
            <a:lvl3pPr>
              <a:defRPr sz="2800">
                <a:solidFill>
                  <a:schemeClr val="accent3"/>
                </a:solidFill>
                <a:latin typeface="Co Text" panose="020B0603060202020204" pitchFamily="34" charset="0"/>
                <a:cs typeface="Co Text" panose="020B0603060202020204" pitchFamily="34" charset="0"/>
              </a:defRPr>
            </a:lvl3pPr>
            <a:lvl4pPr>
              <a:defRPr sz="2000">
                <a:solidFill>
                  <a:schemeClr val="accent3"/>
                </a:solidFill>
                <a:latin typeface="Co Text" panose="020B0603060202020204" pitchFamily="34" charset="0"/>
                <a:cs typeface="Co Text" panose="020B0603060202020204" pitchFamily="34" charset="0"/>
              </a:defRPr>
            </a:lvl4pPr>
            <a:lvl5pPr>
              <a:defRPr sz="2000">
                <a:solidFill>
                  <a:schemeClr val="accent3"/>
                </a:solidFill>
                <a:latin typeface="Co Text" panose="020B0603060202020204" pitchFamily="34" charset="0"/>
                <a:cs typeface="Co Text" panose="020B060306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2181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0B28B-AEFB-44F3-AF71-9ADC56A17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accent3"/>
                </a:solidFill>
                <a:latin typeface="Co Text" panose="020B0603060202020204" pitchFamily="34" charset="0"/>
                <a:cs typeface="Co Text" panose="020B060306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7330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972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809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20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390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77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221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296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444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1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872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0047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06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9531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F2CB1-C01A-4BBD-9289-AD474B7DD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3D2E2D-8D99-43FE-87AB-D5DAB71FE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75BEC-048C-4BCE-B379-E633BC2CE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2194CB3-87BF-42EA-BB3A-E03E275C7E61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9121C-97FB-4F79-B5B4-0ABCECC5B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38703-C619-4691-8D67-2072BC1F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F336204-0774-4235-9D57-96D92ABD01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188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2C6E6-22CF-4271-8F06-58993CDE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43C6D-357F-48CF-B7F6-DD4279A97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845A4-EC60-4FD6-A675-F34FA06D72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2194CB3-87BF-42EA-BB3A-E03E275C7E61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B615A-BD23-43C8-9D26-8B324E91E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373EB-7B1F-4533-A28F-3089EC284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F336204-0774-4235-9D57-96D92ABD01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05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0E2FB-2158-47AE-A52E-1CDFCA341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0FF7E8-0672-4809-8F35-2D32FB9A6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2D3F7-290B-4E43-B6F9-AC8B49FFC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F72A-4DCB-4302-AB68-280A035CBAF9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D678A-C597-4431-8327-8031F65B7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205AE-E95D-4970-AE3D-19E99F8C3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A091-B5E6-4A34-A44D-3E88E8A69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001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34A32-1763-49C2-A5A0-2F1FC0617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680" y="136529"/>
            <a:ext cx="7886700" cy="2852737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solidFill>
                  <a:schemeClr val="tx2"/>
                </a:solidFill>
                <a:latin typeface="Co Text" panose="020B0603060202020204" pitchFamily="34" charset="0"/>
                <a:cs typeface="Co Text" panose="020B060306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8750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0B28B-AEFB-44F3-AF71-9ADC56A17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accent3"/>
                </a:solidFill>
                <a:latin typeface="Co Text" panose="020B0603060202020204" pitchFamily="34" charset="0"/>
                <a:cs typeface="Co Text" panose="020B060306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389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7EE91-06ED-4046-8BB0-5FED2EA82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FB9ED-AD10-4897-92E2-181ED92C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F578D-884E-45CC-82BB-DDE069F87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F72A-4DCB-4302-AB68-280A035CBAF9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BFD64-AA2B-48FF-BF46-9CD923C70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07E32-C61A-472A-9297-F865CB42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A091-B5E6-4A34-A44D-3E88E8A69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76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03AD7-9E66-45D5-AD61-EABDE0A5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C351D-D398-408D-88F2-601B02D05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37E78-8090-4D87-A4E5-2BD441CE8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F72A-4DCB-4302-AB68-280A035CBAF9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2D28D-E970-4283-BB48-8B0B6D223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66C05-2B20-4497-AC42-158FCE5D8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A091-B5E6-4A34-A44D-3E88E8A69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211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FB167-1827-4D30-A1A6-518A4440E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2FEED-DD43-4A58-883B-EBDECBD776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E56DDA-747E-4DF6-9475-46599F151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DF6D55-EDC2-41EF-98AE-433F3EBFD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F72A-4DCB-4302-AB68-280A035CBAF9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13BBDC-6978-46D0-9A0D-C738BE301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2CAE0-E73F-45B1-99AE-1E496C35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A091-B5E6-4A34-A44D-3E88E8A69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91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37D89-E9C4-45FC-A506-7A7523C5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97FF1-DDF5-45C2-AC5C-C09A7E8CD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C3D70B-A9E0-4A30-9986-3B22F9771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12A8B2-08E6-4B69-BE30-BFD661D17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5CF032-6EA4-4D90-9A0C-BF1098AB51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80C5F5-1051-47C1-9327-573748780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F72A-4DCB-4302-AB68-280A035CBAF9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8E5F6E-94D0-429B-84C2-A307D26C9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F930CA-98F4-4B8B-92D0-E62EAE33A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A091-B5E6-4A34-A44D-3E88E8A69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2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DB206-B08B-4232-8DB1-22CF59113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2E817-2BD3-4C39-9EAF-09AB4A1FD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F72A-4DCB-4302-AB68-280A035CBAF9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80C9B9-4B7B-4020-9642-5CFED7DD3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64B895-EB1F-4808-9F5F-E752C153E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A091-B5E6-4A34-A44D-3E88E8A69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73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20211F-F09E-4205-9A2D-24850B045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F72A-4DCB-4302-AB68-280A035CBAF9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1E3745-41F0-4520-BE1A-61A2A11BE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186B8-40BD-4FAF-964A-731D0C51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A091-B5E6-4A34-A44D-3E88E8A69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86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theme" Target="../theme/theme3.xml"/><Relationship Id="rId9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4" y="500400"/>
            <a:ext cx="8423477" cy="4431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249200"/>
            <a:ext cx="792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352800" y="6364801"/>
            <a:ext cx="904094" cy="866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563" dirty="0">
                <a:solidFill>
                  <a:schemeClr val="bg1"/>
                </a:solidFill>
                <a:latin typeface="+mj-lt"/>
              </a:rPr>
              <a:t>© 2020</a:t>
            </a:r>
            <a:r>
              <a:rPr lang="en-GB" sz="563" baseline="0" dirty="0">
                <a:solidFill>
                  <a:schemeClr val="bg1"/>
                </a:solidFill>
                <a:latin typeface="+mj-lt"/>
              </a:rPr>
              <a:t> Intelligent Health</a:t>
            </a:r>
            <a:endParaRPr lang="en-GB" sz="563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561" y="6094810"/>
            <a:ext cx="502921" cy="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1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1800" kern="1200" spc="-17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21441" indent="-121497" algn="l" defTabSz="514337" rtl="0" eaLnBrk="1" latinLnBrk="0" hangingPunct="1">
        <a:lnSpc>
          <a:spcPts val="1463"/>
        </a:lnSpc>
        <a:spcBef>
          <a:spcPts val="0"/>
        </a:spcBef>
        <a:spcAft>
          <a:spcPts val="1463"/>
        </a:spcAft>
        <a:buClr>
          <a:schemeClr val="bg2"/>
        </a:buClr>
        <a:buFont typeface="Arial" panose="020B0604020202020204" pitchFamily="34" charset="0"/>
        <a:buChar char="•"/>
        <a:defRPr sz="1350" kern="1200" spc="-6" baseline="0">
          <a:solidFill>
            <a:schemeClr val="bg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bg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bg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bg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pos="5216" userDrawn="1">
          <p15:clr>
            <a:srgbClr val="F26B43"/>
          </p15:clr>
        </p15:guide>
        <p15:guide id="3" orient="horz" pos="784" userDrawn="1">
          <p15:clr>
            <a:srgbClr val="F26B43"/>
          </p15:clr>
        </p15:guide>
        <p15:guide id="4" pos="553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AB4836-1F3D-4E91-AEE9-4B58C0921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8E003-1CBC-4DA4-BD62-1C505859D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0B6BE-C5FA-4F33-8054-36561204BA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BF72A-4DCB-4302-AB68-280A035CBAF9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62CBB-ADA7-40DC-AE5E-E187C9C1D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B684F-44C9-4072-98BE-C46334C849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0A091-B5E6-4A34-A44D-3E88E8A69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33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D58FEF-9E9F-43F0-9E1F-116A55EDAE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C2DACC-FC9F-4AFC-BB88-DE8952DC0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9178" y="4533175"/>
            <a:ext cx="1422400" cy="19901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B3BA744-927B-4884-A80C-C01478B554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7631" y="3699197"/>
            <a:ext cx="1808833" cy="23745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57FFFDA-734E-4751-88F7-BAB35C35A3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57799"/>
            <a:ext cx="9144000" cy="20661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09FF38-A801-4EBC-AA65-030FAA4AD12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947" y="4220023"/>
            <a:ext cx="2149604" cy="21496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B3626C7-6B9D-45AC-B8C7-C06C38F9A56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5699">
            <a:off x="6780706" y="5290008"/>
            <a:ext cx="726254" cy="10190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9D71F0B-BA33-4BB8-901D-046D7912DD1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5782">
            <a:off x="1256766" y="4992076"/>
            <a:ext cx="707362" cy="131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8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95" r:id="rId3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FE2D1E-A599-4BEF-947B-831CB0D2AFF4}"/>
              </a:ext>
            </a:extLst>
          </p:cNvPr>
          <p:cNvSpPr txBox="1"/>
          <p:nvPr userDrawn="1"/>
        </p:nvSpPr>
        <p:spPr>
          <a:xfrm>
            <a:off x="352802" y="6364801"/>
            <a:ext cx="738985" cy="866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563" dirty="0">
                <a:solidFill>
                  <a:schemeClr val="tx2"/>
                </a:solidFill>
                <a:latin typeface="+mj-lt"/>
              </a:rPr>
              <a:t>© 2020</a:t>
            </a:r>
            <a:r>
              <a:rPr lang="en-GB" sz="563" baseline="0" dirty="0">
                <a:solidFill>
                  <a:schemeClr val="tx2"/>
                </a:solidFill>
                <a:latin typeface="+mj-lt"/>
              </a:rPr>
              <a:t> Intelligent Health</a:t>
            </a:r>
            <a:endParaRPr lang="en-GB" sz="563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07E6A4-004C-44A5-907C-8DFEA8A6BA4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5" y="6094810"/>
            <a:ext cx="502921" cy="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pos="5216" userDrawn="1">
          <p15:clr>
            <a:srgbClr val="F26B43"/>
          </p15:clr>
        </p15:guide>
        <p15:guide id="3" orient="horz" pos="784" userDrawn="1">
          <p15:clr>
            <a:srgbClr val="F26B43"/>
          </p15:clr>
        </p15:guide>
        <p15:guide id="4" pos="553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F6150D-3FB1-4162-8C9F-75D337A94F6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998" y="391369"/>
            <a:ext cx="2219467" cy="200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4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821" r:id="rId3"/>
    <p:sldLayoutId id="214748382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atthestreet.me/activenation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3.xml"/><Relationship Id="rId1" Type="http://schemas.openxmlformats.org/officeDocument/2006/relationships/video" Target="https://www.youtube.com/embed/Mq353EbPJnI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047E4-1D64-4D54-8464-5EED8AC2A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33958"/>
            <a:ext cx="7886700" cy="2852737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accent3"/>
                </a:solidFill>
                <a:latin typeface="+mj-lt"/>
              </a:rPr>
              <a:t>Beat the Street is turning North Ayrshire (Active Nation) into a giant game!</a:t>
            </a:r>
            <a:br>
              <a:rPr lang="en-GB" b="1" dirty="0">
                <a:solidFill>
                  <a:schemeClr val="accent3"/>
                </a:solidFill>
                <a:latin typeface="+mj-lt"/>
              </a:rPr>
            </a:br>
            <a:r>
              <a:rPr lang="en-GB" b="1" dirty="0">
                <a:solidFill>
                  <a:schemeClr val="accent3"/>
                </a:solidFill>
                <a:latin typeface="+mj-lt"/>
              </a:rPr>
              <a:t>14</a:t>
            </a:r>
            <a:r>
              <a:rPr lang="en-GB" b="1" baseline="30000" dirty="0">
                <a:solidFill>
                  <a:schemeClr val="accent3"/>
                </a:solidFill>
                <a:latin typeface="+mj-lt"/>
              </a:rPr>
              <a:t>th</a:t>
            </a:r>
            <a:r>
              <a:rPr lang="en-GB" b="1" dirty="0">
                <a:solidFill>
                  <a:schemeClr val="accent3"/>
                </a:solidFill>
                <a:latin typeface="+mj-lt"/>
              </a:rPr>
              <a:t> February – 27</a:t>
            </a:r>
            <a:r>
              <a:rPr lang="en-GB" b="1" baseline="30000" dirty="0">
                <a:solidFill>
                  <a:schemeClr val="accent3"/>
                </a:solidFill>
                <a:latin typeface="+mj-lt"/>
              </a:rPr>
              <a:t>th</a:t>
            </a:r>
            <a:r>
              <a:rPr lang="en-GB" b="1" dirty="0">
                <a:solidFill>
                  <a:schemeClr val="accent3"/>
                </a:solidFill>
                <a:latin typeface="+mj-lt"/>
              </a:rPr>
              <a:t> March</a:t>
            </a:r>
          </a:p>
        </p:txBody>
      </p:sp>
    </p:spTree>
    <p:extLst>
      <p:ext uri="{BB962C8B-B14F-4D97-AF65-F5344CB8AC3E}">
        <p14:creationId xmlns:p14="http://schemas.microsoft.com/office/powerpoint/2010/main" val="916771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936CA2C-D181-4897-A01B-3481EE4F87CE}"/>
              </a:ext>
            </a:extLst>
          </p:cNvPr>
          <p:cNvSpPr txBox="1">
            <a:spLocks/>
          </p:cNvSpPr>
          <p:nvPr/>
        </p:nvSpPr>
        <p:spPr>
          <a:xfrm>
            <a:off x="2703841" y="4062054"/>
            <a:ext cx="6291943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Use your map to find Beat Boxes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C451D3-4651-4B7F-A57B-1291865F21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6347">
            <a:off x="59062" y="-1051430"/>
            <a:ext cx="4797352" cy="431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4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936CA2C-D181-4897-A01B-3481EE4F87CE}"/>
              </a:ext>
            </a:extLst>
          </p:cNvPr>
          <p:cNvSpPr txBox="1">
            <a:spLocks/>
          </p:cNvSpPr>
          <p:nvPr/>
        </p:nvSpPr>
        <p:spPr>
          <a:xfrm>
            <a:off x="2703841" y="4062054"/>
            <a:ext cx="6291943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There’ll be one near your school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B96D6C-4C3C-4184-ACF5-B4ED78E30A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1" y="-257344"/>
            <a:ext cx="4099019" cy="36863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42338A-5617-4352-98BF-E981F83F5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304" y="2466914"/>
            <a:ext cx="2337654" cy="36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1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936CA2C-D181-4897-A01B-3481EE4F87CE}"/>
              </a:ext>
            </a:extLst>
          </p:cNvPr>
          <p:cNvSpPr txBox="1">
            <a:spLocks/>
          </p:cNvSpPr>
          <p:nvPr/>
        </p:nvSpPr>
        <p:spPr>
          <a:xfrm>
            <a:off x="2732911" y="4071026"/>
            <a:ext cx="6291943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And lots more throughout North Ayrshire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0360AE1-7520-4BFF-8D15-7C37DE54D2AF}"/>
              </a:ext>
            </a:extLst>
          </p:cNvPr>
          <p:cNvSpPr/>
          <p:nvPr/>
        </p:nvSpPr>
        <p:spPr>
          <a:xfrm>
            <a:off x="975243" y="-2596048"/>
            <a:ext cx="1324428" cy="9919535"/>
          </a:xfrm>
          <a:custGeom>
            <a:avLst/>
            <a:gdLst>
              <a:gd name="connsiteX0" fmla="*/ 0 w 1324428"/>
              <a:gd name="connsiteY0" fmla="*/ 0 h 8243248"/>
              <a:gd name="connsiteX1" fmla="*/ 1146412 w 1324428"/>
              <a:gd name="connsiteY1" fmla="*/ 1392072 h 8243248"/>
              <a:gd name="connsiteX2" fmla="*/ 68238 w 1324428"/>
              <a:gd name="connsiteY2" fmla="*/ 3657600 h 8243248"/>
              <a:gd name="connsiteX3" fmla="*/ 1323832 w 1324428"/>
              <a:gd name="connsiteY3" fmla="*/ 5281684 h 8243248"/>
              <a:gd name="connsiteX4" fmla="*/ 245659 w 1324428"/>
              <a:gd name="connsiteY4" fmla="*/ 6987654 h 8243248"/>
              <a:gd name="connsiteX5" fmla="*/ 1160059 w 1324428"/>
              <a:gd name="connsiteY5" fmla="*/ 8243248 h 824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4428" h="8243248">
                <a:moveTo>
                  <a:pt x="0" y="0"/>
                </a:moveTo>
                <a:cubicBezTo>
                  <a:pt x="567519" y="391236"/>
                  <a:pt x="1135039" y="782472"/>
                  <a:pt x="1146412" y="1392072"/>
                </a:cubicBezTo>
                <a:cubicBezTo>
                  <a:pt x="1157785" y="2001672"/>
                  <a:pt x="38668" y="3009331"/>
                  <a:pt x="68238" y="3657600"/>
                </a:cubicBezTo>
                <a:cubicBezTo>
                  <a:pt x="97808" y="4305869"/>
                  <a:pt x="1294262" y="4726675"/>
                  <a:pt x="1323832" y="5281684"/>
                </a:cubicBezTo>
                <a:cubicBezTo>
                  <a:pt x="1353402" y="5836693"/>
                  <a:pt x="272954" y="6494060"/>
                  <a:pt x="245659" y="6987654"/>
                </a:cubicBezTo>
                <a:cubicBezTo>
                  <a:pt x="218364" y="7481248"/>
                  <a:pt x="689211" y="7862248"/>
                  <a:pt x="1160059" y="8243248"/>
                </a:cubicBezTo>
              </a:path>
            </a:pathLst>
          </a:custGeom>
          <a:noFill/>
          <a:ln w="1270000">
            <a:solidFill>
              <a:srgbClr val="3AA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F7A9EE-C9A4-4D1E-A003-865D34F267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40" y="2277551"/>
            <a:ext cx="1942960" cy="19429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4698D3-E437-429E-8D18-4DA7FA84E8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" y="-290018"/>
            <a:ext cx="1942960" cy="19429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18C670-398F-4BF9-A95E-8FFBAD55FE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6" y="4220511"/>
            <a:ext cx="1942960" cy="19429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2903D5-4E4B-4110-AB14-D560A1693C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14" y="4316818"/>
            <a:ext cx="605726" cy="10566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53CBF1-7C35-484A-BB10-82FD56F479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8855" y="1857512"/>
            <a:ext cx="535735" cy="141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17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936CA2C-D181-4897-A01B-3481EE4F87CE}"/>
              </a:ext>
            </a:extLst>
          </p:cNvPr>
          <p:cNvSpPr txBox="1">
            <a:spLocks/>
          </p:cNvSpPr>
          <p:nvPr/>
        </p:nvSpPr>
        <p:spPr>
          <a:xfrm>
            <a:off x="2732911" y="4515666"/>
            <a:ext cx="6291943" cy="194296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</a:t>
            </a:r>
            <a:r>
              <a:rPr lang="en-GB" sz="2800" dirty="0" err="1">
                <a:solidFill>
                  <a:schemeClr val="bg1"/>
                </a:solidFill>
              </a:rPr>
              <a:t>reas</a:t>
            </a:r>
            <a:r>
              <a:rPr lang="en-GB" sz="2800" dirty="0">
                <a:solidFill>
                  <a:schemeClr val="bg1"/>
                </a:solidFill>
              </a:rPr>
              <a:t> in the game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Ardrossan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Saltcoats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Stevenston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bg1"/>
                </a:solidFill>
              </a:rPr>
              <a:t>Beith</a:t>
            </a:r>
            <a:endParaRPr lang="en-GB" sz="2800" dirty="0">
              <a:solidFill>
                <a:schemeClr val="bg1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Gateside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Dalry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Kilbirnie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bg1"/>
                </a:solidFill>
              </a:rPr>
              <a:t>Glengarnock</a:t>
            </a:r>
            <a:endParaRPr lang="en-GB" sz="2800" dirty="0">
              <a:solidFill>
                <a:schemeClr val="bg1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Isle of Arran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0360AE1-7520-4BFF-8D15-7C37DE54D2AF}"/>
              </a:ext>
            </a:extLst>
          </p:cNvPr>
          <p:cNvSpPr/>
          <p:nvPr/>
        </p:nvSpPr>
        <p:spPr>
          <a:xfrm>
            <a:off x="975243" y="-2596048"/>
            <a:ext cx="1324428" cy="9919535"/>
          </a:xfrm>
          <a:custGeom>
            <a:avLst/>
            <a:gdLst>
              <a:gd name="connsiteX0" fmla="*/ 0 w 1324428"/>
              <a:gd name="connsiteY0" fmla="*/ 0 h 8243248"/>
              <a:gd name="connsiteX1" fmla="*/ 1146412 w 1324428"/>
              <a:gd name="connsiteY1" fmla="*/ 1392072 h 8243248"/>
              <a:gd name="connsiteX2" fmla="*/ 68238 w 1324428"/>
              <a:gd name="connsiteY2" fmla="*/ 3657600 h 8243248"/>
              <a:gd name="connsiteX3" fmla="*/ 1323832 w 1324428"/>
              <a:gd name="connsiteY3" fmla="*/ 5281684 h 8243248"/>
              <a:gd name="connsiteX4" fmla="*/ 245659 w 1324428"/>
              <a:gd name="connsiteY4" fmla="*/ 6987654 h 8243248"/>
              <a:gd name="connsiteX5" fmla="*/ 1160059 w 1324428"/>
              <a:gd name="connsiteY5" fmla="*/ 8243248 h 824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4428" h="8243248">
                <a:moveTo>
                  <a:pt x="0" y="0"/>
                </a:moveTo>
                <a:cubicBezTo>
                  <a:pt x="567519" y="391236"/>
                  <a:pt x="1135039" y="782472"/>
                  <a:pt x="1146412" y="1392072"/>
                </a:cubicBezTo>
                <a:cubicBezTo>
                  <a:pt x="1157785" y="2001672"/>
                  <a:pt x="38668" y="3009331"/>
                  <a:pt x="68238" y="3657600"/>
                </a:cubicBezTo>
                <a:cubicBezTo>
                  <a:pt x="97808" y="4305869"/>
                  <a:pt x="1294262" y="4726675"/>
                  <a:pt x="1323832" y="5281684"/>
                </a:cubicBezTo>
                <a:cubicBezTo>
                  <a:pt x="1353402" y="5836693"/>
                  <a:pt x="272954" y="6494060"/>
                  <a:pt x="245659" y="6987654"/>
                </a:cubicBezTo>
                <a:cubicBezTo>
                  <a:pt x="218364" y="7481248"/>
                  <a:pt x="689211" y="7862248"/>
                  <a:pt x="1160059" y="8243248"/>
                </a:cubicBezTo>
              </a:path>
            </a:pathLst>
          </a:custGeom>
          <a:noFill/>
          <a:ln w="1270000">
            <a:solidFill>
              <a:srgbClr val="3AA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F7A9EE-C9A4-4D1E-A003-865D34F267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40" y="2277551"/>
            <a:ext cx="1942960" cy="19429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4698D3-E437-429E-8D18-4DA7FA84E8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" y="-290018"/>
            <a:ext cx="1942960" cy="19429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18C670-398F-4BF9-A95E-8FFBAD55FE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6" y="4220511"/>
            <a:ext cx="1942960" cy="19429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2903D5-4E4B-4110-AB14-D560A1693C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14" y="4316818"/>
            <a:ext cx="605726" cy="10566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53CBF1-7C35-484A-BB10-82FD56F479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8855" y="1857512"/>
            <a:ext cx="535735" cy="141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23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936CA2C-D181-4897-A01B-3481EE4F87CE}"/>
              </a:ext>
            </a:extLst>
          </p:cNvPr>
          <p:cNvSpPr txBox="1">
            <a:spLocks/>
          </p:cNvSpPr>
          <p:nvPr/>
        </p:nvSpPr>
        <p:spPr>
          <a:xfrm>
            <a:off x="2638527" y="3897085"/>
            <a:ext cx="6291943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Every point you score goes towards your school total</a:t>
            </a: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4284FDC2-9CAC-4CB0-82FF-7309C61D36D3}"/>
              </a:ext>
            </a:extLst>
          </p:cNvPr>
          <p:cNvSpPr/>
          <p:nvPr/>
        </p:nvSpPr>
        <p:spPr>
          <a:xfrm>
            <a:off x="897180" y="2060487"/>
            <a:ext cx="1356164" cy="4797513"/>
          </a:xfrm>
          <a:prstGeom prst="upArrow">
            <a:avLst/>
          </a:prstGeom>
          <a:solidFill>
            <a:srgbClr val="E94E1B"/>
          </a:solidFill>
          <a:ln>
            <a:solidFill>
              <a:srgbClr val="E94E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89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936CA2C-D181-4897-A01B-3481EE4F87CE}"/>
              </a:ext>
            </a:extLst>
          </p:cNvPr>
          <p:cNvSpPr txBox="1">
            <a:spLocks/>
          </p:cNvSpPr>
          <p:nvPr/>
        </p:nvSpPr>
        <p:spPr>
          <a:xfrm>
            <a:off x="2584101" y="3947886"/>
            <a:ext cx="6291943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Register your CARD online to be in for a chance to win a prize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A4AA9B-C4E9-4B70-8CDD-6DF4D163EF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26" y="0"/>
            <a:ext cx="3754841" cy="375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47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49EBAFA-C773-491D-85C0-CB7EDE530E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32" y="-293776"/>
            <a:ext cx="3846459" cy="384645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936CA2C-D181-4897-A01B-3481EE4F87CE}"/>
              </a:ext>
            </a:extLst>
          </p:cNvPr>
          <p:cNvSpPr txBox="1">
            <a:spLocks/>
          </p:cNvSpPr>
          <p:nvPr/>
        </p:nvSpPr>
        <p:spPr>
          <a:xfrm>
            <a:off x="0" y="4917575"/>
            <a:ext cx="9144000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bg1"/>
                </a:solidFill>
              </a:rPr>
              <a:t>Collect Extra Cards for all your family from –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Tesco (High Road) Saltcoats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Morrisons, Stevenston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bg1"/>
                </a:solidFill>
              </a:rPr>
              <a:t>Auchenharvie</a:t>
            </a:r>
            <a:r>
              <a:rPr lang="en-GB" sz="2800" dirty="0">
                <a:solidFill>
                  <a:schemeClr val="bg1"/>
                </a:solidFill>
              </a:rPr>
              <a:t> Leisure Centre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bg1"/>
                </a:solidFill>
              </a:rPr>
              <a:t>Beith</a:t>
            </a:r>
            <a:r>
              <a:rPr lang="en-GB" sz="2800" dirty="0">
                <a:solidFill>
                  <a:schemeClr val="bg1"/>
                </a:solidFill>
              </a:rPr>
              <a:t> Library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Dalry Library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Kilbirnie Library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Arran Library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Arran Eco Hub</a:t>
            </a:r>
          </a:p>
          <a:p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1FABBA-95DA-4EEA-B8F8-31E946B277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5467" y="-181253"/>
            <a:ext cx="3015225" cy="37339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F131FF-4A74-488F-A0A5-0BE7C9DC598F}"/>
              </a:ext>
            </a:extLst>
          </p:cNvPr>
          <p:cNvSpPr txBox="1"/>
          <p:nvPr/>
        </p:nvSpPr>
        <p:spPr>
          <a:xfrm rot="545051">
            <a:off x="2281989" y="1023155"/>
            <a:ext cx="1665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o Headline" panose="020B0603060202020204" pitchFamily="34" charset="0"/>
                <a:cs typeface="Co Headline" panose="020B0603060202020204" pitchFamily="34" charset="0"/>
              </a:rPr>
              <a:t>+10!</a:t>
            </a:r>
          </a:p>
        </p:txBody>
      </p:sp>
    </p:spTree>
    <p:extLst>
      <p:ext uri="{BB962C8B-B14F-4D97-AF65-F5344CB8AC3E}">
        <p14:creationId xmlns:p14="http://schemas.microsoft.com/office/powerpoint/2010/main" val="165235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936CA2C-D181-4897-A01B-3481EE4F87CE}"/>
              </a:ext>
            </a:extLst>
          </p:cNvPr>
          <p:cNvSpPr txBox="1">
            <a:spLocks/>
          </p:cNvSpPr>
          <p:nvPr/>
        </p:nvSpPr>
        <p:spPr>
          <a:xfrm>
            <a:off x="313592" y="3839028"/>
            <a:ext cx="8516815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Make sure any extra cards picked up are registered online to join your team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3B44929-2239-4163-8B46-5C21FC1E9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821" y="347452"/>
            <a:ext cx="3374329" cy="2000647"/>
          </a:xfrm>
          <a:prstGeom prst="rect">
            <a:avLst/>
          </a:prstGeom>
        </p:spPr>
      </p:pic>
      <p:pic>
        <p:nvPicPr>
          <p:cNvPr id="3" name="Graphic 2" descr="Laptop">
            <a:extLst>
              <a:ext uri="{FF2B5EF4-FFF2-40B4-BE49-F238E27FC236}">
                <a16:creationId xmlns:a16="http://schemas.microsoft.com/office/drawing/2014/main" id="{F29EEC9F-E591-4AFC-8A91-6CD2F941B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0345" y="-961259"/>
            <a:ext cx="4622345" cy="462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40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E3B7FE8-5CC0-497C-BEA8-79CA3A5C6849}"/>
              </a:ext>
            </a:extLst>
          </p:cNvPr>
          <p:cNvSpPr txBox="1"/>
          <p:nvPr/>
        </p:nvSpPr>
        <p:spPr>
          <a:xfrm>
            <a:off x="344384" y="771896"/>
            <a:ext cx="5533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bg1"/>
                </a:solidFill>
                <a:latin typeface="+mj-lt"/>
              </a:rPr>
              <a:t>Remember……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57087E-F470-4AC4-9EF0-739B6111D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2800"/>
            <a:ext cx="9144000" cy="3505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C5167D-B62F-435A-88A9-A9C59BB5B349}"/>
              </a:ext>
            </a:extLst>
          </p:cNvPr>
          <p:cNvSpPr txBox="1"/>
          <p:nvPr/>
        </p:nvSpPr>
        <p:spPr>
          <a:xfrm>
            <a:off x="471829" y="5657671"/>
            <a:ext cx="2639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Hover your card at the first Beat Box to begin your journey.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B1C7E4-27C8-461E-A619-DA60819CC30F}"/>
              </a:ext>
            </a:extLst>
          </p:cNvPr>
          <p:cNvSpPr txBox="1"/>
          <p:nvPr/>
        </p:nvSpPr>
        <p:spPr>
          <a:xfrm>
            <a:off x="3438792" y="5657671"/>
            <a:ext cx="2639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The next Beat Box records your journey – you begin to collect points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E82DF-4E44-4A86-A01D-1474ACE4146A}"/>
              </a:ext>
            </a:extLst>
          </p:cNvPr>
          <p:cNvSpPr txBox="1"/>
          <p:nvPr/>
        </p:nvSpPr>
        <p:spPr>
          <a:xfrm>
            <a:off x="6405756" y="5657671"/>
            <a:ext cx="2639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Look for more Beat Boxes and keep earning points.</a:t>
            </a:r>
          </a:p>
        </p:txBody>
      </p:sp>
    </p:spTree>
    <p:extLst>
      <p:ext uri="{BB962C8B-B14F-4D97-AF65-F5344CB8AC3E}">
        <p14:creationId xmlns:p14="http://schemas.microsoft.com/office/powerpoint/2010/main" val="2499131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06BAF-C15D-4535-9F5E-6B818BABE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93" y="805211"/>
            <a:ext cx="7886700" cy="1325563"/>
          </a:xfrm>
        </p:spPr>
        <p:txBody>
          <a:bodyPr/>
          <a:lstStyle/>
          <a:p>
            <a:r>
              <a:rPr lang="en-GB" sz="6000" dirty="0">
                <a:solidFill>
                  <a:schemeClr val="bg1"/>
                </a:solidFill>
                <a:latin typeface="+mj-lt"/>
              </a:rPr>
              <a:t>Remember!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E39AB-2B0D-4307-BC72-5CEFB052B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3" y="5016512"/>
            <a:ext cx="2460598" cy="147635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336CB3A-7EED-4D5D-B5FF-EAA1DD97CCEC}"/>
              </a:ext>
            </a:extLst>
          </p:cNvPr>
          <p:cNvSpPr txBox="1">
            <a:spLocks/>
          </p:cNvSpPr>
          <p:nvPr/>
        </p:nvSpPr>
        <p:spPr>
          <a:xfrm>
            <a:off x="367393" y="2389872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3"/>
                </a:solidFill>
                <a:latin typeface="Co Text" panose="020B0603060202020204" pitchFamily="34" charset="0"/>
                <a:ea typeface="+mj-ea"/>
                <a:cs typeface="Co Text" panose="020B0603060202020204" pitchFamily="34" charset="0"/>
              </a:defRPr>
            </a:lvl1pPr>
          </a:lstStyle>
          <a:p>
            <a:r>
              <a:rPr lang="en-GB" sz="6000" dirty="0">
                <a:solidFill>
                  <a:schemeClr val="bg1"/>
                </a:solidFill>
                <a:latin typeface="+mj-lt"/>
              </a:rPr>
              <a:t>Staying active is not only good for your body but for your brain as well!</a:t>
            </a:r>
          </a:p>
        </p:txBody>
      </p:sp>
    </p:spTree>
    <p:extLst>
      <p:ext uri="{BB962C8B-B14F-4D97-AF65-F5344CB8AC3E}">
        <p14:creationId xmlns:p14="http://schemas.microsoft.com/office/powerpoint/2010/main" val="3280212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5CD793-8AA6-4C07-B326-F224278665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1497243"/>
            <a:ext cx="7886700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+mj-lt"/>
              </a:rPr>
              <a:t>Get points and win prizes by walking, rolling, running and</a:t>
            </a:r>
          </a:p>
          <a:p>
            <a:pPr algn="ctr"/>
            <a:r>
              <a:rPr lang="en-GB" b="1" dirty="0">
                <a:latin typeface="+mj-lt"/>
              </a:rPr>
              <a:t>cycling around your town. You can also play when travelling by bus or train.</a:t>
            </a:r>
            <a:br>
              <a:rPr lang="en-GB" b="1" dirty="0"/>
            </a:br>
            <a:br>
              <a:rPr lang="en-GB" b="1" dirty="0"/>
            </a:b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74738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E792E-E2D7-4549-8C00-1C2E2938C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680" y="365130"/>
            <a:ext cx="7886700" cy="832300"/>
          </a:xfrm>
        </p:spPr>
        <p:txBody>
          <a:bodyPr/>
          <a:lstStyle/>
          <a:p>
            <a:r>
              <a:rPr lang="en-GB" sz="6000" dirty="0">
                <a:latin typeface="+mj-lt"/>
              </a:rPr>
              <a:t>Staying Safe!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97B6B43-FA21-461B-9F46-0B5B2EF9B3B7}"/>
              </a:ext>
            </a:extLst>
          </p:cNvPr>
          <p:cNvSpPr txBox="1">
            <a:spLocks/>
          </p:cNvSpPr>
          <p:nvPr/>
        </p:nvSpPr>
        <p:spPr>
          <a:xfrm>
            <a:off x="407594" y="3902989"/>
            <a:ext cx="7886700" cy="832300"/>
          </a:xfrm>
          <a:prstGeom prst="rect">
            <a:avLst/>
          </a:prstGeom>
        </p:spPr>
        <p:txBody>
          <a:bodyPr anchor="b"/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Co Text" panose="020B0603060202020204" pitchFamily="34" charset="0"/>
                <a:ea typeface="+mj-ea"/>
                <a:cs typeface="Co Text" panose="020B0603060202020204" pitchFamily="34" charset="0"/>
              </a:defRPr>
            </a:lvl1pPr>
          </a:lstStyle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>
                <a:latin typeface="+mj-lt"/>
              </a:rPr>
              <a:t>Watch out for cars and buses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>
                <a:latin typeface="+mj-lt"/>
              </a:rPr>
              <a:t>Use crossings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>
                <a:latin typeface="+mj-lt"/>
              </a:rPr>
              <a:t>Stop, look, listen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>
                <a:latin typeface="+mj-lt"/>
              </a:rPr>
              <a:t>Be bright, be seen</a:t>
            </a:r>
          </a:p>
        </p:txBody>
      </p:sp>
    </p:spTree>
    <p:extLst>
      <p:ext uri="{BB962C8B-B14F-4D97-AF65-F5344CB8AC3E}">
        <p14:creationId xmlns:p14="http://schemas.microsoft.com/office/powerpoint/2010/main" val="3922759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E792E-E2D7-4549-8C00-1C2E2938C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761" y="767902"/>
            <a:ext cx="7886700" cy="832300"/>
          </a:xfrm>
        </p:spPr>
        <p:txBody>
          <a:bodyPr/>
          <a:lstStyle/>
          <a:p>
            <a:r>
              <a:rPr lang="en-GB" sz="6000" dirty="0">
                <a:latin typeface="+mj-lt"/>
              </a:rPr>
              <a:t>Staying Safe!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97B6B43-FA21-461B-9F46-0B5B2EF9B3B7}"/>
              </a:ext>
            </a:extLst>
          </p:cNvPr>
          <p:cNvSpPr txBox="1">
            <a:spLocks/>
          </p:cNvSpPr>
          <p:nvPr/>
        </p:nvSpPr>
        <p:spPr>
          <a:xfrm>
            <a:off x="483794" y="3537857"/>
            <a:ext cx="8714634" cy="832300"/>
          </a:xfrm>
          <a:prstGeom prst="rect">
            <a:avLst/>
          </a:prstGeom>
        </p:spPr>
        <p:txBody>
          <a:bodyPr anchor="b"/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Co Text" panose="020B0603060202020204" pitchFamily="34" charset="0"/>
                <a:ea typeface="+mj-ea"/>
                <a:cs typeface="Co Text" panose="020B0603060202020204" pitchFamily="34" charset="0"/>
              </a:defRPr>
            </a:lvl1pPr>
          </a:lstStyle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</a:rPr>
              <a:t>Boxes are contactless, you don’t need to touch the Box with your card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</a:rPr>
              <a:t>Wash your hands before and after playing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</a:rPr>
              <a:t>Keep hold of your own card, don’t share it with others</a:t>
            </a:r>
          </a:p>
        </p:txBody>
      </p:sp>
    </p:spTree>
    <p:extLst>
      <p:ext uri="{BB962C8B-B14F-4D97-AF65-F5344CB8AC3E}">
        <p14:creationId xmlns:p14="http://schemas.microsoft.com/office/powerpoint/2010/main" val="186749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1CED7-D837-476C-A309-56A44FE53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>
                <a:latin typeface="+mj-lt"/>
              </a:rPr>
              <a:t>Most importantly have fun and play fairly!</a:t>
            </a:r>
          </a:p>
        </p:txBody>
      </p:sp>
    </p:spTree>
    <p:extLst>
      <p:ext uri="{BB962C8B-B14F-4D97-AF65-F5344CB8AC3E}">
        <p14:creationId xmlns:p14="http://schemas.microsoft.com/office/powerpoint/2010/main" val="1055449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ar: 5 Points 4">
            <a:extLst>
              <a:ext uri="{FF2B5EF4-FFF2-40B4-BE49-F238E27FC236}">
                <a16:creationId xmlns:a16="http://schemas.microsoft.com/office/drawing/2014/main" id="{31FF524A-0F89-42AC-A848-33BE4A7EE914}"/>
              </a:ext>
            </a:extLst>
          </p:cNvPr>
          <p:cNvSpPr/>
          <p:nvPr/>
        </p:nvSpPr>
        <p:spPr>
          <a:xfrm rot="20509993">
            <a:off x="874050" y="946858"/>
            <a:ext cx="1494103" cy="148444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36CA2C-D181-4897-A01B-3481EE4F87CE}"/>
              </a:ext>
            </a:extLst>
          </p:cNvPr>
          <p:cNvSpPr txBox="1">
            <a:spLocks/>
          </p:cNvSpPr>
          <p:nvPr/>
        </p:nvSpPr>
        <p:spPr>
          <a:xfrm>
            <a:off x="2134311" y="4007795"/>
            <a:ext cx="6291943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800" dirty="0">
              <a:solidFill>
                <a:schemeClr val="bg1"/>
              </a:solidFill>
            </a:endParaRPr>
          </a:p>
          <a:p>
            <a:endParaRPr lang="en-GB" sz="4800" dirty="0">
              <a:solidFill>
                <a:schemeClr val="bg1"/>
              </a:solidFill>
            </a:endParaRPr>
          </a:p>
          <a:p>
            <a:r>
              <a:rPr lang="en-GB" sz="4800" dirty="0">
                <a:solidFill>
                  <a:schemeClr val="bg1"/>
                </a:solidFill>
              </a:rPr>
              <a:t>Will your school come top of the leaderboard and win prizes ?</a:t>
            </a:r>
          </a:p>
          <a:p>
            <a:r>
              <a:rPr lang="en-GB" sz="4800" dirty="0">
                <a:solidFill>
                  <a:schemeClr val="bg1"/>
                </a:solidFill>
              </a:rPr>
              <a:t>There are prizes for top 4 schools on </a:t>
            </a:r>
            <a:r>
              <a:rPr lang="en-GB" sz="4800">
                <a:solidFill>
                  <a:schemeClr val="bg1"/>
                </a:solidFill>
              </a:rPr>
              <a:t>each leaderboard.</a:t>
            </a:r>
            <a:endParaRPr lang="en-GB" sz="4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4C3376-FD60-46F2-8264-6D19DBDA96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65" y="851388"/>
            <a:ext cx="1528871" cy="137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5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1CED7-D837-476C-A309-56A44FE53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32473"/>
            <a:ext cx="8839200" cy="2852737"/>
          </a:xfrm>
        </p:spPr>
        <p:txBody>
          <a:bodyPr/>
          <a:lstStyle/>
          <a:p>
            <a:r>
              <a:rPr lang="en-GB" sz="3600" dirty="0">
                <a:latin typeface="+mj-lt"/>
                <a:hlinkClick r:id="rId2"/>
              </a:rPr>
              <a:t>www.beatthestreet.me/activenation</a:t>
            </a:r>
            <a:r>
              <a:rPr lang="en-GB" sz="3600" dirty="0">
                <a:latin typeface="+mj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03110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Beat the Street: Play for your school">
            <a:hlinkClick r:id="" action="ppaction://media"/>
            <a:extLst>
              <a:ext uri="{FF2B5EF4-FFF2-40B4-BE49-F238E27FC236}">
                <a16:creationId xmlns:a16="http://schemas.microsoft.com/office/drawing/2014/main" id="{EADBDC96-B246-45BC-A18C-C9193770957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5666" y="984621"/>
            <a:ext cx="8652667" cy="488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1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4921938-5D03-4648-86C5-DB3B437CB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858000" cy="2387600"/>
          </a:xfrm>
        </p:spPr>
        <p:txBody>
          <a:bodyPr/>
          <a:lstStyle/>
          <a:p>
            <a:r>
              <a:rPr lang="en-GB" dirty="0">
                <a:solidFill>
                  <a:schemeClr val="accent3"/>
                </a:solidFill>
              </a:rPr>
              <a:t>Here’s how you play….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36CA2C-D181-4897-A01B-3481EE4F87CE}"/>
              </a:ext>
            </a:extLst>
          </p:cNvPr>
          <p:cNvSpPr txBox="1">
            <a:spLocks/>
          </p:cNvSpPr>
          <p:nvPr/>
        </p:nvSpPr>
        <p:spPr>
          <a:xfrm>
            <a:off x="2405743" y="3602926"/>
            <a:ext cx="6858000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Your school will give you a Beat the Street CARD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A94A2B-3C16-449B-831D-542A99A6BD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294">
            <a:off x="-573888" y="1758764"/>
            <a:ext cx="4372562" cy="437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19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936CA2C-D181-4897-A01B-3481EE4F87CE}"/>
              </a:ext>
            </a:extLst>
          </p:cNvPr>
          <p:cNvSpPr txBox="1">
            <a:spLocks/>
          </p:cNvSpPr>
          <p:nvPr/>
        </p:nvSpPr>
        <p:spPr>
          <a:xfrm>
            <a:off x="3853543" y="3602926"/>
            <a:ext cx="5410200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And a Beat the Street Map</a:t>
            </a:r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E1A62B55-023A-40A2-B9EB-FB1C8691212B}"/>
              </a:ext>
            </a:extLst>
          </p:cNvPr>
          <p:cNvSpPr/>
          <p:nvPr/>
        </p:nvSpPr>
        <p:spPr>
          <a:xfrm rot="619120">
            <a:off x="666565" y="793172"/>
            <a:ext cx="3442548" cy="2440612"/>
          </a:xfrm>
          <a:prstGeom prst="doubleWav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784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82E031-5A4B-46D9-A940-BE553B3DF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1184" y="-6653261"/>
            <a:ext cx="19166368" cy="1916636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936CA2C-D181-4897-A01B-3481EE4F87CE}"/>
              </a:ext>
            </a:extLst>
          </p:cNvPr>
          <p:cNvSpPr txBox="1">
            <a:spLocks/>
          </p:cNvSpPr>
          <p:nvPr/>
        </p:nvSpPr>
        <p:spPr>
          <a:xfrm>
            <a:off x="2852057" y="4192872"/>
            <a:ext cx="6291943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Hover your card over Beat Boxes on lampposts in your area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7828A5-70DF-43EA-9375-5C8178625C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7980">
            <a:off x="-1405484" y="2705174"/>
            <a:ext cx="5362996" cy="536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6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A45CA7-1AB0-4609-BD72-D77452C2B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1184" y="-6519446"/>
            <a:ext cx="19166368" cy="1916636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936CA2C-D181-4897-A01B-3481EE4F87CE}"/>
              </a:ext>
            </a:extLst>
          </p:cNvPr>
          <p:cNvSpPr txBox="1">
            <a:spLocks/>
          </p:cNvSpPr>
          <p:nvPr/>
        </p:nvSpPr>
        <p:spPr>
          <a:xfrm>
            <a:off x="2997023" y="2999072"/>
            <a:ext cx="6291943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The Beat Box will beep and flash</a:t>
            </a:r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92D01F29-B63B-48CD-B904-76B27017EA40}"/>
              </a:ext>
            </a:extLst>
          </p:cNvPr>
          <p:cNvSpPr/>
          <p:nvPr/>
        </p:nvSpPr>
        <p:spPr>
          <a:xfrm>
            <a:off x="1023961" y="2540288"/>
            <a:ext cx="2248656" cy="2712721"/>
          </a:xfrm>
          <a:prstGeom prst="irregularSeal1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7828A5-70DF-43EA-9375-5C8178625C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7980">
            <a:off x="-1338156" y="2705173"/>
            <a:ext cx="5362996" cy="536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2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49EBAFA-C773-491D-85C0-CB7EDE530E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32" y="-293776"/>
            <a:ext cx="3846459" cy="384645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936CA2C-D181-4897-A01B-3481EE4F87CE}"/>
              </a:ext>
            </a:extLst>
          </p:cNvPr>
          <p:cNvSpPr txBox="1">
            <a:spLocks/>
          </p:cNvSpPr>
          <p:nvPr/>
        </p:nvSpPr>
        <p:spPr>
          <a:xfrm>
            <a:off x="2852057" y="4053975"/>
            <a:ext cx="6291943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Visit at least 2 Boxes within an hour to earn points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1FABBA-95DA-4EEA-B8F8-31E946B277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0663" y="776314"/>
            <a:ext cx="3015225" cy="37339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F131FF-4A74-488F-A0A5-0BE7C9DC598F}"/>
              </a:ext>
            </a:extLst>
          </p:cNvPr>
          <p:cNvSpPr txBox="1"/>
          <p:nvPr/>
        </p:nvSpPr>
        <p:spPr>
          <a:xfrm rot="545051">
            <a:off x="2281989" y="1023155"/>
            <a:ext cx="1665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o Headline" panose="020B0603060202020204" pitchFamily="34" charset="0"/>
                <a:cs typeface="Co Headline" panose="020B0603060202020204" pitchFamily="34" charset="0"/>
              </a:rPr>
              <a:t>+10!</a:t>
            </a:r>
          </a:p>
        </p:txBody>
      </p:sp>
    </p:spTree>
    <p:extLst>
      <p:ext uri="{BB962C8B-B14F-4D97-AF65-F5344CB8AC3E}">
        <p14:creationId xmlns:p14="http://schemas.microsoft.com/office/powerpoint/2010/main" val="84711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49EBAFA-C773-491D-85C0-CB7EDE530E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25" y="-178350"/>
            <a:ext cx="3967245" cy="396724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936CA2C-D181-4897-A01B-3481EE4F87CE}"/>
              </a:ext>
            </a:extLst>
          </p:cNvPr>
          <p:cNvSpPr txBox="1">
            <a:spLocks/>
          </p:cNvSpPr>
          <p:nvPr/>
        </p:nvSpPr>
        <p:spPr>
          <a:xfrm>
            <a:off x="2703841" y="4062054"/>
            <a:ext cx="6291943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The more times you travel between Boxes   the more points you will earn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1FABBA-95DA-4EEA-B8F8-31E946B277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21" y="1286643"/>
            <a:ext cx="2398537" cy="29702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F131FF-4A74-488F-A0A5-0BE7C9DC598F}"/>
              </a:ext>
            </a:extLst>
          </p:cNvPr>
          <p:cNvSpPr txBox="1"/>
          <p:nvPr/>
        </p:nvSpPr>
        <p:spPr>
          <a:xfrm rot="545051">
            <a:off x="1870862" y="1115453"/>
            <a:ext cx="1665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o Headline" panose="020B0603060202020204" pitchFamily="34" charset="0"/>
                <a:cs typeface="Co Headline" panose="020B0603060202020204" pitchFamily="34" charset="0"/>
              </a:rPr>
              <a:t>+10!</a:t>
            </a:r>
          </a:p>
        </p:txBody>
      </p:sp>
    </p:spTree>
    <p:extLst>
      <p:ext uri="{BB962C8B-B14F-4D97-AF65-F5344CB8AC3E}">
        <p14:creationId xmlns:p14="http://schemas.microsoft.com/office/powerpoint/2010/main" val="344737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theme/theme1.xml><?xml version="1.0" encoding="utf-8"?>
<a:theme xmlns:a="http://schemas.openxmlformats.org/drawingml/2006/main" name="IH Blue">
  <a:themeElements>
    <a:clrScheme name="intelligenthealthcolours">
      <a:dk1>
        <a:sysClr val="windowText" lastClr="000000"/>
      </a:dk1>
      <a:lt1>
        <a:sysClr val="window" lastClr="FFFFFF"/>
      </a:lt1>
      <a:dk2>
        <a:srgbClr val="004851"/>
      </a:dk2>
      <a:lt2>
        <a:srgbClr val="0092BC"/>
      </a:lt2>
      <a:accent1>
        <a:srgbClr val="00BAF0"/>
      </a:accent1>
      <a:accent2>
        <a:srgbClr val="0092BC"/>
      </a:accent2>
      <a:accent3>
        <a:srgbClr val="004851"/>
      </a:accent3>
      <a:accent4>
        <a:srgbClr val="ED8B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telligent Health">
      <a:majorFont>
        <a:latin typeface="Co Text"/>
        <a:ea typeface=""/>
        <a:cs typeface=""/>
      </a:majorFont>
      <a:minorFont>
        <a:latin typeface="Co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Beat the Street">
      <a:dk1>
        <a:sysClr val="windowText" lastClr="000000"/>
      </a:dk1>
      <a:lt1>
        <a:sysClr val="window" lastClr="FFFFFF"/>
      </a:lt1>
      <a:dk2>
        <a:srgbClr val="004851"/>
      </a:dk2>
      <a:lt2>
        <a:srgbClr val="0092BC"/>
      </a:lt2>
      <a:accent1>
        <a:srgbClr val="00BAF0"/>
      </a:accent1>
      <a:accent2>
        <a:srgbClr val="0092BC"/>
      </a:accent2>
      <a:accent3>
        <a:srgbClr val="004851"/>
      </a:accent3>
      <a:accent4>
        <a:srgbClr val="ED8B00"/>
      </a:accent4>
      <a:accent5>
        <a:srgbClr val="4472C4"/>
      </a:accent5>
      <a:accent6>
        <a:srgbClr val="33AF33"/>
      </a:accent6>
      <a:hlink>
        <a:srgbClr val="0563C1"/>
      </a:hlink>
      <a:folHlink>
        <a:srgbClr val="954F72"/>
      </a:folHlink>
    </a:clrScheme>
    <a:fontScheme name="Custom 1">
      <a:majorFont>
        <a:latin typeface="Co Text"/>
        <a:ea typeface=""/>
        <a:cs typeface=""/>
      </a:majorFont>
      <a:minorFont>
        <a:latin typeface="Co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H Whi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Beat the Street">
      <a:dk1>
        <a:sysClr val="windowText" lastClr="000000"/>
      </a:dk1>
      <a:lt1>
        <a:sysClr val="window" lastClr="FFFFFF"/>
      </a:lt1>
      <a:dk2>
        <a:srgbClr val="004851"/>
      </a:dk2>
      <a:lt2>
        <a:srgbClr val="0092BC"/>
      </a:lt2>
      <a:accent1>
        <a:srgbClr val="00BAF0"/>
      </a:accent1>
      <a:accent2>
        <a:srgbClr val="0092BC"/>
      </a:accent2>
      <a:accent3>
        <a:srgbClr val="004851"/>
      </a:accent3>
      <a:accent4>
        <a:srgbClr val="ED8B00"/>
      </a:accent4>
      <a:accent5>
        <a:srgbClr val="4472C4"/>
      </a:accent5>
      <a:accent6>
        <a:srgbClr val="33AF33"/>
      </a:accent6>
      <a:hlink>
        <a:srgbClr val="0563C1"/>
      </a:hlink>
      <a:folHlink>
        <a:srgbClr val="954F72"/>
      </a:folHlink>
    </a:clrScheme>
    <a:fontScheme name="Custom 1">
      <a:majorFont>
        <a:latin typeface="Co Text"/>
        <a:ea typeface=""/>
        <a:cs typeface=""/>
      </a:majorFont>
      <a:minorFont>
        <a:latin typeface="Co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67D5279AE5F04B9B861EE0FA32DC7A" ma:contentTypeVersion="12" ma:contentTypeDescription="Create a new document." ma:contentTypeScope="" ma:versionID="33e1b18adb51bf92fe4deb5ebbb96a00">
  <xsd:schema xmlns:xsd="http://www.w3.org/2001/XMLSchema" xmlns:xs="http://www.w3.org/2001/XMLSchema" xmlns:p="http://schemas.microsoft.com/office/2006/metadata/properties" xmlns:ns2="5c4fdd34-17b2-4af0-9d0a-d7ab36be25dc" xmlns:ns3="53732167-00af-4c43-80cf-65084aa1274e" targetNamespace="http://schemas.microsoft.com/office/2006/metadata/properties" ma:root="true" ma:fieldsID="0547f418a9d9a585949b520c2a8f8a6a" ns2:_="" ns3:_="">
    <xsd:import namespace="5c4fdd34-17b2-4af0-9d0a-d7ab36be25dc"/>
    <xsd:import namespace="53732167-00af-4c43-80cf-65084aa1274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4fdd34-17b2-4af0-9d0a-d7ab36be25d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32167-00af-4c43-80cf-65084aa127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DA1904-7B69-47BD-8935-9779F6D00450}">
  <ds:schemaRefs>
    <ds:schemaRef ds:uri="http://schemas.microsoft.com/office/2006/documentManagement/types"/>
    <ds:schemaRef ds:uri="http://www.w3.org/XML/1998/namespace"/>
    <ds:schemaRef ds:uri="http://purl.org/dc/terms/"/>
    <ds:schemaRef ds:uri="8f875fa3-4a0c-4079-99f9-7e6913fe7b6a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5c4fdd34-17b2-4af0-9d0a-d7ab36be25dc"/>
  </ds:schemaRefs>
</ds:datastoreItem>
</file>

<file path=customXml/itemProps2.xml><?xml version="1.0" encoding="utf-8"?>
<ds:datastoreItem xmlns:ds="http://schemas.openxmlformats.org/officeDocument/2006/customXml" ds:itemID="{C857A8D7-BAE9-4651-A367-1A782C1F79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B506F7-BB0C-4DAF-9ED5-B5053952A3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4fdd34-17b2-4af0-9d0a-d7ab36be25dc"/>
    <ds:schemaRef ds:uri="53732167-00af-4c43-80cf-65084aa127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</Words>
  <Application>Microsoft Office PowerPoint</Application>
  <PresentationFormat>On-screen Show (4:3)</PresentationFormat>
  <Paragraphs>59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Calibri Light</vt:lpstr>
      <vt:lpstr>Calibri</vt:lpstr>
      <vt:lpstr>Co Headline</vt:lpstr>
      <vt:lpstr>Comic Sans MS</vt:lpstr>
      <vt:lpstr>Co Text</vt:lpstr>
      <vt:lpstr>Co Text Light</vt:lpstr>
      <vt:lpstr>Arial</vt:lpstr>
      <vt:lpstr>IH Blue</vt:lpstr>
      <vt:lpstr>1_Custom Design</vt:lpstr>
      <vt:lpstr>Custom Design</vt:lpstr>
      <vt:lpstr>IH White</vt:lpstr>
      <vt:lpstr>2_Custom Design</vt:lpstr>
      <vt:lpstr>Beat the Street is turning North Ayrshire (Active Nation) into a giant game! 14th February – 27th March</vt:lpstr>
      <vt:lpstr>Get points and win prizes by walking, rolling, running and cycling around your town. You can also play when travelling by bus or train.  </vt:lpstr>
      <vt:lpstr>PowerPoint Presentation</vt:lpstr>
      <vt:lpstr>Here’s how you play….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Remember!</vt:lpstr>
      <vt:lpstr>Staying Safe!</vt:lpstr>
      <vt:lpstr>Staying Safe!</vt:lpstr>
      <vt:lpstr>Most importantly have fun and play fairly!</vt:lpstr>
      <vt:lpstr>PowerPoint Presentation</vt:lpstr>
      <vt:lpstr>www.beatthestreet.me/activenation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Price</dc:creator>
  <cp:lastModifiedBy>Craig Dalziel</cp:lastModifiedBy>
  <cp:revision>228</cp:revision>
  <dcterms:created xsi:type="dcterms:W3CDTF">2015-12-04T18:42:57Z</dcterms:created>
  <dcterms:modified xsi:type="dcterms:W3CDTF">2024-01-09T16:20:09Z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0x010100E367D5279AE5F04B9B861EE0FA32DC7A</vt:lpwstr>
  </property>
</Properties>
</file>