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  <p:sldMasterId id="2147484057" r:id="rId2"/>
    <p:sldMasterId id="2147484069" r:id="rId3"/>
  </p:sldMasterIdLst>
  <p:notesMasterIdLst>
    <p:notesMasterId r:id="rId27"/>
  </p:notesMasterIdLst>
  <p:sldIdLst>
    <p:sldId id="256" r:id="rId4"/>
    <p:sldId id="295" r:id="rId5"/>
    <p:sldId id="257" r:id="rId6"/>
    <p:sldId id="294" r:id="rId7"/>
    <p:sldId id="284" r:id="rId8"/>
    <p:sldId id="283" r:id="rId9"/>
    <p:sldId id="271" r:id="rId10"/>
    <p:sldId id="269" r:id="rId11"/>
    <p:sldId id="308" r:id="rId12"/>
    <p:sldId id="289" r:id="rId13"/>
    <p:sldId id="291" r:id="rId14"/>
    <p:sldId id="305" r:id="rId15"/>
    <p:sldId id="304" r:id="rId16"/>
    <p:sldId id="306" r:id="rId17"/>
    <p:sldId id="307" r:id="rId18"/>
    <p:sldId id="273" r:id="rId19"/>
    <p:sldId id="290" r:id="rId20"/>
    <p:sldId id="300" r:id="rId21"/>
    <p:sldId id="301" r:id="rId22"/>
    <p:sldId id="302" r:id="rId23"/>
    <p:sldId id="296" r:id="rId24"/>
    <p:sldId id="297" r:id="rId25"/>
    <p:sldId id="303" r:id="rId2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6699FF"/>
    <a:srgbClr val="3333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4660"/>
  </p:normalViewPr>
  <p:slideViewPr>
    <p:cSldViewPr>
      <p:cViewPr varScale="1">
        <p:scale>
          <a:sx n="84" d="100"/>
          <a:sy n="84" d="100"/>
        </p:scale>
        <p:origin x="1692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DC4A45-9F49-4C08-912C-25065F0341AE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GB"/>
        </a:p>
      </dgm:t>
    </dgm:pt>
    <dgm:pt modelId="{79E136F7-B9B9-4054-88BF-E44992CDF207}" type="pres">
      <dgm:prSet presAssocID="{7ADC4A45-9F49-4C08-912C-25065F0341AE}" presName="Name0" presStyleCnt="0">
        <dgm:presLayoutVars>
          <dgm:chMax val="11"/>
          <dgm:chPref val="11"/>
          <dgm:dir/>
          <dgm:resizeHandles/>
        </dgm:presLayoutVars>
      </dgm:prSet>
      <dgm:spPr/>
    </dgm:pt>
  </dgm:ptLst>
  <dgm:cxnLst>
    <dgm:cxn modelId="{408DD289-9073-4D08-B611-436A13472CB4}" type="presOf" srcId="{7ADC4A45-9F49-4C08-912C-25065F0341AE}" destId="{79E136F7-B9B9-4054-88BF-E44992CDF207}" srcOrd="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A2EF71-1E02-426D-BD5F-EE18C184D8A3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GB"/>
        </a:p>
      </dgm:t>
    </dgm:pt>
    <dgm:pt modelId="{846972CC-7DDB-4615-AE6F-98E4C2DAAB6D}" type="pres">
      <dgm:prSet presAssocID="{30A2EF71-1E02-426D-BD5F-EE18C184D8A3}" presName="Name0" presStyleCnt="0">
        <dgm:presLayoutVars>
          <dgm:chMax val="11"/>
          <dgm:chPref val="11"/>
          <dgm:dir/>
          <dgm:resizeHandles/>
        </dgm:presLayoutVars>
      </dgm:prSet>
      <dgm:spPr/>
    </dgm:pt>
  </dgm:ptLst>
  <dgm:cxnLst>
    <dgm:cxn modelId="{C05FB5DC-D355-4C8E-9397-2FBA8129920C}" type="presOf" srcId="{30A2EF71-1E02-426D-BD5F-EE18C184D8A3}" destId="{846972CC-7DDB-4615-AE6F-98E4C2DAAB6D}" srcOrd="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E6E3F7-0A87-4C21-9784-3D427D703BCE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57A1209-FCD2-40C5-ABC0-47E389158517}">
      <dgm:prSet phldrT="[Text]"/>
      <dgm:spPr/>
      <dgm:t>
        <a:bodyPr/>
        <a:lstStyle/>
        <a:p>
          <a:r>
            <a:rPr lang="en-GB" dirty="0"/>
            <a:t>S2 options process</a:t>
          </a:r>
        </a:p>
      </dgm:t>
    </dgm:pt>
    <dgm:pt modelId="{4BA40498-7665-4CB6-B392-78F16CE8E401}" type="parTrans" cxnId="{84D9FD7E-A0FF-4E7D-94EA-6B84D03E68FB}">
      <dgm:prSet/>
      <dgm:spPr/>
      <dgm:t>
        <a:bodyPr/>
        <a:lstStyle/>
        <a:p>
          <a:endParaRPr lang="en-GB"/>
        </a:p>
      </dgm:t>
    </dgm:pt>
    <dgm:pt modelId="{360D71C4-E85D-4B35-A3C6-24DDA99678D8}" type="sibTrans" cxnId="{84D9FD7E-A0FF-4E7D-94EA-6B84D03E68FB}">
      <dgm:prSet/>
      <dgm:spPr/>
      <dgm:t>
        <a:bodyPr/>
        <a:lstStyle/>
        <a:p>
          <a:endParaRPr lang="en-GB"/>
        </a:p>
      </dgm:t>
    </dgm:pt>
    <dgm:pt modelId="{51C43B7A-FD23-4088-A4D1-6CD7232A4670}">
      <dgm:prSet phldrT="[Text]"/>
      <dgm:spPr/>
      <dgm:t>
        <a:bodyPr/>
        <a:lstStyle/>
        <a:p>
          <a:r>
            <a:rPr lang="en-GB" dirty="0"/>
            <a:t>S2 Pathways event </a:t>
          </a:r>
        </a:p>
        <a:p>
          <a:r>
            <a:rPr lang="en-GB" dirty="0"/>
            <a:t>(September)</a:t>
          </a:r>
        </a:p>
      </dgm:t>
    </dgm:pt>
    <dgm:pt modelId="{C3B87D94-EE82-4604-B2A0-8963975FB7F9}" type="parTrans" cxnId="{7D739EC2-145E-47A8-B801-691A20F003F9}">
      <dgm:prSet/>
      <dgm:spPr/>
      <dgm:t>
        <a:bodyPr/>
        <a:lstStyle/>
        <a:p>
          <a:endParaRPr lang="en-GB"/>
        </a:p>
      </dgm:t>
    </dgm:pt>
    <dgm:pt modelId="{FFF5E048-D602-46A3-B2E3-BE6BE0EA8502}" type="sibTrans" cxnId="{7D739EC2-145E-47A8-B801-691A20F003F9}">
      <dgm:prSet/>
      <dgm:spPr/>
      <dgm:t>
        <a:bodyPr/>
        <a:lstStyle/>
        <a:p>
          <a:endParaRPr lang="en-GB"/>
        </a:p>
      </dgm:t>
    </dgm:pt>
    <dgm:pt modelId="{4BA50617-7054-4CEB-A9ED-6B1FC0782685}">
      <dgm:prSet phldrT="[Text]"/>
      <dgm:spPr/>
      <dgm:t>
        <a:bodyPr/>
        <a:lstStyle/>
        <a:p>
          <a:r>
            <a:rPr lang="en-GB" dirty="0"/>
            <a:t>S2 Tracking reports </a:t>
          </a:r>
        </a:p>
        <a:p>
          <a:r>
            <a:rPr lang="en-GB" dirty="0"/>
            <a:t>(November)</a:t>
          </a:r>
        </a:p>
      </dgm:t>
    </dgm:pt>
    <dgm:pt modelId="{869A40BE-482E-484F-8FE1-A6759AFE57C0}" type="parTrans" cxnId="{321A9E13-4955-4564-9C94-A6F152CE1EBC}">
      <dgm:prSet/>
      <dgm:spPr/>
      <dgm:t>
        <a:bodyPr/>
        <a:lstStyle/>
        <a:p>
          <a:endParaRPr lang="en-GB"/>
        </a:p>
      </dgm:t>
    </dgm:pt>
    <dgm:pt modelId="{86ACCE4F-9713-410D-8513-BDB63E6CCAC3}" type="sibTrans" cxnId="{321A9E13-4955-4564-9C94-A6F152CE1EBC}">
      <dgm:prSet/>
      <dgm:spPr/>
      <dgm:t>
        <a:bodyPr/>
        <a:lstStyle/>
        <a:p>
          <a:endParaRPr lang="en-GB"/>
        </a:p>
      </dgm:t>
    </dgm:pt>
    <dgm:pt modelId="{1C3EA6B2-5C10-49B4-AEAE-CB7D1543F41F}">
      <dgm:prSet phldrT="[Text]"/>
      <dgm:spPr/>
      <dgm:t>
        <a:bodyPr/>
        <a:lstStyle/>
        <a:p>
          <a:r>
            <a:rPr lang="en-GB" dirty="0"/>
            <a:t>S2 Parents Progress Evening </a:t>
          </a:r>
        </a:p>
        <a:p>
          <a:r>
            <a:rPr lang="en-GB" dirty="0"/>
            <a:t>(December)</a:t>
          </a:r>
        </a:p>
      </dgm:t>
    </dgm:pt>
    <dgm:pt modelId="{8111D59F-F826-47C5-A2AA-A4072BB55A8B}" type="parTrans" cxnId="{43E600CE-13B9-4EE5-BBE6-7E54F562D51B}">
      <dgm:prSet/>
      <dgm:spPr/>
      <dgm:t>
        <a:bodyPr/>
        <a:lstStyle/>
        <a:p>
          <a:endParaRPr lang="en-GB"/>
        </a:p>
      </dgm:t>
    </dgm:pt>
    <dgm:pt modelId="{3C68FD96-0FA0-42DE-9728-2BDE012D14E4}" type="sibTrans" cxnId="{43E600CE-13B9-4EE5-BBE6-7E54F562D51B}">
      <dgm:prSet/>
      <dgm:spPr/>
      <dgm:t>
        <a:bodyPr/>
        <a:lstStyle/>
        <a:p>
          <a:endParaRPr lang="en-GB"/>
        </a:p>
      </dgm:t>
    </dgm:pt>
    <dgm:pt modelId="{F69FFF31-E3DE-4500-B435-DAF4F4A00CFC}">
      <dgm:prSet phldrT="[Text]"/>
      <dgm:spPr/>
      <dgm:t>
        <a:bodyPr/>
        <a:lstStyle/>
        <a:p>
          <a:r>
            <a:rPr lang="en-GB" dirty="0"/>
            <a:t>S2 Subject Talks</a:t>
          </a:r>
        </a:p>
        <a:p>
          <a:r>
            <a:rPr lang="en-GB" dirty="0"/>
            <a:t>(December)</a:t>
          </a:r>
        </a:p>
      </dgm:t>
    </dgm:pt>
    <dgm:pt modelId="{5E189251-C165-4207-81DD-B02D01A7D51B}" type="parTrans" cxnId="{3E50AD0D-B841-44D3-9A5B-BB81776D5EF9}">
      <dgm:prSet/>
      <dgm:spPr/>
      <dgm:t>
        <a:bodyPr/>
        <a:lstStyle/>
        <a:p>
          <a:endParaRPr lang="en-GB"/>
        </a:p>
      </dgm:t>
    </dgm:pt>
    <dgm:pt modelId="{40BFA505-E6AD-4F3C-ACE8-2BA79CA2BD3C}" type="sibTrans" cxnId="{3E50AD0D-B841-44D3-9A5B-BB81776D5EF9}">
      <dgm:prSet/>
      <dgm:spPr/>
      <dgm:t>
        <a:bodyPr/>
        <a:lstStyle/>
        <a:p>
          <a:endParaRPr lang="en-GB"/>
        </a:p>
      </dgm:t>
    </dgm:pt>
    <dgm:pt modelId="{0BBA93AE-5FE7-4B58-A3F7-1DA52958AE4F}" type="pres">
      <dgm:prSet presAssocID="{EFE6E3F7-0A87-4C21-9784-3D427D703BC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A0AC1F0-913F-4BA3-9167-D4AEA5178DF2}" type="pres">
      <dgm:prSet presAssocID="{557A1209-FCD2-40C5-ABC0-47E389158517}" presName="centerShape" presStyleLbl="node0" presStyleIdx="0" presStyleCnt="1"/>
      <dgm:spPr/>
    </dgm:pt>
    <dgm:pt modelId="{E7C6824B-7BAD-4455-8650-2EFCA3754FF2}" type="pres">
      <dgm:prSet presAssocID="{C3B87D94-EE82-4604-B2A0-8963975FB7F9}" presName="Name9" presStyleLbl="parChTrans1D2" presStyleIdx="0" presStyleCnt="4"/>
      <dgm:spPr/>
    </dgm:pt>
    <dgm:pt modelId="{3B004778-9B2D-4694-A744-3FF531BFEDD7}" type="pres">
      <dgm:prSet presAssocID="{C3B87D94-EE82-4604-B2A0-8963975FB7F9}" presName="connTx" presStyleLbl="parChTrans1D2" presStyleIdx="0" presStyleCnt="4"/>
      <dgm:spPr/>
    </dgm:pt>
    <dgm:pt modelId="{059748FB-AF52-4427-886B-A828DF1CEC85}" type="pres">
      <dgm:prSet presAssocID="{51C43B7A-FD23-4088-A4D1-6CD7232A4670}" presName="node" presStyleLbl="node1" presStyleIdx="0" presStyleCnt="4">
        <dgm:presLayoutVars>
          <dgm:bulletEnabled val="1"/>
        </dgm:presLayoutVars>
      </dgm:prSet>
      <dgm:spPr/>
    </dgm:pt>
    <dgm:pt modelId="{7CFA23DA-864A-493B-99D4-72F1003006F2}" type="pres">
      <dgm:prSet presAssocID="{869A40BE-482E-484F-8FE1-A6759AFE57C0}" presName="Name9" presStyleLbl="parChTrans1D2" presStyleIdx="1" presStyleCnt="4"/>
      <dgm:spPr/>
    </dgm:pt>
    <dgm:pt modelId="{42867590-A5CD-418B-B6C7-279B43B674FF}" type="pres">
      <dgm:prSet presAssocID="{869A40BE-482E-484F-8FE1-A6759AFE57C0}" presName="connTx" presStyleLbl="parChTrans1D2" presStyleIdx="1" presStyleCnt="4"/>
      <dgm:spPr/>
    </dgm:pt>
    <dgm:pt modelId="{E118D683-33B8-43A8-839F-0D8AC26189F5}" type="pres">
      <dgm:prSet presAssocID="{4BA50617-7054-4CEB-A9ED-6B1FC0782685}" presName="node" presStyleLbl="node1" presStyleIdx="1" presStyleCnt="4">
        <dgm:presLayoutVars>
          <dgm:bulletEnabled val="1"/>
        </dgm:presLayoutVars>
      </dgm:prSet>
      <dgm:spPr/>
    </dgm:pt>
    <dgm:pt modelId="{D4995B9D-42F5-4C75-9209-0A5ACAC30325}" type="pres">
      <dgm:prSet presAssocID="{8111D59F-F826-47C5-A2AA-A4072BB55A8B}" presName="Name9" presStyleLbl="parChTrans1D2" presStyleIdx="2" presStyleCnt="4"/>
      <dgm:spPr/>
    </dgm:pt>
    <dgm:pt modelId="{76488B4F-72AA-4A99-B8A8-87B4C968741A}" type="pres">
      <dgm:prSet presAssocID="{8111D59F-F826-47C5-A2AA-A4072BB55A8B}" presName="connTx" presStyleLbl="parChTrans1D2" presStyleIdx="2" presStyleCnt="4"/>
      <dgm:spPr/>
    </dgm:pt>
    <dgm:pt modelId="{683A339A-30F0-43EE-92D5-075937B5A9C5}" type="pres">
      <dgm:prSet presAssocID="{1C3EA6B2-5C10-49B4-AEAE-CB7D1543F41F}" presName="node" presStyleLbl="node1" presStyleIdx="2" presStyleCnt="4">
        <dgm:presLayoutVars>
          <dgm:bulletEnabled val="1"/>
        </dgm:presLayoutVars>
      </dgm:prSet>
      <dgm:spPr/>
    </dgm:pt>
    <dgm:pt modelId="{D2DC3CDA-1AD6-4C21-8A9B-E4B8C34E756A}" type="pres">
      <dgm:prSet presAssocID="{5E189251-C165-4207-81DD-B02D01A7D51B}" presName="Name9" presStyleLbl="parChTrans1D2" presStyleIdx="3" presStyleCnt="4"/>
      <dgm:spPr/>
    </dgm:pt>
    <dgm:pt modelId="{3DFAA183-793F-4CE2-90B5-72087F3FD270}" type="pres">
      <dgm:prSet presAssocID="{5E189251-C165-4207-81DD-B02D01A7D51B}" presName="connTx" presStyleLbl="parChTrans1D2" presStyleIdx="3" presStyleCnt="4"/>
      <dgm:spPr/>
    </dgm:pt>
    <dgm:pt modelId="{D50D4CF6-D101-4F75-B83F-0173F91665BA}" type="pres">
      <dgm:prSet presAssocID="{F69FFF31-E3DE-4500-B435-DAF4F4A00CFC}" presName="node" presStyleLbl="node1" presStyleIdx="3" presStyleCnt="4">
        <dgm:presLayoutVars>
          <dgm:bulletEnabled val="1"/>
        </dgm:presLayoutVars>
      </dgm:prSet>
      <dgm:spPr/>
    </dgm:pt>
  </dgm:ptLst>
  <dgm:cxnLst>
    <dgm:cxn modelId="{31478008-0120-4E3C-A011-126433723826}" type="presOf" srcId="{869A40BE-482E-484F-8FE1-A6759AFE57C0}" destId="{42867590-A5CD-418B-B6C7-279B43B674FF}" srcOrd="1" destOrd="0" presId="urn:microsoft.com/office/officeart/2005/8/layout/radial1"/>
    <dgm:cxn modelId="{3E50AD0D-B841-44D3-9A5B-BB81776D5EF9}" srcId="{557A1209-FCD2-40C5-ABC0-47E389158517}" destId="{F69FFF31-E3DE-4500-B435-DAF4F4A00CFC}" srcOrd="3" destOrd="0" parTransId="{5E189251-C165-4207-81DD-B02D01A7D51B}" sibTransId="{40BFA505-E6AD-4F3C-ACE8-2BA79CA2BD3C}"/>
    <dgm:cxn modelId="{321A9E13-4955-4564-9C94-A6F152CE1EBC}" srcId="{557A1209-FCD2-40C5-ABC0-47E389158517}" destId="{4BA50617-7054-4CEB-A9ED-6B1FC0782685}" srcOrd="1" destOrd="0" parTransId="{869A40BE-482E-484F-8FE1-A6759AFE57C0}" sibTransId="{86ACCE4F-9713-410D-8513-BDB63E6CCAC3}"/>
    <dgm:cxn modelId="{3E37C72B-7E97-44EB-A4FE-DFA40A50368F}" type="presOf" srcId="{C3B87D94-EE82-4604-B2A0-8963975FB7F9}" destId="{E7C6824B-7BAD-4455-8650-2EFCA3754FF2}" srcOrd="0" destOrd="0" presId="urn:microsoft.com/office/officeart/2005/8/layout/radial1"/>
    <dgm:cxn modelId="{FEAD1B40-3C54-457B-B41F-628186525E22}" type="presOf" srcId="{8111D59F-F826-47C5-A2AA-A4072BB55A8B}" destId="{D4995B9D-42F5-4C75-9209-0A5ACAC30325}" srcOrd="0" destOrd="0" presId="urn:microsoft.com/office/officeart/2005/8/layout/radial1"/>
    <dgm:cxn modelId="{BF606E40-41EF-49D0-AD17-8C0B28A163A5}" type="presOf" srcId="{C3B87D94-EE82-4604-B2A0-8963975FB7F9}" destId="{3B004778-9B2D-4694-A744-3FF531BFEDD7}" srcOrd="1" destOrd="0" presId="urn:microsoft.com/office/officeart/2005/8/layout/radial1"/>
    <dgm:cxn modelId="{C271095C-4E35-48B1-93D4-CF89DD6DF3C7}" type="presOf" srcId="{1C3EA6B2-5C10-49B4-AEAE-CB7D1543F41F}" destId="{683A339A-30F0-43EE-92D5-075937B5A9C5}" srcOrd="0" destOrd="0" presId="urn:microsoft.com/office/officeart/2005/8/layout/radial1"/>
    <dgm:cxn modelId="{F8843645-8930-4753-BDE4-E7D5DE9486A5}" type="presOf" srcId="{5E189251-C165-4207-81DD-B02D01A7D51B}" destId="{3DFAA183-793F-4CE2-90B5-72087F3FD270}" srcOrd="1" destOrd="0" presId="urn:microsoft.com/office/officeart/2005/8/layout/radial1"/>
    <dgm:cxn modelId="{C50F3971-B123-4E6E-99AB-066CC4EAA06D}" type="presOf" srcId="{51C43B7A-FD23-4088-A4D1-6CD7232A4670}" destId="{059748FB-AF52-4427-886B-A828DF1CEC85}" srcOrd="0" destOrd="0" presId="urn:microsoft.com/office/officeart/2005/8/layout/radial1"/>
    <dgm:cxn modelId="{59E5D476-980F-427E-9065-A05F9E40AA69}" type="presOf" srcId="{EFE6E3F7-0A87-4C21-9784-3D427D703BCE}" destId="{0BBA93AE-5FE7-4B58-A3F7-1DA52958AE4F}" srcOrd="0" destOrd="0" presId="urn:microsoft.com/office/officeart/2005/8/layout/radial1"/>
    <dgm:cxn modelId="{84D9FD7E-A0FF-4E7D-94EA-6B84D03E68FB}" srcId="{EFE6E3F7-0A87-4C21-9784-3D427D703BCE}" destId="{557A1209-FCD2-40C5-ABC0-47E389158517}" srcOrd="0" destOrd="0" parTransId="{4BA40498-7665-4CB6-B392-78F16CE8E401}" sibTransId="{360D71C4-E85D-4B35-A3C6-24DDA99678D8}"/>
    <dgm:cxn modelId="{09D23093-73B4-44E6-8E7D-F3751320A2BD}" type="presOf" srcId="{5E189251-C165-4207-81DD-B02D01A7D51B}" destId="{D2DC3CDA-1AD6-4C21-8A9B-E4B8C34E756A}" srcOrd="0" destOrd="0" presId="urn:microsoft.com/office/officeart/2005/8/layout/radial1"/>
    <dgm:cxn modelId="{0FE2FD9E-8492-433D-943B-D1474891038C}" type="presOf" srcId="{869A40BE-482E-484F-8FE1-A6759AFE57C0}" destId="{7CFA23DA-864A-493B-99D4-72F1003006F2}" srcOrd="0" destOrd="0" presId="urn:microsoft.com/office/officeart/2005/8/layout/radial1"/>
    <dgm:cxn modelId="{BC0CD1AE-3E7D-4099-9663-E6F8B0A2E918}" type="presOf" srcId="{8111D59F-F826-47C5-A2AA-A4072BB55A8B}" destId="{76488B4F-72AA-4A99-B8A8-87B4C968741A}" srcOrd="1" destOrd="0" presId="urn:microsoft.com/office/officeart/2005/8/layout/radial1"/>
    <dgm:cxn modelId="{8A35B8B3-F076-41A5-B319-CF4BCD65B530}" type="presOf" srcId="{557A1209-FCD2-40C5-ABC0-47E389158517}" destId="{8A0AC1F0-913F-4BA3-9167-D4AEA5178DF2}" srcOrd="0" destOrd="0" presId="urn:microsoft.com/office/officeart/2005/8/layout/radial1"/>
    <dgm:cxn modelId="{7D739EC2-145E-47A8-B801-691A20F003F9}" srcId="{557A1209-FCD2-40C5-ABC0-47E389158517}" destId="{51C43B7A-FD23-4088-A4D1-6CD7232A4670}" srcOrd="0" destOrd="0" parTransId="{C3B87D94-EE82-4604-B2A0-8963975FB7F9}" sibTransId="{FFF5E048-D602-46A3-B2E3-BE6BE0EA8502}"/>
    <dgm:cxn modelId="{43E600CE-13B9-4EE5-BBE6-7E54F562D51B}" srcId="{557A1209-FCD2-40C5-ABC0-47E389158517}" destId="{1C3EA6B2-5C10-49B4-AEAE-CB7D1543F41F}" srcOrd="2" destOrd="0" parTransId="{8111D59F-F826-47C5-A2AA-A4072BB55A8B}" sibTransId="{3C68FD96-0FA0-42DE-9728-2BDE012D14E4}"/>
    <dgm:cxn modelId="{EADB7EDF-C466-4037-BC70-49326C09B5C5}" type="presOf" srcId="{F69FFF31-E3DE-4500-B435-DAF4F4A00CFC}" destId="{D50D4CF6-D101-4F75-B83F-0173F91665BA}" srcOrd="0" destOrd="0" presId="urn:microsoft.com/office/officeart/2005/8/layout/radial1"/>
    <dgm:cxn modelId="{171FBAEA-D41B-469E-BBB7-733AF543F398}" type="presOf" srcId="{4BA50617-7054-4CEB-A9ED-6B1FC0782685}" destId="{E118D683-33B8-43A8-839F-0D8AC26189F5}" srcOrd="0" destOrd="0" presId="urn:microsoft.com/office/officeart/2005/8/layout/radial1"/>
    <dgm:cxn modelId="{F402B28C-1B17-476F-8BD8-D971D878167F}" type="presParOf" srcId="{0BBA93AE-5FE7-4B58-A3F7-1DA52958AE4F}" destId="{8A0AC1F0-913F-4BA3-9167-D4AEA5178DF2}" srcOrd="0" destOrd="0" presId="urn:microsoft.com/office/officeart/2005/8/layout/radial1"/>
    <dgm:cxn modelId="{280B0DDC-7F32-4601-B78E-6E814FD13968}" type="presParOf" srcId="{0BBA93AE-5FE7-4B58-A3F7-1DA52958AE4F}" destId="{E7C6824B-7BAD-4455-8650-2EFCA3754FF2}" srcOrd="1" destOrd="0" presId="urn:microsoft.com/office/officeart/2005/8/layout/radial1"/>
    <dgm:cxn modelId="{6718FC9C-8E53-4DC6-9A5F-693D149A0C3E}" type="presParOf" srcId="{E7C6824B-7BAD-4455-8650-2EFCA3754FF2}" destId="{3B004778-9B2D-4694-A744-3FF531BFEDD7}" srcOrd="0" destOrd="0" presId="urn:microsoft.com/office/officeart/2005/8/layout/radial1"/>
    <dgm:cxn modelId="{DB010EC4-316D-4B9A-9A65-9A0A9842A687}" type="presParOf" srcId="{0BBA93AE-5FE7-4B58-A3F7-1DA52958AE4F}" destId="{059748FB-AF52-4427-886B-A828DF1CEC85}" srcOrd="2" destOrd="0" presId="urn:microsoft.com/office/officeart/2005/8/layout/radial1"/>
    <dgm:cxn modelId="{DD7F7DA0-6A3E-4CE9-B938-688DD3FA9662}" type="presParOf" srcId="{0BBA93AE-5FE7-4B58-A3F7-1DA52958AE4F}" destId="{7CFA23DA-864A-493B-99D4-72F1003006F2}" srcOrd="3" destOrd="0" presId="urn:microsoft.com/office/officeart/2005/8/layout/radial1"/>
    <dgm:cxn modelId="{37C2C904-8F4A-4530-9765-90E11CC8DAC4}" type="presParOf" srcId="{7CFA23DA-864A-493B-99D4-72F1003006F2}" destId="{42867590-A5CD-418B-B6C7-279B43B674FF}" srcOrd="0" destOrd="0" presId="urn:microsoft.com/office/officeart/2005/8/layout/radial1"/>
    <dgm:cxn modelId="{35405EA1-BE7B-4D34-A660-71BF281E6D10}" type="presParOf" srcId="{0BBA93AE-5FE7-4B58-A3F7-1DA52958AE4F}" destId="{E118D683-33B8-43A8-839F-0D8AC26189F5}" srcOrd="4" destOrd="0" presId="urn:microsoft.com/office/officeart/2005/8/layout/radial1"/>
    <dgm:cxn modelId="{528CF8B0-AB33-42BA-9A21-C3EE30BF9CBE}" type="presParOf" srcId="{0BBA93AE-5FE7-4B58-A3F7-1DA52958AE4F}" destId="{D4995B9D-42F5-4C75-9209-0A5ACAC30325}" srcOrd="5" destOrd="0" presId="urn:microsoft.com/office/officeart/2005/8/layout/radial1"/>
    <dgm:cxn modelId="{3ACA234B-1B97-4A16-A8E9-A22ADD3597D4}" type="presParOf" srcId="{D4995B9D-42F5-4C75-9209-0A5ACAC30325}" destId="{76488B4F-72AA-4A99-B8A8-87B4C968741A}" srcOrd="0" destOrd="0" presId="urn:microsoft.com/office/officeart/2005/8/layout/radial1"/>
    <dgm:cxn modelId="{821BC546-23F4-45FB-BDF7-4B2C45D07E92}" type="presParOf" srcId="{0BBA93AE-5FE7-4B58-A3F7-1DA52958AE4F}" destId="{683A339A-30F0-43EE-92D5-075937B5A9C5}" srcOrd="6" destOrd="0" presId="urn:microsoft.com/office/officeart/2005/8/layout/radial1"/>
    <dgm:cxn modelId="{848AF4A2-85BB-4328-BF2F-62F65566BFD4}" type="presParOf" srcId="{0BBA93AE-5FE7-4B58-A3F7-1DA52958AE4F}" destId="{D2DC3CDA-1AD6-4C21-8A9B-E4B8C34E756A}" srcOrd="7" destOrd="0" presId="urn:microsoft.com/office/officeart/2005/8/layout/radial1"/>
    <dgm:cxn modelId="{0248DFB2-DACB-46AC-A11C-35FC134F23CD}" type="presParOf" srcId="{D2DC3CDA-1AD6-4C21-8A9B-E4B8C34E756A}" destId="{3DFAA183-793F-4CE2-90B5-72087F3FD270}" srcOrd="0" destOrd="0" presId="urn:microsoft.com/office/officeart/2005/8/layout/radial1"/>
    <dgm:cxn modelId="{AD1A9DCF-22AF-4594-9FFA-F554E361AEFD}" type="presParOf" srcId="{0BBA93AE-5FE7-4B58-A3F7-1DA52958AE4F}" destId="{D50D4CF6-D101-4F75-B83F-0173F91665B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AC1F0-913F-4BA3-9167-D4AEA5178DF2}">
      <dsp:nvSpPr>
        <dsp:cNvPr id="0" name=""/>
        <dsp:cNvSpPr/>
      </dsp:nvSpPr>
      <dsp:spPr>
        <a:xfrm>
          <a:off x="2741359" y="1723226"/>
          <a:ext cx="1309697" cy="13096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S2 options process</a:t>
          </a:r>
        </a:p>
      </dsp:txBody>
      <dsp:txXfrm>
        <a:off x="2933160" y="1915027"/>
        <a:ext cx="926095" cy="926095"/>
      </dsp:txXfrm>
    </dsp:sp>
    <dsp:sp modelId="{E7C6824B-7BAD-4455-8650-2EFCA3754FF2}">
      <dsp:nvSpPr>
        <dsp:cNvPr id="0" name=""/>
        <dsp:cNvSpPr/>
      </dsp:nvSpPr>
      <dsp:spPr>
        <a:xfrm rot="16200000">
          <a:off x="3198176" y="1507840"/>
          <a:ext cx="396063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396063" y="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386306" y="1515292"/>
        <a:ext cx="19803" cy="19803"/>
      </dsp:txXfrm>
    </dsp:sp>
    <dsp:sp modelId="{059748FB-AF52-4427-886B-A828DF1CEC85}">
      <dsp:nvSpPr>
        <dsp:cNvPr id="0" name=""/>
        <dsp:cNvSpPr/>
      </dsp:nvSpPr>
      <dsp:spPr>
        <a:xfrm>
          <a:off x="2741359" y="17464"/>
          <a:ext cx="1309697" cy="13096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S2 Pathways event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(September)</a:t>
          </a:r>
        </a:p>
      </dsp:txBody>
      <dsp:txXfrm>
        <a:off x="2933160" y="209265"/>
        <a:ext cx="926095" cy="926095"/>
      </dsp:txXfrm>
    </dsp:sp>
    <dsp:sp modelId="{7CFA23DA-864A-493B-99D4-72F1003006F2}">
      <dsp:nvSpPr>
        <dsp:cNvPr id="0" name=""/>
        <dsp:cNvSpPr/>
      </dsp:nvSpPr>
      <dsp:spPr>
        <a:xfrm>
          <a:off x="4051056" y="2360721"/>
          <a:ext cx="396063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396063" y="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39187" y="2368173"/>
        <a:ext cx="19803" cy="19803"/>
      </dsp:txXfrm>
    </dsp:sp>
    <dsp:sp modelId="{E118D683-33B8-43A8-839F-0D8AC26189F5}">
      <dsp:nvSpPr>
        <dsp:cNvPr id="0" name=""/>
        <dsp:cNvSpPr/>
      </dsp:nvSpPr>
      <dsp:spPr>
        <a:xfrm>
          <a:off x="4447120" y="1723226"/>
          <a:ext cx="1309697" cy="13096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S2 Tracking reports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(November)</a:t>
          </a:r>
        </a:p>
      </dsp:txBody>
      <dsp:txXfrm>
        <a:off x="4638921" y="1915027"/>
        <a:ext cx="926095" cy="926095"/>
      </dsp:txXfrm>
    </dsp:sp>
    <dsp:sp modelId="{D4995B9D-42F5-4C75-9209-0A5ACAC30325}">
      <dsp:nvSpPr>
        <dsp:cNvPr id="0" name=""/>
        <dsp:cNvSpPr/>
      </dsp:nvSpPr>
      <dsp:spPr>
        <a:xfrm rot="5400000">
          <a:off x="3198176" y="3213602"/>
          <a:ext cx="396063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396063" y="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386306" y="3221054"/>
        <a:ext cx="19803" cy="19803"/>
      </dsp:txXfrm>
    </dsp:sp>
    <dsp:sp modelId="{683A339A-30F0-43EE-92D5-075937B5A9C5}">
      <dsp:nvSpPr>
        <dsp:cNvPr id="0" name=""/>
        <dsp:cNvSpPr/>
      </dsp:nvSpPr>
      <dsp:spPr>
        <a:xfrm>
          <a:off x="2741359" y="3428987"/>
          <a:ext cx="1309697" cy="13096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S2 Parents Progress Evening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(December)</a:t>
          </a:r>
        </a:p>
      </dsp:txBody>
      <dsp:txXfrm>
        <a:off x="2933160" y="3620788"/>
        <a:ext cx="926095" cy="926095"/>
      </dsp:txXfrm>
    </dsp:sp>
    <dsp:sp modelId="{D2DC3CDA-1AD6-4C21-8A9B-E4B8C34E756A}">
      <dsp:nvSpPr>
        <dsp:cNvPr id="0" name=""/>
        <dsp:cNvSpPr/>
      </dsp:nvSpPr>
      <dsp:spPr>
        <a:xfrm rot="10800000">
          <a:off x="2345295" y="2360721"/>
          <a:ext cx="396063" cy="34707"/>
        </a:xfrm>
        <a:custGeom>
          <a:avLst/>
          <a:gdLst/>
          <a:ahLst/>
          <a:cxnLst/>
          <a:rect l="0" t="0" r="0" b="0"/>
          <a:pathLst>
            <a:path>
              <a:moveTo>
                <a:pt x="0" y="17353"/>
              </a:moveTo>
              <a:lnTo>
                <a:pt x="396063" y="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533425" y="2368173"/>
        <a:ext cx="19803" cy="19803"/>
      </dsp:txXfrm>
    </dsp:sp>
    <dsp:sp modelId="{D50D4CF6-D101-4F75-B83F-0173F91665BA}">
      <dsp:nvSpPr>
        <dsp:cNvPr id="0" name=""/>
        <dsp:cNvSpPr/>
      </dsp:nvSpPr>
      <dsp:spPr>
        <a:xfrm>
          <a:off x="1035597" y="1723226"/>
          <a:ext cx="1309697" cy="13096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S2 Subject Talks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(December)</a:t>
          </a:r>
        </a:p>
      </dsp:txBody>
      <dsp:txXfrm>
        <a:off x="1227398" y="1915027"/>
        <a:ext cx="926095" cy="926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DEA632-C261-4986-B5E5-F17F77166D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75116-A86A-471C-87E0-B843DE899B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7095152-78FE-42C3-87A0-4F817FA38712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1D908C7-7BB9-45B8-BE63-9D61AC0748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E545631-C0EC-4B06-95C4-832A80F19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805E3-87B0-44C0-A28F-9951F357B9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273E4-D40B-4848-A2A1-958B1DEBC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C820D5C-DBEC-4658-B7FF-EC75E35500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C7D64AD6-DD2E-4615-83FB-66DCBC4E22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3D1643B9-A5D4-4A44-8415-4A7EF17A2C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49D6C0FB-1573-4DE7-9F04-24833C43A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747EED-A411-47AD-ADBB-9227EB88B071}" type="slidenum">
              <a:rPr lang="en-GB" altLang="en-US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/>
              <a:t>11</a:t>
            </a:fld>
            <a:endParaRPr lang="en-GB" altLang="en-US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9B5BA9DC-6C90-4872-A24F-130C01A581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071FDBE9-67D8-4058-AE78-2998B3CB67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C693E8D9-6F31-4CAF-B78A-EA8C39923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CE63F7-41CE-455A-8405-ABB23E006519}" type="slidenum">
              <a:rPr lang="en-GB" altLang="en-US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/>
              <a:t>20</a:t>
            </a:fld>
            <a:endParaRPr lang="en-GB" altLang="en-US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uchenharvie Academy Slide BG.jpg">
            <a:extLst>
              <a:ext uri="{FF2B5EF4-FFF2-40B4-BE49-F238E27FC236}">
                <a16:creationId xmlns:a16="http://schemas.microsoft.com/office/drawing/2014/main" id="{735A0287-4A04-4A10-8FA0-4DED795EB7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8575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29">
            <a:extLst>
              <a:ext uri="{FF2B5EF4-FFF2-40B4-BE49-F238E27FC236}">
                <a16:creationId xmlns:a16="http://schemas.microsoft.com/office/drawing/2014/main" id="{A2EC52E1-7BC0-4E15-A4C3-949353DE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8B61B82A-2D94-4695-A8B3-281D8996E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6">
            <a:extLst>
              <a:ext uri="{FF2B5EF4-FFF2-40B4-BE49-F238E27FC236}">
                <a16:creationId xmlns:a16="http://schemas.microsoft.com/office/drawing/2014/main" id="{7A95B5F7-C06B-4478-818B-2E548A34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6A619A1-9A61-40BC-8E03-FB1EF3ED6D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2228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B7D7B412-7770-4560-9206-D19AB8297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3F1AE9E6-101A-46A1-AC2A-B1037932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0437903A-0C24-4C15-B6B5-688CA22C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85E6-1B1D-4F24-B058-51369A0820F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7845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E8F9D993-45A5-449A-B4DC-2A5F3996D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3E0ECD05-BA8F-4196-B48E-BA9B5972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131E4D0D-C754-46ED-84C7-2C933059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00B6E-24C2-4CCA-9441-8E85BEC634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667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271BF-8B36-441F-A1A0-31CD3BC1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31CEE-DB83-4C33-BA02-D55FB01B5700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7E51C-290C-45A7-8F98-9B08824E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24912-4578-4CD6-A81E-A0B2B8F8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EB716-A205-4824-9F12-81C2D865D4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0018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FEB11-0168-4332-8534-4A1725C8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72CF2-3885-4C52-A53D-894C2EFFAD5C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90E86-9ACC-4F44-B36A-038F5848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4AD41-629C-49A5-B587-FB79614C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B0B77-751F-4C5A-824A-F0B2A812191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0942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225A6-F113-44E4-968C-FEF1175F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6411C-DA61-417E-9F8C-5E6D7DD09218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255EC-5C5E-408F-A8FD-748C3A1D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C2DDA-CC52-4CFE-9B1C-0716BB35E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4ABCB-925B-415C-AED4-F67DB9059B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3518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324ABC-41CD-45D7-92D1-D583CBB7E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8BA20-80DD-4A84-8FC3-F23EF5402E01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CF008B-8904-41AD-8A9C-D9E7A2E00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0396E0-00CA-47C9-B56A-C2E2564D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52EDF-7C04-4001-8EAC-F9161C8A0F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9696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DCA4DF-085B-4B97-9555-A6795EA26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EA30B-992C-4437-BD1C-9D6DC3FE35AE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2B48C6-53FA-4F31-87F6-68D6FEC1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0197D0-9F93-404E-A0C4-87999ED6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F527C-8F81-449C-B896-6117FD5E178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7352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D449A3-7F5C-4A5C-A8CA-47DBE7DB1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67865-24BC-42BD-9CE0-FF812DF4C58D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1A4E47-7399-4C5E-838D-2B6BAAEC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734C10-2504-4124-AC80-148086514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5FEE8-46BB-44E4-9E7D-3A62F5F827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5836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8636F68-E774-4837-B7F2-2FF071193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37674-5EAC-4FD8-BCF1-7DC22011B82F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D4D8201-8200-4715-B967-4E8F5FE38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8945AF-5F46-42FE-8394-7430D2CF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EDD16-088D-4345-AC73-0B00648A38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1457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64E5CA-75E4-4D1E-9A34-FD3E113D6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FA74C-BB71-4492-9D05-179016C7A618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378A69-E6F0-454D-BDD2-853C91789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97C412-E3C0-411E-A9DD-AE064EB0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42B4C-2C80-4E8A-9B07-28B458E7007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299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uchenharvie Academy Slide BG.jpg">
            <a:extLst>
              <a:ext uri="{FF2B5EF4-FFF2-40B4-BE49-F238E27FC236}">
                <a16:creationId xmlns:a16="http://schemas.microsoft.com/office/drawing/2014/main" id="{B16C730A-BE89-4791-B165-600AE7B89E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8575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B44A1C45-59D7-43A8-8A8A-9060D55FD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E7A8018D-6E98-4C36-A9E8-46E2F23B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461FF0B2-95B1-4B11-93B1-F313225F9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8CD3F3-E5F0-4594-8785-54F0A84B89B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758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B84F6E-40BC-4D31-BD1B-5239A32D3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D8392-D9F0-48A6-8ED4-7BB4E987A8E0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D1DA39-F902-40A4-9885-2CAF5EA0F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FD7BFA-D878-46A8-B353-E28709ED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FB27F-BB19-49F6-8C3C-6D42A3DF62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5879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DD67C-FB2A-45D5-90AF-CE5E9682D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F3A8-E175-4B21-825B-BD896297AF13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4A681-6F53-4E3B-9179-2231E4EB1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395B6-3A20-4DAA-AE0E-9A678812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89294-AA12-4096-ACEC-577A55A92D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593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67628-73C9-4007-9AFB-1939EE52F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BB2B-60E0-4673-9851-56270E4EBF04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82793-7813-4F13-BC49-6AB41B4E6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295EE-DB5C-4721-BF71-7BD3A74B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89004-6953-4166-9760-79E28A05FC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9965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00A3EA20-17B8-44B0-A3A1-B52C3CEF7C14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8B5E64-BD0B-4B2D-96F8-C25B3C77F4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B14084-AD4A-4805-9F1B-26E78F77E4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785B4F-D448-4ED5-A707-4BBB3C730B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FDA013C-04D6-4491-BF49-812C9EE59E15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94ECA-5785-4720-AE2A-A0FE850E3059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9252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F78E58-1197-40B7-A970-6EC696210A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87521-36BB-4A7B-88D5-7C9557913260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E7F7B1-F761-48F6-8E7B-97BD969F82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665B94-1DC3-4B41-9E7B-3BA3FFF18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CEEB-7F7E-4E76-AA4A-E688DA0662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5266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6FC030-E7C8-4169-AE0C-13CA3B7FED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49D40-6AC9-446B-BBE3-279D768646E0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DA95AA-3ECA-497D-BDA9-7D531585D6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15D63D-A973-46D0-B0F1-1DA7E45A4D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1416C-7511-42C6-95B4-3B94EA1F2BC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3455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9CEA27-7A21-4F38-8282-13F32E621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8B416-B04C-4337-9182-338C0F4422B2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0211C-9886-4F67-9C1E-F79027F33E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FA0057-B39D-4F20-B316-F89501546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077B8-55CF-47AD-9458-4232D970B0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9163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5963DE-89B3-41ED-9ABB-42559B6F2F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EE3C1-E36F-41C2-8505-EDE6D246683A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7491EBB-BF5A-4A63-A2E2-E97A9306EC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DABD6A0-3EA2-480A-8451-42BE26BE4D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3DE4B-5D2E-4051-AF55-F1975BB2C5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2638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6EE13CD-FAD2-46C6-A868-3AFA1128E6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53B85-9B4F-4C15-A057-4BB0291C6A4E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8D820E-70E9-4CE7-9569-E6B46D1893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152E04-9A7B-4145-A381-F2AE9EE7B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3A305-EA57-4CE3-99D4-2C56012A73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3479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uchenharvie Academy Slide BG.jpg">
            <a:extLst>
              <a:ext uri="{FF2B5EF4-FFF2-40B4-BE49-F238E27FC236}">
                <a16:creationId xmlns:a16="http://schemas.microsoft.com/office/drawing/2014/main" id="{AD46AC0A-2AC1-4895-BCBB-FE2E1F7C2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8575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5C8F773D-DD2C-40D5-92FE-BE000633A1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69FB-49E8-4467-917D-8B3199DBACCF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559EB3F-5E26-4B07-B866-BACEDF649A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98CEE5-33AD-4241-890C-FE856BB23E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46A468-3D73-4C68-AD71-0FDC05E0BF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699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uchenharvie Academy Slide BG.jpg">
            <a:extLst>
              <a:ext uri="{FF2B5EF4-FFF2-40B4-BE49-F238E27FC236}">
                <a16:creationId xmlns:a16="http://schemas.microsoft.com/office/drawing/2014/main" id="{C2BDF6A1-4E2E-4842-8B39-7355C28A10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8575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B50FA5-A0BE-447F-95A9-562D23A5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8D4067-B8FA-4C16-AADE-1E510CA6D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3963DE-4F77-49B5-9424-CF7A3468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21CFEB67-09C1-4862-898A-BD8497A1C4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856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A556FF-C162-4591-BEFB-D3AA3BA831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DE92-0087-4BDB-B832-AB2CCC53D9EF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5ACF9-2892-468F-B496-80D6D6875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F700E1-9924-4ECD-9568-F73A23694D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2943D-8B29-4B35-B193-F6451EF7F6D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2042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53398-0664-4649-9A41-BB0FDC5BF0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3E84B-1673-4F30-83EF-9D3463D1FE29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BCD8D-69D5-4081-B16A-3D4193D0A2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BABE2-3D06-42D0-858B-F985630093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63304-9D8E-4438-934D-D1B72EA562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1652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E1D8CF-43D2-4E59-8719-05A95BC0BE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3D83-E649-486E-BF41-9E505A2EBA0D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C5DDE7-C62B-4B77-A3D3-56D79F650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839BE1-264A-4100-9E22-1A9C0C8E7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3AF37-42C9-4473-AAD1-23ACA323EA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9986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CCA98E-02F7-4031-9D89-A8FB8F49F3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4D60-472A-43D3-8B41-95C7D8E991AB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6C9437-23DE-4FC7-AEDE-E7E993420C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361BC1-1D63-4981-95A3-D98E3AED56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6CD98-FB28-43F2-94C9-DF223288A1C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602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uchenharvie Academy Slide BG.jpg">
            <a:extLst>
              <a:ext uri="{FF2B5EF4-FFF2-40B4-BE49-F238E27FC236}">
                <a16:creationId xmlns:a16="http://schemas.microsoft.com/office/drawing/2014/main" id="{85EA757A-58FB-49C7-80FA-2A6A97103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8575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7820A1C2-0A82-4D97-BBB3-EF6A83C4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21">
            <a:extLst>
              <a:ext uri="{FF2B5EF4-FFF2-40B4-BE49-F238E27FC236}">
                <a16:creationId xmlns:a16="http://schemas.microsoft.com/office/drawing/2014/main" id="{E314EE32-EE6C-43A6-B504-1D8CD5DF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17">
            <a:extLst>
              <a:ext uri="{FF2B5EF4-FFF2-40B4-BE49-F238E27FC236}">
                <a16:creationId xmlns:a16="http://schemas.microsoft.com/office/drawing/2014/main" id="{4C351CD2-80FF-4E14-9018-39A7508A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4FB730-EA00-4310-909A-14645B57D8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898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Auchenharvie Academy Slide BG.jpg">
            <a:extLst>
              <a:ext uri="{FF2B5EF4-FFF2-40B4-BE49-F238E27FC236}">
                <a16:creationId xmlns:a16="http://schemas.microsoft.com/office/drawing/2014/main" id="{B3FBAB11-43B9-40CE-B116-EF3A846AD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8575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>
            <a:extLst>
              <a:ext uri="{FF2B5EF4-FFF2-40B4-BE49-F238E27FC236}">
                <a16:creationId xmlns:a16="http://schemas.microsoft.com/office/drawing/2014/main" id="{55D2BF92-D1D3-4EF6-8C96-3194FC06B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21">
            <a:extLst>
              <a:ext uri="{FF2B5EF4-FFF2-40B4-BE49-F238E27FC236}">
                <a16:creationId xmlns:a16="http://schemas.microsoft.com/office/drawing/2014/main" id="{CEE67C4F-F942-4874-8FB7-82854240B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492F3A6A-4864-4293-B54A-D43BE6F1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9136D3-859F-441D-B14B-FAB4406BDFB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018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uchenharvie Academy Slide BG.jpg">
            <a:extLst>
              <a:ext uri="{FF2B5EF4-FFF2-40B4-BE49-F238E27FC236}">
                <a16:creationId xmlns:a16="http://schemas.microsoft.com/office/drawing/2014/main" id="{8339C581-117D-43AC-A32E-E9E3B4FAC5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8575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Auchenharvie Academy Slide BG.jpg">
            <a:extLst>
              <a:ext uri="{FF2B5EF4-FFF2-40B4-BE49-F238E27FC236}">
                <a16:creationId xmlns:a16="http://schemas.microsoft.com/office/drawing/2014/main" id="{97CCF419-7FCA-4A69-A94F-6A90D2D80A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238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EBE0C966-26E6-473C-97C4-1AC2FF9C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2B8D43B7-27FB-4AEB-9275-0DAC7127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5E6A8C68-19BC-4EAD-B1EF-302F471D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E49C7A-E51C-4920-BC13-46488B61EA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9653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468D804E-3754-40D8-AA08-641458567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FF2BDB7B-1162-4A81-9623-F16D6318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75E3B2B1-276C-41DA-8C51-E5588EE3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FBFE5-079F-4A5A-BBF3-60E68E473D7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824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B217DC3B-B081-4840-A8E8-2026E14D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855ED325-0311-4077-84A1-5634782A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D7E05FA4-595D-4AFB-98CA-FCB099B1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95BBE-F9C8-4184-A947-6E1CC92CF0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704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3DE429D4-30F2-4C9A-8F97-0537056D5768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916CADED-3D93-41B9-B202-555163EF94C3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3B3D663D-27D2-4CDE-BEDB-56334C869E4F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D1AB36C4-C60F-4D2F-858C-59FB5EB9C40D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ED8B6201-D346-442A-8A36-02129792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62A3A544-52FD-494B-AADD-7C1C6579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58311CF-2BDB-4790-821A-9335A4DE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5CABB4-70E9-4D5C-B911-B12169B1B1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4591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0B04FD5C-5BC5-447A-BC14-103840BFEEBB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8B4280E-031B-4644-B813-0A80F0E8192B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312427C0-BE35-4071-A967-347B1F2B91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id="{F57D20FF-C2A1-40E1-B030-6D85276D6D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3F2923D-ABEF-4FA4-9022-EA8622CB7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7BCEAB8-FC0C-4E23-AAF3-F0B917041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5826052-CDC4-4719-AF21-28F95FAC4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BA5B0F9A-037C-4BE0-B25C-F319DCFE5C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id="{D01DBD49-56F1-44AD-BE82-11AEAA018F93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A5CDA86-8F67-465D-86DB-0429C105F59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68688F7-121E-478B-BCCB-9134FAF2D2B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0" r:id="rId1"/>
    <p:sldLayoutId id="2147485291" r:id="rId2"/>
    <p:sldLayoutId id="2147485292" r:id="rId3"/>
    <p:sldLayoutId id="2147485293" r:id="rId4"/>
    <p:sldLayoutId id="2147485294" r:id="rId5"/>
    <p:sldLayoutId id="2147485295" r:id="rId6"/>
    <p:sldLayoutId id="2147485266" r:id="rId7"/>
    <p:sldLayoutId id="2147485267" r:id="rId8"/>
    <p:sldLayoutId id="2147485296" r:id="rId9"/>
    <p:sldLayoutId id="2147485268" r:id="rId10"/>
    <p:sldLayoutId id="214748526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5034E2FE-F0B3-453C-BB55-C80840C674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E40B50E-D549-48FB-96F5-CF8A61FD2C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89E96-7F76-4F9A-8E18-A30DE4D3A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2DBFF9-93B6-42CD-B1CD-A2DF02BBD6E1}" type="datetimeFigureOut">
              <a:rPr lang="en-GB"/>
              <a:pPr>
                <a:defRPr/>
              </a:pPr>
              <a:t>09/01/2026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3758-6F45-4AD5-851B-F99B2D84D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49F65-D90A-4514-9720-0BFF18202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B123995-BE87-4476-B2BF-A5728988A8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2055" name="Picture 6" descr="Auchenharvie Academy Slide BG.jpg">
            <a:extLst>
              <a:ext uri="{FF2B5EF4-FFF2-40B4-BE49-F238E27FC236}">
                <a16:creationId xmlns:a16="http://schemas.microsoft.com/office/drawing/2014/main" id="{D34B87AF-23FF-4303-BD26-175BED5002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8575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59E9A37-E40F-45D0-AD3E-BBBBDCF7B4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C3905BC-EC31-4A5F-BEDC-E2C83A072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7CD72A2D-2A70-47EB-AE40-84F9589470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4B8B800-38F3-466E-A3B5-E43A2CAC29A2}" type="datetimeFigureOut">
              <a:rPr lang="en-US" altLang="en-US"/>
              <a:pPr>
                <a:defRPr/>
              </a:pPr>
              <a:t>1/9/2026</a:t>
            </a:fld>
            <a:endParaRPr lang="en-GB" altLang="en-US"/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5D044484-E066-465D-9287-DEE105FBC0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5B35AF6F-91BF-4230-A0E8-588C0A2EB2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786A54E-C2F9-42D3-A476-FB5C32F96FD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97" r:id="rId1"/>
    <p:sldLayoutId id="2147485281" r:id="rId2"/>
    <p:sldLayoutId id="2147485282" r:id="rId3"/>
    <p:sldLayoutId id="2147485283" r:id="rId4"/>
    <p:sldLayoutId id="2147485284" r:id="rId5"/>
    <p:sldLayoutId id="2147485285" r:id="rId6"/>
    <p:sldLayoutId id="2147485298" r:id="rId7"/>
    <p:sldLayoutId id="2147485286" r:id="rId8"/>
    <p:sldLayoutId id="2147485287" r:id="rId9"/>
    <p:sldLayoutId id="2147485288" r:id="rId10"/>
    <p:sldLayoutId id="21474852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10" Type="http://schemas.openxmlformats.org/officeDocument/2006/relationships/image" Target="../media/image8.png"/><Relationship Id="rId4" Type="http://schemas.openxmlformats.org/officeDocument/2006/relationships/audio" Target="../media/media2.m4a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18.m4a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lesley.niven@sds.co.uk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3.m4a"/><Relationship Id="rId13" Type="http://schemas.openxmlformats.org/officeDocument/2006/relationships/diagramLayout" Target="../diagrams/layout1.xml"/><Relationship Id="rId18" Type="http://schemas.openxmlformats.org/officeDocument/2006/relationships/diagramLayout" Target="../diagrams/layout2.xml"/><Relationship Id="rId26" Type="http://schemas.microsoft.com/office/2007/relationships/diagramDrawing" Target="../diagrams/drawing3.xml"/><Relationship Id="rId3" Type="http://schemas.microsoft.com/office/2007/relationships/media" Target="../media/media11.m4a"/><Relationship Id="rId21" Type="http://schemas.microsoft.com/office/2007/relationships/diagramDrawing" Target="../diagrams/drawing2.xml"/><Relationship Id="rId7" Type="http://schemas.openxmlformats.org/officeDocument/2006/relationships/audio" Target="NULL" TargetMode="External"/><Relationship Id="rId12" Type="http://schemas.openxmlformats.org/officeDocument/2006/relationships/diagramData" Target="../diagrams/data1.xml"/><Relationship Id="rId17" Type="http://schemas.openxmlformats.org/officeDocument/2006/relationships/diagramData" Target="../diagrams/data2.xml"/><Relationship Id="rId25" Type="http://schemas.openxmlformats.org/officeDocument/2006/relationships/diagramColors" Target="../diagrams/colors3.xml"/><Relationship Id="rId2" Type="http://schemas.openxmlformats.org/officeDocument/2006/relationships/audio" Target="../media/media10.m4a"/><Relationship Id="rId16" Type="http://schemas.microsoft.com/office/2007/relationships/diagramDrawing" Target="../diagrams/drawing1.xml"/><Relationship Id="rId20" Type="http://schemas.openxmlformats.org/officeDocument/2006/relationships/diagramColors" Target="../diagrams/colors2.xml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slideLayout" Target="../slideLayouts/slideLayout2.xml"/><Relationship Id="rId24" Type="http://schemas.openxmlformats.org/officeDocument/2006/relationships/diagramQuickStyle" Target="../diagrams/quickStyle3.xml"/><Relationship Id="rId5" Type="http://schemas.microsoft.com/office/2007/relationships/media" Target="../media/media12.m4a"/><Relationship Id="rId15" Type="http://schemas.openxmlformats.org/officeDocument/2006/relationships/diagramColors" Target="../diagrams/colors1.xml"/><Relationship Id="rId23" Type="http://schemas.openxmlformats.org/officeDocument/2006/relationships/diagramLayout" Target="../diagrams/layout3.xml"/><Relationship Id="rId10" Type="http://schemas.openxmlformats.org/officeDocument/2006/relationships/audio" Target="../media/media14.m4a"/><Relationship Id="rId19" Type="http://schemas.openxmlformats.org/officeDocument/2006/relationships/diagramQuickStyle" Target="../diagrams/quickStyle2.xml"/><Relationship Id="rId4" Type="http://schemas.openxmlformats.org/officeDocument/2006/relationships/audio" Target="../media/media11.m4a"/><Relationship Id="rId9" Type="http://schemas.microsoft.com/office/2007/relationships/media" Target="../media/media14.m4a"/><Relationship Id="rId14" Type="http://schemas.openxmlformats.org/officeDocument/2006/relationships/diagramQuickStyle" Target="../diagrams/quickStyle1.xml"/><Relationship Id="rId22" Type="http://schemas.openxmlformats.org/officeDocument/2006/relationships/diagramData" Target="../diagrams/data3.xml"/><Relationship Id="rId27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>
            <a:extLst>
              <a:ext uri="{FF2B5EF4-FFF2-40B4-BE49-F238E27FC236}">
                <a16:creationId xmlns:a16="http://schemas.microsoft.com/office/drawing/2014/main" id="{9BA58046-1AA2-4730-A52C-AB51E152D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1557338"/>
            <a:ext cx="8208962" cy="36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3600" b="1">
                <a:latin typeface="Tahoma" panose="020B0604030504040204" pitchFamily="34" charset="0"/>
                <a:cs typeface="Tahoma" panose="020B0604030504040204" pitchFamily="34" charset="0"/>
              </a:rPr>
              <a:t>S2 Curriculum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3600" b="1">
                <a:latin typeface="Tahoma" panose="020B0604030504040204" pitchFamily="34" charset="0"/>
                <a:cs typeface="Tahoma" panose="020B0604030504040204" pitchFamily="34" charset="0"/>
              </a:rPr>
              <a:t>Options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36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GB" altLang="en-US" sz="2800"/>
              <a:t>Information Briefing for 2026 Session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altLang="en-US" sz="3600" b="1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C7105-9F0F-4876-AADD-B28E7C39A8F2}"/>
              </a:ext>
            </a:extLst>
          </p:cNvPr>
          <p:cNvSpPr txBox="1"/>
          <p:nvPr/>
        </p:nvSpPr>
        <p:spPr>
          <a:xfrm>
            <a:off x="1835150" y="5805488"/>
            <a:ext cx="5581650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altLang="en-US" b="1" i="1" dirty="0"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en-GB" altLang="en-US" b="1" i="1" dirty="0">
                <a:solidFill>
                  <a:srgbClr val="0000FF"/>
                </a:solidFill>
                <a:latin typeface="Segoe Print" panose="02000600000000000000" pitchFamily="2" charset="0"/>
              </a:rPr>
              <a:t>Respect</a:t>
            </a:r>
            <a:r>
              <a:rPr lang="en-GB" altLang="en-US" b="1" i="1" dirty="0">
                <a:latin typeface="Segoe Print" panose="02000600000000000000" pitchFamily="2" charset="0"/>
              </a:rPr>
              <a:t> 	</a:t>
            </a:r>
            <a:r>
              <a:rPr lang="en-GB" altLang="en-US" b="1" i="1" dirty="0">
                <a:solidFill>
                  <a:srgbClr val="FF0000"/>
                </a:solidFill>
                <a:latin typeface="Segoe Print" panose="02000600000000000000" pitchFamily="2" charset="0"/>
              </a:rPr>
              <a:t>Equality</a:t>
            </a:r>
            <a:r>
              <a:rPr lang="en-GB" altLang="en-US" b="1" i="1" dirty="0">
                <a:latin typeface="Segoe Print" panose="02000600000000000000" pitchFamily="2" charset="0"/>
              </a:rPr>
              <a:t> 	</a:t>
            </a:r>
            <a:r>
              <a:rPr lang="en-GB" altLang="en-US" b="1" i="1" dirty="0">
                <a:solidFill>
                  <a:srgbClr val="00B050"/>
                </a:solidFill>
                <a:latin typeface="Segoe Print" panose="02000600000000000000" pitchFamily="2" charset="0"/>
              </a:rPr>
              <a:t>Determination</a:t>
            </a:r>
            <a:endParaRPr lang="en-GB" altLang="en-US" dirty="0"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pPr eaLnBrk="1" hangingPunct="1">
              <a:defRPr/>
            </a:pPr>
            <a:r>
              <a:rPr lang="en-GB" i="1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	</a:t>
            </a:r>
          </a:p>
        </p:txBody>
      </p:sp>
      <p:pic>
        <p:nvPicPr>
          <p:cNvPr id="14340" name="Picture 6">
            <a:extLst>
              <a:ext uri="{FF2B5EF4-FFF2-40B4-BE49-F238E27FC236}">
                <a16:creationId xmlns:a16="http://schemas.microsoft.com/office/drawing/2014/main" id="{8ACCD759-6A97-49A4-94A9-5E354F12B16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77444"/>
            <a:ext cx="8524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id="{B4196808-17F9-4DEF-951B-FD1C7121CE0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3314700"/>
            <a:ext cx="99377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A9A472-BFE3-4E6D-A126-F5C27701B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5A5135-AAFD-4735-8924-6ED1795811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8E1F4B-93AF-4C69-BF1B-C83ECF00B1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9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7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92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>
            <a:extLst>
              <a:ext uri="{FF2B5EF4-FFF2-40B4-BE49-F238E27FC236}">
                <a16:creationId xmlns:a16="http://schemas.microsoft.com/office/drawing/2014/main" id="{B00820BA-7374-48AD-BC91-FF40DC2FC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512888"/>
            <a:ext cx="5256213" cy="43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Parents/Carers Briefing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GB" altLang="en-US" sz="28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Options Discussed in PSE/Subjects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GB" altLang="en-US" sz="2800" b="1">
              <a:solidFill>
                <a:srgbClr val="FFC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Choice Interviews </a:t>
            </a:r>
          </a:p>
        </p:txBody>
      </p:sp>
      <p:sp>
        <p:nvSpPr>
          <p:cNvPr id="23555" name="Rectangle 6">
            <a:extLst>
              <a:ext uri="{FF2B5EF4-FFF2-40B4-BE49-F238E27FC236}">
                <a16:creationId xmlns:a16="http://schemas.microsoft.com/office/drawing/2014/main" id="{819AAFEE-4FBF-4833-BB4B-6EEF4CF52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1498600"/>
            <a:ext cx="4105275" cy="44640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indent="0" algn="ctr" eaLnBrk="1" hangingPunct="1">
              <a:buClr>
                <a:schemeClr val="hlink"/>
              </a:buClr>
              <a:buSzPct val="120000"/>
              <a:buFont typeface="Wingdings 2" panose="05020102010507070707" pitchFamily="18" charset="2"/>
              <a:buNone/>
              <a:defRPr/>
            </a:pPr>
            <a:r>
              <a:rPr lang="en-GB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Online PowerPoint Provided – School Website</a:t>
            </a:r>
          </a:p>
          <a:p>
            <a:pPr algn="ctr" eaLnBrk="1" hangingPunct="1">
              <a:buClrTx/>
              <a:buSzTx/>
              <a:buFontTx/>
              <a:buNone/>
              <a:defRPr/>
            </a:pPr>
            <a:endParaRPr lang="en-GB" altLang="en-US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ClrTx/>
              <a:buSzTx/>
              <a:buFontTx/>
              <a:buNone/>
              <a:defRPr/>
            </a:pPr>
            <a:r>
              <a:rPr lang="en-GB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December</a:t>
            </a:r>
          </a:p>
          <a:p>
            <a:pPr algn="ctr" eaLnBrk="1" hangingPunct="1">
              <a:buClrTx/>
              <a:buSzTx/>
              <a:buFontTx/>
              <a:buNone/>
              <a:defRPr/>
            </a:pPr>
            <a:endParaRPr lang="en-GB" sz="2800" b="1" dirty="0">
              <a:solidFill>
                <a:srgbClr val="FFC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ClrTx/>
              <a:buSzTx/>
              <a:buFontTx/>
              <a:buNone/>
              <a:defRPr/>
            </a:pPr>
            <a:endParaRPr lang="en-GB" sz="2800" b="1" dirty="0">
              <a:solidFill>
                <a:srgbClr val="FFC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GB" sz="2000" b="1" dirty="0">
                <a:latin typeface="Tahoma" panose="020B0604030504040204" pitchFamily="34" charset="0"/>
                <a:cs typeface="Tahoma" panose="020B0604030504040204" pitchFamily="34" charset="0"/>
              </a:rPr>
              <a:t>12.1.26 – 26.1.26</a:t>
            </a:r>
          </a:p>
        </p:txBody>
      </p:sp>
      <p:sp>
        <p:nvSpPr>
          <p:cNvPr id="22532" name="TextBox 2">
            <a:extLst>
              <a:ext uri="{FF2B5EF4-FFF2-40B4-BE49-F238E27FC236}">
                <a16:creationId xmlns:a16="http://schemas.microsoft.com/office/drawing/2014/main" id="{AF74F0BE-CA6F-453D-930A-3AA654770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013325"/>
            <a:ext cx="5148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800" b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New Timetable – </a:t>
            </a:r>
            <a:r>
              <a:rPr lang="en-GB" altLang="en-US" sz="2800" b="1">
                <a:latin typeface="Tahoma" panose="020B0604030504040204" pitchFamily="34" charset="0"/>
                <a:cs typeface="Tahoma" panose="020B0604030504040204" pitchFamily="34" charset="0"/>
              </a:rPr>
              <a:t>May 2026</a:t>
            </a:r>
          </a:p>
        </p:txBody>
      </p:sp>
    </p:spTree>
  </p:cSld>
  <p:clrMapOvr>
    <a:masterClrMapping/>
  </p:clrMapOvr>
  <p:transition spd="slow" advTm="52188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2D31F505-C6F1-48D1-8683-8540202A65C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125538"/>
            <a:ext cx="8964612" cy="5472112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GB" b="1" dirty="0">
                <a:solidFill>
                  <a:srgbClr val="FFFF00"/>
                </a:solidFill>
                <a:effectLst/>
              </a:rPr>
              <a:t>Options Form Discussions 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2000" dirty="0">
              <a:effectLst/>
            </a:endParaRPr>
          </a:p>
          <a:p>
            <a:pPr marL="0" indent="0" algn="ctr">
              <a:buFontTx/>
              <a:buNone/>
              <a:defRPr/>
            </a:pPr>
            <a:r>
              <a:rPr lang="en-GB" sz="2400" b="1" dirty="0">
                <a:solidFill>
                  <a:srgbClr val="FFC000"/>
                </a:solidFill>
                <a:effectLst/>
              </a:rPr>
              <a:t>S2 Pupils </a:t>
            </a:r>
          </a:p>
          <a:p>
            <a:pPr marL="0" indent="0" algn="ctr">
              <a:buFontTx/>
              <a:buNone/>
              <a:defRPr/>
            </a:pPr>
            <a:r>
              <a:rPr lang="en-GB" sz="2400" b="1" dirty="0">
                <a:solidFill>
                  <a:srgbClr val="FFC000"/>
                </a:solidFill>
                <a:effectLst/>
              </a:rPr>
              <a:t> </a:t>
            </a:r>
          </a:p>
          <a:p>
            <a:pPr algn="ctr">
              <a:defRPr/>
            </a:pPr>
            <a:r>
              <a:rPr lang="en-GB" sz="2000" b="1" dirty="0">
                <a:solidFill>
                  <a:srgbClr val="FFC000"/>
                </a:solidFill>
                <a:effectLst/>
              </a:rPr>
              <a:t>These discussions will take place 12.1.26 – 26.1.26</a:t>
            </a:r>
          </a:p>
          <a:p>
            <a:pPr>
              <a:defRPr/>
            </a:pPr>
            <a:r>
              <a:rPr lang="en-GB" sz="2000" dirty="0">
                <a:solidFill>
                  <a:srgbClr val="FFC000"/>
                </a:solidFill>
                <a:effectLst/>
              </a:rPr>
              <a:t>Pupils will complete their options form during PSE lessons and have the opportunity to discuss this with their pastoral care teacher or Year Head.</a:t>
            </a:r>
          </a:p>
          <a:p>
            <a:pPr>
              <a:defRPr/>
            </a:pPr>
            <a:endParaRPr lang="en-GB" sz="2000" b="1" dirty="0">
              <a:solidFill>
                <a:srgbClr val="FFC000"/>
              </a:solidFill>
              <a:effectLst/>
            </a:endParaRPr>
          </a:p>
          <a:p>
            <a:pPr>
              <a:defRPr/>
            </a:pPr>
            <a:r>
              <a:rPr lang="en-GB" sz="2000" dirty="0">
                <a:solidFill>
                  <a:srgbClr val="FFC000"/>
                </a:solidFill>
                <a:effectLst/>
              </a:rPr>
              <a:t>Pupils will also bring a copy of their options form home to be discussed with their parent or carer.  This should then be signed and returned to school.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1600" i="1" dirty="0">
              <a:solidFill>
                <a:srgbClr val="FFFF00"/>
              </a:solidFill>
              <a:effectLst/>
            </a:endParaRPr>
          </a:p>
          <a:p>
            <a:pPr eaLnBrk="1" hangingPunct="1">
              <a:defRPr/>
            </a:pPr>
            <a:r>
              <a:rPr lang="en-GB" altLang="en-US" sz="1400" dirty="0"/>
              <a:t> </a:t>
            </a:r>
            <a:r>
              <a:rPr lang="en-GB" altLang="en-US" sz="2000" dirty="0">
                <a:solidFill>
                  <a:srgbClr val="FFC000"/>
                </a:solidFill>
              </a:rPr>
              <a:t>If parents/carers have any further questions with regards to their young persons options they can request a call back from the young persons S2 pastoral care teacher or Year Head.</a:t>
            </a:r>
          </a:p>
          <a:p>
            <a:pPr eaLnBrk="1" hangingPunct="1">
              <a:buFontTx/>
              <a:buNone/>
              <a:defRPr/>
            </a:pPr>
            <a:endParaRPr lang="en-GB" altLang="en-US" sz="2000" dirty="0">
              <a:solidFill>
                <a:srgbClr val="FFC000"/>
              </a:solidFill>
            </a:endParaRPr>
          </a:p>
          <a:p>
            <a:pPr eaLnBrk="1" hangingPunct="1">
              <a:defRPr/>
            </a:pPr>
            <a:endParaRPr lang="en-GB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3668CE-DB8A-454F-A450-CD090C846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7425">
        <p14:reveal/>
      </p:transition>
    </mc:Choice>
    <mc:Fallback xmlns="">
      <p:transition spd="slow" advTm="37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5794251-DFE5-4A86-905B-07DB71785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781300"/>
            <a:ext cx="6985000" cy="7508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rgbClr val="FFFF00"/>
                </a:solidFill>
              </a:rPr>
              <a:t>The S3 and S4 Curriculum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41012A2-AEFB-477B-BFAB-C46DCC79BE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008063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2400" b="1" dirty="0">
                <a:solidFill>
                  <a:srgbClr val="FFFF00"/>
                </a:solidFill>
                <a:cs typeface="Times New Roman" pitchFamily="18" charset="0"/>
              </a:rPr>
              <a:t>Level of Award – </a:t>
            </a:r>
            <a:br>
              <a:rPr lang="en-GB" altLang="en-US" sz="2400" b="1" dirty="0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altLang="en-US" sz="2400" b="1" dirty="0">
                <a:solidFill>
                  <a:srgbClr val="FFFF00"/>
                </a:solidFill>
                <a:cs typeface="Times New Roman" pitchFamily="18" charset="0"/>
              </a:rPr>
              <a:t>Progression from BGE (S1 &amp; S2) </a:t>
            </a:r>
          </a:p>
        </p:txBody>
      </p:sp>
      <p:sp>
        <p:nvSpPr>
          <p:cNvPr id="26627" name="Control 5">
            <a:extLst>
              <a:ext uri="{FF2B5EF4-FFF2-40B4-BE49-F238E27FC236}">
                <a16:creationId xmlns:a16="http://schemas.microsoft.com/office/drawing/2014/main" id="{96CBC7EE-1CAF-4899-A12F-AC31B29E112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1120438" y="2962275"/>
            <a:ext cx="1800225" cy="508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26628" name="Picture 1">
            <a:extLst>
              <a:ext uri="{FF2B5EF4-FFF2-40B4-BE49-F238E27FC236}">
                <a16:creationId xmlns:a16="http://schemas.microsoft.com/office/drawing/2014/main" id="{66BCA280-0393-46C0-BBF8-A6581FD2D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205038"/>
            <a:ext cx="6867525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CA2B68-C23C-4324-987C-0569873AF5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97.79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023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">
            <a:extLst>
              <a:ext uri="{FF2B5EF4-FFF2-40B4-BE49-F238E27FC236}">
                <a16:creationId xmlns:a16="http://schemas.microsoft.com/office/drawing/2014/main" id="{D1A02AFB-8324-431E-B95A-86A8BBF25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773238"/>
            <a:ext cx="8713788" cy="44640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dirty="0"/>
              <a:t>During the S2 options process pupils will make subject choices to study </a:t>
            </a:r>
            <a:r>
              <a:rPr lang="en-US" altLang="en-US" sz="1600" b="1" i="1" dirty="0">
                <a:solidFill>
                  <a:srgbClr val="FFC000"/>
                </a:solidFill>
              </a:rPr>
              <a:t>seven</a:t>
            </a:r>
            <a:r>
              <a:rPr lang="en-US" altLang="en-US" sz="1600" dirty="0"/>
              <a:t> subjects for </a:t>
            </a:r>
            <a:r>
              <a:rPr lang="en-US" altLang="en-US" sz="1600" b="1" u="sng" dirty="0"/>
              <a:t>two </a:t>
            </a:r>
            <a:r>
              <a:rPr lang="en-US" altLang="en-US" sz="1600" dirty="0"/>
              <a:t>years in S3 and S4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600" dirty="0"/>
          </a:p>
          <a:p>
            <a:pPr eaLnBrk="1" hangingPunct="1">
              <a:defRPr/>
            </a:pPr>
            <a:r>
              <a:rPr lang="en-US" altLang="en-US" sz="1600" dirty="0"/>
              <a:t>Students study </a:t>
            </a:r>
            <a:r>
              <a:rPr lang="en-US" altLang="en-US" sz="2000" b="1" i="1" dirty="0">
                <a:solidFill>
                  <a:srgbClr val="FFC000"/>
                </a:solidFill>
              </a:rPr>
              <a:t>seven</a:t>
            </a:r>
            <a:r>
              <a:rPr lang="en-US" altLang="en-US" sz="1600" dirty="0"/>
              <a:t> National Qualifications –  please note that </a:t>
            </a:r>
            <a:r>
              <a:rPr lang="en-US" altLang="en-US" sz="1600" b="1" i="1" dirty="0">
                <a:solidFill>
                  <a:srgbClr val="FFC000"/>
                </a:solidFill>
              </a:rPr>
              <a:t>English</a:t>
            </a:r>
            <a:r>
              <a:rPr lang="en-US" altLang="en-US" sz="1600" i="1" dirty="0"/>
              <a:t> &amp; </a:t>
            </a:r>
            <a:r>
              <a:rPr lang="en-US" altLang="en-US" sz="1600" b="1" i="1" dirty="0">
                <a:solidFill>
                  <a:srgbClr val="FFC000"/>
                </a:solidFill>
              </a:rPr>
              <a:t>Maths</a:t>
            </a:r>
            <a:r>
              <a:rPr lang="en-US" altLang="en-US" sz="1600" i="1" dirty="0"/>
              <a:t> are compulsory</a:t>
            </a:r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r>
              <a:rPr lang="en-US" altLang="en-US" sz="1600" dirty="0"/>
              <a:t>Subjects are more demanding than in S1/S2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600" dirty="0"/>
          </a:p>
          <a:p>
            <a:pPr eaLnBrk="1" hangingPunct="1">
              <a:defRPr/>
            </a:pPr>
            <a:r>
              <a:rPr lang="en-US" altLang="en-US" sz="1600" dirty="0"/>
              <a:t>Pupils study </a:t>
            </a:r>
            <a:r>
              <a:rPr lang="en-US" altLang="en-US" sz="1600" b="1" dirty="0"/>
              <a:t>fewer</a:t>
            </a:r>
            <a:r>
              <a:rPr lang="en-US" altLang="en-US" sz="1600" dirty="0"/>
              <a:t> subjects than in S2 - </a:t>
            </a:r>
            <a:r>
              <a:rPr lang="en-US" altLang="en-US" sz="1600" b="1" dirty="0">
                <a:solidFill>
                  <a:srgbClr val="FFC000"/>
                </a:solidFill>
              </a:rPr>
              <a:t>4 periods per week each subject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1600" dirty="0"/>
              <a:t>They sit National Qualifications at the end of S4 - Study at 3 different levels, dependant on progress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GB" altLang="en-US" sz="1600" dirty="0"/>
              <a:t>		</a:t>
            </a:r>
            <a:r>
              <a:rPr lang="en-GB" altLang="en-US" sz="1600" b="1" dirty="0">
                <a:solidFill>
                  <a:srgbClr val="FFC000"/>
                </a:solidFill>
              </a:rPr>
              <a:t>National 3	National 4/L4 SCQF	National 5/L5 SCQF</a:t>
            </a:r>
            <a:endParaRPr lang="en-US" altLang="en-US" sz="1600" b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1600" dirty="0"/>
              <a:t>Pupils can access other qualifications </a:t>
            </a:r>
          </a:p>
          <a:p>
            <a:pPr marL="0" indent="0" algn="ctr" eaLnBrk="1" hangingPunct="1">
              <a:lnSpc>
                <a:spcPct val="150000"/>
              </a:lnSpc>
              <a:buFontTx/>
              <a:buNone/>
              <a:defRPr/>
            </a:pPr>
            <a:r>
              <a:rPr lang="en-GB" altLang="en-US" sz="1400" i="1" dirty="0">
                <a:solidFill>
                  <a:srgbClr val="FFC000"/>
                </a:solidFill>
                <a:latin typeface="+mn-lt"/>
                <a:cs typeface="+mn-cs"/>
              </a:rPr>
              <a:t>e.g. Personal Development, Wellbeing Awards, National Progression Awards, </a:t>
            </a:r>
          </a:p>
          <a:p>
            <a:pPr marL="0" indent="0" algn="ctr" eaLnBrk="1" hangingPunct="1">
              <a:lnSpc>
                <a:spcPct val="150000"/>
              </a:lnSpc>
              <a:buFontTx/>
              <a:buNone/>
              <a:defRPr/>
            </a:pPr>
            <a:r>
              <a:rPr lang="en-GB" altLang="en-US" sz="1400" i="1" dirty="0">
                <a:solidFill>
                  <a:srgbClr val="FFC000"/>
                </a:solidFill>
                <a:latin typeface="+mn-lt"/>
                <a:cs typeface="+mn-cs"/>
              </a:rPr>
              <a:t> Developing Young Workforce Certifications</a:t>
            </a:r>
          </a:p>
          <a:p>
            <a:pPr eaLnBrk="1" hangingPunct="1">
              <a:defRPr/>
            </a:pPr>
            <a:endParaRPr lang="en-GB" altLang="en-US" sz="1600" dirty="0"/>
          </a:p>
        </p:txBody>
      </p:sp>
      <p:sp>
        <p:nvSpPr>
          <p:cNvPr id="3080" name="Rectangle 2">
            <a:extLst>
              <a:ext uri="{FF2B5EF4-FFF2-40B4-BE49-F238E27FC236}">
                <a16:creationId xmlns:a16="http://schemas.microsoft.com/office/drawing/2014/main" id="{6CF38CFD-152C-4F52-990B-E2C5E4E4E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052513"/>
            <a:ext cx="6985000" cy="75088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rgbClr val="FFFF00"/>
                </a:solidFill>
              </a:rPr>
              <a:t>The S3 and S4 Curriculum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F86B28-AF19-4C88-BAD2-4CEC6DC3A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D7AE4F-FA43-4739-A6B1-264B8ACF71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77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>
            <a:extLst>
              <a:ext uri="{FF2B5EF4-FFF2-40B4-BE49-F238E27FC236}">
                <a16:creationId xmlns:a16="http://schemas.microsoft.com/office/drawing/2014/main" id="{DA131461-05A8-4A7E-8820-111266C90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3" y="965200"/>
            <a:ext cx="8229600" cy="13843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GB" altLang="en-US" sz="3200" b="1" dirty="0">
                <a:solidFill>
                  <a:srgbClr val="FFFF00"/>
                </a:solidFill>
              </a:rPr>
              <a:t>S3 and S4 Curriculum</a:t>
            </a:r>
          </a:p>
        </p:txBody>
      </p:sp>
      <p:sp>
        <p:nvSpPr>
          <p:cNvPr id="4104" name="Rectangle 3">
            <a:extLst>
              <a:ext uri="{FF2B5EF4-FFF2-40B4-BE49-F238E27FC236}">
                <a16:creationId xmlns:a16="http://schemas.microsoft.com/office/drawing/2014/main" id="{2AD979DE-9449-4B6F-9014-A06E9588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3" y="2349500"/>
            <a:ext cx="82296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2400" dirty="0"/>
              <a:t>Assessment : Final exam carried out by the SQA at the end of S4 </a:t>
            </a: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Most subjects - mixture of internal and external assessments</a:t>
            </a:r>
            <a:endParaRPr lang="en-US" altLang="en-US" sz="2000" dirty="0"/>
          </a:p>
          <a:p>
            <a:pPr>
              <a:buFontTx/>
              <a:buNone/>
              <a:defRPr/>
            </a:pPr>
            <a:endParaRPr lang="en-GB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622">
        <p:split orient="vert"/>
      </p:transition>
    </mc:Choice>
    <mc:Fallback xmlns="">
      <p:transition spd="slow" advTm="15622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>
            <a:extLst>
              <a:ext uri="{FF2B5EF4-FFF2-40B4-BE49-F238E27FC236}">
                <a16:creationId xmlns:a16="http://schemas.microsoft.com/office/drawing/2014/main" id="{BD14ECF2-83E9-45AF-BBFD-B9AE2D0EE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41438"/>
            <a:ext cx="8497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What your son/daughter’s curriculum will look like in S3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759B56-A079-4AC9-B18D-27853FA3F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A2DA9-F467-41C1-BD3C-F5E415F7E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46" y="1844824"/>
            <a:ext cx="7700669" cy="4680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633">
        <p14:reveal/>
      </p:transition>
    </mc:Choice>
    <mc:Fallback xmlns="">
      <p:transition spd="slow" advTm="10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">
            <a:extLst>
              <a:ext uri="{FF2B5EF4-FFF2-40B4-BE49-F238E27FC236}">
                <a16:creationId xmlns:a16="http://schemas.microsoft.com/office/drawing/2014/main" id="{D74B18C1-1BE8-4D00-BD6F-0741EB0FF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978025"/>
            <a:ext cx="8785225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en-US" sz="1600" b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DYW courses run in the school and some are linked to the Ayrshire College</a:t>
            </a:r>
          </a:p>
          <a:p>
            <a:pPr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en-US" sz="1600" b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These are programmes that take place over the whole school year </a:t>
            </a:r>
          </a:p>
          <a:p>
            <a:pPr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en-US" sz="1600" b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These allow for a range of vocational qualifications to be banked in S3 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1948418E-9829-496A-85AE-4A45D73CF7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379538"/>
            <a:ext cx="8229600" cy="663575"/>
          </a:xfrm>
        </p:spPr>
        <p:txBody>
          <a:bodyPr/>
          <a:lstStyle/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</a:rPr>
              <a:t>Developing Our Young Workforce</a:t>
            </a:r>
            <a:br>
              <a:rPr lang="en-US" altLang="en-US" sz="3200" b="1">
                <a:solidFill>
                  <a:srgbClr val="FFFF00"/>
                </a:solidFill>
              </a:rPr>
            </a:br>
            <a:r>
              <a:rPr lang="en-US" altLang="en-US" sz="2400" b="1">
                <a:solidFill>
                  <a:srgbClr val="0070C0"/>
                </a:solidFill>
              </a:rPr>
              <a:t>Employability Streams  </a:t>
            </a:r>
            <a:endParaRPr lang="en-GB" altLang="en-US" sz="3200" b="1">
              <a:solidFill>
                <a:srgbClr val="0070C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80DFFD3-C7A2-4E05-88FF-EE8DA3AE3A33}"/>
              </a:ext>
            </a:extLst>
          </p:cNvPr>
          <p:cNvSpPr/>
          <p:nvPr/>
        </p:nvSpPr>
        <p:spPr>
          <a:xfrm>
            <a:off x="827088" y="3743325"/>
            <a:ext cx="1603375" cy="123507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kern="0" dirty="0">
                <a:solidFill>
                  <a:srgbClr val="002060"/>
                </a:solidFill>
                <a:latin typeface="Rockwell" panose="02060603020205020403"/>
              </a:rPr>
              <a:t>Nail, Hair &amp; Beauty Bar</a:t>
            </a:r>
            <a:endParaRPr lang="en-GB" sz="1500" kern="0" dirty="0">
              <a:solidFill>
                <a:srgbClr val="002060"/>
              </a:solidFill>
              <a:latin typeface="Rockwell" panose="02060603020205020403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890E46-A800-4DD6-981A-24AABAAAE9C7}"/>
              </a:ext>
            </a:extLst>
          </p:cNvPr>
          <p:cNvSpPr/>
          <p:nvPr/>
        </p:nvSpPr>
        <p:spPr>
          <a:xfrm>
            <a:off x="2560638" y="4816475"/>
            <a:ext cx="1873250" cy="130333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kern="0" dirty="0">
                <a:solidFill>
                  <a:srgbClr val="002060"/>
                </a:solidFill>
                <a:latin typeface="Rockwell" panose="02060603020205020403"/>
              </a:rPr>
              <a:t>Customer Service –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kern="0" dirty="0">
                <a:solidFill>
                  <a:srgbClr val="002060"/>
                </a:solidFill>
                <a:latin typeface="Rockwell" panose="02060603020205020403"/>
              </a:rPr>
              <a:t>Barista</a:t>
            </a:r>
            <a:endParaRPr lang="en-GB" sz="1500" kern="0" dirty="0">
              <a:solidFill>
                <a:srgbClr val="002060"/>
              </a:solidFill>
              <a:latin typeface="Rockwell" panose="02060603020205020403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C293F2-CF09-4C2D-9D7A-0190335E8140}"/>
              </a:ext>
            </a:extLst>
          </p:cNvPr>
          <p:cNvSpPr/>
          <p:nvPr/>
        </p:nvSpPr>
        <p:spPr>
          <a:xfrm>
            <a:off x="6804025" y="4852988"/>
            <a:ext cx="1882775" cy="1296987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kern="0" dirty="0">
                <a:solidFill>
                  <a:srgbClr val="002060"/>
                </a:solidFill>
                <a:latin typeface="Rockwell" panose="02060603020205020403"/>
              </a:rPr>
              <a:t>Cycle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kern="0" dirty="0">
                <a:solidFill>
                  <a:srgbClr val="002060"/>
                </a:solidFill>
                <a:latin typeface="Rockwell" panose="02060603020205020403"/>
              </a:rPr>
              <a:t>Maintenance</a:t>
            </a:r>
            <a:endParaRPr lang="en-GB" sz="1500" kern="0" dirty="0">
              <a:solidFill>
                <a:srgbClr val="002060"/>
              </a:solidFill>
              <a:latin typeface="Rockwell" panose="02060603020205020403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73670F-204A-49C7-8531-01351F3A7835}"/>
              </a:ext>
            </a:extLst>
          </p:cNvPr>
          <p:cNvSpPr/>
          <p:nvPr/>
        </p:nvSpPr>
        <p:spPr>
          <a:xfrm>
            <a:off x="4951413" y="3860800"/>
            <a:ext cx="1722437" cy="1236663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kern="0" dirty="0">
                <a:solidFill>
                  <a:srgbClr val="002060"/>
                </a:solidFill>
                <a:latin typeface="Rockwell" panose="02060603020205020403"/>
              </a:rPr>
              <a:t>Childcare &amp; Early Years</a:t>
            </a:r>
            <a:endParaRPr lang="en-GB" sz="1500" kern="0" dirty="0">
              <a:solidFill>
                <a:srgbClr val="002060"/>
              </a:solidFill>
              <a:latin typeface="Rockwell" panose="02060603020205020403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7AAB74-052E-48EA-A081-A38BC08D7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458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066C5A7-5279-4EC5-9D71-CEFF8B7737D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036638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FFFF00"/>
                </a:solidFill>
              </a:rPr>
              <a:t>Considerations For Subject Choice</a:t>
            </a:r>
            <a:endParaRPr lang="en-GB" altLang="en-US" sz="3200" b="1" dirty="0">
              <a:solidFill>
                <a:srgbClr val="FFFF00"/>
              </a:solidFill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87831E1-741B-4063-8A14-0B5FF9BB04D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95538"/>
            <a:ext cx="822960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Attainment - good results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Enjoy subject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Interests/abilities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Career pathways</a:t>
            </a:r>
            <a:endParaRPr lang="en-GB" altLang="en-US"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B65B4D-1F79-49DE-B8B8-CE799E872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265">
        <p:split orient="vert"/>
      </p:transition>
    </mc:Choice>
    <mc:Fallback xmlns="">
      <p:transition spd="slow" advTm="332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5BBAA4D-7931-46A9-AE09-734E5058E3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81075"/>
            <a:ext cx="8229600" cy="10080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b="1" dirty="0">
                <a:solidFill>
                  <a:srgbClr val="FFFF00"/>
                </a:solidFill>
              </a:rPr>
              <a:t>Career Pathways</a:t>
            </a:r>
            <a:endParaRPr lang="en-GB" altLang="en-US" b="1" dirty="0">
              <a:solidFill>
                <a:srgbClr val="FFFF00"/>
              </a:solidFill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C8C174B-1ED5-440B-B6D7-64EB90E96A5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9138"/>
            <a:ext cx="8229600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defRPr/>
            </a:pPr>
            <a:r>
              <a:rPr lang="en-US" altLang="en-US" sz="2400" b="1" dirty="0"/>
              <a:t>If career is known: </a:t>
            </a:r>
          </a:p>
          <a:p>
            <a:pPr lvl="1"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Have I investigated the employer/college/university?</a:t>
            </a:r>
          </a:p>
          <a:p>
            <a:pPr lvl="1"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Do I have a specified goal to aim for?</a:t>
            </a:r>
          </a:p>
          <a:p>
            <a:pPr lvl="1"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Which subjects are required?</a:t>
            </a:r>
          </a:p>
          <a:p>
            <a:pPr eaLnBrk="1" hangingPunct="1">
              <a:buClr>
                <a:srgbClr val="FFFF00"/>
              </a:buClr>
              <a:defRPr/>
            </a:pPr>
            <a:endParaRPr lang="en-US" altLang="en-US" sz="2400" b="1" dirty="0"/>
          </a:p>
          <a:p>
            <a:pPr eaLnBrk="1" hangingPunct="1">
              <a:buClr>
                <a:srgbClr val="FFFF00"/>
              </a:buClr>
              <a:defRPr/>
            </a:pPr>
            <a:r>
              <a:rPr lang="en-US" altLang="en-US" sz="2400" b="1" dirty="0"/>
              <a:t>If unsure of career:</a:t>
            </a:r>
          </a:p>
          <a:p>
            <a:pPr lvl="1"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Which subjects would keep options open?</a:t>
            </a:r>
          </a:p>
          <a:p>
            <a:pPr lvl="1"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Where do your strengths lie?</a:t>
            </a:r>
            <a:endParaRPr lang="en-GB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4134">
        <p14:reveal/>
      </p:transition>
    </mc:Choice>
    <mc:Fallback xmlns="">
      <p:transition spd="slow" advTm="3413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63BF4DD7-7DD3-4151-A276-7BA75BC21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484313"/>
            <a:ext cx="89281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>
                <a:solidFill>
                  <a:srgbClr val="FFFF00"/>
                </a:solidFill>
              </a:rPr>
              <a:t>Our Vision: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1">
              <a:solidFill>
                <a:srgbClr val="FFFFFF"/>
              </a:solidFill>
            </a:endParaRPr>
          </a:p>
          <a:p>
            <a:pPr algn="ctr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rgbClr val="FFFFFF"/>
                </a:solidFill>
              </a:rPr>
              <a:t>To provide an </a:t>
            </a:r>
            <a:r>
              <a:rPr lang="en-GB" altLang="en-US" sz="1800" b="1">
                <a:solidFill>
                  <a:srgbClr val="FFFF00"/>
                </a:solidFill>
              </a:rPr>
              <a:t>equitable and excellent learning environment </a:t>
            </a:r>
            <a:r>
              <a:rPr lang="en-GB" altLang="en-US" sz="1800" b="1">
                <a:solidFill>
                  <a:srgbClr val="FFFFFF"/>
                </a:solidFill>
              </a:rPr>
              <a:t>for ALL pupils which enables them to maximise their full potential and supports them into appropriate, </a:t>
            </a:r>
            <a:r>
              <a:rPr lang="en-GB" altLang="en-US" sz="1800" b="1">
                <a:solidFill>
                  <a:srgbClr val="FFFF00"/>
                </a:solidFill>
              </a:rPr>
              <a:t>positive and sustainable destinations.</a:t>
            </a:r>
            <a:endParaRPr lang="en-GB" altLang="en-US" sz="1800" b="1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1" i="1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1" i="1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>
                <a:solidFill>
                  <a:srgbClr val="FFFF00"/>
                </a:solidFill>
              </a:rPr>
              <a:t>Our Values: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2800" b="1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2800" b="1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 b="1" i="1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31896-A93F-4EFF-B909-830E0F2B6D37}"/>
              </a:ext>
            </a:extLst>
          </p:cNvPr>
          <p:cNvSpPr txBox="1"/>
          <p:nvPr/>
        </p:nvSpPr>
        <p:spPr>
          <a:xfrm>
            <a:off x="1943100" y="4811713"/>
            <a:ext cx="5581650" cy="920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altLang="en-US" b="1" i="1" dirty="0"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en-GB" altLang="en-US" b="1" i="1" dirty="0">
                <a:solidFill>
                  <a:srgbClr val="0000FF"/>
                </a:solidFill>
                <a:latin typeface="Segoe Print" panose="02000600000000000000" pitchFamily="2" charset="0"/>
              </a:rPr>
              <a:t>Respect</a:t>
            </a:r>
            <a:r>
              <a:rPr lang="en-GB" altLang="en-US" b="1" i="1" dirty="0">
                <a:latin typeface="Segoe Print" panose="02000600000000000000" pitchFamily="2" charset="0"/>
              </a:rPr>
              <a:t> 	</a:t>
            </a:r>
            <a:r>
              <a:rPr lang="en-GB" altLang="en-US" b="1" i="1" dirty="0">
                <a:solidFill>
                  <a:srgbClr val="FF0000"/>
                </a:solidFill>
                <a:latin typeface="Segoe Print" panose="02000600000000000000" pitchFamily="2" charset="0"/>
              </a:rPr>
              <a:t>Equality</a:t>
            </a:r>
            <a:r>
              <a:rPr lang="en-GB" altLang="en-US" b="1" i="1" dirty="0">
                <a:latin typeface="Segoe Print" panose="02000600000000000000" pitchFamily="2" charset="0"/>
              </a:rPr>
              <a:t> 	</a:t>
            </a:r>
            <a:r>
              <a:rPr lang="en-GB" altLang="en-US" b="1" i="1" dirty="0">
                <a:solidFill>
                  <a:srgbClr val="00B050"/>
                </a:solidFill>
                <a:latin typeface="Segoe Print" panose="02000600000000000000" pitchFamily="2" charset="0"/>
              </a:rPr>
              <a:t>Determination</a:t>
            </a:r>
            <a:endParaRPr lang="en-GB" altLang="en-US" dirty="0"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pPr eaLnBrk="1" hangingPunct="1">
              <a:defRPr/>
            </a:pPr>
            <a:r>
              <a:rPr lang="en-GB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A6FA32-CCDE-4F21-9256-4AA391719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80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0D03330-C59E-4D98-8291-2E842B3FA5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8788" y="1196975"/>
            <a:ext cx="8229600" cy="10080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FFFF00"/>
                </a:solidFill>
              </a:rPr>
              <a:t>Avoid Subject Choice Based On…</a:t>
            </a:r>
            <a:endParaRPr lang="en-GB" altLang="en-US" sz="3200" b="1" dirty="0">
              <a:solidFill>
                <a:srgbClr val="FFFF00"/>
              </a:solidFill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4567E6D-6F61-4934-AF44-B35579AE84F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8788" y="2051050"/>
            <a:ext cx="822960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Friend(s) choosing subject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Teacher liked/disliked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Guesswork</a:t>
            </a:r>
          </a:p>
        </p:txBody>
      </p:sp>
    </p:spTree>
  </p:cSld>
  <p:clrMapOvr>
    <a:masterClrMapping/>
  </p:clrMapOvr>
  <p:transition spd="slow" advTm="41421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2A939B5-DAB4-44E7-9E67-52C67CD410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8150" y="981075"/>
            <a:ext cx="8229600" cy="9509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3200" b="1" dirty="0">
                <a:solidFill>
                  <a:srgbClr val="FFFF00"/>
                </a:solidFill>
              </a:rPr>
              <a:t>Supports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3B1AD41-DF76-495C-BCAC-B9FA5E9568B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73238"/>
            <a:ext cx="8229600" cy="39592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n-GB" altLang="en-US" sz="1800" b="1" dirty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2400" b="1" dirty="0">
                <a:solidFill>
                  <a:srgbClr val="FFFF00"/>
                </a:solidFill>
              </a:rPr>
              <a:t>Decision made after discussion with     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GB" altLang="en-US" sz="2400" dirty="0">
                <a:ea typeface="+mn-ea"/>
              </a:rPr>
              <a:t>Parents/Carers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GB" altLang="en-US" sz="2400" dirty="0">
                <a:ea typeface="+mn-ea"/>
              </a:rPr>
              <a:t>Pastoral Care Staff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GB" altLang="en-US" sz="2400" dirty="0">
                <a:ea typeface="+mn-ea"/>
              </a:rPr>
              <a:t>Subject Teachers &amp; Faculty Heads/PTs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GB" altLang="en-US" sz="2400" dirty="0">
                <a:ea typeface="+mn-ea"/>
              </a:rPr>
              <a:t>Careers Adviser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GB" altLang="en-US" sz="2400" dirty="0">
                <a:ea typeface="+mn-ea"/>
              </a:rPr>
              <a:t>Senior Management</a:t>
            </a:r>
          </a:p>
          <a:p>
            <a:pPr eaLnBrk="1" hangingPunct="1">
              <a:buFontTx/>
              <a:buNone/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GB" alt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1DC316-D6DB-4ED4-9987-6F059FAA7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257">
        <p:split orient="vert"/>
      </p:transition>
    </mc:Choice>
    <mc:Fallback xmlns="">
      <p:transition spd="slow" advTm="432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EDF4460-2007-4B03-AD48-54F755E66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" y="739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C6297B4E-13D1-45D9-A2A9-ACDCD40D6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0119" y="620688"/>
            <a:ext cx="2090738" cy="22002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6868" name="Rectangle 3">
            <a:extLst>
              <a:ext uri="{FF2B5EF4-FFF2-40B4-BE49-F238E27FC236}">
                <a16:creationId xmlns:a16="http://schemas.microsoft.com/office/drawing/2014/main" id="{82ABCA7A-DB3F-4F3C-84C3-7F1C21945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584450"/>
            <a:ext cx="7848600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>
                <a:solidFill>
                  <a:srgbClr val="FFFF00"/>
                </a:solidFill>
              </a:rPr>
              <a:t>Careers Guidance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11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>
                <a:solidFill>
                  <a:srgbClr val="FFFFFF"/>
                </a:solidFill>
              </a:rPr>
              <a:t>Lesley Niven (Careers Adviser) </a:t>
            </a:r>
            <a:endParaRPr lang="en-GB" altLang="en-US" sz="11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20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>
                <a:solidFill>
                  <a:srgbClr val="FFFFFF"/>
                </a:solidFill>
              </a:rPr>
              <a:t>Contact </a:t>
            </a:r>
            <a:r>
              <a:rPr lang="en-GB" altLang="en-US" sz="2000">
                <a:solidFill>
                  <a:srgbClr val="FFFFFF"/>
                </a:solidFill>
                <a:hlinkClick r:id="rId3"/>
              </a:rPr>
              <a:t>lesley.niven@sds.co.uk</a:t>
            </a:r>
            <a:r>
              <a:rPr lang="en-GB" altLang="en-US" sz="2000">
                <a:solidFill>
                  <a:srgbClr val="FFFFFF"/>
                </a:solidFill>
              </a:rPr>
              <a:t> or 07917200965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20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200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1100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>
                <a:solidFill>
                  <a:srgbClr val="FFC000"/>
                </a:solidFill>
              </a:rPr>
              <a:t>Appointments can be organised via your pastoral teacher or by contacting Lesley directly</a:t>
            </a:r>
            <a:endParaRPr lang="en-GB" altLang="en-US" sz="280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Tm="17946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D49FDD0-EA36-491C-AE1F-D49649A6BB8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84188" y="96520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200" b="1" dirty="0">
                <a:solidFill>
                  <a:srgbClr val="FFFF00"/>
                </a:solidFill>
              </a:rPr>
              <a:t>Your Role</a:t>
            </a:r>
            <a:endParaRPr lang="en-GB" altLang="en-US" sz="3200" b="1" dirty="0">
              <a:solidFill>
                <a:srgbClr val="FFFF00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DE199BD-5C51-42E7-A984-E5209B990C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49500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defRPr/>
            </a:pPr>
            <a:r>
              <a:rPr lang="en-US" altLang="en-US" sz="2400" dirty="0"/>
              <a:t>Please discuss options programme with your child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defRPr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defRPr/>
            </a:pPr>
            <a:r>
              <a:rPr lang="en-GB" sz="2400" dirty="0">
                <a:effectLst/>
              </a:rPr>
              <a:t>Parents/carers are invited to contact the school to arrange a telephone call or a meeting for options choices if they wish. </a:t>
            </a:r>
          </a:p>
          <a:p>
            <a:pPr marL="0" indent="0" eaLnBrk="1" hangingPunct="1">
              <a:lnSpc>
                <a:spcPct val="90000"/>
              </a:lnSpc>
              <a:buClr>
                <a:srgbClr val="FFFF00"/>
              </a:buClr>
              <a:buFontTx/>
              <a:buNone/>
              <a:defRPr/>
            </a:pPr>
            <a:endParaRPr lang="en-GB" sz="2400" dirty="0">
              <a:effectLst/>
            </a:endParaRPr>
          </a:p>
          <a:p>
            <a:pPr marL="0" indent="0" eaLnBrk="1" hangingPunct="1">
              <a:lnSpc>
                <a:spcPct val="90000"/>
              </a:lnSpc>
              <a:buClr>
                <a:srgbClr val="FFFF00"/>
              </a:buClr>
              <a:buFontTx/>
              <a:buNone/>
              <a:defRPr/>
            </a:pPr>
            <a:endParaRPr lang="en-US" sz="1800" b="1" dirty="0">
              <a:solidFill>
                <a:srgbClr val="FFC000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Clr>
                <a:srgbClr val="FFFF00"/>
              </a:buClr>
              <a:buFontTx/>
              <a:buNone/>
              <a:defRPr/>
            </a:pPr>
            <a:endParaRPr lang="en-US" altLang="en-US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643973-3069-43C3-90C2-E520E5CF2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150">
        <p:split orient="vert"/>
      </p:transition>
    </mc:Choice>
    <mc:Fallback xmlns="">
      <p:transition spd="slow" advTm="2415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5021C15-734B-4D0A-815B-C4970E880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3" y="1136650"/>
            <a:ext cx="8229600" cy="779463"/>
          </a:xfrm>
        </p:spPr>
        <p:txBody>
          <a:bodyPr/>
          <a:lstStyle/>
          <a:p>
            <a:pPr algn="ctr" eaLnBrk="1" hangingPunct="1"/>
            <a:r>
              <a:rPr lang="en-GB" altLang="en-US" sz="36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Pupil Entitlement in S1 to S2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8D16E7D-5C71-4A6A-AB0A-742D9F818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63" y="1916113"/>
            <a:ext cx="8609012" cy="4105275"/>
          </a:xfrm>
        </p:spPr>
        <p:txBody>
          <a:bodyPr/>
          <a:lstStyle/>
          <a:p>
            <a:pPr eaLnBrk="1" hangingPunct="1">
              <a:lnSpc>
                <a:spcPct val="16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2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Pupils make progress within a BGE (Broad General Education) </a:t>
            </a:r>
          </a:p>
          <a:p>
            <a:pPr eaLnBrk="1" hangingPunct="1">
              <a:lnSpc>
                <a:spcPct val="16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2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Follow subjects that give them opportunities to develop:</a:t>
            </a:r>
          </a:p>
          <a:p>
            <a:pPr lvl="1" eaLnBrk="1" hangingPunct="1">
              <a:lnSpc>
                <a:spcPct val="16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skills for life and work, literacy, numeracy, health and their well-being</a:t>
            </a:r>
          </a:p>
          <a:p>
            <a:pPr eaLnBrk="1" hangingPunct="1">
              <a:lnSpc>
                <a:spcPct val="16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2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best personal support to allow high levels of achievement</a:t>
            </a:r>
          </a:p>
          <a:p>
            <a:pPr eaLnBrk="1" hangingPunct="1">
              <a:lnSpc>
                <a:spcPct val="16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altLang="en-US" sz="2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Opportunity to move into positive and sustained destination post-school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31CE1A-BD2C-42EC-82A6-36413E63C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35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59206CB-1938-461B-9337-6882EFAE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341438"/>
            <a:ext cx="8229600" cy="852487"/>
          </a:xfrm>
        </p:spPr>
        <p:txBody>
          <a:bodyPr/>
          <a:lstStyle/>
          <a:p>
            <a:pPr algn="ctr" eaLnBrk="1" hangingPunct="1"/>
            <a:r>
              <a:rPr lang="en-GB" altLang="en-US" sz="36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S2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1DCCE07-6491-4B2D-A7E3-4B2ADB972C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2492375"/>
            <a:ext cx="8704262" cy="324008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Clr>
                <a:srgbClr val="FFFF00"/>
              </a:buClr>
              <a:defRPr/>
            </a:pPr>
            <a:r>
              <a:rPr lang="en-GB" altLang="en-US" sz="2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S2 is the final year of the Broad General Education and should provide a transition from the S1/2 courses, experiences and outcomes into National Qualifications which are followed over S3 and S4, with exams being sat at the end of S4.</a:t>
            </a:r>
          </a:p>
          <a:p>
            <a:pPr marL="0" indent="0" algn="ctr" eaLnBrk="1" hangingPunct="1">
              <a:lnSpc>
                <a:spcPct val="150000"/>
              </a:lnSpc>
              <a:buClr>
                <a:srgbClr val="FFFF00"/>
              </a:buClr>
              <a:buFont typeface="Wingdings 2" panose="05020102010507070707" pitchFamily="18" charset="2"/>
              <a:buNone/>
              <a:defRPr/>
            </a:pPr>
            <a:endParaRPr lang="en-GB" altLang="en-US" sz="20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6D2DC9-9E40-496E-BA92-9FD8EC8CD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716">
        <p:split orient="vert"/>
      </p:transition>
    </mc:Choice>
    <mc:Fallback xmlns="">
      <p:transition spd="slow" advTm="2971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6B7B647-3E82-490F-9B83-20E2FEEC2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9500"/>
            <a:ext cx="8229600" cy="708025"/>
          </a:xfrm>
        </p:spPr>
        <p:txBody>
          <a:bodyPr/>
          <a:lstStyle/>
          <a:p>
            <a:pPr algn="ctr" eaLnBrk="1" hangingPunct="1"/>
            <a:r>
              <a:rPr lang="en-GB" altLang="en-US" sz="32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BGE  -  8 Curriculum Areas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60DD08E-30CC-46F0-92AA-792FD5B1C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849438"/>
            <a:ext cx="3683000" cy="438943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Languages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Mathematics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Health &amp; Well Being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Sciences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F4140C2-FDB3-4A7B-8D13-5A25E776B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75" y="1992313"/>
            <a:ext cx="3681413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Social Subjects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Technologies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Expressive Arts</a:t>
            </a:r>
          </a:p>
          <a:p>
            <a:pPr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Religious &amp; Moral Education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B01844F-2408-4542-891F-43BDA719310A}"/>
              </a:ext>
            </a:extLst>
          </p:cNvPr>
          <p:cNvSpPr/>
          <p:nvPr/>
        </p:nvSpPr>
        <p:spPr>
          <a:xfrm>
            <a:off x="2627313" y="5332413"/>
            <a:ext cx="3386137" cy="11112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8" name="TextBox 5">
            <a:extLst>
              <a:ext uri="{FF2B5EF4-FFF2-40B4-BE49-F238E27FC236}">
                <a16:creationId xmlns:a16="http://schemas.microsoft.com/office/drawing/2014/main" id="{4BA48C0B-0FC0-4A1A-ABEC-C8056CD2C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4363" y="5419725"/>
            <a:ext cx="2549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200">
                <a:solidFill>
                  <a:schemeClr val="bg1"/>
                </a:solidFill>
              </a:rPr>
              <a:t>Pupils in S1 to S2 are able to make  progress across 8 main curriculum areas as part of their school week.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FC3C69-E642-4357-8B14-E1C6F1FB3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88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>
            <a:extLst>
              <a:ext uri="{FF2B5EF4-FFF2-40B4-BE49-F238E27FC236}">
                <a16:creationId xmlns:a16="http://schemas.microsoft.com/office/drawing/2014/main" id="{B3C04B15-F4D7-4880-B810-75573A9F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343025"/>
            <a:ext cx="8229600" cy="777875"/>
          </a:xfrm>
        </p:spPr>
        <p:txBody>
          <a:bodyPr/>
          <a:lstStyle/>
          <a:p>
            <a:pPr algn="ctr" eaLnBrk="1" hangingPunct="1"/>
            <a:r>
              <a:rPr lang="en-GB" altLang="en-US" sz="32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Curriculum for Excellence</a:t>
            </a:r>
            <a:br>
              <a:rPr lang="en-GB" altLang="en-US" sz="36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GB" altLang="en-US" sz="20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Principles of Curriculum Design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144F01D0-492F-40B5-B99A-008E46530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2349500"/>
            <a:ext cx="8229600" cy="40767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Challenge and Enjoyment</a:t>
            </a:r>
          </a:p>
          <a:p>
            <a:pPr algn="ctr"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Breadth </a:t>
            </a:r>
          </a:p>
          <a:p>
            <a:pPr algn="ctr"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 b="1" i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Progression</a:t>
            </a:r>
          </a:p>
          <a:p>
            <a:pPr algn="ctr"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 b="1" i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Depth</a:t>
            </a:r>
          </a:p>
          <a:p>
            <a:pPr algn="ctr"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 b="1" i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Personalisation and Choice</a:t>
            </a:r>
          </a:p>
          <a:p>
            <a:pPr algn="ctr"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Coherence </a:t>
            </a:r>
          </a:p>
          <a:p>
            <a:pPr algn="ctr" eaLnBrk="1" hangingPunct="1">
              <a:lnSpc>
                <a:spcPct val="150000"/>
              </a:lnSpc>
              <a:buClr>
                <a:srgbClr val="FFFF00"/>
              </a:buClr>
            </a:pPr>
            <a:r>
              <a:rPr lang="en-GB" altLang="en-US" sz="2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Relevance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64D6AFAD-D22F-45AC-94D8-BA755AD30CAA}"/>
              </a:ext>
            </a:extLst>
          </p:cNvPr>
          <p:cNvSpPr/>
          <p:nvPr/>
        </p:nvSpPr>
        <p:spPr>
          <a:xfrm rot="813200">
            <a:off x="271463" y="2833688"/>
            <a:ext cx="2943225" cy="145097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461" name="TextBox 4">
            <a:extLst>
              <a:ext uri="{FF2B5EF4-FFF2-40B4-BE49-F238E27FC236}">
                <a16:creationId xmlns:a16="http://schemas.microsoft.com/office/drawing/2014/main" id="{6DA5A7BC-4628-486F-9EBD-E9C59B7F7057}"/>
              </a:ext>
            </a:extLst>
          </p:cNvPr>
          <p:cNvSpPr txBox="1">
            <a:spLocks noChangeArrowheads="1"/>
          </p:cNvSpPr>
          <p:nvPr/>
        </p:nvSpPr>
        <p:spPr bwMode="auto">
          <a:xfrm rot="840366">
            <a:off x="293688" y="2838450"/>
            <a:ext cx="28940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200">
                <a:solidFill>
                  <a:schemeClr val="bg1"/>
                </a:solidFill>
              </a:rPr>
              <a:t>We will be going through the S2 options process in the next 2 weeks to allow pupils a choice to pick subjects they enjoy, do well in and that meet future career aspirations.  They will study these subjects over S3 and S4.</a:t>
            </a:r>
          </a:p>
          <a:p>
            <a:pPr algn="ctr"/>
            <a:endParaRPr lang="en-GB" altLang="en-US" sz="120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25AD40-093E-4ED7-B9B3-DFE379EDE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152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906063A-8EC4-47D1-BADF-302BED38993E}"/>
              </a:ext>
            </a:extLst>
          </p:cNvPr>
          <p:cNvSpPr/>
          <p:nvPr/>
        </p:nvSpPr>
        <p:spPr>
          <a:xfrm>
            <a:off x="457200" y="1484313"/>
            <a:ext cx="1738313" cy="11430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BBDA98C-B425-47D6-BDE5-5BD8E041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2513"/>
            <a:ext cx="8229600" cy="1143000"/>
          </a:xfrm>
        </p:spPr>
        <p:txBody>
          <a:bodyPr/>
          <a:lstStyle/>
          <a:p>
            <a:pPr algn="ctr" eaLnBrk="1" hangingPunct="1"/>
            <a:r>
              <a:rPr lang="en-GB" altLang="en-US" sz="32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Qualifications</a:t>
            </a:r>
            <a:br>
              <a:rPr lang="en-GB" altLang="en-US" sz="3600" b="1">
                <a:solidFill>
                  <a:srgbClr val="FFFF00"/>
                </a:solidFill>
              </a:rPr>
            </a:br>
            <a:r>
              <a:rPr lang="en-GB" altLang="en-US" sz="1800" b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What are they in ‘old money’!</a:t>
            </a:r>
            <a:endParaRPr lang="en-GB" altLang="en-US" sz="2800" b="1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3618" name="Group 66">
            <a:extLst>
              <a:ext uri="{FF2B5EF4-FFF2-40B4-BE49-F238E27FC236}">
                <a16:creationId xmlns:a16="http://schemas.microsoft.com/office/drawing/2014/main" id="{E170DC57-9584-4F49-A65B-B7BD9B1751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08175" y="2740025"/>
          <a:ext cx="5651500" cy="3784599"/>
        </p:xfrm>
        <a:graphic>
          <a:graphicData uri="http://schemas.openxmlformats.org/drawingml/2006/table">
            <a:tbl>
              <a:tblPr/>
              <a:tblGrid>
                <a:gridCol w="2827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3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4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National Qualifications</a:t>
                      </a: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Preceding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Qualifications</a:t>
                      </a: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National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Access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Foundation</a:t>
                      </a: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National 4/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(Level 4 SCQF)</a:t>
                      </a: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General level (Grade 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Intermediate 1 (Grade C)</a:t>
                      </a: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National 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(Level 5 SCQF)</a:t>
                      </a: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Credit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Intermediate 2</a:t>
                      </a: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National 6 (Higher)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(Level 6 SCQF)</a:t>
                      </a: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Higher</a:t>
                      </a: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National 7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(Advanced Higher)</a:t>
                      </a: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Advanced Higher</a:t>
                      </a:r>
                    </a:p>
                  </a:txBody>
                  <a:tcPr marL="91402" marR="914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507" name="TextBox 1">
            <a:extLst>
              <a:ext uri="{FF2B5EF4-FFF2-40B4-BE49-F238E27FC236}">
                <a16:creationId xmlns:a16="http://schemas.microsoft.com/office/drawing/2014/main" id="{7CB2D0E8-4C1B-4CA5-BC40-D5E024D0B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1612900"/>
            <a:ext cx="19494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200" dirty="0">
                <a:solidFill>
                  <a:schemeClr val="bg1"/>
                </a:solidFill>
              </a:rPr>
              <a:t>At the end of S4 your child will achieve </a:t>
            </a:r>
            <a:r>
              <a:rPr lang="en-GB" altLang="en-US" sz="1200" dirty="0" err="1">
                <a:solidFill>
                  <a:schemeClr val="bg1"/>
                </a:solidFill>
              </a:rPr>
              <a:t>awardS</a:t>
            </a:r>
            <a:r>
              <a:rPr lang="en-GB" altLang="en-US" sz="1200" dirty="0">
                <a:solidFill>
                  <a:schemeClr val="bg1"/>
                </a:solidFill>
              </a:rPr>
              <a:t> at N3, N4 /L4 or N5/L5 level dependant on progress.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3D8BD13-78B2-4CE3-824F-A7F5EF435B49}"/>
              </a:ext>
            </a:extLst>
          </p:cNvPr>
          <p:cNvSpPr/>
          <p:nvPr/>
        </p:nvSpPr>
        <p:spPr>
          <a:xfrm>
            <a:off x="7192963" y="1414463"/>
            <a:ext cx="1738312" cy="11430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509" name="TextBox 6">
            <a:extLst>
              <a:ext uri="{FF2B5EF4-FFF2-40B4-BE49-F238E27FC236}">
                <a16:creationId xmlns:a16="http://schemas.microsoft.com/office/drawing/2014/main" id="{93CBB476-FF01-41A7-A7D1-4237EF81E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541463"/>
            <a:ext cx="14938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200">
                <a:solidFill>
                  <a:schemeClr val="bg1"/>
                </a:solidFill>
              </a:rPr>
              <a:t>Higher and Adv. Higher are sat in S5 and S6 respectively.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E66059-63AC-4A85-85A6-751E75ED7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818">
        <p:split orient="vert"/>
      </p:transition>
    </mc:Choice>
    <mc:Fallback xmlns="">
      <p:transition spd="slow" advTm="638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>
            <a:extLst>
              <a:ext uri="{FF2B5EF4-FFF2-40B4-BE49-F238E27FC236}">
                <a16:creationId xmlns:a16="http://schemas.microsoft.com/office/drawing/2014/main" id="{72F90391-2732-4800-A576-CB29712FA8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576" y="1484784"/>
            <a:ext cx="7776864" cy="82195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Options Choice Process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A407E-A42E-4E01-B347-C1F9B6B2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636912"/>
            <a:ext cx="2686050" cy="3019425"/>
          </a:xfrm>
          <a:prstGeom prst="rect">
            <a:avLst/>
          </a:prstGeom>
          <a:noFill/>
          <a:ln>
            <a:noFill/>
          </a:ln>
          <a:effectLst>
            <a:glow rad="228600">
              <a:srgbClr val="6699FF">
                <a:alpha val="40000"/>
              </a:srgbClr>
            </a:glow>
            <a:outerShdw blurRad="203200" dist="38100" dir="2700000" algn="tl" rotWithShape="0">
              <a:srgbClr val="FFFF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556A-0AEE-4BEA-B11F-395C1B61B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EE57CB7E-0A66-40ED-BDC0-9689FB4B2B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644777"/>
              </p:ext>
            </p:extLst>
          </p:nvPr>
        </p:nvGraphicFramePr>
        <p:xfrm>
          <a:off x="457200" y="1935163"/>
          <a:ext cx="6635080" cy="3222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95F65183-A6A2-4DC3-89AB-6BA5CEE1F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925287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B048BDEF-D15A-43A4-8DF8-D02CC9B6F5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4411138"/>
              </p:ext>
            </p:extLst>
          </p:nvPr>
        </p:nvGraphicFramePr>
        <p:xfrm>
          <a:off x="827584" y="1387953"/>
          <a:ext cx="6792416" cy="475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E4A328-67CB-4926-8D05-19B707DB4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BDB758-8D6D-492B-A504-CE2B3998E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3206E2-69F0-47AF-80D1-204EBBC62D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C8DB31-08E1-40D3-8008-D0D062CDFFC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6006.9138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DC7098-DBD2-4265-9DDE-74E481743F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49206"/>
      </p:ext>
    </p:extLst>
  </p:cSld>
  <p:clrMapOvr>
    <a:masterClrMapping/>
  </p:clrMapOvr>
  <p:transition spd="slow" advTm="1684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56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135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9616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2149</TotalTime>
  <Words>950</Words>
  <Application>Microsoft Office PowerPoint</Application>
  <PresentationFormat>On-screen Show (4:3)</PresentationFormat>
  <Paragraphs>174</Paragraphs>
  <Slides>23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Constantia</vt:lpstr>
      <vt:lpstr>Rockwell</vt:lpstr>
      <vt:lpstr>Segoe Print</vt:lpstr>
      <vt:lpstr>Tahoma</vt:lpstr>
      <vt:lpstr>Wingdings</vt:lpstr>
      <vt:lpstr>Wingdings 2</vt:lpstr>
      <vt:lpstr>Flow</vt:lpstr>
      <vt:lpstr>Custom Design</vt:lpstr>
      <vt:lpstr>Ocean</vt:lpstr>
      <vt:lpstr>PowerPoint Presentation</vt:lpstr>
      <vt:lpstr>PowerPoint Presentation</vt:lpstr>
      <vt:lpstr>Pupil Entitlement in S1 to S2</vt:lpstr>
      <vt:lpstr>S2</vt:lpstr>
      <vt:lpstr>BGE  -  8 Curriculum Areas</vt:lpstr>
      <vt:lpstr>Curriculum for Excellence Principles of Curriculum Design</vt:lpstr>
      <vt:lpstr>The Qualifications What are they in ‘old money’!</vt:lpstr>
      <vt:lpstr>The Options Choice Process</vt:lpstr>
      <vt:lpstr>PowerPoint Presentation</vt:lpstr>
      <vt:lpstr>PowerPoint Presentation</vt:lpstr>
      <vt:lpstr>PowerPoint Presentation</vt:lpstr>
      <vt:lpstr>PowerPoint Presentation</vt:lpstr>
      <vt:lpstr>Level of Award –  Progression from BGE (S1 &amp; S2) </vt:lpstr>
      <vt:lpstr>PowerPoint Presentation</vt:lpstr>
      <vt:lpstr>PowerPoint Presentation</vt:lpstr>
      <vt:lpstr>PowerPoint Presentation</vt:lpstr>
      <vt:lpstr>Developing Our Young Workforce Employability Streams  </vt:lpstr>
      <vt:lpstr>Considerations For Subject Choice</vt:lpstr>
      <vt:lpstr>Career Pathways</vt:lpstr>
      <vt:lpstr>Avoid Subject Choice Based On…</vt:lpstr>
      <vt:lpstr>Supports</vt:lpstr>
      <vt:lpstr>PowerPoint Presentation</vt:lpstr>
      <vt:lpstr>Your Role</vt:lpstr>
    </vt:vector>
  </TitlesOfParts>
  <Company>auchenharvie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SQuinn</dc:creator>
  <cp:lastModifiedBy>Yvonne Robertson ( Education Business Assistant / Auchenharvie Academy )</cp:lastModifiedBy>
  <cp:revision>198</cp:revision>
  <dcterms:created xsi:type="dcterms:W3CDTF">2012-01-22T15:58:06Z</dcterms:created>
  <dcterms:modified xsi:type="dcterms:W3CDTF">2026-01-09T15:52:10Z</dcterms:modified>
</cp:coreProperties>
</file>