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3" r:id="rId3"/>
    <p:sldId id="261" r:id="rId4"/>
    <p:sldId id="262" r:id="rId5"/>
    <p:sldId id="265" r:id="rId6"/>
    <p:sldId id="274" r:id="rId7"/>
    <p:sldId id="266" r:id="rId8"/>
    <p:sldId id="268" r:id="rId9"/>
    <p:sldId id="272" r:id="rId10"/>
    <p:sldId id="273"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 Gilmour" initials="MG" lastIdx="1" clrIdx="0">
    <p:extLst>
      <p:ext uri="{19B8F6BF-5375-455C-9EA6-DF929625EA0E}">
        <p15:presenceInfo xmlns:p15="http://schemas.microsoft.com/office/powerpoint/2012/main" userId="Mr Gilmou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5" d="100"/>
          <a:sy n="75" d="100"/>
        </p:scale>
        <p:origin x="48" y="6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494CD4-47C8-4FB0-A1AB-364E2FA865DC}" type="doc">
      <dgm:prSet loTypeId="urn:microsoft.com/office/officeart/2005/8/layout/hProcess9" loCatId="process" qsTypeId="urn:microsoft.com/office/officeart/2005/8/quickstyle/simple1" qsCatId="simple" csTypeId="urn:microsoft.com/office/officeart/2005/8/colors/accent1_2" csCatId="accent1" phldr="1"/>
      <dgm:spPr/>
    </dgm:pt>
    <dgm:pt modelId="{512C5F08-416E-4984-B203-A005166A2594}">
      <dgm:prSet phldrT="[Text]" custT="1"/>
      <dgm:spPr>
        <a:solidFill>
          <a:srgbClr val="9F8937"/>
        </a:solidFill>
      </dgm:spPr>
      <dgm:t>
        <a:bodyPr/>
        <a:lstStyle/>
        <a:p>
          <a:r>
            <a:rPr lang="en-US" sz="3200" b="1" u="sng" dirty="0"/>
            <a:t>Bronze</a:t>
          </a:r>
          <a:endParaRPr lang="en-US" sz="2000" dirty="0"/>
        </a:p>
        <a:p>
          <a:r>
            <a:rPr lang="en-US" sz="2000" dirty="0"/>
            <a:t> 100 Merits</a:t>
          </a:r>
        </a:p>
      </dgm:t>
    </dgm:pt>
    <dgm:pt modelId="{9BCFC7AB-4682-4C40-9B05-C1F1977AB5A5}" type="parTrans" cxnId="{A4C1566E-8683-4E91-A6D6-4C2765255134}">
      <dgm:prSet/>
      <dgm:spPr/>
      <dgm:t>
        <a:bodyPr/>
        <a:lstStyle/>
        <a:p>
          <a:endParaRPr lang="en-US"/>
        </a:p>
      </dgm:t>
    </dgm:pt>
    <dgm:pt modelId="{E9FC696B-AB36-492D-9CB1-E5B1392D5B5A}" type="sibTrans" cxnId="{A4C1566E-8683-4E91-A6D6-4C2765255134}">
      <dgm:prSet/>
      <dgm:spPr/>
      <dgm:t>
        <a:bodyPr/>
        <a:lstStyle/>
        <a:p>
          <a:endParaRPr lang="en-US"/>
        </a:p>
      </dgm:t>
    </dgm:pt>
    <dgm:pt modelId="{797342DF-4B74-4E3B-B307-3B5644774810}">
      <dgm:prSet phldrT="[Text]" custT="1"/>
      <dgm:spPr>
        <a:solidFill>
          <a:schemeClr val="bg1">
            <a:lumMod val="75000"/>
          </a:schemeClr>
        </a:solidFill>
      </dgm:spPr>
      <dgm:t>
        <a:bodyPr/>
        <a:lstStyle/>
        <a:p>
          <a:r>
            <a:rPr lang="en-US" sz="3200" b="1" u="sng" dirty="0">
              <a:solidFill>
                <a:schemeClr val="tx1"/>
              </a:solidFill>
            </a:rPr>
            <a:t>Silver</a:t>
          </a:r>
        </a:p>
        <a:p>
          <a:r>
            <a:rPr lang="en-US" sz="2000" dirty="0">
              <a:solidFill>
                <a:schemeClr val="tx1"/>
              </a:solidFill>
            </a:rPr>
            <a:t>130 Merits</a:t>
          </a:r>
        </a:p>
      </dgm:t>
    </dgm:pt>
    <dgm:pt modelId="{E5A5879E-F79A-49CB-8F08-583D4A071C2C}" type="parTrans" cxnId="{963D625E-0027-4513-8A06-C283DD672F8A}">
      <dgm:prSet/>
      <dgm:spPr/>
      <dgm:t>
        <a:bodyPr/>
        <a:lstStyle/>
        <a:p>
          <a:endParaRPr lang="en-US"/>
        </a:p>
      </dgm:t>
    </dgm:pt>
    <dgm:pt modelId="{33AC49C7-6DA3-4793-911B-16459375BF43}" type="sibTrans" cxnId="{963D625E-0027-4513-8A06-C283DD672F8A}">
      <dgm:prSet/>
      <dgm:spPr/>
      <dgm:t>
        <a:bodyPr/>
        <a:lstStyle/>
        <a:p>
          <a:endParaRPr lang="en-US"/>
        </a:p>
      </dgm:t>
    </dgm:pt>
    <dgm:pt modelId="{FF889327-6D7D-45A7-99F8-20EE19169855}">
      <dgm:prSet phldrT="[Text]" custT="1"/>
      <dgm:spPr>
        <a:solidFill>
          <a:srgbClr val="FFFF00"/>
        </a:solidFill>
      </dgm:spPr>
      <dgm:t>
        <a:bodyPr/>
        <a:lstStyle/>
        <a:p>
          <a:r>
            <a:rPr lang="en-US" sz="3200" b="1" u="sng" dirty="0">
              <a:solidFill>
                <a:schemeClr val="tx1"/>
              </a:solidFill>
            </a:rPr>
            <a:t>Gold</a:t>
          </a:r>
        </a:p>
        <a:p>
          <a:r>
            <a:rPr lang="en-US" sz="2000" dirty="0">
              <a:solidFill>
                <a:schemeClr val="tx1"/>
              </a:solidFill>
            </a:rPr>
            <a:t>160 Merits</a:t>
          </a:r>
        </a:p>
      </dgm:t>
    </dgm:pt>
    <dgm:pt modelId="{4AB559D4-99DA-409F-8A7B-9C913DFF401C}" type="parTrans" cxnId="{097A42EF-F339-4E6D-A715-6E36FB35E8C2}">
      <dgm:prSet/>
      <dgm:spPr/>
      <dgm:t>
        <a:bodyPr/>
        <a:lstStyle/>
        <a:p>
          <a:endParaRPr lang="en-US"/>
        </a:p>
      </dgm:t>
    </dgm:pt>
    <dgm:pt modelId="{4F598819-6A05-405E-9EFD-C8A11F445EE3}" type="sibTrans" cxnId="{097A42EF-F339-4E6D-A715-6E36FB35E8C2}">
      <dgm:prSet/>
      <dgm:spPr/>
      <dgm:t>
        <a:bodyPr/>
        <a:lstStyle/>
        <a:p>
          <a:endParaRPr lang="en-US"/>
        </a:p>
      </dgm:t>
    </dgm:pt>
    <dgm:pt modelId="{6EE23238-6304-44FD-A0C1-5C6825112DF0}">
      <dgm:prSet custT="1"/>
      <dgm:spPr>
        <a:solidFill>
          <a:srgbClr val="6B6B6B"/>
        </a:solidFill>
      </dgm:spPr>
      <dgm:t>
        <a:bodyPr/>
        <a:lstStyle/>
        <a:p>
          <a:r>
            <a:rPr lang="en-US" sz="3200" b="1" u="sng" dirty="0"/>
            <a:t>Platinum</a:t>
          </a:r>
        </a:p>
        <a:p>
          <a:r>
            <a:rPr lang="en-GB" sz="1600" b="1" dirty="0"/>
            <a:t>The top 3 pupils in each year group</a:t>
          </a:r>
          <a:r>
            <a:rPr lang="en-GB" sz="1600" dirty="0"/>
            <a:t> with the most Merit Plusses</a:t>
          </a:r>
          <a:endParaRPr lang="en-US" sz="1600" dirty="0"/>
        </a:p>
      </dgm:t>
    </dgm:pt>
    <dgm:pt modelId="{E5ED1A40-F835-4C64-922D-D817A22F0BF9}" type="parTrans" cxnId="{7F39C002-DE65-4A08-A957-5C6EDC98DF99}">
      <dgm:prSet/>
      <dgm:spPr/>
      <dgm:t>
        <a:bodyPr/>
        <a:lstStyle/>
        <a:p>
          <a:endParaRPr lang="en-US"/>
        </a:p>
      </dgm:t>
    </dgm:pt>
    <dgm:pt modelId="{93CD4134-1FDE-41FD-926A-DC7AB8413FF5}" type="sibTrans" cxnId="{7F39C002-DE65-4A08-A957-5C6EDC98DF99}">
      <dgm:prSet/>
      <dgm:spPr/>
      <dgm:t>
        <a:bodyPr/>
        <a:lstStyle/>
        <a:p>
          <a:endParaRPr lang="en-US"/>
        </a:p>
      </dgm:t>
    </dgm:pt>
    <dgm:pt modelId="{064D130E-0537-4ABC-8A5E-3316722B3826}" type="pres">
      <dgm:prSet presAssocID="{FB494CD4-47C8-4FB0-A1AB-364E2FA865DC}" presName="CompostProcess" presStyleCnt="0">
        <dgm:presLayoutVars>
          <dgm:dir/>
          <dgm:resizeHandles val="exact"/>
        </dgm:presLayoutVars>
      </dgm:prSet>
      <dgm:spPr/>
    </dgm:pt>
    <dgm:pt modelId="{88F5136D-1840-4F01-8D3D-2D3CDAD80376}" type="pres">
      <dgm:prSet presAssocID="{FB494CD4-47C8-4FB0-A1AB-364E2FA865DC}" presName="arrow" presStyleLbl="bgShp" presStyleIdx="0" presStyleCnt="1" custScaleX="117647"/>
      <dgm:spPr>
        <a:pattFill prst="wdDnDiag">
          <a:fgClr>
            <a:srgbClr val="FFFF00"/>
          </a:fgClr>
          <a:bgClr>
            <a:schemeClr val="bg1"/>
          </a:bgClr>
        </a:pattFill>
      </dgm:spPr>
    </dgm:pt>
    <dgm:pt modelId="{4DB349CD-274C-4211-A671-8A0D6D4F6141}" type="pres">
      <dgm:prSet presAssocID="{FB494CD4-47C8-4FB0-A1AB-364E2FA865DC}" presName="linearProcess" presStyleCnt="0"/>
      <dgm:spPr/>
    </dgm:pt>
    <dgm:pt modelId="{6069F0D5-3130-4678-A591-711C85181920}" type="pres">
      <dgm:prSet presAssocID="{512C5F08-416E-4984-B203-A005166A2594}" presName="textNode" presStyleLbl="node1" presStyleIdx="0" presStyleCnt="4">
        <dgm:presLayoutVars>
          <dgm:bulletEnabled val="1"/>
        </dgm:presLayoutVars>
      </dgm:prSet>
      <dgm:spPr/>
      <dgm:t>
        <a:bodyPr/>
        <a:lstStyle/>
        <a:p>
          <a:endParaRPr lang="en-US"/>
        </a:p>
      </dgm:t>
    </dgm:pt>
    <dgm:pt modelId="{8B909C67-BEED-4355-9877-BDF1AD3A5665}" type="pres">
      <dgm:prSet presAssocID="{E9FC696B-AB36-492D-9CB1-E5B1392D5B5A}" presName="sibTrans" presStyleCnt="0"/>
      <dgm:spPr/>
    </dgm:pt>
    <dgm:pt modelId="{E2421567-9BC9-4B5C-8603-BA1412E73FC0}" type="pres">
      <dgm:prSet presAssocID="{797342DF-4B74-4E3B-B307-3B5644774810}" presName="textNode" presStyleLbl="node1" presStyleIdx="1" presStyleCnt="4">
        <dgm:presLayoutVars>
          <dgm:bulletEnabled val="1"/>
        </dgm:presLayoutVars>
      </dgm:prSet>
      <dgm:spPr/>
      <dgm:t>
        <a:bodyPr/>
        <a:lstStyle/>
        <a:p>
          <a:endParaRPr lang="en-US"/>
        </a:p>
      </dgm:t>
    </dgm:pt>
    <dgm:pt modelId="{29E39014-FBC4-4176-9EE6-5DCC7C40DC68}" type="pres">
      <dgm:prSet presAssocID="{33AC49C7-6DA3-4793-911B-16459375BF43}" presName="sibTrans" presStyleCnt="0"/>
      <dgm:spPr/>
    </dgm:pt>
    <dgm:pt modelId="{7C492AE2-6888-4070-80B2-FF05329B4859}" type="pres">
      <dgm:prSet presAssocID="{FF889327-6D7D-45A7-99F8-20EE19169855}" presName="textNode" presStyleLbl="node1" presStyleIdx="2" presStyleCnt="4">
        <dgm:presLayoutVars>
          <dgm:bulletEnabled val="1"/>
        </dgm:presLayoutVars>
      </dgm:prSet>
      <dgm:spPr/>
      <dgm:t>
        <a:bodyPr/>
        <a:lstStyle/>
        <a:p>
          <a:endParaRPr lang="en-US"/>
        </a:p>
      </dgm:t>
    </dgm:pt>
    <dgm:pt modelId="{D769EA99-44D9-4CFF-B58C-F8A7E61F71E4}" type="pres">
      <dgm:prSet presAssocID="{4F598819-6A05-405E-9EFD-C8A11F445EE3}" presName="sibTrans" presStyleCnt="0"/>
      <dgm:spPr/>
    </dgm:pt>
    <dgm:pt modelId="{67F61312-3EEB-402A-BA5C-6EFB79B22D46}" type="pres">
      <dgm:prSet presAssocID="{6EE23238-6304-44FD-A0C1-5C6825112DF0}" presName="textNode" presStyleLbl="node1" presStyleIdx="3" presStyleCnt="4" custLinFactNeighborY="-501">
        <dgm:presLayoutVars>
          <dgm:bulletEnabled val="1"/>
        </dgm:presLayoutVars>
      </dgm:prSet>
      <dgm:spPr/>
      <dgm:t>
        <a:bodyPr/>
        <a:lstStyle/>
        <a:p>
          <a:endParaRPr lang="en-US"/>
        </a:p>
      </dgm:t>
    </dgm:pt>
  </dgm:ptLst>
  <dgm:cxnLst>
    <dgm:cxn modelId="{A4C1566E-8683-4E91-A6D6-4C2765255134}" srcId="{FB494CD4-47C8-4FB0-A1AB-364E2FA865DC}" destId="{512C5F08-416E-4984-B203-A005166A2594}" srcOrd="0" destOrd="0" parTransId="{9BCFC7AB-4682-4C40-9B05-C1F1977AB5A5}" sibTransId="{E9FC696B-AB36-492D-9CB1-E5B1392D5B5A}"/>
    <dgm:cxn modelId="{097A42EF-F339-4E6D-A715-6E36FB35E8C2}" srcId="{FB494CD4-47C8-4FB0-A1AB-364E2FA865DC}" destId="{FF889327-6D7D-45A7-99F8-20EE19169855}" srcOrd="2" destOrd="0" parTransId="{4AB559D4-99DA-409F-8A7B-9C913DFF401C}" sibTransId="{4F598819-6A05-405E-9EFD-C8A11F445EE3}"/>
    <dgm:cxn modelId="{C49D3EA9-35F5-49A0-8527-8C1C3317A999}" type="presOf" srcId="{512C5F08-416E-4984-B203-A005166A2594}" destId="{6069F0D5-3130-4678-A591-711C85181920}" srcOrd="0" destOrd="0" presId="urn:microsoft.com/office/officeart/2005/8/layout/hProcess9"/>
    <dgm:cxn modelId="{942B758A-DDE0-4F42-96E9-C6E2D4804635}" type="presOf" srcId="{797342DF-4B74-4E3B-B307-3B5644774810}" destId="{E2421567-9BC9-4B5C-8603-BA1412E73FC0}" srcOrd="0" destOrd="0" presId="urn:microsoft.com/office/officeart/2005/8/layout/hProcess9"/>
    <dgm:cxn modelId="{963D625E-0027-4513-8A06-C283DD672F8A}" srcId="{FB494CD4-47C8-4FB0-A1AB-364E2FA865DC}" destId="{797342DF-4B74-4E3B-B307-3B5644774810}" srcOrd="1" destOrd="0" parTransId="{E5A5879E-F79A-49CB-8F08-583D4A071C2C}" sibTransId="{33AC49C7-6DA3-4793-911B-16459375BF43}"/>
    <dgm:cxn modelId="{32F6506D-2F0F-4CE5-9439-59106AC2E782}" type="presOf" srcId="{6EE23238-6304-44FD-A0C1-5C6825112DF0}" destId="{67F61312-3EEB-402A-BA5C-6EFB79B22D46}" srcOrd="0" destOrd="0" presId="urn:microsoft.com/office/officeart/2005/8/layout/hProcess9"/>
    <dgm:cxn modelId="{EC15A1AA-F043-4A74-85A3-998E07DB0581}" type="presOf" srcId="{FF889327-6D7D-45A7-99F8-20EE19169855}" destId="{7C492AE2-6888-4070-80B2-FF05329B4859}" srcOrd="0" destOrd="0" presId="urn:microsoft.com/office/officeart/2005/8/layout/hProcess9"/>
    <dgm:cxn modelId="{7F39C002-DE65-4A08-A957-5C6EDC98DF99}" srcId="{FB494CD4-47C8-4FB0-A1AB-364E2FA865DC}" destId="{6EE23238-6304-44FD-A0C1-5C6825112DF0}" srcOrd="3" destOrd="0" parTransId="{E5ED1A40-F835-4C64-922D-D817A22F0BF9}" sibTransId="{93CD4134-1FDE-41FD-926A-DC7AB8413FF5}"/>
    <dgm:cxn modelId="{A2D82C7E-54C4-4B4B-8BCB-114AA9D77CF9}" type="presOf" srcId="{FB494CD4-47C8-4FB0-A1AB-364E2FA865DC}" destId="{064D130E-0537-4ABC-8A5E-3316722B3826}" srcOrd="0" destOrd="0" presId="urn:microsoft.com/office/officeart/2005/8/layout/hProcess9"/>
    <dgm:cxn modelId="{976B28A1-F683-4E8C-B745-C81B16BF7C59}" type="presParOf" srcId="{064D130E-0537-4ABC-8A5E-3316722B3826}" destId="{88F5136D-1840-4F01-8D3D-2D3CDAD80376}" srcOrd="0" destOrd="0" presId="urn:microsoft.com/office/officeart/2005/8/layout/hProcess9"/>
    <dgm:cxn modelId="{7D901AD0-55B0-4063-9F9D-17AC907040F1}" type="presParOf" srcId="{064D130E-0537-4ABC-8A5E-3316722B3826}" destId="{4DB349CD-274C-4211-A671-8A0D6D4F6141}" srcOrd="1" destOrd="0" presId="urn:microsoft.com/office/officeart/2005/8/layout/hProcess9"/>
    <dgm:cxn modelId="{2B04DB66-A0E9-4400-B647-7ED72307866A}" type="presParOf" srcId="{4DB349CD-274C-4211-A671-8A0D6D4F6141}" destId="{6069F0D5-3130-4678-A591-711C85181920}" srcOrd="0" destOrd="0" presId="urn:microsoft.com/office/officeart/2005/8/layout/hProcess9"/>
    <dgm:cxn modelId="{D5A45674-4219-4814-A7EC-AF514ACB02B0}" type="presParOf" srcId="{4DB349CD-274C-4211-A671-8A0D6D4F6141}" destId="{8B909C67-BEED-4355-9877-BDF1AD3A5665}" srcOrd="1" destOrd="0" presId="urn:microsoft.com/office/officeart/2005/8/layout/hProcess9"/>
    <dgm:cxn modelId="{9A94E83E-69FC-45D3-824E-C2FF079A8EF6}" type="presParOf" srcId="{4DB349CD-274C-4211-A671-8A0D6D4F6141}" destId="{E2421567-9BC9-4B5C-8603-BA1412E73FC0}" srcOrd="2" destOrd="0" presId="urn:microsoft.com/office/officeart/2005/8/layout/hProcess9"/>
    <dgm:cxn modelId="{F13F9F27-01FA-4C2C-ADD2-C7A4B03E25CA}" type="presParOf" srcId="{4DB349CD-274C-4211-A671-8A0D6D4F6141}" destId="{29E39014-FBC4-4176-9EE6-5DCC7C40DC68}" srcOrd="3" destOrd="0" presId="urn:microsoft.com/office/officeart/2005/8/layout/hProcess9"/>
    <dgm:cxn modelId="{FC27358E-1A5E-494F-85BC-B2411D5CA3F0}" type="presParOf" srcId="{4DB349CD-274C-4211-A671-8A0D6D4F6141}" destId="{7C492AE2-6888-4070-80B2-FF05329B4859}" srcOrd="4" destOrd="0" presId="urn:microsoft.com/office/officeart/2005/8/layout/hProcess9"/>
    <dgm:cxn modelId="{2809F669-1F71-458B-9F21-B24532782C7A}" type="presParOf" srcId="{4DB349CD-274C-4211-A671-8A0D6D4F6141}" destId="{D769EA99-44D9-4CFF-B58C-F8A7E61F71E4}" srcOrd="5" destOrd="0" presId="urn:microsoft.com/office/officeart/2005/8/layout/hProcess9"/>
    <dgm:cxn modelId="{45B5A128-3F79-43D2-AAE0-61E2A69D4B79}" type="presParOf" srcId="{4DB349CD-274C-4211-A671-8A0D6D4F6141}" destId="{67F61312-3EEB-402A-BA5C-6EFB79B22D46}" srcOrd="6" destOrd="0" presId="urn:microsoft.com/office/officeart/2005/8/layout/hProcess9"/>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B494CD4-47C8-4FB0-A1AB-364E2FA865DC}" type="doc">
      <dgm:prSet loTypeId="urn:microsoft.com/office/officeart/2005/8/layout/hProcess9" loCatId="process" qsTypeId="urn:microsoft.com/office/officeart/2005/8/quickstyle/simple1" qsCatId="simple" csTypeId="urn:microsoft.com/office/officeart/2005/8/colors/accent1_2" csCatId="accent1" phldr="1"/>
      <dgm:spPr/>
    </dgm:pt>
    <dgm:pt modelId="{512C5F08-416E-4984-B203-A005166A2594}">
      <dgm:prSet phldrT="[Text]" custT="1"/>
      <dgm:spPr>
        <a:solidFill>
          <a:srgbClr val="9F8937"/>
        </a:solidFill>
      </dgm:spPr>
      <dgm:t>
        <a:bodyPr/>
        <a:lstStyle/>
        <a:p>
          <a:r>
            <a:rPr lang="en-US" sz="3200" b="1" u="sng" dirty="0"/>
            <a:t>Bronze</a:t>
          </a:r>
          <a:endParaRPr lang="en-US" sz="2000" dirty="0"/>
        </a:p>
        <a:p>
          <a:r>
            <a:rPr lang="en-US" sz="3200" dirty="0"/>
            <a:t> </a:t>
          </a:r>
          <a:r>
            <a:rPr lang="en-GB" sz="3200" dirty="0"/>
            <a:t>91-94%</a:t>
          </a:r>
          <a:endParaRPr lang="en-US" sz="3200" dirty="0"/>
        </a:p>
      </dgm:t>
    </dgm:pt>
    <dgm:pt modelId="{9BCFC7AB-4682-4C40-9B05-C1F1977AB5A5}" type="parTrans" cxnId="{A4C1566E-8683-4E91-A6D6-4C2765255134}">
      <dgm:prSet/>
      <dgm:spPr/>
      <dgm:t>
        <a:bodyPr/>
        <a:lstStyle/>
        <a:p>
          <a:endParaRPr lang="en-US"/>
        </a:p>
      </dgm:t>
    </dgm:pt>
    <dgm:pt modelId="{E9FC696B-AB36-492D-9CB1-E5B1392D5B5A}" type="sibTrans" cxnId="{A4C1566E-8683-4E91-A6D6-4C2765255134}">
      <dgm:prSet/>
      <dgm:spPr/>
      <dgm:t>
        <a:bodyPr/>
        <a:lstStyle/>
        <a:p>
          <a:endParaRPr lang="en-US"/>
        </a:p>
      </dgm:t>
    </dgm:pt>
    <dgm:pt modelId="{797342DF-4B74-4E3B-B307-3B5644774810}">
      <dgm:prSet phldrT="[Text]" custT="1"/>
      <dgm:spPr>
        <a:solidFill>
          <a:schemeClr val="bg1">
            <a:lumMod val="75000"/>
          </a:schemeClr>
        </a:solidFill>
      </dgm:spPr>
      <dgm:t>
        <a:bodyPr/>
        <a:lstStyle/>
        <a:p>
          <a:r>
            <a:rPr lang="en-US" sz="3200" b="1" u="sng" dirty="0">
              <a:solidFill>
                <a:schemeClr val="tx1"/>
              </a:solidFill>
            </a:rPr>
            <a:t>Silver</a:t>
          </a:r>
        </a:p>
        <a:p>
          <a:r>
            <a:rPr lang="en-GB" sz="3200" dirty="0"/>
            <a:t>95-99%</a:t>
          </a:r>
          <a:endParaRPr lang="en-US" sz="2000" dirty="0">
            <a:solidFill>
              <a:schemeClr val="tx1"/>
            </a:solidFill>
          </a:endParaRPr>
        </a:p>
      </dgm:t>
    </dgm:pt>
    <dgm:pt modelId="{E5A5879E-F79A-49CB-8F08-583D4A071C2C}" type="parTrans" cxnId="{963D625E-0027-4513-8A06-C283DD672F8A}">
      <dgm:prSet/>
      <dgm:spPr/>
      <dgm:t>
        <a:bodyPr/>
        <a:lstStyle/>
        <a:p>
          <a:endParaRPr lang="en-US"/>
        </a:p>
      </dgm:t>
    </dgm:pt>
    <dgm:pt modelId="{33AC49C7-6DA3-4793-911B-16459375BF43}" type="sibTrans" cxnId="{963D625E-0027-4513-8A06-C283DD672F8A}">
      <dgm:prSet/>
      <dgm:spPr/>
      <dgm:t>
        <a:bodyPr/>
        <a:lstStyle/>
        <a:p>
          <a:endParaRPr lang="en-US"/>
        </a:p>
      </dgm:t>
    </dgm:pt>
    <dgm:pt modelId="{FF889327-6D7D-45A7-99F8-20EE19169855}">
      <dgm:prSet phldrT="[Text]" custT="1"/>
      <dgm:spPr>
        <a:solidFill>
          <a:srgbClr val="FFFF00"/>
        </a:solidFill>
      </dgm:spPr>
      <dgm:t>
        <a:bodyPr/>
        <a:lstStyle/>
        <a:p>
          <a:r>
            <a:rPr lang="en-US" sz="3200" b="1" u="sng" dirty="0">
              <a:solidFill>
                <a:schemeClr val="tx1"/>
              </a:solidFill>
            </a:rPr>
            <a:t>Gold</a:t>
          </a:r>
        </a:p>
        <a:p>
          <a:r>
            <a:rPr lang="en-GB" sz="3200" dirty="0"/>
            <a:t>100%</a:t>
          </a:r>
          <a:endParaRPr lang="en-US" sz="2000" dirty="0">
            <a:solidFill>
              <a:schemeClr val="tx1"/>
            </a:solidFill>
          </a:endParaRPr>
        </a:p>
      </dgm:t>
    </dgm:pt>
    <dgm:pt modelId="{4AB559D4-99DA-409F-8A7B-9C913DFF401C}" type="parTrans" cxnId="{097A42EF-F339-4E6D-A715-6E36FB35E8C2}">
      <dgm:prSet/>
      <dgm:spPr/>
      <dgm:t>
        <a:bodyPr/>
        <a:lstStyle/>
        <a:p>
          <a:endParaRPr lang="en-US"/>
        </a:p>
      </dgm:t>
    </dgm:pt>
    <dgm:pt modelId="{4F598819-6A05-405E-9EFD-C8A11F445EE3}" type="sibTrans" cxnId="{097A42EF-F339-4E6D-A715-6E36FB35E8C2}">
      <dgm:prSet/>
      <dgm:spPr/>
      <dgm:t>
        <a:bodyPr/>
        <a:lstStyle/>
        <a:p>
          <a:endParaRPr lang="en-US"/>
        </a:p>
      </dgm:t>
    </dgm:pt>
    <dgm:pt modelId="{6EE23238-6304-44FD-A0C1-5C6825112DF0}">
      <dgm:prSet custT="1"/>
      <dgm:spPr>
        <a:solidFill>
          <a:srgbClr val="6B6B6B"/>
        </a:solidFill>
      </dgm:spPr>
      <dgm:t>
        <a:bodyPr/>
        <a:lstStyle/>
        <a:p>
          <a:r>
            <a:rPr lang="en-US" sz="3200" b="1" u="sng" dirty="0"/>
            <a:t>Platinum</a:t>
          </a:r>
        </a:p>
        <a:p>
          <a:r>
            <a:rPr lang="en-US" sz="1600" dirty="0"/>
            <a:t>Awarded to those pupils with 2 or more Gold Awards for the year</a:t>
          </a:r>
        </a:p>
      </dgm:t>
    </dgm:pt>
    <dgm:pt modelId="{E5ED1A40-F835-4C64-922D-D817A22F0BF9}" type="parTrans" cxnId="{7F39C002-DE65-4A08-A957-5C6EDC98DF99}">
      <dgm:prSet/>
      <dgm:spPr/>
      <dgm:t>
        <a:bodyPr/>
        <a:lstStyle/>
        <a:p>
          <a:endParaRPr lang="en-US"/>
        </a:p>
      </dgm:t>
    </dgm:pt>
    <dgm:pt modelId="{93CD4134-1FDE-41FD-926A-DC7AB8413FF5}" type="sibTrans" cxnId="{7F39C002-DE65-4A08-A957-5C6EDC98DF99}">
      <dgm:prSet/>
      <dgm:spPr/>
      <dgm:t>
        <a:bodyPr/>
        <a:lstStyle/>
        <a:p>
          <a:endParaRPr lang="en-US"/>
        </a:p>
      </dgm:t>
    </dgm:pt>
    <dgm:pt modelId="{064D130E-0537-4ABC-8A5E-3316722B3826}" type="pres">
      <dgm:prSet presAssocID="{FB494CD4-47C8-4FB0-A1AB-364E2FA865DC}" presName="CompostProcess" presStyleCnt="0">
        <dgm:presLayoutVars>
          <dgm:dir/>
          <dgm:resizeHandles val="exact"/>
        </dgm:presLayoutVars>
      </dgm:prSet>
      <dgm:spPr/>
    </dgm:pt>
    <dgm:pt modelId="{88F5136D-1840-4F01-8D3D-2D3CDAD80376}" type="pres">
      <dgm:prSet presAssocID="{FB494CD4-47C8-4FB0-A1AB-364E2FA865DC}" presName="arrow" presStyleLbl="bgShp" presStyleIdx="0" presStyleCnt="1" custScaleX="117647" custLinFactNeighborX="858" custLinFactNeighborY="635"/>
      <dgm:spPr>
        <a:pattFill prst="wdDnDiag">
          <a:fgClr>
            <a:srgbClr val="FFFF00"/>
          </a:fgClr>
          <a:bgClr>
            <a:schemeClr val="bg1"/>
          </a:bgClr>
        </a:pattFill>
      </dgm:spPr>
    </dgm:pt>
    <dgm:pt modelId="{4DB349CD-274C-4211-A671-8A0D6D4F6141}" type="pres">
      <dgm:prSet presAssocID="{FB494CD4-47C8-4FB0-A1AB-364E2FA865DC}" presName="linearProcess" presStyleCnt="0"/>
      <dgm:spPr/>
    </dgm:pt>
    <dgm:pt modelId="{6069F0D5-3130-4678-A591-711C85181920}" type="pres">
      <dgm:prSet presAssocID="{512C5F08-416E-4984-B203-A005166A2594}" presName="textNode" presStyleLbl="node1" presStyleIdx="0" presStyleCnt="4">
        <dgm:presLayoutVars>
          <dgm:bulletEnabled val="1"/>
        </dgm:presLayoutVars>
      </dgm:prSet>
      <dgm:spPr/>
      <dgm:t>
        <a:bodyPr/>
        <a:lstStyle/>
        <a:p>
          <a:endParaRPr lang="en-US"/>
        </a:p>
      </dgm:t>
    </dgm:pt>
    <dgm:pt modelId="{8B909C67-BEED-4355-9877-BDF1AD3A5665}" type="pres">
      <dgm:prSet presAssocID="{E9FC696B-AB36-492D-9CB1-E5B1392D5B5A}" presName="sibTrans" presStyleCnt="0"/>
      <dgm:spPr/>
    </dgm:pt>
    <dgm:pt modelId="{E2421567-9BC9-4B5C-8603-BA1412E73FC0}" type="pres">
      <dgm:prSet presAssocID="{797342DF-4B74-4E3B-B307-3B5644774810}" presName="textNode" presStyleLbl="node1" presStyleIdx="1" presStyleCnt="4">
        <dgm:presLayoutVars>
          <dgm:bulletEnabled val="1"/>
        </dgm:presLayoutVars>
      </dgm:prSet>
      <dgm:spPr/>
      <dgm:t>
        <a:bodyPr/>
        <a:lstStyle/>
        <a:p>
          <a:endParaRPr lang="en-US"/>
        </a:p>
      </dgm:t>
    </dgm:pt>
    <dgm:pt modelId="{29E39014-FBC4-4176-9EE6-5DCC7C40DC68}" type="pres">
      <dgm:prSet presAssocID="{33AC49C7-6DA3-4793-911B-16459375BF43}" presName="sibTrans" presStyleCnt="0"/>
      <dgm:spPr/>
    </dgm:pt>
    <dgm:pt modelId="{7C492AE2-6888-4070-80B2-FF05329B4859}" type="pres">
      <dgm:prSet presAssocID="{FF889327-6D7D-45A7-99F8-20EE19169855}" presName="textNode" presStyleLbl="node1" presStyleIdx="2" presStyleCnt="4" custLinFactNeighborX="15278" custLinFactNeighborY="2116">
        <dgm:presLayoutVars>
          <dgm:bulletEnabled val="1"/>
        </dgm:presLayoutVars>
      </dgm:prSet>
      <dgm:spPr/>
      <dgm:t>
        <a:bodyPr/>
        <a:lstStyle/>
        <a:p>
          <a:endParaRPr lang="en-US"/>
        </a:p>
      </dgm:t>
    </dgm:pt>
    <dgm:pt modelId="{D769EA99-44D9-4CFF-B58C-F8A7E61F71E4}" type="pres">
      <dgm:prSet presAssocID="{4F598819-6A05-405E-9EFD-C8A11F445EE3}" presName="sibTrans" presStyleCnt="0"/>
      <dgm:spPr/>
    </dgm:pt>
    <dgm:pt modelId="{67F61312-3EEB-402A-BA5C-6EFB79B22D46}" type="pres">
      <dgm:prSet presAssocID="{6EE23238-6304-44FD-A0C1-5C6825112DF0}" presName="textNode" presStyleLbl="node1" presStyleIdx="3" presStyleCnt="4" custLinFactNeighborY="-501">
        <dgm:presLayoutVars>
          <dgm:bulletEnabled val="1"/>
        </dgm:presLayoutVars>
      </dgm:prSet>
      <dgm:spPr/>
      <dgm:t>
        <a:bodyPr/>
        <a:lstStyle/>
        <a:p>
          <a:endParaRPr lang="en-US"/>
        </a:p>
      </dgm:t>
    </dgm:pt>
  </dgm:ptLst>
  <dgm:cxnLst>
    <dgm:cxn modelId="{A4C1566E-8683-4E91-A6D6-4C2765255134}" srcId="{FB494CD4-47C8-4FB0-A1AB-364E2FA865DC}" destId="{512C5F08-416E-4984-B203-A005166A2594}" srcOrd="0" destOrd="0" parTransId="{9BCFC7AB-4682-4C40-9B05-C1F1977AB5A5}" sibTransId="{E9FC696B-AB36-492D-9CB1-E5B1392D5B5A}"/>
    <dgm:cxn modelId="{097A42EF-F339-4E6D-A715-6E36FB35E8C2}" srcId="{FB494CD4-47C8-4FB0-A1AB-364E2FA865DC}" destId="{FF889327-6D7D-45A7-99F8-20EE19169855}" srcOrd="2" destOrd="0" parTransId="{4AB559D4-99DA-409F-8A7B-9C913DFF401C}" sibTransId="{4F598819-6A05-405E-9EFD-C8A11F445EE3}"/>
    <dgm:cxn modelId="{C49D3EA9-35F5-49A0-8527-8C1C3317A999}" type="presOf" srcId="{512C5F08-416E-4984-B203-A005166A2594}" destId="{6069F0D5-3130-4678-A591-711C85181920}" srcOrd="0" destOrd="0" presId="urn:microsoft.com/office/officeart/2005/8/layout/hProcess9"/>
    <dgm:cxn modelId="{942B758A-DDE0-4F42-96E9-C6E2D4804635}" type="presOf" srcId="{797342DF-4B74-4E3B-B307-3B5644774810}" destId="{E2421567-9BC9-4B5C-8603-BA1412E73FC0}" srcOrd="0" destOrd="0" presId="urn:microsoft.com/office/officeart/2005/8/layout/hProcess9"/>
    <dgm:cxn modelId="{963D625E-0027-4513-8A06-C283DD672F8A}" srcId="{FB494CD4-47C8-4FB0-A1AB-364E2FA865DC}" destId="{797342DF-4B74-4E3B-B307-3B5644774810}" srcOrd="1" destOrd="0" parTransId="{E5A5879E-F79A-49CB-8F08-583D4A071C2C}" sibTransId="{33AC49C7-6DA3-4793-911B-16459375BF43}"/>
    <dgm:cxn modelId="{32F6506D-2F0F-4CE5-9439-59106AC2E782}" type="presOf" srcId="{6EE23238-6304-44FD-A0C1-5C6825112DF0}" destId="{67F61312-3EEB-402A-BA5C-6EFB79B22D46}" srcOrd="0" destOrd="0" presId="urn:microsoft.com/office/officeart/2005/8/layout/hProcess9"/>
    <dgm:cxn modelId="{EC15A1AA-F043-4A74-85A3-998E07DB0581}" type="presOf" srcId="{FF889327-6D7D-45A7-99F8-20EE19169855}" destId="{7C492AE2-6888-4070-80B2-FF05329B4859}" srcOrd="0" destOrd="0" presId="urn:microsoft.com/office/officeart/2005/8/layout/hProcess9"/>
    <dgm:cxn modelId="{7F39C002-DE65-4A08-A957-5C6EDC98DF99}" srcId="{FB494CD4-47C8-4FB0-A1AB-364E2FA865DC}" destId="{6EE23238-6304-44FD-A0C1-5C6825112DF0}" srcOrd="3" destOrd="0" parTransId="{E5ED1A40-F835-4C64-922D-D817A22F0BF9}" sibTransId="{93CD4134-1FDE-41FD-926A-DC7AB8413FF5}"/>
    <dgm:cxn modelId="{A2D82C7E-54C4-4B4B-8BCB-114AA9D77CF9}" type="presOf" srcId="{FB494CD4-47C8-4FB0-A1AB-364E2FA865DC}" destId="{064D130E-0537-4ABC-8A5E-3316722B3826}" srcOrd="0" destOrd="0" presId="urn:microsoft.com/office/officeart/2005/8/layout/hProcess9"/>
    <dgm:cxn modelId="{976B28A1-F683-4E8C-B745-C81B16BF7C59}" type="presParOf" srcId="{064D130E-0537-4ABC-8A5E-3316722B3826}" destId="{88F5136D-1840-4F01-8D3D-2D3CDAD80376}" srcOrd="0" destOrd="0" presId="urn:microsoft.com/office/officeart/2005/8/layout/hProcess9"/>
    <dgm:cxn modelId="{7D901AD0-55B0-4063-9F9D-17AC907040F1}" type="presParOf" srcId="{064D130E-0537-4ABC-8A5E-3316722B3826}" destId="{4DB349CD-274C-4211-A671-8A0D6D4F6141}" srcOrd="1" destOrd="0" presId="urn:microsoft.com/office/officeart/2005/8/layout/hProcess9"/>
    <dgm:cxn modelId="{2B04DB66-A0E9-4400-B647-7ED72307866A}" type="presParOf" srcId="{4DB349CD-274C-4211-A671-8A0D6D4F6141}" destId="{6069F0D5-3130-4678-A591-711C85181920}" srcOrd="0" destOrd="0" presId="urn:microsoft.com/office/officeart/2005/8/layout/hProcess9"/>
    <dgm:cxn modelId="{D5A45674-4219-4814-A7EC-AF514ACB02B0}" type="presParOf" srcId="{4DB349CD-274C-4211-A671-8A0D6D4F6141}" destId="{8B909C67-BEED-4355-9877-BDF1AD3A5665}" srcOrd="1" destOrd="0" presId="urn:microsoft.com/office/officeart/2005/8/layout/hProcess9"/>
    <dgm:cxn modelId="{9A94E83E-69FC-45D3-824E-C2FF079A8EF6}" type="presParOf" srcId="{4DB349CD-274C-4211-A671-8A0D6D4F6141}" destId="{E2421567-9BC9-4B5C-8603-BA1412E73FC0}" srcOrd="2" destOrd="0" presId="urn:microsoft.com/office/officeart/2005/8/layout/hProcess9"/>
    <dgm:cxn modelId="{F13F9F27-01FA-4C2C-ADD2-C7A4B03E25CA}" type="presParOf" srcId="{4DB349CD-274C-4211-A671-8A0D6D4F6141}" destId="{29E39014-FBC4-4176-9EE6-5DCC7C40DC68}" srcOrd="3" destOrd="0" presId="urn:microsoft.com/office/officeart/2005/8/layout/hProcess9"/>
    <dgm:cxn modelId="{FC27358E-1A5E-494F-85BC-B2411D5CA3F0}" type="presParOf" srcId="{4DB349CD-274C-4211-A671-8A0D6D4F6141}" destId="{7C492AE2-6888-4070-80B2-FF05329B4859}" srcOrd="4" destOrd="0" presId="urn:microsoft.com/office/officeart/2005/8/layout/hProcess9"/>
    <dgm:cxn modelId="{2809F669-1F71-458B-9F21-B24532782C7A}" type="presParOf" srcId="{4DB349CD-274C-4211-A671-8A0D6D4F6141}" destId="{D769EA99-44D9-4CFF-B58C-F8A7E61F71E4}" srcOrd="5" destOrd="0" presId="urn:microsoft.com/office/officeart/2005/8/layout/hProcess9"/>
    <dgm:cxn modelId="{45B5A128-3F79-43D2-AAE0-61E2A69D4B79}" type="presParOf" srcId="{4DB349CD-274C-4211-A671-8A0D6D4F6141}" destId="{67F61312-3EEB-402A-BA5C-6EFB79B22D46}" srcOrd="6" destOrd="0" presId="urn:microsoft.com/office/officeart/2005/8/layout/hProcess9"/>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5136D-1840-4F01-8D3D-2D3CDAD80376}">
      <dsp:nvSpPr>
        <dsp:cNvPr id="0" name=""/>
        <dsp:cNvSpPr/>
      </dsp:nvSpPr>
      <dsp:spPr>
        <a:xfrm>
          <a:off x="2" y="0"/>
          <a:ext cx="10780289" cy="4800421"/>
        </a:xfrm>
        <a:prstGeom prst="rightArrow">
          <a:avLst/>
        </a:prstGeom>
        <a:pattFill prst="wdDnDiag">
          <a:fgClr>
            <a:srgbClr val="FFFF00"/>
          </a:fgClr>
          <a:bgClr>
            <a:schemeClr val="bg1"/>
          </a:bgClr>
        </a:pattFill>
        <a:ln>
          <a:noFill/>
        </a:ln>
        <a:effectLst/>
      </dsp:spPr>
      <dsp:style>
        <a:lnRef idx="0">
          <a:scrgbClr r="0" g="0" b="0"/>
        </a:lnRef>
        <a:fillRef idx="1">
          <a:scrgbClr r="0" g="0" b="0"/>
        </a:fillRef>
        <a:effectRef idx="0">
          <a:scrgbClr r="0" g="0" b="0"/>
        </a:effectRef>
        <a:fontRef idx="minor"/>
      </dsp:style>
    </dsp:sp>
    <dsp:sp modelId="{6069F0D5-3130-4678-A591-711C85181920}">
      <dsp:nvSpPr>
        <dsp:cNvPr id="0" name=""/>
        <dsp:cNvSpPr/>
      </dsp:nvSpPr>
      <dsp:spPr>
        <a:xfrm>
          <a:off x="3684" y="1440126"/>
          <a:ext cx="2393983" cy="1920168"/>
        </a:xfrm>
        <a:prstGeom prst="roundRect">
          <a:avLst/>
        </a:prstGeom>
        <a:solidFill>
          <a:srgbClr val="9F8937"/>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u="sng" kern="1200" dirty="0"/>
            <a:t>Bronze</a:t>
          </a:r>
          <a:endParaRPr lang="en-US" sz="2000" kern="1200" dirty="0"/>
        </a:p>
        <a:p>
          <a:pPr lvl="0" algn="ctr" defTabSz="1422400">
            <a:lnSpc>
              <a:spcPct val="90000"/>
            </a:lnSpc>
            <a:spcBef>
              <a:spcPct val="0"/>
            </a:spcBef>
            <a:spcAft>
              <a:spcPct val="35000"/>
            </a:spcAft>
          </a:pPr>
          <a:r>
            <a:rPr lang="en-US" sz="2000" kern="1200" dirty="0"/>
            <a:t> 100 Merits</a:t>
          </a:r>
        </a:p>
      </dsp:txBody>
      <dsp:txXfrm>
        <a:off x="97419" y="1533861"/>
        <a:ext cx="2206513" cy="1732698"/>
      </dsp:txXfrm>
    </dsp:sp>
    <dsp:sp modelId="{E2421567-9BC9-4B5C-8603-BA1412E73FC0}">
      <dsp:nvSpPr>
        <dsp:cNvPr id="0" name=""/>
        <dsp:cNvSpPr/>
      </dsp:nvSpPr>
      <dsp:spPr>
        <a:xfrm>
          <a:off x="2796665" y="1440126"/>
          <a:ext cx="2393983" cy="1920168"/>
        </a:xfrm>
        <a:prstGeom prst="roundRect">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u="sng" kern="1200" dirty="0">
              <a:solidFill>
                <a:schemeClr val="tx1"/>
              </a:solidFill>
            </a:rPr>
            <a:t>Silver</a:t>
          </a:r>
        </a:p>
        <a:p>
          <a:pPr lvl="0" algn="ctr" defTabSz="1422400">
            <a:lnSpc>
              <a:spcPct val="90000"/>
            </a:lnSpc>
            <a:spcBef>
              <a:spcPct val="0"/>
            </a:spcBef>
            <a:spcAft>
              <a:spcPct val="35000"/>
            </a:spcAft>
          </a:pPr>
          <a:r>
            <a:rPr lang="en-US" sz="2000" kern="1200" dirty="0">
              <a:solidFill>
                <a:schemeClr val="tx1"/>
              </a:solidFill>
            </a:rPr>
            <a:t>130 Merits</a:t>
          </a:r>
        </a:p>
      </dsp:txBody>
      <dsp:txXfrm>
        <a:off x="2890400" y="1533861"/>
        <a:ext cx="2206513" cy="1732698"/>
      </dsp:txXfrm>
    </dsp:sp>
    <dsp:sp modelId="{7C492AE2-6888-4070-80B2-FF05329B4859}">
      <dsp:nvSpPr>
        <dsp:cNvPr id="0" name=""/>
        <dsp:cNvSpPr/>
      </dsp:nvSpPr>
      <dsp:spPr>
        <a:xfrm>
          <a:off x="5589646" y="1440126"/>
          <a:ext cx="2393983" cy="1920168"/>
        </a:xfrm>
        <a:prstGeom prst="round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u="sng" kern="1200" dirty="0">
              <a:solidFill>
                <a:schemeClr val="tx1"/>
              </a:solidFill>
            </a:rPr>
            <a:t>Gold</a:t>
          </a:r>
        </a:p>
        <a:p>
          <a:pPr lvl="0" algn="ctr" defTabSz="1422400">
            <a:lnSpc>
              <a:spcPct val="90000"/>
            </a:lnSpc>
            <a:spcBef>
              <a:spcPct val="0"/>
            </a:spcBef>
            <a:spcAft>
              <a:spcPct val="35000"/>
            </a:spcAft>
          </a:pPr>
          <a:r>
            <a:rPr lang="en-US" sz="2000" kern="1200" dirty="0">
              <a:solidFill>
                <a:schemeClr val="tx1"/>
              </a:solidFill>
            </a:rPr>
            <a:t>160 Merits</a:t>
          </a:r>
        </a:p>
      </dsp:txBody>
      <dsp:txXfrm>
        <a:off x="5683381" y="1533861"/>
        <a:ext cx="2206513" cy="1732698"/>
      </dsp:txXfrm>
    </dsp:sp>
    <dsp:sp modelId="{67F61312-3EEB-402A-BA5C-6EFB79B22D46}">
      <dsp:nvSpPr>
        <dsp:cNvPr id="0" name=""/>
        <dsp:cNvSpPr/>
      </dsp:nvSpPr>
      <dsp:spPr>
        <a:xfrm>
          <a:off x="8382626" y="1430506"/>
          <a:ext cx="2393983" cy="1920168"/>
        </a:xfrm>
        <a:prstGeom prst="roundRect">
          <a:avLst/>
        </a:prstGeom>
        <a:solidFill>
          <a:srgbClr val="6B6B6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u="sng" kern="1200" dirty="0"/>
            <a:t>Platinum</a:t>
          </a:r>
        </a:p>
        <a:p>
          <a:pPr lvl="0" algn="ctr" defTabSz="1422400">
            <a:lnSpc>
              <a:spcPct val="90000"/>
            </a:lnSpc>
            <a:spcBef>
              <a:spcPct val="0"/>
            </a:spcBef>
            <a:spcAft>
              <a:spcPct val="35000"/>
            </a:spcAft>
          </a:pPr>
          <a:r>
            <a:rPr lang="en-GB" sz="1600" b="1" kern="1200" dirty="0"/>
            <a:t>The top 3 pupils in each year group</a:t>
          </a:r>
          <a:r>
            <a:rPr lang="en-GB" sz="1600" kern="1200" dirty="0"/>
            <a:t> with the most Merit Plusses</a:t>
          </a:r>
          <a:endParaRPr lang="en-US" sz="1600" kern="1200" dirty="0"/>
        </a:p>
      </dsp:txBody>
      <dsp:txXfrm>
        <a:off x="8476361" y="1524241"/>
        <a:ext cx="2206513" cy="17326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F5136D-1840-4F01-8D3D-2D3CDAD80376}">
      <dsp:nvSpPr>
        <dsp:cNvPr id="0" name=""/>
        <dsp:cNvSpPr/>
      </dsp:nvSpPr>
      <dsp:spPr>
        <a:xfrm>
          <a:off x="5" y="0"/>
          <a:ext cx="10780289" cy="4800421"/>
        </a:xfrm>
        <a:prstGeom prst="rightArrow">
          <a:avLst/>
        </a:prstGeom>
        <a:pattFill prst="wdDnDiag">
          <a:fgClr>
            <a:srgbClr val="FFFF00"/>
          </a:fgClr>
          <a:bgClr>
            <a:schemeClr val="bg1"/>
          </a:bgClr>
        </a:pattFill>
        <a:ln>
          <a:noFill/>
        </a:ln>
        <a:effectLst/>
      </dsp:spPr>
      <dsp:style>
        <a:lnRef idx="0">
          <a:scrgbClr r="0" g="0" b="0"/>
        </a:lnRef>
        <a:fillRef idx="1">
          <a:scrgbClr r="0" g="0" b="0"/>
        </a:fillRef>
        <a:effectRef idx="0">
          <a:scrgbClr r="0" g="0" b="0"/>
        </a:effectRef>
        <a:fontRef idx="minor"/>
      </dsp:style>
    </dsp:sp>
    <dsp:sp modelId="{6069F0D5-3130-4678-A591-711C85181920}">
      <dsp:nvSpPr>
        <dsp:cNvPr id="0" name=""/>
        <dsp:cNvSpPr/>
      </dsp:nvSpPr>
      <dsp:spPr>
        <a:xfrm>
          <a:off x="3684" y="1440126"/>
          <a:ext cx="2393983" cy="1920168"/>
        </a:xfrm>
        <a:prstGeom prst="roundRect">
          <a:avLst/>
        </a:prstGeom>
        <a:solidFill>
          <a:srgbClr val="9F8937"/>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u="sng" kern="1200" dirty="0"/>
            <a:t>Bronze</a:t>
          </a:r>
          <a:endParaRPr lang="en-US" sz="2000" kern="1200" dirty="0"/>
        </a:p>
        <a:p>
          <a:pPr lvl="0" algn="ctr" defTabSz="1422400">
            <a:lnSpc>
              <a:spcPct val="90000"/>
            </a:lnSpc>
            <a:spcBef>
              <a:spcPct val="0"/>
            </a:spcBef>
            <a:spcAft>
              <a:spcPct val="35000"/>
            </a:spcAft>
          </a:pPr>
          <a:r>
            <a:rPr lang="en-US" sz="3200" kern="1200" dirty="0"/>
            <a:t> </a:t>
          </a:r>
          <a:r>
            <a:rPr lang="en-GB" sz="3200" kern="1200" dirty="0"/>
            <a:t>91-94%</a:t>
          </a:r>
          <a:endParaRPr lang="en-US" sz="3200" kern="1200" dirty="0"/>
        </a:p>
      </dsp:txBody>
      <dsp:txXfrm>
        <a:off x="97419" y="1533861"/>
        <a:ext cx="2206513" cy="1732698"/>
      </dsp:txXfrm>
    </dsp:sp>
    <dsp:sp modelId="{E2421567-9BC9-4B5C-8603-BA1412E73FC0}">
      <dsp:nvSpPr>
        <dsp:cNvPr id="0" name=""/>
        <dsp:cNvSpPr/>
      </dsp:nvSpPr>
      <dsp:spPr>
        <a:xfrm>
          <a:off x="2796665" y="1440126"/>
          <a:ext cx="2393983" cy="1920168"/>
        </a:xfrm>
        <a:prstGeom prst="roundRect">
          <a:avLst/>
        </a:prstGeom>
        <a:solidFill>
          <a:schemeClr val="bg1">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u="sng" kern="1200" dirty="0">
              <a:solidFill>
                <a:schemeClr val="tx1"/>
              </a:solidFill>
            </a:rPr>
            <a:t>Silver</a:t>
          </a:r>
        </a:p>
        <a:p>
          <a:pPr lvl="0" algn="ctr" defTabSz="1422400">
            <a:lnSpc>
              <a:spcPct val="90000"/>
            </a:lnSpc>
            <a:spcBef>
              <a:spcPct val="0"/>
            </a:spcBef>
            <a:spcAft>
              <a:spcPct val="35000"/>
            </a:spcAft>
          </a:pPr>
          <a:r>
            <a:rPr lang="en-GB" sz="3200" kern="1200" dirty="0"/>
            <a:t>95-99%</a:t>
          </a:r>
          <a:endParaRPr lang="en-US" sz="2000" kern="1200" dirty="0">
            <a:solidFill>
              <a:schemeClr val="tx1"/>
            </a:solidFill>
          </a:endParaRPr>
        </a:p>
      </dsp:txBody>
      <dsp:txXfrm>
        <a:off x="2890400" y="1533861"/>
        <a:ext cx="2206513" cy="1732698"/>
      </dsp:txXfrm>
    </dsp:sp>
    <dsp:sp modelId="{7C492AE2-6888-4070-80B2-FF05329B4859}">
      <dsp:nvSpPr>
        <dsp:cNvPr id="0" name=""/>
        <dsp:cNvSpPr/>
      </dsp:nvSpPr>
      <dsp:spPr>
        <a:xfrm>
          <a:off x="5650604" y="1480757"/>
          <a:ext cx="2393983" cy="1920168"/>
        </a:xfrm>
        <a:prstGeom prst="roundRect">
          <a:avLst/>
        </a:prstGeom>
        <a:solidFill>
          <a:srgbClr val="FFFF0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u="sng" kern="1200" dirty="0">
              <a:solidFill>
                <a:schemeClr val="tx1"/>
              </a:solidFill>
            </a:rPr>
            <a:t>Gold</a:t>
          </a:r>
        </a:p>
        <a:p>
          <a:pPr lvl="0" algn="ctr" defTabSz="1422400">
            <a:lnSpc>
              <a:spcPct val="90000"/>
            </a:lnSpc>
            <a:spcBef>
              <a:spcPct val="0"/>
            </a:spcBef>
            <a:spcAft>
              <a:spcPct val="35000"/>
            </a:spcAft>
          </a:pPr>
          <a:r>
            <a:rPr lang="en-GB" sz="3200" kern="1200" dirty="0"/>
            <a:t>100%</a:t>
          </a:r>
          <a:endParaRPr lang="en-US" sz="2000" kern="1200" dirty="0">
            <a:solidFill>
              <a:schemeClr val="tx1"/>
            </a:solidFill>
          </a:endParaRPr>
        </a:p>
      </dsp:txBody>
      <dsp:txXfrm>
        <a:off x="5744339" y="1574492"/>
        <a:ext cx="2206513" cy="1732698"/>
      </dsp:txXfrm>
    </dsp:sp>
    <dsp:sp modelId="{67F61312-3EEB-402A-BA5C-6EFB79B22D46}">
      <dsp:nvSpPr>
        <dsp:cNvPr id="0" name=""/>
        <dsp:cNvSpPr/>
      </dsp:nvSpPr>
      <dsp:spPr>
        <a:xfrm>
          <a:off x="8382626" y="1430506"/>
          <a:ext cx="2393983" cy="1920168"/>
        </a:xfrm>
        <a:prstGeom prst="roundRect">
          <a:avLst/>
        </a:prstGeom>
        <a:solidFill>
          <a:srgbClr val="6B6B6B"/>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b="1" u="sng" kern="1200" dirty="0"/>
            <a:t>Platinum</a:t>
          </a:r>
        </a:p>
        <a:p>
          <a:pPr lvl="0" algn="ctr" defTabSz="1422400">
            <a:lnSpc>
              <a:spcPct val="90000"/>
            </a:lnSpc>
            <a:spcBef>
              <a:spcPct val="0"/>
            </a:spcBef>
            <a:spcAft>
              <a:spcPct val="35000"/>
            </a:spcAft>
          </a:pPr>
          <a:r>
            <a:rPr lang="en-US" sz="1600" kern="1200" dirty="0"/>
            <a:t>Awarded to those pupils with 2 or more Gold Awards for the year</a:t>
          </a:r>
        </a:p>
      </dsp:txBody>
      <dsp:txXfrm>
        <a:off x="8476361" y="1524241"/>
        <a:ext cx="2206513" cy="173269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B1722CE-1B5B-40FE-B7D5-617AC4F74B4C}"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619744-A9F3-45B1-8869-27598811194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8253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1722CE-1B5B-40FE-B7D5-617AC4F74B4C}"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619744-A9F3-45B1-8869-275988111945}" type="slidenum">
              <a:rPr lang="en-GB" smtClean="0"/>
              <a:t>‹#›</a:t>
            </a:fld>
            <a:endParaRPr lang="en-GB"/>
          </a:p>
        </p:txBody>
      </p:sp>
    </p:spTree>
    <p:extLst>
      <p:ext uri="{BB962C8B-B14F-4D97-AF65-F5344CB8AC3E}">
        <p14:creationId xmlns:p14="http://schemas.microsoft.com/office/powerpoint/2010/main" val="1604976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1722CE-1B5B-40FE-B7D5-617AC4F74B4C}"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619744-A9F3-45B1-8869-275988111945}" type="slidenum">
              <a:rPr lang="en-GB" smtClean="0"/>
              <a:t>‹#›</a:t>
            </a:fld>
            <a:endParaRPr lang="en-GB"/>
          </a:p>
        </p:txBody>
      </p:sp>
    </p:spTree>
    <p:extLst>
      <p:ext uri="{BB962C8B-B14F-4D97-AF65-F5344CB8AC3E}">
        <p14:creationId xmlns:p14="http://schemas.microsoft.com/office/powerpoint/2010/main" val="1370024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1722CE-1B5B-40FE-B7D5-617AC4F74B4C}"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619744-A9F3-45B1-8869-275988111945}" type="slidenum">
              <a:rPr lang="en-GB" smtClean="0"/>
              <a:t>‹#›</a:t>
            </a:fld>
            <a:endParaRPr lang="en-GB"/>
          </a:p>
        </p:txBody>
      </p:sp>
    </p:spTree>
    <p:extLst>
      <p:ext uri="{BB962C8B-B14F-4D97-AF65-F5344CB8AC3E}">
        <p14:creationId xmlns:p14="http://schemas.microsoft.com/office/powerpoint/2010/main" val="1266014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B1722CE-1B5B-40FE-B7D5-617AC4F74B4C}" type="datetimeFigureOut">
              <a:rPr lang="en-GB" smtClean="0"/>
              <a:t>19/09/2025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D619744-A9F3-45B1-8869-275988111945}" type="slidenum">
              <a:rPr lang="en-GB" smtClean="0"/>
              <a:t>‹#›</a:t>
            </a:fld>
            <a:endParaRPr lang="en-GB"/>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25360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B1722CE-1B5B-40FE-B7D5-617AC4F74B4C}" type="datetimeFigureOut">
              <a:rPr lang="en-GB" smtClean="0"/>
              <a:t>19/09/2025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619744-A9F3-45B1-8869-275988111945}" type="slidenum">
              <a:rPr lang="en-GB" smtClean="0"/>
              <a:t>‹#›</a:t>
            </a:fld>
            <a:endParaRPr lang="en-GB"/>
          </a:p>
        </p:txBody>
      </p:sp>
    </p:spTree>
    <p:extLst>
      <p:ext uri="{BB962C8B-B14F-4D97-AF65-F5344CB8AC3E}">
        <p14:creationId xmlns:p14="http://schemas.microsoft.com/office/powerpoint/2010/main" val="2646490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B1722CE-1B5B-40FE-B7D5-617AC4F74B4C}" type="datetimeFigureOut">
              <a:rPr lang="en-GB" smtClean="0"/>
              <a:t>19/09/2025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D619744-A9F3-45B1-8869-275988111945}" type="slidenum">
              <a:rPr lang="en-GB" smtClean="0"/>
              <a:t>‹#›</a:t>
            </a:fld>
            <a:endParaRPr lang="en-GB"/>
          </a:p>
        </p:txBody>
      </p:sp>
    </p:spTree>
    <p:extLst>
      <p:ext uri="{BB962C8B-B14F-4D97-AF65-F5344CB8AC3E}">
        <p14:creationId xmlns:p14="http://schemas.microsoft.com/office/powerpoint/2010/main" val="16841576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B1722CE-1B5B-40FE-B7D5-617AC4F74B4C}" type="datetimeFigureOut">
              <a:rPr lang="en-GB" smtClean="0"/>
              <a:t>19/09/2025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D619744-A9F3-45B1-8869-275988111945}" type="slidenum">
              <a:rPr lang="en-GB" smtClean="0"/>
              <a:t>‹#›</a:t>
            </a:fld>
            <a:endParaRPr lang="en-GB"/>
          </a:p>
        </p:txBody>
      </p:sp>
    </p:spTree>
    <p:extLst>
      <p:ext uri="{BB962C8B-B14F-4D97-AF65-F5344CB8AC3E}">
        <p14:creationId xmlns:p14="http://schemas.microsoft.com/office/powerpoint/2010/main" val="3962115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2B1722CE-1B5B-40FE-B7D5-617AC4F74B4C}" type="datetimeFigureOut">
              <a:rPr lang="en-GB" smtClean="0"/>
              <a:t>19/09/2025</a:t>
            </a:fld>
            <a:endParaRPr lang="en-GB"/>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GB"/>
          </a:p>
        </p:txBody>
      </p:sp>
      <p:sp>
        <p:nvSpPr>
          <p:cNvPr id="9" name="Slide Number Placeholder 8"/>
          <p:cNvSpPr>
            <a:spLocks noGrp="1"/>
          </p:cNvSpPr>
          <p:nvPr>
            <p:ph type="sldNum" sz="quarter" idx="12"/>
          </p:nvPr>
        </p:nvSpPr>
        <p:spPr/>
        <p:txBody>
          <a:bodyPr/>
          <a:lstStyle/>
          <a:p>
            <a:fld id="{0D619744-A9F3-45B1-8869-275988111945}" type="slidenum">
              <a:rPr lang="en-GB" smtClean="0"/>
              <a:t>‹#›</a:t>
            </a:fld>
            <a:endParaRPr lang="en-GB"/>
          </a:p>
        </p:txBody>
      </p:sp>
    </p:spTree>
    <p:extLst>
      <p:ext uri="{BB962C8B-B14F-4D97-AF65-F5344CB8AC3E}">
        <p14:creationId xmlns:p14="http://schemas.microsoft.com/office/powerpoint/2010/main" val="4466020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2B1722CE-1B5B-40FE-B7D5-617AC4F74B4C}" type="datetimeFigureOut">
              <a:rPr lang="en-GB" smtClean="0"/>
              <a:t>19/09/2025</a:t>
            </a:fld>
            <a:endParaRPr lang="en-GB"/>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GB"/>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D619744-A9F3-45B1-8869-275988111945}" type="slidenum">
              <a:rPr lang="en-GB" smtClean="0"/>
              <a:t>‹#›</a:t>
            </a:fld>
            <a:endParaRPr lang="en-GB"/>
          </a:p>
        </p:txBody>
      </p:sp>
    </p:spTree>
    <p:extLst>
      <p:ext uri="{BB962C8B-B14F-4D97-AF65-F5344CB8AC3E}">
        <p14:creationId xmlns:p14="http://schemas.microsoft.com/office/powerpoint/2010/main" val="12176861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2B1722CE-1B5B-40FE-B7D5-617AC4F74B4C}" type="datetimeFigureOut">
              <a:rPr lang="en-GB" smtClean="0"/>
              <a:t>19/09/2025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D619744-A9F3-45B1-8869-275988111945}" type="slidenum">
              <a:rPr lang="en-GB" smtClean="0"/>
              <a:t>‹#›</a:t>
            </a:fld>
            <a:endParaRPr lang="en-GB"/>
          </a:p>
        </p:txBody>
      </p:sp>
    </p:spTree>
    <p:extLst>
      <p:ext uri="{BB962C8B-B14F-4D97-AF65-F5344CB8AC3E}">
        <p14:creationId xmlns:p14="http://schemas.microsoft.com/office/powerpoint/2010/main" val="634726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B1722CE-1B5B-40FE-B7D5-617AC4F74B4C}" type="datetimeFigureOut">
              <a:rPr lang="en-GB" smtClean="0"/>
              <a:t>19/09/2025</a:t>
            </a:fld>
            <a:endParaRPr lang="en-GB"/>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GB"/>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0D619744-A9F3-45B1-8869-275988111945}" type="slidenum">
              <a:rPr lang="en-GB" smtClean="0"/>
              <a:t>‹#›</a:t>
            </a:fld>
            <a:endParaRPr lang="en-GB"/>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338747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3.svg"/><Relationship Id="rId18" Type="http://schemas.openxmlformats.org/officeDocument/2006/relationships/image" Target="../media/image10.png"/><Relationship Id="rId26" Type="http://schemas.openxmlformats.org/officeDocument/2006/relationships/image" Target="../media/image14.png"/><Relationship Id="rId3" Type="http://schemas.openxmlformats.org/officeDocument/2006/relationships/image" Target="../media/image3.svg"/><Relationship Id="rId21" Type="http://schemas.openxmlformats.org/officeDocument/2006/relationships/image" Target="../media/image21.svg"/><Relationship Id="rId7" Type="http://schemas.openxmlformats.org/officeDocument/2006/relationships/image" Target="../media/image7.svg"/><Relationship Id="rId12" Type="http://schemas.openxmlformats.org/officeDocument/2006/relationships/image" Target="../media/image7.png"/><Relationship Id="rId17" Type="http://schemas.openxmlformats.org/officeDocument/2006/relationships/image" Target="../media/image17.svg"/><Relationship Id="rId25" Type="http://schemas.openxmlformats.org/officeDocument/2006/relationships/image" Target="../media/image25.svg"/><Relationship Id="rId2" Type="http://schemas.openxmlformats.org/officeDocument/2006/relationships/image" Target="../media/image2.png"/><Relationship Id="rId16" Type="http://schemas.openxmlformats.org/officeDocument/2006/relationships/image" Target="../media/image9.png"/><Relationship Id="rId20"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11.svg"/><Relationship Id="rId24" Type="http://schemas.openxmlformats.org/officeDocument/2006/relationships/image" Target="../media/image13.png"/><Relationship Id="rId5" Type="http://schemas.openxmlformats.org/officeDocument/2006/relationships/image" Target="../media/image5.svg"/><Relationship Id="rId15" Type="http://schemas.openxmlformats.org/officeDocument/2006/relationships/image" Target="../media/image15.svg"/><Relationship Id="rId23" Type="http://schemas.openxmlformats.org/officeDocument/2006/relationships/image" Target="../media/image23.svg"/><Relationship Id="rId10" Type="http://schemas.openxmlformats.org/officeDocument/2006/relationships/image" Target="../media/image6.png"/><Relationship Id="rId19" Type="http://schemas.openxmlformats.org/officeDocument/2006/relationships/image" Target="../media/image19.svg"/><Relationship Id="rId4" Type="http://schemas.openxmlformats.org/officeDocument/2006/relationships/image" Target="../media/image3.png"/><Relationship Id="rId9" Type="http://schemas.openxmlformats.org/officeDocument/2006/relationships/image" Target="../media/image9.svg"/><Relationship Id="rId14" Type="http://schemas.openxmlformats.org/officeDocument/2006/relationships/image" Target="../media/image8.png"/><Relationship Id="rId22" Type="http://schemas.openxmlformats.org/officeDocument/2006/relationships/image" Target="../media/image12.png"/></Relationships>
</file>

<file path=ppt/slides/_rels/slide1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5.sv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38.svg"/><Relationship Id="rId18" Type="http://schemas.openxmlformats.org/officeDocument/2006/relationships/image" Target="../media/image14.png"/><Relationship Id="rId3" Type="http://schemas.openxmlformats.org/officeDocument/2006/relationships/image" Target="../media/image28.svg"/><Relationship Id="rId7" Type="http://schemas.openxmlformats.org/officeDocument/2006/relationships/image" Target="../media/image32.svg"/><Relationship Id="rId12" Type="http://schemas.openxmlformats.org/officeDocument/2006/relationships/image" Target="../media/image20.png"/><Relationship Id="rId17" Type="http://schemas.openxmlformats.org/officeDocument/2006/relationships/image" Target="../media/image42.svg"/><Relationship Id="rId2" Type="http://schemas.openxmlformats.org/officeDocument/2006/relationships/image" Target="../media/image15.png"/><Relationship Id="rId16"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17.png"/><Relationship Id="rId11" Type="http://schemas.openxmlformats.org/officeDocument/2006/relationships/image" Target="../media/image36.svg"/><Relationship Id="rId5" Type="http://schemas.openxmlformats.org/officeDocument/2006/relationships/image" Target="../media/image30.svg"/><Relationship Id="rId15" Type="http://schemas.openxmlformats.org/officeDocument/2006/relationships/image" Target="../media/image40.svg"/><Relationship Id="rId10" Type="http://schemas.openxmlformats.org/officeDocument/2006/relationships/image" Target="../media/image19.png"/><Relationship Id="rId4" Type="http://schemas.openxmlformats.org/officeDocument/2006/relationships/image" Target="../media/image16.png"/><Relationship Id="rId9" Type="http://schemas.openxmlformats.org/officeDocument/2006/relationships/image" Target="../media/image34.svg"/><Relationship Id="rId14" Type="http://schemas.openxmlformats.org/officeDocument/2006/relationships/image" Target="../media/image21.png"/></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4.png"/><Relationship Id="rId7" Type="http://schemas.openxmlformats.org/officeDocument/2006/relationships/diagramColors" Target="../diagrams/colors1.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4.png"/><Relationship Id="rId7" Type="http://schemas.openxmlformats.org/officeDocument/2006/relationships/diagramColors" Target="../diagrams/colors2.xml"/><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5.sv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5.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7.svg"/><Relationship Id="rId7"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15.sv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6.svg"/><Relationship Id="rId7" Type="http://schemas.openxmlformats.org/officeDocument/2006/relationships/image" Target="../media/image15.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7.sv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1.svg"/></Relationships>
</file>

<file path=ppt/slides/_rels/slide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46.svg"/><Relationship Id="rId7" Type="http://schemas.openxmlformats.org/officeDocument/2006/relationships/image" Target="../media/image15.sv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17.sv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315885">
            <a:off x="5191702" y="2516924"/>
            <a:ext cx="5008925" cy="3287676"/>
          </a:xfrm>
          <a:custGeom>
            <a:avLst/>
            <a:gdLst/>
            <a:ahLst/>
            <a:cxnLst/>
            <a:rect l="l" t="t" r="r" b="b"/>
            <a:pathLst>
              <a:path w="7513387" h="4931514">
                <a:moveTo>
                  <a:pt x="0" y="0"/>
                </a:moveTo>
                <a:lnTo>
                  <a:pt x="7513386" y="0"/>
                </a:lnTo>
                <a:lnTo>
                  <a:pt x="7513386" y="4931514"/>
                </a:lnTo>
                <a:lnTo>
                  <a:pt x="0" y="493151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3" name="Freeform 3"/>
          <p:cNvSpPr/>
          <p:nvPr/>
        </p:nvSpPr>
        <p:spPr>
          <a:xfrm rot="-266862">
            <a:off x="1828940" y="1914508"/>
            <a:ext cx="3993621" cy="3893050"/>
          </a:xfrm>
          <a:custGeom>
            <a:avLst/>
            <a:gdLst/>
            <a:ahLst/>
            <a:cxnLst/>
            <a:rect l="l" t="t" r="r" b="b"/>
            <a:pathLst>
              <a:path w="5990432" h="5839575">
                <a:moveTo>
                  <a:pt x="0" y="0"/>
                </a:moveTo>
                <a:lnTo>
                  <a:pt x="5990432" y="0"/>
                </a:lnTo>
                <a:lnTo>
                  <a:pt x="5990432" y="5839574"/>
                </a:lnTo>
                <a:lnTo>
                  <a:pt x="0" y="5839574"/>
                </a:lnTo>
                <a:lnTo>
                  <a:pt x="0" y="0"/>
                </a:lnTo>
                <a:close/>
              </a:path>
            </a:pathLst>
          </a:custGeom>
          <a:blipFill>
            <a:blip r:embed="rId4">
              <a:extLst>
                <a:ext uri="{96DAC541-7B7A-43D3-8B79-37D633B846F1}">
                  <asvg:svgBlip xmlns:asvg="http://schemas.microsoft.com/office/drawing/2016/SVG/main" xmlns="" r:embed="rId5"/>
                </a:ext>
              </a:extLst>
            </a:blip>
            <a:stretch>
              <a:fillRect b="-45040"/>
            </a:stretch>
          </a:blipFill>
        </p:spPr>
      </p:sp>
      <p:sp>
        <p:nvSpPr>
          <p:cNvPr id="4" name="Freeform 4"/>
          <p:cNvSpPr/>
          <p:nvPr/>
        </p:nvSpPr>
        <p:spPr>
          <a:xfrm rot="-82494">
            <a:off x="1941105" y="1166742"/>
            <a:ext cx="7820823" cy="4476122"/>
          </a:xfrm>
          <a:custGeom>
            <a:avLst/>
            <a:gdLst/>
            <a:ahLst/>
            <a:cxnLst/>
            <a:rect l="l" t="t" r="r" b="b"/>
            <a:pathLst>
              <a:path w="11731235" h="6714183">
                <a:moveTo>
                  <a:pt x="0" y="0"/>
                </a:moveTo>
                <a:lnTo>
                  <a:pt x="11731235" y="0"/>
                </a:lnTo>
                <a:lnTo>
                  <a:pt x="11731235" y="6714183"/>
                </a:lnTo>
                <a:lnTo>
                  <a:pt x="0" y="6714183"/>
                </a:lnTo>
                <a:lnTo>
                  <a:pt x="0" y="0"/>
                </a:lnTo>
                <a:close/>
              </a:path>
            </a:pathLst>
          </a:custGeom>
          <a:blipFill>
            <a:blip r:embed="rId6">
              <a:extLst>
                <a:ext uri="{96DAC541-7B7A-43D3-8B79-37D633B846F1}">
                  <asvg:svgBlip xmlns:asvg="http://schemas.microsoft.com/office/drawing/2016/SVG/main" xmlns="" r:embed="rId7"/>
                </a:ext>
              </a:extLst>
            </a:blip>
            <a:stretch>
              <a:fillRect b="-33424"/>
            </a:stretch>
          </a:blipFill>
        </p:spPr>
      </p:sp>
      <p:sp>
        <p:nvSpPr>
          <p:cNvPr id="5" name="TextBox 5"/>
          <p:cNvSpPr txBox="1"/>
          <p:nvPr/>
        </p:nvSpPr>
        <p:spPr>
          <a:xfrm rot="-82494">
            <a:off x="3319316" y="1999030"/>
            <a:ext cx="5645776" cy="3026470"/>
          </a:xfrm>
          <a:prstGeom prst="rect">
            <a:avLst/>
          </a:prstGeom>
        </p:spPr>
        <p:txBody>
          <a:bodyPr lIns="0" tIns="0" rIns="0" bIns="0" rtlCol="0" anchor="t">
            <a:spAutoFit/>
          </a:bodyPr>
          <a:lstStyle/>
          <a:p>
            <a:pPr algn="ctr">
              <a:lnSpc>
                <a:spcPts val="5930"/>
              </a:lnSpc>
            </a:pPr>
            <a:r>
              <a:rPr lang="en-US" sz="5702" spc="-114" dirty="0">
                <a:solidFill>
                  <a:srgbClr val="000000"/>
                </a:solidFill>
                <a:latin typeface="Agrandir Bold"/>
              </a:rPr>
              <a:t>Auchenharvie Academy</a:t>
            </a:r>
          </a:p>
          <a:p>
            <a:pPr algn="ctr">
              <a:lnSpc>
                <a:spcPts val="5930"/>
              </a:lnSpc>
            </a:pPr>
            <a:r>
              <a:rPr lang="en-US" sz="4400" spc="-114" dirty="0">
                <a:solidFill>
                  <a:srgbClr val="000000"/>
                </a:solidFill>
                <a:latin typeface="Agrandir Bold"/>
              </a:rPr>
              <a:t>S1-S6 Assemblies</a:t>
            </a:r>
          </a:p>
          <a:p>
            <a:pPr algn="ctr">
              <a:lnSpc>
                <a:spcPts val="5930"/>
              </a:lnSpc>
            </a:pPr>
            <a:r>
              <a:rPr lang="en-US" sz="4400" spc="-114" dirty="0">
                <a:solidFill>
                  <a:srgbClr val="000000"/>
                </a:solidFill>
                <a:latin typeface="Agrandir Bold"/>
              </a:rPr>
              <a:t>18 September 2025</a:t>
            </a:r>
          </a:p>
        </p:txBody>
      </p:sp>
      <p:sp>
        <p:nvSpPr>
          <p:cNvPr id="6" name="Freeform 6"/>
          <p:cNvSpPr/>
          <p:nvPr/>
        </p:nvSpPr>
        <p:spPr>
          <a:xfrm>
            <a:off x="1684002" y="805812"/>
            <a:ext cx="2025766" cy="1919413"/>
          </a:xfrm>
          <a:custGeom>
            <a:avLst/>
            <a:gdLst/>
            <a:ahLst/>
            <a:cxnLst/>
            <a:rect l="l" t="t" r="r" b="b"/>
            <a:pathLst>
              <a:path w="3038649" h="2879120">
                <a:moveTo>
                  <a:pt x="0" y="0"/>
                </a:moveTo>
                <a:lnTo>
                  <a:pt x="3038649" y="0"/>
                </a:lnTo>
                <a:lnTo>
                  <a:pt x="3038649" y="2879120"/>
                </a:lnTo>
                <a:lnTo>
                  <a:pt x="0" y="287912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7" name="Freeform 7"/>
          <p:cNvSpPr/>
          <p:nvPr/>
        </p:nvSpPr>
        <p:spPr>
          <a:xfrm>
            <a:off x="-992696" y="3960414"/>
            <a:ext cx="1985391" cy="2743200"/>
          </a:xfrm>
          <a:custGeom>
            <a:avLst/>
            <a:gdLst/>
            <a:ahLst/>
            <a:cxnLst/>
            <a:rect l="l" t="t" r="r" b="b"/>
            <a:pathLst>
              <a:path w="2978086" h="4114800">
                <a:moveTo>
                  <a:pt x="0" y="0"/>
                </a:moveTo>
                <a:lnTo>
                  <a:pt x="2978086" y="0"/>
                </a:lnTo>
                <a:lnTo>
                  <a:pt x="2978086"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8" name="Freeform 8"/>
          <p:cNvSpPr/>
          <p:nvPr/>
        </p:nvSpPr>
        <p:spPr>
          <a:xfrm>
            <a:off x="8266240" y="2987952"/>
            <a:ext cx="3048176" cy="3102469"/>
          </a:xfrm>
          <a:custGeom>
            <a:avLst/>
            <a:gdLst/>
            <a:ahLst/>
            <a:cxnLst/>
            <a:rect l="l" t="t" r="r" b="b"/>
            <a:pathLst>
              <a:path w="4572264" h="4653704">
                <a:moveTo>
                  <a:pt x="0" y="0"/>
                </a:moveTo>
                <a:lnTo>
                  <a:pt x="4572265" y="0"/>
                </a:lnTo>
                <a:lnTo>
                  <a:pt x="4572265" y="4653705"/>
                </a:lnTo>
                <a:lnTo>
                  <a:pt x="0" y="4653705"/>
                </a:lnTo>
                <a:lnTo>
                  <a:pt x="0" y="0"/>
                </a:lnTo>
                <a:close/>
              </a:path>
            </a:pathLst>
          </a:custGeom>
          <a:blipFill>
            <a:blip r:embed="rId12">
              <a:extLst>
                <a:ext uri="{96DAC541-7B7A-43D3-8B79-37D633B846F1}">
                  <asvg:svgBlip xmlns:asvg="http://schemas.microsoft.com/office/drawing/2016/SVG/main" xmlns="" r:embed="rId13"/>
                </a:ext>
              </a:extLst>
            </a:blip>
            <a:stretch>
              <a:fillRect/>
            </a:stretch>
          </a:blipFill>
        </p:spPr>
      </p:sp>
      <p:sp>
        <p:nvSpPr>
          <p:cNvPr id="9" name="Freeform 9"/>
          <p:cNvSpPr/>
          <p:nvPr/>
        </p:nvSpPr>
        <p:spPr>
          <a:xfrm rot="-10197389">
            <a:off x="10354612" y="-435678"/>
            <a:ext cx="3597639" cy="2743200"/>
          </a:xfrm>
          <a:custGeom>
            <a:avLst/>
            <a:gdLst/>
            <a:ahLst/>
            <a:cxnLst/>
            <a:rect l="l" t="t" r="r" b="b"/>
            <a:pathLst>
              <a:path w="5396459" h="4114800">
                <a:moveTo>
                  <a:pt x="0" y="0"/>
                </a:moveTo>
                <a:lnTo>
                  <a:pt x="5396459" y="0"/>
                </a:lnTo>
                <a:lnTo>
                  <a:pt x="5396459"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0" name="Freeform 10"/>
          <p:cNvSpPr/>
          <p:nvPr/>
        </p:nvSpPr>
        <p:spPr>
          <a:xfrm rot="-9994124">
            <a:off x="3616799" y="6269242"/>
            <a:ext cx="3917118" cy="2159311"/>
          </a:xfrm>
          <a:custGeom>
            <a:avLst/>
            <a:gdLst/>
            <a:ahLst/>
            <a:cxnLst/>
            <a:rect l="l" t="t" r="r" b="b"/>
            <a:pathLst>
              <a:path w="5875677" h="3238967">
                <a:moveTo>
                  <a:pt x="0" y="0"/>
                </a:moveTo>
                <a:lnTo>
                  <a:pt x="5875677" y="0"/>
                </a:lnTo>
                <a:lnTo>
                  <a:pt x="5875677" y="3238967"/>
                </a:lnTo>
                <a:lnTo>
                  <a:pt x="0" y="3238967"/>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1" name="Freeform 11"/>
          <p:cNvSpPr/>
          <p:nvPr/>
        </p:nvSpPr>
        <p:spPr>
          <a:xfrm rot="-7239578">
            <a:off x="-610771" y="-685800"/>
            <a:ext cx="1484757" cy="2743200"/>
          </a:xfrm>
          <a:custGeom>
            <a:avLst/>
            <a:gdLst/>
            <a:ahLst/>
            <a:cxnLst/>
            <a:rect l="l" t="t" r="r" b="b"/>
            <a:pathLst>
              <a:path w="2227136" h="4114800">
                <a:moveTo>
                  <a:pt x="0" y="0"/>
                </a:moveTo>
                <a:lnTo>
                  <a:pt x="2227136" y="0"/>
                </a:lnTo>
                <a:lnTo>
                  <a:pt x="2227136" y="4114800"/>
                </a:lnTo>
                <a:lnTo>
                  <a:pt x="0" y="4114800"/>
                </a:lnTo>
                <a:lnTo>
                  <a:pt x="0" y="0"/>
                </a:lnTo>
                <a:close/>
              </a:path>
            </a:pathLst>
          </a:custGeom>
          <a:blipFill>
            <a:blip r:embed="rId18">
              <a:extLst>
                <a:ext uri="{96DAC541-7B7A-43D3-8B79-37D633B846F1}">
                  <asvg:svgBlip xmlns:asvg="http://schemas.microsoft.com/office/drawing/2016/SVG/main" xmlns="" r:embed="rId19"/>
                </a:ext>
              </a:extLst>
            </a:blip>
            <a:stretch>
              <a:fillRect/>
            </a:stretch>
          </a:blipFill>
        </p:spPr>
      </p:sp>
      <p:sp>
        <p:nvSpPr>
          <p:cNvPr id="12" name="Freeform 12"/>
          <p:cNvSpPr/>
          <p:nvPr/>
        </p:nvSpPr>
        <p:spPr>
          <a:xfrm rot="2598121">
            <a:off x="1661248" y="4806556"/>
            <a:ext cx="2004881" cy="1172855"/>
          </a:xfrm>
          <a:custGeom>
            <a:avLst/>
            <a:gdLst/>
            <a:ahLst/>
            <a:cxnLst/>
            <a:rect l="l" t="t" r="r" b="b"/>
            <a:pathLst>
              <a:path w="3007321" h="1759283">
                <a:moveTo>
                  <a:pt x="0" y="0"/>
                </a:moveTo>
                <a:lnTo>
                  <a:pt x="3007320" y="0"/>
                </a:lnTo>
                <a:lnTo>
                  <a:pt x="3007320" y="1759283"/>
                </a:lnTo>
                <a:lnTo>
                  <a:pt x="0" y="1759283"/>
                </a:lnTo>
                <a:lnTo>
                  <a:pt x="0" y="0"/>
                </a:lnTo>
                <a:close/>
              </a:path>
            </a:pathLst>
          </a:custGeom>
          <a:blipFill>
            <a:blip r:embed="rId20">
              <a:extLst>
                <a:ext uri="{96DAC541-7B7A-43D3-8B79-37D633B846F1}">
                  <asvg:svgBlip xmlns:asvg="http://schemas.microsoft.com/office/drawing/2016/SVG/main" xmlns="" r:embed="rId21"/>
                </a:ext>
              </a:extLst>
            </a:blip>
            <a:stretch>
              <a:fillRect/>
            </a:stretch>
          </a:blipFill>
        </p:spPr>
      </p:sp>
      <p:sp>
        <p:nvSpPr>
          <p:cNvPr id="13" name="Freeform 13"/>
          <p:cNvSpPr/>
          <p:nvPr/>
        </p:nvSpPr>
        <p:spPr>
          <a:xfrm rot="3945637">
            <a:off x="9191119" y="2112565"/>
            <a:ext cx="764139" cy="1549334"/>
          </a:xfrm>
          <a:custGeom>
            <a:avLst/>
            <a:gdLst/>
            <a:ahLst/>
            <a:cxnLst/>
            <a:rect l="l" t="t" r="r" b="b"/>
            <a:pathLst>
              <a:path w="1146208" h="2324001">
                <a:moveTo>
                  <a:pt x="0" y="0"/>
                </a:moveTo>
                <a:lnTo>
                  <a:pt x="1146208" y="0"/>
                </a:lnTo>
                <a:lnTo>
                  <a:pt x="1146208" y="2324000"/>
                </a:lnTo>
                <a:lnTo>
                  <a:pt x="0" y="2324000"/>
                </a:lnTo>
                <a:lnTo>
                  <a:pt x="0" y="0"/>
                </a:lnTo>
                <a:close/>
              </a:path>
            </a:pathLst>
          </a:custGeom>
          <a:blipFill>
            <a:blip r:embed="rId22">
              <a:extLst>
                <a:ext uri="{96DAC541-7B7A-43D3-8B79-37D633B846F1}">
                  <asvg:svgBlip xmlns:asvg="http://schemas.microsoft.com/office/drawing/2016/SVG/main" xmlns="" r:embed="rId23"/>
                </a:ext>
              </a:extLst>
            </a:blip>
            <a:stretch>
              <a:fillRect l="-165104" b="-23886"/>
            </a:stretch>
          </a:blipFill>
        </p:spPr>
      </p:sp>
      <p:sp>
        <p:nvSpPr>
          <p:cNvPr id="14" name="Freeform 14"/>
          <p:cNvSpPr/>
          <p:nvPr/>
        </p:nvSpPr>
        <p:spPr>
          <a:xfrm rot="-5400000">
            <a:off x="10699848" y="5157414"/>
            <a:ext cx="3597639" cy="2743200"/>
          </a:xfrm>
          <a:custGeom>
            <a:avLst/>
            <a:gdLst/>
            <a:ahLst/>
            <a:cxnLst/>
            <a:rect l="l" t="t" r="r" b="b"/>
            <a:pathLst>
              <a:path w="5396459" h="4114800">
                <a:moveTo>
                  <a:pt x="0" y="0"/>
                </a:moveTo>
                <a:lnTo>
                  <a:pt x="5396459" y="0"/>
                </a:lnTo>
                <a:lnTo>
                  <a:pt x="5396459" y="4114800"/>
                </a:lnTo>
                <a:lnTo>
                  <a:pt x="0" y="4114800"/>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5" name="Freeform 15"/>
          <p:cNvSpPr/>
          <p:nvPr/>
        </p:nvSpPr>
        <p:spPr>
          <a:xfrm rot="10252938">
            <a:off x="5806653" y="-1034718"/>
            <a:ext cx="2838627" cy="1639307"/>
          </a:xfrm>
          <a:custGeom>
            <a:avLst/>
            <a:gdLst/>
            <a:ahLst/>
            <a:cxnLst/>
            <a:rect l="l" t="t" r="r" b="b"/>
            <a:pathLst>
              <a:path w="4257941" h="2458961">
                <a:moveTo>
                  <a:pt x="0" y="0"/>
                </a:moveTo>
                <a:lnTo>
                  <a:pt x="4257941" y="0"/>
                </a:lnTo>
                <a:lnTo>
                  <a:pt x="4257941" y="2458961"/>
                </a:lnTo>
                <a:lnTo>
                  <a:pt x="0" y="2458961"/>
                </a:lnTo>
                <a:lnTo>
                  <a:pt x="0" y="0"/>
                </a:lnTo>
                <a:close/>
              </a:path>
            </a:pathLst>
          </a:custGeom>
          <a:blipFill>
            <a:blip r:embed="rId24">
              <a:extLst>
                <a:ext uri="{96DAC541-7B7A-43D3-8B79-37D633B846F1}">
                  <asvg:svgBlip xmlns:asvg="http://schemas.microsoft.com/office/drawing/2016/SVG/main" xmlns="" r:embed="rId25"/>
                </a:ext>
              </a:extLst>
            </a:blip>
            <a:stretch>
              <a:fillRect/>
            </a:stretch>
          </a:blipFill>
        </p:spPr>
      </p:sp>
      <p:sp>
        <p:nvSpPr>
          <p:cNvPr id="16" name="Freeform 16"/>
          <p:cNvSpPr/>
          <p:nvPr/>
        </p:nvSpPr>
        <p:spPr>
          <a:xfrm rot="5947534">
            <a:off x="2370008" y="-1953011"/>
            <a:ext cx="1985391" cy="2743200"/>
          </a:xfrm>
          <a:custGeom>
            <a:avLst/>
            <a:gdLst/>
            <a:ahLst/>
            <a:cxnLst/>
            <a:rect l="l" t="t" r="r" b="b"/>
            <a:pathLst>
              <a:path w="2978086" h="4114800">
                <a:moveTo>
                  <a:pt x="0" y="0"/>
                </a:moveTo>
                <a:lnTo>
                  <a:pt x="2978087" y="0"/>
                </a:lnTo>
                <a:lnTo>
                  <a:pt x="2978087" y="4114800"/>
                </a:lnTo>
                <a:lnTo>
                  <a:pt x="0" y="4114800"/>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7" name="Freeform 17"/>
          <p:cNvSpPr/>
          <p:nvPr/>
        </p:nvSpPr>
        <p:spPr>
          <a:xfrm>
            <a:off x="10142976" y="292046"/>
            <a:ext cx="1563026" cy="1563026"/>
          </a:xfrm>
          <a:custGeom>
            <a:avLst/>
            <a:gdLst/>
            <a:ahLst/>
            <a:cxnLst/>
            <a:rect l="l" t="t" r="r" b="b"/>
            <a:pathLst>
              <a:path w="2344539" h="2344539">
                <a:moveTo>
                  <a:pt x="0" y="0"/>
                </a:moveTo>
                <a:lnTo>
                  <a:pt x="2344539" y="0"/>
                </a:lnTo>
                <a:lnTo>
                  <a:pt x="2344539" y="2344539"/>
                </a:lnTo>
                <a:lnTo>
                  <a:pt x="0" y="2344539"/>
                </a:lnTo>
                <a:lnTo>
                  <a:pt x="0" y="0"/>
                </a:lnTo>
                <a:close/>
              </a:path>
            </a:pathLst>
          </a:custGeom>
          <a:blipFill>
            <a:blip r:embed="rId26"/>
            <a:stretch>
              <a:fillRect/>
            </a:stretch>
          </a:blipFill>
        </p:spPr>
      </p:sp>
    </p:spTree>
    <p:extLst>
      <p:ext uri="{BB962C8B-B14F-4D97-AF65-F5344CB8AC3E}">
        <p14:creationId xmlns:p14="http://schemas.microsoft.com/office/powerpoint/2010/main" val="5397094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8641701">
            <a:off x="-928348" y="5960569"/>
            <a:ext cx="3917118" cy="2159311"/>
          </a:xfrm>
          <a:custGeom>
            <a:avLst/>
            <a:gdLst/>
            <a:ahLst/>
            <a:cxnLst/>
            <a:rect l="l" t="t" r="r" b="b"/>
            <a:pathLst>
              <a:path w="5875677" h="3238967">
                <a:moveTo>
                  <a:pt x="0" y="0"/>
                </a:moveTo>
                <a:lnTo>
                  <a:pt x="5875677" y="0"/>
                </a:lnTo>
                <a:lnTo>
                  <a:pt x="5875677" y="3238967"/>
                </a:lnTo>
                <a:lnTo>
                  <a:pt x="0" y="323896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8941024">
            <a:off x="-768608" y="-1635271"/>
            <a:ext cx="3597639" cy="2743200"/>
          </a:xfrm>
          <a:custGeom>
            <a:avLst/>
            <a:gdLst/>
            <a:ahLst/>
            <a:cxnLst/>
            <a:rect l="l" t="t" r="r" b="b"/>
            <a:pathLst>
              <a:path w="5396459" h="4114800">
                <a:moveTo>
                  <a:pt x="0" y="0"/>
                </a:moveTo>
                <a:lnTo>
                  <a:pt x="5396459" y="0"/>
                </a:lnTo>
                <a:lnTo>
                  <a:pt x="539645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5947534">
            <a:off x="10876079" y="-685800"/>
            <a:ext cx="1985391" cy="2743200"/>
          </a:xfrm>
          <a:custGeom>
            <a:avLst/>
            <a:gdLst/>
            <a:ahLst/>
            <a:cxnLst/>
            <a:rect l="l" t="t" r="r" b="b"/>
            <a:pathLst>
              <a:path w="2978087" h="4114800">
                <a:moveTo>
                  <a:pt x="0" y="0"/>
                </a:moveTo>
                <a:lnTo>
                  <a:pt x="2978087" y="0"/>
                </a:lnTo>
                <a:lnTo>
                  <a:pt x="2978087"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rot="-4370532">
            <a:off x="11296169" y="5486400"/>
            <a:ext cx="1985391" cy="2743200"/>
          </a:xfrm>
          <a:custGeom>
            <a:avLst/>
            <a:gdLst/>
            <a:ahLst/>
            <a:cxnLst/>
            <a:rect l="l" t="t" r="r" b="b"/>
            <a:pathLst>
              <a:path w="2978086" h="4114800">
                <a:moveTo>
                  <a:pt x="0" y="0"/>
                </a:moveTo>
                <a:lnTo>
                  <a:pt x="2978086" y="0"/>
                </a:lnTo>
                <a:lnTo>
                  <a:pt x="297808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Freeform 14"/>
          <p:cNvSpPr/>
          <p:nvPr/>
        </p:nvSpPr>
        <p:spPr>
          <a:xfrm>
            <a:off x="10142976" y="292046"/>
            <a:ext cx="1563026" cy="1563026"/>
          </a:xfrm>
          <a:custGeom>
            <a:avLst/>
            <a:gdLst/>
            <a:ahLst/>
            <a:cxnLst/>
            <a:rect l="l" t="t" r="r" b="b"/>
            <a:pathLst>
              <a:path w="2344539" h="2344539">
                <a:moveTo>
                  <a:pt x="0" y="0"/>
                </a:moveTo>
                <a:lnTo>
                  <a:pt x="2344539" y="0"/>
                </a:lnTo>
                <a:lnTo>
                  <a:pt x="2344539" y="2344539"/>
                </a:lnTo>
                <a:lnTo>
                  <a:pt x="0" y="2344539"/>
                </a:lnTo>
                <a:lnTo>
                  <a:pt x="0" y="0"/>
                </a:lnTo>
                <a:close/>
              </a:path>
            </a:pathLst>
          </a:custGeom>
          <a:blipFill>
            <a:blip r:embed="rId8"/>
            <a:stretch>
              <a:fillRect/>
            </a:stretch>
          </a:blipFill>
        </p:spPr>
      </p:sp>
      <p:sp>
        <p:nvSpPr>
          <p:cNvPr id="16" name="TextBox 17"/>
          <p:cNvSpPr txBox="1"/>
          <p:nvPr/>
        </p:nvSpPr>
        <p:spPr>
          <a:xfrm>
            <a:off x="2248677" y="255751"/>
            <a:ext cx="7343191" cy="666849"/>
          </a:xfrm>
          <a:prstGeom prst="rect">
            <a:avLst/>
          </a:prstGeom>
        </p:spPr>
        <p:txBody>
          <a:bodyPr wrap="square" lIns="0" tIns="0" rIns="0" bIns="0" rtlCol="0" anchor="t">
            <a:spAutoFit/>
          </a:bodyPr>
          <a:lstStyle/>
          <a:p>
            <a:pPr algn="ctr">
              <a:lnSpc>
                <a:spcPts val="5200"/>
              </a:lnSpc>
            </a:pPr>
            <a:r>
              <a:rPr lang="en-US" sz="4333" b="1" spc="-86" dirty="0">
                <a:solidFill>
                  <a:srgbClr val="000000"/>
                </a:solidFill>
                <a:latin typeface="Agrandir Bold"/>
              </a:rPr>
              <a:t>Senior Celebrating Success</a:t>
            </a:r>
          </a:p>
        </p:txBody>
      </p:sp>
      <p:sp>
        <p:nvSpPr>
          <p:cNvPr id="7" name="TextBox 6"/>
          <p:cNvSpPr txBox="1"/>
          <p:nvPr/>
        </p:nvSpPr>
        <p:spPr>
          <a:xfrm>
            <a:off x="309616" y="1164970"/>
            <a:ext cx="9726301" cy="440120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800" b="0" i="0" dirty="0">
                <a:solidFill>
                  <a:srgbClr val="000000"/>
                </a:solidFill>
                <a:effectLst/>
                <a:latin typeface="Aptos"/>
              </a:rPr>
              <a:t>Senior Celebrating Success will take place at 7pm on Wednesday 24</a:t>
            </a:r>
            <a:r>
              <a:rPr lang="en-GB" sz="2800" b="0" i="0" baseline="30000" dirty="0">
                <a:solidFill>
                  <a:srgbClr val="000000"/>
                </a:solidFill>
                <a:effectLst/>
                <a:latin typeface="Aptos"/>
              </a:rPr>
              <a:t>th</a:t>
            </a:r>
            <a:r>
              <a:rPr lang="en-GB" sz="2800" b="0" i="0" dirty="0">
                <a:solidFill>
                  <a:srgbClr val="000000"/>
                </a:solidFill>
                <a:effectLst/>
                <a:latin typeface="Aptos"/>
              </a:rPr>
              <a:t> September. </a:t>
            </a:r>
          </a:p>
          <a:p>
            <a:pPr algn="ctr"/>
            <a:endParaRPr lang="en-GB" sz="2800" dirty="0">
              <a:solidFill>
                <a:srgbClr val="000000"/>
              </a:solidFill>
              <a:latin typeface="Aptos"/>
            </a:endParaRPr>
          </a:p>
          <a:p>
            <a:pPr algn="ctr"/>
            <a:r>
              <a:rPr lang="en-GB" sz="2800" dirty="0">
                <a:solidFill>
                  <a:srgbClr val="000000"/>
                </a:solidFill>
                <a:latin typeface="Aptos"/>
              </a:rPr>
              <a:t>Rehearsals will take place on Tuesday 23 September – period 2 and 3 </a:t>
            </a:r>
          </a:p>
          <a:p>
            <a:pPr algn="ctr"/>
            <a:r>
              <a:rPr lang="en-GB" sz="2800" dirty="0">
                <a:solidFill>
                  <a:srgbClr val="000000"/>
                </a:solidFill>
                <a:latin typeface="Aptos"/>
              </a:rPr>
              <a:t>and Wednesday period 3 and 4 morning maybe longer.</a:t>
            </a:r>
          </a:p>
          <a:p>
            <a:pPr algn="ctr"/>
            <a:endParaRPr lang="en-GB" sz="2800" dirty="0">
              <a:solidFill>
                <a:srgbClr val="000000"/>
              </a:solidFill>
              <a:latin typeface="Aptos"/>
            </a:endParaRPr>
          </a:p>
          <a:p>
            <a:pPr algn="ctr"/>
            <a:r>
              <a:rPr lang="en-GB" sz="2800" dirty="0">
                <a:solidFill>
                  <a:srgbClr val="000000"/>
                </a:solidFill>
                <a:latin typeface="Aptos"/>
              </a:rPr>
              <a:t>Group picture of all prize winners on Wednesday rehearsal </a:t>
            </a:r>
          </a:p>
          <a:p>
            <a:pPr algn="ctr"/>
            <a:endParaRPr lang="en-GB" sz="2800" dirty="0">
              <a:solidFill>
                <a:srgbClr val="000000"/>
              </a:solidFill>
              <a:latin typeface="Aptos"/>
            </a:endParaRPr>
          </a:p>
          <a:p>
            <a:pPr algn="ctr"/>
            <a:endParaRPr lang="en-GB" sz="2800" dirty="0"/>
          </a:p>
        </p:txBody>
      </p:sp>
    </p:spTree>
    <p:extLst>
      <p:ext uri="{BB962C8B-B14F-4D97-AF65-F5344CB8AC3E}">
        <p14:creationId xmlns:p14="http://schemas.microsoft.com/office/powerpoint/2010/main" val="2367227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rot="420336">
            <a:off x="7841208" y="1736752"/>
            <a:ext cx="3498457" cy="3456743"/>
            <a:chOff x="0" y="0"/>
            <a:chExt cx="1346831" cy="1264540"/>
          </a:xfrm>
        </p:grpSpPr>
        <p:sp>
          <p:nvSpPr>
            <p:cNvPr id="3" name="Freeform 3"/>
            <p:cNvSpPr/>
            <p:nvPr/>
          </p:nvSpPr>
          <p:spPr>
            <a:xfrm>
              <a:off x="0" y="0"/>
              <a:ext cx="1346831" cy="1264540"/>
            </a:xfrm>
            <a:custGeom>
              <a:avLst/>
              <a:gdLst/>
              <a:ahLst/>
              <a:cxnLst/>
              <a:rect l="l" t="t" r="r" b="b"/>
              <a:pathLst>
                <a:path w="1346831" h="1264540">
                  <a:moveTo>
                    <a:pt x="0" y="0"/>
                  </a:moveTo>
                  <a:lnTo>
                    <a:pt x="1346831" y="0"/>
                  </a:lnTo>
                  <a:lnTo>
                    <a:pt x="1346831" y="1264540"/>
                  </a:lnTo>
                  <a:lnTo>
                    <a:pt x="0" y="1264540"/>
                  </a:lnTo>
                  <a:close/>
                </a:path>
              </a:pathLst>
            </a:custGeom>
            <a:solidFill>
              <a:srgbClr val="FFFFFF"/>
            </a:solidFill>
          </p:spPr>
        </p:sp>
        <p:sp>
          <p:nvSpPr>
            <p:cNvPr id="4" name="TextBox 4"/>
            <p:cNvSpPr txBox="1"/>
            <p:nvPr/>
          </p:nvSpPr>
          <p:spPr>
            <a:xfrm>
              <a:off x="0" y="38100"/>
              <a:ext cx="1346831" cy="1226440"/>
            </a:xfrm>
            <a:prstGeom prst="rect">
              <a:avLst/>
            </a:prstGeom>
          </p:spPr>
          <p:txBody>
            <a:bodyPr lIns="33867" tIns="33867" rIns="33867" bIns="33867" rtlCol="0" anchor="ctr"/>
            <a:lstStyle/>
            <a:p>
              <a:pPr algn="ctr">
                <a:lnSpc>
                  <a:spcPts val="1796"/>
                </a:lnSpc>
              </a:pPr>
              <a:endParaRPr sz="1200"/>
            </a:p>
          </p:txBody>
        </p:sp>
      </p:grpSp>
      <p:sp>
        <p:nvSpPr>
          <p:cNvPr id="5" name="Freeform 5"/>
          <p:cNvSpPr/>
          <p:nvPr/>
        </p:nvSpPr>
        <p:spPr>
          <a:xfrm rot="5987975">
            <a:off x="11208760" y="5271223"/>
            <a:ext cx="1484757" cy="2743200"/>
          </a:xfrm>
          <a:custGeom>
            <a:avLst/>
            <a:gdLst/>
            <a:ahLst/>
            <a:cxnLst/>
            <a:rect l="l" t="t" r="r" b="b"/>
            <a:pathLst>
              <a:path w="2227136" h="4114800">
                <a:moveTo>
                  <a:pt x="0" y="0"/>
                </a:moveTo>
                <a:lnTo>
                  <a:pt x="2227135" y="0"/>
                </a:lnTo>
                <a:lnTo>
                  <a:pt x="2227135"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4705922">
            <a:off x="7616252" y="-160660"/>
            <a:ext cx="1985391" cy="2743200"/>
          </a:xfrm>
          <a:custGeom>
            <a:avLst/>
            <a:gdLst/>
            <a:ahLst/>
            <a:cxnLst/>
            <a:rect l="l" t="t" r="r" b="b"/>
            <a:pathLst>
              <a:path w="2978086" h="4114800">
                <a:moveTo>
                  <a:pt x="0" y="0"/>
                </a:moveTo>
                <a:lnTo>
                  <a:pt x="2978087" y="0"/>
                </a:lnTo>
                <a:lnTo>
                  <a:pt x="2978087"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7" name="Freeform 7"/>
          <p:cNvSpPr/>
          <p:nvPr/>
        </p:nvSpPr>
        <p:spPr>
          <a:xfrm rot="3945637">
            <a:off x="10877604" y="3617058"/>
            <a:ext cx="806538" cy="1635301"/>
          </a:xfrm>
          <a:custGeom>
            <a:avLst/>
            <a:gdLst/>
            <a:ahLst/>
            <a:cxnLst/>
            <a:rect l="l" t="t" r="r" b="b"/>
            <a:pathLst>
              <a:path w="1209807" h="2452951">
                <a:moveTo>
                  <a:pt x="0" y="0"/>
                </a:moveTo>
                <a:lnTo>
                  <a:pt x="1209807" y="0"/>
                </a:lnTo>
                <a:lnTo>
                  <a:pt x="1209807" y="2452950"/>
                </a:lnTo>
                <a:lnTo>
                  <a:pt x="0" y="2452950"/>
                </a:lnTo>
                <a:lnTo>
                  <a:pt x="0" y="0"/>
                </a:lnTo>
                <a:close/>
              </a:path>
            </a:pathLst>
          </a:custGeom>
          <a:blipFill>
            <a:blip r:embed="rId6">
              <a:extLst>
                <a:ext uri="{96DAC541-7B7A-43D3-8B79-37D633B846F1}">
                  <asvg:svgBlip xmlns:asvg="http://schemas.microsoft.com/office/drawing/2016/SVG/main" xmlns="" r:embed="rId7"/>
                </a:ext>
              </a:extLst>
            </a:blip>
            <a:stretch>
              <a:fillRect l="-165104" b="-23886"/>
            </a:stretch>
          </a:blipFill>
        </p:spPr>
      </p:sp>
      <p:sp>
        <p:nvSpPr>
          <p:cNvPr id="8" name="Freeform 8"/>
          <p:cNvSpPr/>
          <p:nvPr/>
        </p:nvSpPr>
        <p:spPr>
          <a:xfrm rot="-277003">
            <a:off x="9944779" y="4335676"/>
            <a:ext cx="806538" cy="1635301"/>
          </a:xfrm>
          <a:custGeom>
            <a:avLst/>
            <a:gdLst/>
            <a:ahLst/>
            <a:cxnLst/>
            <a:rect l="l" t="t" r="r" b="b"/>
            <a:pathLst>
              <a:path w="1209807" h="2452951">
                <a:moveTo>
                  <a:pt x="0" y="0"/>
                </a:moveTo>
                <a:lnTo>
                  <a:pt x="1209807" y="0"/>
                </a:lnTo>
                <a:lnTo>
                  <a:pt x="1209807" y="2452951"/>
                </a:lnTo>
                <a:lnTo>
                  <a:pt x="0" y="2452951"/>
                </a:lnTo>
                <a:lnTo>
                  <a:pt x="0" y="0"/>
                </a:lnTo>
                <a:close/>
              </a:path>
            </a:pathLst>
          </a:custGeom>
          <a:blipFill>
            <a:blip r:embed="rId8">
              <a:extLst>
                <a:ext uri="{96DAC541-7B7A-43D3-8B79-37D633B846F1}">
                  <asvg:svgBlip xmlns:asvg="http://schemas.microsoft.com/office/drawing/2016/SVG/main" xmlns="" r:embed="rId9"/>
                </a:ext>
              </a:extLst>
            </a:blip>
            <a:stretch>
              <a:fillRect l="-165104" b="-23886"/>
            </a:stretch>
          </a:blipFill>
        </p:spPr>
      </p:sp>
      <p:grpSp>
        <p:nvGrpSpPr>
          <p:cNvPr id="9" name="Group 9"/>
          <p:cNvGrpSpPr/>
          <p:nvPr/>
        </p:nvGrpSpPr>
        <p:grpSpPr>
          <a:xfrm>
            <a:off x="-14611" y="-440944"/>
            <a:ext cx="7393525" cy="7416525"/>
            <a:chOff x="0" y="0"/>
            <a:chExt cx="14787049" cy="14833051"/>
          </a:xfrm>
        </p:grpSpPr>
        <p:sp>
          <p:nvSpPr>
            <p:cNvPr id="10" name="Freeform 10"/>
            <p:cNvSpPr/>
            <p:nvPr/>
          </p:nvSpPr>
          <p:spPr>
            <a:xfrm>
              <a:off x="3161646" y="0"/>
              <a:ext cx="11625404" cy="14833051"/>
            </a:xfrm>
            <a:custGeom>
              <a:avLst/>
              <a:gdLst/>
              <a:ahLst/>
              <a:cxnLst/>
              <a:rect l="l" t="t" r="r" b="b"/>
              <a:pathLst>
                <a:path w="11625404" h="14833051">
                  <a:moveTo>
                    <a:pt x="0" y="0"/>
                  </a:moveTo>
                  <a:lnTo>
                    <a:pt x="11625403" y="0"/>
                  </a:lnTo>
                  <a:lnTo>
                    <a:pt x="11625403" y="14833051"/>
                  </a:lnTo>
                  <a:lnTo>
                    <a:pt x="0" y="14833051"/>
                  </a:lnTo>
                  <a:lnTo>
                    <a:pt x="0" y="0"/>
                  </a:lnTo>
                  <a:close/>
                </a:path>
              </a:pathLst>
            </a:custGeom>
            <a:blipFill>
              <a:blip r:embed="rId10">
                <a:extLst>
                  <a:ext uri="{96DAC541-7B7A-43D3-8B79-37D633B846F1}">
                    <asvg:svgBlip xmlns:asvg="http://schemas.microsoft.com/office/drawing/2016/SVG/main" xmlns="" r:embed="rId11"/>
                  </a:ext>
                </a:extLst>
              </a:blip>
              <a:stretch>
                <a:fillRect/>
              </a:stretch>
            </a:blipFill>
          </p:spPr>
        </p:sp>
        <p:sp>
          <p:nvSpPr>
            <p:cNvPr id="11" name="Freeform 11"/>
            <p:cNvSpPr/>
            <p:nvPr/>
          </p:nvSpPr>
          <p:spPr>
            <a:xfrm>
              <a:off x="0" y="75987"/>
              <a:ext cx="3378825" cy="14757064"/>
            </a:xfrm>
            <a:custGeom>
              <a:avLst/>
              <a:gdLst/>
              <a:ahLst/>
              <a:cxnLst/>
              <a:rect l="l" t="t" r="r" b="b"/>
              <a:pathLst>
                <a:path w="3378825" h="14757064">
                  <a:moveTo>
                    <a:pt x="0" y="0"/>
                  </a:moveTo>
                  <a:lnTo>
                    <a:pt x="3378825" y="0"/>
                  </a:lnTo>
                  <a:lnTo>
                    <a:pt x="3378825" y="14757064"/>
                  </a:lnTo>
                  <a:lnTo>
                    <a:pt x="0" y="14757064"/>
                  </a:lnTo>
                  <a:lnTo>
                    <a:pt x="0" y="0"/>
                  </a:lnTo>
                  <a:close/>
                </a:path>
              </a:pathLst>
            </a:custGeom>
            <a:blipFill>
              <a:blip r:embed="rId12">
                <a:extLst>
                  <a:ext uri="{96DAC541-7B7A-43D3-8B79-37D633B846F1}">
                    <asvg:svgBlip xmlns:asvg="http://schemas.microsoft.com/office/drawing/2016/SVG/main" xmlns="" r:embed="rId13"/>
                  </a:ext>
                </a:extLst>
              </a:blip>
              <a:stretch>
                <a:fillRect t="-514" r="-244066"/>
              </a:stretch>
            </a:blipFill>
          </p:spPr>
        </p:sp>
      </p:grpSp>
      <p:sp>
        <p:nvSpPr>
          <p:cNvPr id="12" name="Freeform 12"/>
          <p:cNvSpPr/>
          <p:nvPr/>
        </p:nvSpPr>
        <p:spPr>
          <a:xfrm>
            <a:off x="7292572" y="4058871"/>
            <a:ext cx="1505053" cy="2217389"/>
          </a:xfrm>
          <a:custGeom>
            <a:avLst/>
            <a:gdLst/>
            <a:ahLst/>
            <a:cxnLst/>
            <a:rect l="l" t="t" r="r" b="b"/>
            <a:pathLst>
              <a:path w="2257579" h="3326083">
                <a:moveTo>
                  <a:pt x="0" y="0"/>
                </a:moveTo>
                <a:lnTo>
                  <a:pt x="2257579" y="0"/>
                </a:lnTo>
                <a:lnTo>
                  <a:pt x="2257579" y="3326083"/>
                </a:lnTo>
                <a:lnTo>
                  <a:pt x="0" y="3326083"/>
                </a:lnTo>
                <a:lnTo>
                  <a:pt x="0" y="0"/>
                </a:lnTo>
                <a:close/>
              </a:path>
            </a:pathLst>
          </a:custGeom>
          <a:blipFill>
            <a:blip r:embed="rId14">
              <a:extLst>
                <a:ext uri="{96DAC541-7B7A-43D3-8B79-37D633B846F1}">
                  <asvg:svgBlip xmlns:asvg="http://schemas.microsoft.com/office/drawing/2016/SVG/main" xmlns="" r:embed="rId15"/>
                </a:ext>
              </a:extLst>
            </a:blip>
            <a:stretch>
              <a:fillRect/>
            </a:stretch>
          </a:blipFill>
        </p:spPr>
      </p:sp>
      <p:sp>
        <p:nvSpPr>
          <p:cNvPr id="13" name="Freeform 13"/>
          <p:cNvSpPr/>
          <p:nvPr/>
        </p:nvSpPr>
        <p:spPr>
          <a:xfrm rot="696523">
            <a:off x="9238614" y="1810319"/>
            <a:ext cx="1283321" cy="422329"/>
          </a:xfrm>
          <a:custGeom>
            <a:avLst/>
            <a:gdLst/>
            <a:ahLst/>
            <a:cxnLst/>
            <a:rect l="l" t="t" r="r" b="b"/>
            <a:pathLst>
              <a:path w="1924981" h="633494">
                <a:moveTo>
                  <a:pt x="0" y="0"/>
                </a:moveTo>
                <a:lnTo>
                  <a:pt x="1924981" y="0"/>
                </a:lnTo>
                <a:lnTo>
                  <a:pt x="1924981" y="633494"/>
                </a:lnTo>
                <a:lnTo>
                  <a:pt x="0" y="633494"/>
                </a:lnTo>
                <a:lnTo>
                  <a:pt x="0" y="0"/>
                </a:lnTo>
                <a:close/>
              </a:path>
            </a:pathLst>
          </a:custGeom>
          <a:blipFill>
            <a:blip r:embed="rId16">
              <a:extLst>
                <a:ext uri="{96DAC541-7B7A-43D3-8B79-37D633B846F1}">
                  <asvg:svgBlip xmlns:asvg="http://schemas.microsoft.com/office/drawing/2016/SVG/main" xmlns="" r:embed="rId17"/>
                </a:ext>
              </a:extLst>
            </a:blip>
            <a:stretch>
              <a:fillRect/>
            </a:stretch>
          </a:blipFill>
        </p:spPr>
      </p:sp>
      <p:sp>
        <p:nvSpPr>
          <p:cNvPr id="14" name="TextBox 14"/>
          <p:cNvSpPr txBox="1"/>
          <p:nvPr/>
        </p:nvSpPr>
        <p:spPr>
          <a:xfrm>
            <a:off x="814387" y="3349594"/>
            <a:ext cx="5549235" cy="1312924"/>
          </a:xfrm>
          <a:prstGeom prst="rect">
            <a:avLst/>
          </a:prstGeom>
        </p:spPr>
        <p:txBody>
          <a:bodyPr wrap="square" lIns="0" tIns="0" rIns="0" bIns="0" rtlCol="0" anchor="t">
            <a:spAutoFit/>
          </a:bodyPr>
          <a:lstStyle/>
          <a:p>
            <a:pPr algn="ctr"/>
            <a:r>
              <a:rPr lang="en-US" sz="2133" dirty="0">
                <a:solidFill>
                  <a:srgbClr val="000000"/>
                </a:solidFill>
                <a:latin typeface="DM Sans"/>
              </a:rPr>
              <a:t>Miss Rattray – S1/S5</a:t>
            </a:r>
          </a:p>
          <a:p>
            <a:pPr algn="ctr"/>
            <a:r>
              <a:rPr lang="en-US" sz="2133" dirty="0" err="1">
                <a:solidFill>
                  <a:srgbClr val="000000"/>
                </a:solidFill>
                <a:latin typeface="DM Sans"/>
              </a:rPr>
              <a:t>Mrs</a:t>
            </a:r>
            <a:r>
              <a:rPr lang="en-US" sz="2133" dirty="0">
                <a:solidFill>
                  <a:srgbClr val="000000"/>
                </a:solidFill>
                <a:latin typeface="DM Sans"/>
              </a:rPr>
              <a:t> Scott – S2/S5</a:t>
            </a:r>
          </a:p>
          <a:p>
            <a:pPr algn="ctr"/>
            <a:r>
              <a:rPr lang="en-US" sz="2133" dirty="0">
                <a:solidFill>
                  <a:srgbClr val="000000"/>
                </a:solidFill>
                <a:latin typeface="DM Sans"/>
              </a:rPr>
              <a:t>Miss Lynch – S3/S5</a:t>
            </a:r>
          </a:p>
          <a:p>
            <a:pPr algn="ctr"/>
            <a:r>
              <a:rPr lang="en-US" sz="2133" dirty="0" err="1">
                <a:solidFill>
                  <a:srgbClr val="000000"/>
                </a:solidFill>
                <a:latin typeface="DM Sans"/>
              </a:rPr>
              <a:t>Ms</a:t>
            </a:r>
            <a:r>
              <a:rPr lang="en-US" sz="2133" dirty="0">
                <a:solidFill>
                  <a:srgbClr val="000000"/>
                </a:solidFill>
                <a:latin typeface="DM Sans"/>
              </a:rPr>
              <a:t> Shaw – S4/S6</a:t>
            </a:r>
          </a:p>
        </p:txBody>
      </p:sp>
      <p:sp>
        <p:nvSpPr>
          <p:cNvPr id="16" name="TextBox 16"/>
          <p:cNvSpPr txBox="1"/>
          <p:nvPr/>
        </p:nvSpPr>
        <p:spPr>
          <a:xfrm rot="434681">
            <a:off x="8134154" y="2525409"/>
            <a:ext cx="2995593" cy="2180084"/>
          </a:xfrm>
          <a:prstGeom prst="rect">
            <a:avLst/>
          </a:prstGeom>
        </p:spPr>
        <p:txBody>
          <a:bodyPr lIns="0" tIns="0" rIns="0" bIns="0" rtlCol="0" anchor="t">
            <a:spAutoFit/>
          </a:bodyPr>
          <a:lstStyle/>
          <a:p>
            <a:pPr algn="ctr">
              <a:lnSpc>
                <a:spcPts val="3380"/>
              </a:lnSpc>
              <a:spcBef>
                <a:spcPct val="0"/>
              </a:spcBef>
            </a:pPr>
            <a:r>
              <a:rPr lang="en-US" sz="2599" dirty="0">
                <a:solidFill>
                  <a:srgbClr val="000000"/>
                </a:solidFill>
                <a:latin typeface="DM Sans Bold"/>
              </a:rPr>
              <a:t>If you require support please speak to your Year Head or Pastoral Teacher</a:t>
            </a:r>
          </a:p>
        </p:txBody>
      </p:sp>
      <p:sp>
        <p:nvSpPr>
          <p:cNvPr id="17" name="TextBox 17"/>
          <p:cNvSpPr txBox="1"/>
          <p:nvPr/>
        </p:nvSpPr>
        <p:spPr>
          <a:xfrm>
            <a:off x="1102435" y="957047"/>
            <a:ext cx="4704237" cy="602729"/>
          </a:xfrm>
          <a:prstGeom prst="rect">
            <a:avLst/>
          </a:prstGeom>
        </p:spPr>
        <p:txBody>
          <a:bodyPr lIns="0" tIns="0" rIns="0" bIns="0" rtlCol="0" anchor="t">
            <a:spAutoFit/>
          </a:bodyPr>
          <a:lstStyle/>
          <a:p>
            <a:pPr algn="ctr">
              <a:lnSpc>
                <a:spcPts val="4704"/>
              </a:lnSpc>
            </a:pPr>
            <a:r>
              <a:rPr lang="en-US" sz="3600" spc="-84" dirty="0">
                <a:solidFill>
                  <a:srgbClr val="000000"/>
                </a:solidFill>
                <a:latin typeface="Agrandir Bold"/>
              </a:rPr>
              <a:t>Year </a:t>
            </a:r>
            <a:r>
              <a:rPr lang="en-US" sz="3200" spc="-84" dirty="0">
                <a:solidFill>
                  <a:srgbClr val="000000"/>
                </a:solidFill>
                <a:latin typeface="Agrandir Bold"/>
              </a:rPr>
              <a:t>Heads</a:t>
            </a:r>
          </a:p>
        </p:txBody>
      </p:sp>
      <p:sp>
        <p:nvSpPr>
          <p:cNvPr id="18" name="TextBox 18"/>
          <p:cNvSpPr txBox="1"/>
          <p:nvPr/>
        </p:nvSpPr>
        <p:spPr>
          <a:xfrm>
            <a:off x="1038448" y="1470129"/>
            <a:ext cx="4840204" cy="2028761"/>
          </a:xfrm>
          <a:prstGeom prst="rect">
            <a:avLst/>
          </a:prstGeom>
        </p:spPr>
        <p:txBody>
          <a:bodyPr lIns="0" tIns="0" rIns="0" bIns="0" rtlCol="0" anchor="t">
            <a:spAutoFit/>
          </a:bodyPr>
          <a:lstStyle/>
          <a:p>
            <a:pPr algn="ctr"/>
            <a:r>
              <a:rPr lang="en-US" sz="2400" dirty="0" err="1">
                <a:solidFill>
                  <a:srgbClr val="000000"/>
                </a:solidFill>
                <a:latin typeface="DM Sans"/>
              </a:rPr>
              <a:t>Mrs</a:t>
            </a:r>
            <a:r>
              <a:rPr lang="en-US" sz="2400" dirty="0">
                <a:solidFill>
                  <a:srgbClr val="000000"/>
                </a:solidFill>
                <a:latin typeface="DM Sans"/>
              </a:rPr>
              <a:t> Shaw – S1</a:t>
            </a:r>
          </a:p>
          <a:p>
            <a:pPr algn="ctr"/>
            <a:r>
              <a:rPr lang="en-US" sz="2400" dirty="0">
                <a:solidFill>
                  <a:srgbClr val="000000"/>
                </a:solidFill>
                <a:latin typeface="DM Sans"/>
              </a:rPr>
              <a:t>Miss Davis – S2</a:t>
            </a:r>
          </a:p>
          <a:p>
            <a:pPr algn="ctr"/>
            <a:r>
              <a:rPr lang="en-US" sz="2400" dirty="0" err="1">
                <a:solidFill>
                  <a:srgbClr val="000000"/>
                </a:solidFill>
                <a:latin typeface="DM Sans"/>
              </a:rPr>
              <a:t>Mrs</a:t>
            </a:r>
            <a:r>
              <a:rPr lang="en-US" sz="2400" dirty="0">
                <a:solidFill>
                  <a:srgbClr val="000000"/>
                </a:solidFill>
                <a:latin typeface="DM Sans"/>
              </a:rPr>
              <a:t> MacDonald – S3/S5</a:t>
            </a:r>
          </a:p>
          <a:p>
            <a:pPr algn="ctr"/>
            <a:r>
              <a:rPr lang="en-US" sz="2400" dirty="0" err="1">
                <a:solidFill>
                  <a:srgbClr val="000000"/>
                </a:solidFill>
                <a:latin typeface="DM Sans"/>
              </a:rPr>
              <a:t>Mr</a:t>
            </a:r>
            <a:r>
              <a:rPr lang="en-US" sz="2400" dirty="0">
                <a:solidFill>
                  <a:srgbClr val="000000"/>
                </a:solidFill>
                <a:latin typeface="DM Sans"/>
              </a:rPr>
              <a:t> Gilmour S4/S6</a:t>
            </a:r>
          </a:p>
          <a:p>
            <a:pPr algn="ctr">
              <a:lnSpc>
                <a:spcPts val="4320"/>
              </a:lnSpc>
            </a:pPr>
            <a:endParaRPr lang="en-US" sz="2400" dirty="0">
              <a:solidFill>
                <a:srgbClr val="000000"/>
              </a:solidFill>
              <a:latin typeface="DM Sans"/>
            </a:endParaRPr>
          </a:p>
        </p:txBody>
      </p:sp>
      <p:sp>
        <p:nvSpPr>
          <p:cNvPr id="19" name="Freeform 19"/>
          <p:cNvSpPr/>
          <p:nvPr/>
        </p:nvSpPr>
        <p:spPr>
          <a:xfrm>
            <a:off x="10348048" y="122492"/>
            <a:ext cx="1563026" cy="1563026"/>
          </a:xfrm>
          <a:custGeom>
            <a:avLst/>
            <a:gdLst/>
            <a:ahLst/>
            <a:cxnLst/>
            <a:rect l="l" t="t" r="r" b="b"/>
            <a:pathLst>
              <a:path w="2344539" h="2344539">
                <a:moveTo>
                  <a:pt x="0" y="0"/>
                </a:moveTo>
                <a:lnTo>
                  <a:pt x="2344540" y="0"/>
                </a:lnTo>
                <a:lnTo>
                  <a:pt x="2344540" y="2344540"/>
                </a:lnTo>
                <a:lnTo>
                  <a:pt x="0" y="2344540"/>
                </a:lnTo>
                <a:lnTo>
                  <a:pt x="0" y="0"/>
                </a:lnTo>
                <a:close/>
              </a:path>
            </a:pathLst>
          </a:custGeom>
          <a:blipFill>
            <a:blip r:embed="rId18"/>
            <a:stretch>
              <a:fillRect/>
            </a:stretch>
          </a:blipFill>
        </p:spPr>
      </p:sp>
      <p:sp>
        <p:nvSpPr>
          <p:cNvPr id="20" name="TextBox 20"/>
          <p:cNvSpPr txBox="1"/>
          <p:nvPr/>
        </p:nvSpPr>
        <p:spPr>
          <a:xfrm>
            <a:off x="226959" y="5024361"/>
            <a:ext cx="6584863" cy="1115690"/>
          </a:xfrm>
          <a:prstGeom prst="rect">
            <a:avLst/>
          </a:prstGeom>
        </p:spPr>
        <p:txBody>
          <a:bodyPr lIns="0" tIns="0" rIns="0" bIns="0" rtlCol="0" anchor="t">
            <a:spAutoFit/>
          </a:bodyPr>
          <a:lstStyle/>
          <a:p>
            <a:pPr algn="ctr">
              <a:lnSpc>
                <a:spcPts val="2879"/>
              </a:lnSpc>
            </a:pPr>
            <a:r>
              <a:rPr lang="en-US" sz="2399" dirty="0">
                <a:solidFill>
                  <a:srgbClr val="000000"/>
                </a:solidFill>
                <a:latin typeface="DM Sans Bold"/>
              </a:rPr>
              <a:t>The house system will still remain in place as part of our school ethos and you will be given opportunities to participate in House challenges</a:t>
            </a:r>
          </a:p>
        </p:txBody>
      </p:sp>
      <p:sp>
        <p:nvSpPr>
          <p:cNvPr id="25" name="TextBox 17"/>
          <p:cNvSpPr txBox="1"/>
          <p:nvPr/>
        </p:nvSpPr>
        <p:spPr>
          <a:xfrm>
            <a:off x="1170566" y="2810305"/>
            <a:ext cx="4704237" cy="602729"/>
          </a:xfrm>
          <a:prstGeom prst="rect">
            <a:avLst/>
          </a:prstGeom>
        </p:spPr>
        <p:txBody>
          <a:bodyPr lIns="0" tIns="0" rIns="0" bIns="0" rtlCol="0" anchor="t">
            <a:spAutoFit/>
          </a:bodyPr>
          <a:lstStyle/>
          <a:p>
            <a:pPr algn="ctr">
              <a:lnSpc>
                <a:spcPts val="4704"/>
              </a:lnSpc>
            </a:pPr>
            <a:r>
              <a:rPr lang="en-US" sz="3200" spc="-84" dirty="0">
                <a:solidFill>
                  <a:srgbClr val="000000"/>
                </a:solidFill>
                <a:latin typeface="Agrandir Bold"/>
              </a:rPr>
              <a:t>Pastoral Care Teachers</a:t>
            </a:r>
          </a:p>
        </p:txBody>
      </p:sp>
    </p:spTree>
    <p:extLst>
      <p:ext uri="{BB962C8B-B14F-4D97-AF65-F5344CB8AC3E}">
        <p14:creationId xmlns:p14="http://schemas.microsoft.com/office/powerpoint/2010/main" val="2931719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48127"/>
            <a:ext cx="12192000" cy="6343048"/>
          </a:xfrm>
          <a:prstGeom prst="rect">
            <a:avLst/>
          </a:prstGeom>
        </p:spPr>
      </p:pic>
      <p:sp>
        <p:nvSpPr>
          <p:cNvPr id="8" name="Title 1"/>
          <p:cNvSpPr txBox="1">
            <a:spLocks/>
          </p:cNvSpPr>
          <p:nvPr/>
        </p:nvSpPr>
        <p:spPr>
          <a:xfrm>
            <a:off x="478054" y="197317"/>
            <a:ext cx="11078678" cy="604466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lang="en-GB" sz="6400" b="1" u="sng" dirty="0">
                <a:solidFill>
                  <a:prstClr val="black">
                    <a:lumMod val="75000"/>
                    <a:lumOff val="25000"/>
                  </a:prstClr>
                </a:solidFill>
                <a:latin typeface="Calibri Light" panose="020F0302020204030204"/>
              </a:rPr>
              <a:t>Merit Awards</a:t>
            </a:r>
            <a:endParaRPr kumimoji="0" lang="en-GB" sz="6400" b="1" i="0" u="sng"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GB" sz="4800" b="1" i="0" u="sng"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GB" sz="4800" b="1" i="0" u="sng"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GB" sz="48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685800" marR="0" lvl="0" indent="-685800" algn="l" defTabSz="914400" rtl="0" eaLnBrk="1" fontAlgn="auto" latinLnBrk="0" hangingPunct="1">
              <a:lnSpc>
                <a:spcPct val="85000"/>
              </a:lnSpc>
              <a:spcBef>
                <a:spcPct val="0"/>
              </a:spcBef>
              <a:spcAft>
                <a:spcPts val="0"/>
              </a:spcAft>
              <a:buClrTx/>
              <a:buSzTx/>
              <a:buFont typeface="Arial" panose="020B0604020202020204" pitchFamily="34" charset="0"/>
              <a:buChar char="•"/>
              <a:tabLst/>
              <a:defRPr/>
            </a:pPr>
            <a:endParaRPr kumimoji="0" lang="en-GB" sz="37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685800" marR="0" lvl="0" indent="-685800" algn="l" defTabSz="914400" rtl="0" eaLnBrk="1" fontAlgn="auto" latinLnBrk="0" hangingPunct="1">
              <a:lnSpc>
                <a:spcPct val="85000"/>
              </a:lnSpc>
              <a:spcBef>
                <a:spcPct val="0"/>
              </a:spcBef>
              <a:spcAft>
                <a:spcPts val="0"/>
              </a:spcAft>
              <a:buClrTx/>
              <a:buSzTx/>
              <a:buFont typeface="Arial" panose="020B0604020202020204" pitchFamily="34" charset="0"/>
              <a:buChar char="•"/>
              <a:tabLst/>
              <a:defRPr/>
            </a:pPr>
            <a:endParaRPr kumimoji="0" lang="en-GB" sz="25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685800" marR="0" lvl="0" indent="-685800" algn="l" defTabSz="914400" rtl="0" eaLnBrk="1" fontAlgn="auto" latinLnBrk="0" hangingPunct="1">
              <a:lnSpc>
                <a:spcPct val="85000"/>
              </a:lnSpc>
              <a:spcBef>
                <a:spcPct val="0"/>
              </a:spcBef>
              <a:spcAft>
                <a:spcPts val="0"/>
              </a:spcAft>
              <a:buClrTx/>
              <a:buSzTx/>
              <a:buFont typeface="Arial" panose="020B0604020202020204" pitchFamily="34" charset="0"/>
              <a:buChar char="•"/>
              <a:tabLst/>
              <a:defRPr/>
            </a:pPr>
            <a:endParaRPr kumimoji="0" lang="en-GB" sz="25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685800" marR="0" lvl="0" indent="-685800" algn="l" defTabSz="914400" rtl="0" eaLnBrk="1" fontAlgn="auto" latinLnBrk="0" hangingPunct="1">
              <a:lnSpc>
                <a:spcPct val="85000"/>
              </a:lnSpc>
              <a:spcBef>
                <a:spcPct val="0"/>
              </a:spcBef>
              <a:spcAft>
                <a:spcPts val="0"/>
              </a:spcAft>
              <a:buClrTx/>
              <a:buSzTx/>
              <a:buFont typeface="Arial" panose="020B0604020202020204" pitchFamily="34" charset="0"/>
              <a:buChar char="•"/>
              <a:tabLst/>
              <a:defRPr/>
            </a:pPr>
            <a:endParaRPr kumimoji="0" lang="en-GB" sz="25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p:txBody>
      </p:sp>
      <p:sp>
        <p:nvSpPr>
          <p:cNvPr id="9" name="TextBox 8"/>
          <p:cNvSpPr txBox="1"/>
          <p:nvPr/>
        </p:nvSpPr>
        <p:spPr>
          <a:xfrm>
            <a:off x="1" y="6451328"/>
            <a:ext cx="12192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Respect										Equality									Determination</a:t>
            </a:r>
          </a:p>
        </p:txBody>
      </p:sp>
      <p:pic>
        <p:nvPicPr>
          <p:cNvPr id="7" name="Picture 6"/>
          <p:cNvPicPr>
            <a:picLocks noChangeAspect="1"/>
          </p:cNvPicPr>
          <p:nvPr/>
        </p:nvPicPr>
        <p:blipFill>
          <a:blip r:embed="rId3"/>
          <a:stretch>
            <a:fillRect/>
          </a:stretch>
        </p:blipFill>
        <p:spPr>
          <a:xfrm>
            <a:off x="9992469" y="4757837"/>
            <a:ext cx="1219306" cy="1304657"/>
          </a:xfrm>
          <a:prstGeom prst="rect">
            <a:avLst/>
          </a:prstGeom>
        </p:spPr>
      </p:pic>
      <p:graphicFrame>
        <p:nvGraphicFramePr>
          <p:cNvPr id="2" name="Diagram 1"/>
          <p:cNvGraphicFramePr/>
          <p:nvPr>
            <p:extLst>
              <p:ext uri="{D42A27DB-BD31-4B8C-83A1-F6EECF244321}">
                <p14:modId xmlns:p14="http://schemas.microsoft.com/office/powerpoint/2010/main" val="3656281848"/>
              </p:ext>
            </p:extLst>
          </p:nvPr>
        </p:nvGraphicFramePr>
        <p:xfrm>
          <a:off x="627245" y="1106905"/>
          <a:ext cx="10780295" cy="48004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187917" y="5025565"/>
            <a:ext cx="7058461"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Pupils will receive certificates</a:t>
            </a:r>
            <a:r>
              <a:rPr kumimoji="0" lang="en-GB" sz="2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to recognise their</a:t>
            </a:r>
            <a:r>
              <a:rPr kumimoji="0" lang="en-GB" sz="2400" b="0" i="0" u="none" strike="noStrike" kern="1200" cap="none" spc="0" normalizeH="0" noProof="0" dirty="0">
                <a:ln>
                  <a:noFill/>
                </a:ln>
                <a:solidFill>
                  <a:prstClr val="black"/>
                </a:solidFill>
                <a:effectLst/>
                <a:uLnTx/>
                <a:uFillTx/>
                <a:latin typeface="Calibri" panose="020F0502020204030204"/>
                <a:ea typeface="+mn-ea"/>
                <a:cs typeface="+mn-cs"/>
              </a:rPr>
              <a:t> achievements</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26850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 y="48127"/>
            <a:ext cx="12192000" cy="6343048"/>
          </a:xfrm>
          <a:prstGeom prst="rect">
            <a:avLst/>
          </a:prstGeom>
        </p:spPr>
      </p:pic>
      <p:sp>
        <p:nvSpPr>
          <p:cNvPr id="8" name="Title 1"/>
          <p:cNvSpPr txBox="1">
            <a:spLocks/>
          </p:cNvSpPr>
          <p:nvPr/>
        </p:nvSpPr>
        <p:spPr>
          <a:xfrm>
            <a:off x="478054" y="197317"/>
            <a:ext cx="11078678" cy="6044667"/>
          </a:xfrm>
          <a:prstGeom prst="rect">
            <a:avLst/>
          </a:prstGeom>
        </p:spPr>
        <p:style>
          <a:lnRef idx="2">
            <a:schemeClr val="dk1"/>
          </a:lnRef>
          <a:fillRef idx="1">
            <a:schemeClr val="lt1"/>
          </a:fillRef>
          <a:effectRef idx="0">
            <a:schemeClr val="dk1"/>
          </a:effectRef>
          <a:fontRef idx="minor">
            <a:schemeClr val="dk1"/>
          </a:fontRef>
        </p:style>
        <p:txBody>
          <a:bodyPr vert="horz" lIns="91440" tIns="45720" rIns="91440" bIns="45720" rtlCol="0" anchor="t">
            <a:normAutofit fontScale="975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lang="en-GB" sz="6400" b="1" u="sng" dirty="0">
                <a:solidFill>
                  <a:prstClr val="black">
                    <a:lumMod val="75000"/>
                    <a:lumOff val="25000"/>
                  </a:prstClr>
                </a:solidFill>
                <a:latin typeface="Calibri Light" panose="020F0302020204030204"/>
              </a:rPr>
              <a:t>Attendance Awards</a:t>
            </a:r>
            <a:endParaRPr kumimoji="0" lang="en-GB" sz="6400" b="1" i="0" u="sng"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GB" sz="4800" b="1" i="0" u="sng"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GB" sz="4800" b="1" i="0" u="sng"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0" marR="0" lvl="0" indent="0" algn="ctr" defTabSz="914400" rtl="0" eaLnBrk="1" fontAlgn="auto" latinLnBrk="0" hangingPunct="1">
              <a:lnSpc>
                <a:spcPct val="85000"/>
              </a:lnSpc>
              <a:spcBef>
                <a:spcPct val="0"/>
              </a:spcBef>
              <a:spcAft>
                <a:spcPts val="0"/>
              </a:spcAft>
              <a:buClrTx/>
              <a:buSzTx/>
              <a:buFontTx/>
              <a:buNone/>
              <a:tabLst/>
              <a:defRPr/>
            </a:pPr>
            <a:endParaRPr kumimoji="0" lang="en-GB" sz="48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685800" marR="0" lvl="0" indent="-685800" algn="l" defTabSz="914400" rtl="0" eaLnBrk="1" fontAlgn="auto" latinLnBrk="0" hangingPunct="1">
              <a:lnSpc>
                <a:spcPct val="85000"/>
              </a:lnSpc>
              <a:spcBef>
                <a:spcPct val="0"/>
              </a:spcBef>
              <a:spcAft>
                <a:spcPts val="0"/>
              </a:spcAft>
              <a:buClrTx/>
              <a:buSzTx/>
              <a:buFont typeface="Arial" panose="020B0604020202020204" pitchFamily="34" charset="0"/>
              <a:buChar char="•"/>
              <a:tabLst/>
              <a:defRPr/>
            </a:pPr>
            <a:endParaRPr kumimoji="0" lang="en-GB" sz="37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685800" marR="0" lvl="0" indent="-685800" algn="l" defTabSz="914400" rtl="0" eaLnBrk="1" fontAlgn="auto" latinLnBrk="0" hangingPunct="1">
              <a:lnSpc>
                <a:spcPct val="85000"/>
              </a:lnSpc>
              <a:spcBef>
                <a:spcPct val="0"/>
              </a:spcBef>
              <a:spcAft>
                <a:spcPts val="0"/>
              </a:spcAft>
              <a:buClrTx/>
              <a:buSzTx/>
              <a:buFont typeface="Arial" panose="020B0604020202020204" pitchFamily="34" charset="0"/>
              <a:buChar char="•"/>
              <a:tabLst/>
              <a:defRPr/>
            </a:pPr>
            <a:endParaRPr kumimoji="0" lang="en-GB" sz="25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685800" marR="0" lvl="0" indent="-685800" algn="l" defTabSz="914400" rtl="0" eaLnBrk="1" fontAlgn="auto" latinLnBrk="0" hangingPunct="1">
              <a:lnSpc>
                <a:spcPct val="85000"/>
              </a:lnSpc>
              <a:spcBef>
                <a:spcPct val="0"/>
              </a:spcBef>
              <a:spcAft>
                <a:spcPts val="0"/>
              </a:spcAft>
              <a:buClrTx/>
              <a:buSzTx/>
              <a:buFont typeface="Arial" panose="020B0604020202020204" pitchFamily="34" charset="0"/>
              <a:buChar char="•"/>
              <a:tabLst/>
              <a:defRPr/>
            </a:pPr>
            <a:endParaRPr kumimoji="0" lang="en-GB" sz="25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a:p>
            <a:pPr marL="685800" marR="0" lvl="0" indent="-685800" algn="l" defTabSz="914400" rtl="0" eaLnBrk="1" fontAlgn="auto" latinLnBrk="0" hangingPunct="1">
              <a:lnSpc>
                <a:spcPct val="85000"/>
              </a:lnSpc>
              <a:spcBef>
                <a:spcPct val="0"/>
              </a:spcBef>
              <a:spcAft>
                <a:spcPts val="0"/>
              </a:spcAft>
              <a:buClrTx/>
              <a:buSzTx/>
              <a:buFont typeface="Arial" panose="020B0604020202020204" pitchFamily="34" charset="0"/>
              <a:buChar char="•"/>
              <a:tabLst/>
              <a:defRPr/>
            </a:pPr>
            <a:endParaRPr kumimoji="0" lang="en-GB" sz="2500" b="0" i="0" u="none" strike="noStrike" kern="1200" cap="none" spc="-50" normalizeH="0" baseline="0" noProof="0" dirty="0">
              <a:ln>
                <a:noFill/>
              </a:ln>
              <a:solidFill>
                <a:prstClr val="black">
                  <a:lumMod val="75000"/>
                  <a:lumOff val="25000"/>
                </a:prstClr>
              </a:solidFill>
              <a:effectLst/>
              <a:uLnTx/>
              <a:uFillTx/>
              <a:latin typeface="Calibri Light" panose="020F0302020204030204"/>
              <a:ea typeface="+mj-ea"/>
              <a:cs typeface="+mj-cs"/>
            </a:endParaRPr>
          </a:p>
        </p:txBody>
      </p:sp>
      <p:sp>
        <p:nvSpPr>
          <p:cNvPr id="9" name="TextBox 8"/>
          <p:cNvSpPr txBox="1"/>
          <p:nvPr/>
        </p:nvSpPr>
        <p:spPr>
          <a:xfrm>
            <a:off x="1" y="6451328"/>
            <a:ext cx="1219200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FF0000"/>
                </a:solidFill>
                <a:effectLst/>
                <a:uLnTx/>
                <a:uFillTx/>
                <a:latin typeface="Calibri" panose="020F0502020204030204"/>
                <a:ea typeface="+mn-ea"/>
                <a:cs typeface="+mn-cs"/>
              </a:rPr>
              <a:t>Respect										Equality									Determination</a:t>
            </a:r>
          </a:p>
        </p:txBody>
      </p:sp>
      <p:pic>
        <p:nvPicPr>
          <p:cNvPr id="7" name="Picture 6"/>
          <p:cNvPicPr>
            <a:picLocks noChangeAspect="1"/>
          </p:cNvPicPr>
          <p:nvPr/>
        </p:nvPicPr>
        <p:blipFill>
          <a:blip r:embed="rId3"/>
          <a:stretch>
            <a:fillRect/>
          </a:stretch>
        </p:blipFill>
        <p:spPr>
          <a:xfrm>
            <a:off x="9992469" y="4757837"/>
            <a:ext cx="1219306" cy="1304657"/>
          </a:xfrm>
          <a:prstGeom prst="rect">
            <a:avLst/>
          </a:prstGeom>
        </p:spPr>
      </p:pic>
      <p:graphicFrame>
        <p:nvGraphicFramePr>
          <p:cNvPr id="2" name="Diagram 1"/>
          <p:cNvGraphicFramePr/>
          <p:nvPr>
            <p:extLst>
              <p:ext uri="{D42A27DB-BD31-4B8C-83A1-F6EECF244321}">
                <p14:modId xmlns:p14="http://schemas.microsoft.com/office/powerpoint/2010/main" val="2270127523"/>
              </p:ext>
            </p:extLst>
          </p:nvPr>
        </p:nvGraphicFramePr>
        <p:xfrm>
          <a:off x="627245" y="1106905"/>
          <a:ext cx="10780295" cy="480042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p:cNvSpPr txBox="1"/>
          <p:nvPr/>
        </p:nvSpPr>
        <p:spPr>
          <a:xfrm>
            <a:off x="1187917" y="5025565"/>
            <a:ext cx="7058461" cy="83099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Pupils will receive certificates</a:t>
            </a:r>
            <a:r>
              <a:rPr kumimoji="0" lang="en-GB" sz="2400" b="0" i="0" u="none" strike="noStrike" kern="1200" cap="none" spc="0" normalizeH="0" noProof="0" dirty="0">
                <a:ln>
                  <a:noFill/>
                </a:ln>
                <a:solidFill>
                  <a:prstClr val="black"/>
                </a:solidFill>
                <a:effectLst/>
                <a:uLnTx/>
                <a:uFillTx/>
                <a:latin typeface="Calibri" panose="020F0502020204030204"/>
                <a:ea typeface="+mn-ea"/>
                <a:cs typeface="+mn-cs"/>
              </a:rPr>
              <a:t> </a:t>
            </a:r>
            <a:r>
              <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rPr>
              <a:t>to recognise their</a:t>
            </a:r>
            <a:r>
              <a:rPr kumimoji="0" lang="en-GB" sz="2400" b="0" i="0" u="none" strike="noStrike" kern="1200" cap="none" spc="0" normalizeH="0" noProof="0" dirty="0">
                <a:ln>
                  <a:noFill/>
                </a:ln>
                <a:solidFill>
                  <a:prstClr val="black"/>
                </a:solidFill>
                <a:effectLst/>
                <a:uLnTx/>
                <a:uFillTx/>
                <a:latin typeface="Calibri" panose="020F0502020204030204"/>
                <a:ea typeface="+mn-ea"/>
                <a:cs typeface="+mn-cs"/>
              </a:rPr>
              <a:t> achievements</a:t>
            </a:r>
            <a:endParaRPr kumimoji="0" lang="en-GB" sz="2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5271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8641701">
            <a:off x="-928348" y="5960569"/>
            <a:ext cx="3917118" cy="2159311"/>
          </a:xfrm>
          <a:custGeom>
            <a:avLst/>
            <a:gdLst/>
            <a:ahLst/>
            <a:cxnLst/>
            <a:rect l="l" t="t" r="r" b="b"/>
            <a:pathLst>
              <a:path w="5875677" h="3238967">
                <a:moveTo>
                  <a:pt x="0" y="0"/>
                </a:moveTo>
                <a:lnTo>
                  <a:pt x="5875677" y="0"/>
                </a:lnTo>
                <a:lnTo>
                  <a:pt x="5875677" y="3238967"/>
                </a:lnTo>
                <a:lnTo>
                  <a:pt x="0" y="323896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8941024">
            <a:off x="-768608" y="-1635271"/>
            <a:ext cx="3597639" cy="2743200"/>
          </a:xfrm>
          <a:custGeom>
            <a:avLst/>
            <a:gdLst/>
            <a:ahLst/>
            <a:cxnLst/>
            <a:rect l="l" t="t" r="r" b="b"/>
            <a:pathLst>
              <a:path w="5396459" h="4114800">
                <a:moveTo>
                  <a:pt x="0" y="0"/>
                </a:moveTo>
                <a:lnTo>
                  <a:pt x="5396459" y="0"/>
                </a:lnTo>
                <a:lnTo>
                  <a:pt x="539645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5947534">
            <a:off x="10876079" y="-685800"/>
            <a:ext cx="1985391" cy="2743200"/>
          </a:xfrm>
          <a:custGeom>
            <a:avLst/>
            <a:gdLst/>
            <a:ahLst/>
            <a:cxnLst/>
            <a:rect l="l" t="t" r="r" b="b"/>
            <a:pathLst>
              <a:path w="2978087" h="4114800">
                <a:moveTo>
                  <a:pt x="0" y="0"/>
                </a:moveTo>
                <a:lnTo>
                  <a:pt x="2978087" y="0"/>
                </a:lnTo>
                <a:lnTo>
                  <a:pt x="2978087"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rot="-4370532">
            <a:off x="11296169" y="5486400"/>
            <a:ext cx="1985391" cy="2743200"/>
          </a:xfrm>
          <a:custGeom>
            <a:avLst/>
            <a:gdLst/>
            <a:ahLst/>
            <a:cxnLst/>
            <a:rect l="l" t="t" r="r" b="b"/>
            <a:pathLst>
              <a:path w="2978086" h="4114800">
                <a:moveTo>
                  <a:pt x="0" y="0"/>
                </a:moveTo>
                <a:lnTo>
                  <a:pt x="2978086" y="0"/>
                </a:lnTo>
                <a:lnTo>
                  <a:pt x="297808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Freeform 14"/>
          <p:cNvSpPr/>
          <p:nvPr/>
        </p:nvSpPr>
        <p:spPr>
          <a:xfrm>
            <a:off x="10142976" y="292046"/>
            <a:ext cx="1563026" cy="1563026"/>
          </a:xfrm>
          <a:custGeom>
            <a:avLst/>
            <a:gdLst/>
            <a:ahLst/>
            <a:cxnLst/>
            <a:rect l="l" t="t" r="r" b="b"/>
            <a:pathLst>
              <a:path w="2344539" h="2344539">
                <a:moveTo>
                  <a:pt x="0" y="0"/>
                </a:moveTo>
                <a:lnTo>
                  <a:pt x="2344539" y="0"/>
                </a:lnTo>
                <a:lnTo>
                  <a:pt x="2344539" y="2344539"/>
                </a:lnTo>
                <a:lnTo>
                  <a:pt x="0" y="2344539"/>
                </a:lnTo>
                <a:lnTo>
                  <a:pt x="0" y="0"/>
                </a:lnTo>
                <a:close/>
              </a:path>
            </a:pathLst>
          </a:custGeom>
          <a:blipFill>
            <a:blip r:embed="rId8"/>
            <a:stretch>
              <a:fillRect/>
            </a:stretch>
          </a:blipFill>
        </p:spPr>
      </p:sp>
      <p:sp>
        <p:nvSpPr>
          <p:cNvPr id="16" name="TextBox 17"/>
          <p:cNvSpPr txBox="1"/>
          <p:nvPr/>
        </p:nvSpPr>
        <p:spPr>
          <a:xfrm>
            <a:off x="3227074" y="255751"/>
            <a:ext cx="5388130" cy="646844"/>
          </a:xfrm>
          <a:prstGeom prst="rect">
            <a:avLst/>
          </a:prstGeom>
        </p:spPr>
        <p:txBody>
          <a:bodyPr lIns="0" tIns="0" rIns="0" bIns="0" rtlCol="0" anchor="t">
            <a:spAutoFit/>
          </a:bodyPr>
          <a:lstStyle/>
          <a:p>
            <a:pPr algn="ctr">
              <a:lnSpc>
                <a:spcPts val="5200"/>
              </a:lnSpc>
            </a:pPr>
            <a:r>
              <a:rPr lang="en-US" sz="4333" b="1" spc="-86" dirty="0">
                <a:solidFill>
                  <a:srgbClr val="000000"/>
                </a:solidFill>
                <a:latin typeface="Agrandir Bold"/>
              </a:rPr>
              <a:t>STAR WORKSHOP</a:t>
            </a:r>
          </a:p>
        </p:txBody>
      </p:sp>
      <p:sp>
        <p:nvSpPr>
          <p:cNvPr id="8" name="TextBox 7"/>
          <p:cNvSpPr txBox="1"/>
          <p:nvPr/>
        </p:nvSpPr>
        <p:spPr>
          <a:xfrm>
            <a:off x="943198" y="1845924"/>
            <a:ext cx="9556197" cy="4401205"/>
          </a:xfrm>
          <a:prstGeom prst="rect">
            <a:avLst/>
          </a:prstGeom>
          <a:noFill/>
        </p:spPr>
        <p:txBody>
          <a:bodyPr wrap="square" rtlCol="0">
            <a:spAutoFit/>
          </a:bodyPr>
          <a:lstStyle/>
          <a:p>
            <a:pPr algn="ctr"/>
            <a:r>
              <a:rPr lang="en-GB" sz="4000" dirty="0"/>
              <a:t>Most classes will already have had a visit in PSE from Sarah and Emma to discuss Power and Consent. They will be hosting a drop in at The Den (meeting room near Junior toilets) at lunchtime today. </a:t>
            </a:r>
          </a:p>
          <a:p>
            <a:pPr algn="ctr"/>
            <a:endParaRPr lang="en-GB" sz="4000" dirty="0"/>
          </a:p>
          <a:p>
            <a:pPr algn="ctr"/>
            <a:r>
              <a:rPr lang="en-GB" sz="4000" dirty="0"/>
              <a:t>All welcome</a:t>
            </a:r>
          </a:p>
        </p:txBody>
      </p:sp>
    </p:spTree>
    <p:extLst>
      <p:ext uri="{BB962C8B-B14F-4D97-AF65-F5344CB8AC3E}">
        <p14:creationId xmlns:p14="http://schemas.microsoft.com/office/powerpoint/2010/main" val="270301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8641701">
            <a:off x="-928348" y="5960569"/>
            <a:ext cx="3917118" cy="2159311"/>
          </a:xfrm>
          <a:custGeom>
            <a:avLst/>
            <a:gdLst/>
            <a:ahLst/>
            <a:cxnLst/>
            <a:rect l="l" t="t" r="r" b="b"/>
            <a:pathLst>
              <a:path w="5875677" h="3238967">
                <a:moveTo>
                  <a:pt x="0" y="0"/>
                </a:moveTo>
                <a:lnTo>
                  <a:pt x="5875677" y="0"/>
                </a:lnTo>
                <a:lnTo>
                  <a:pt x="5875677" y="3238967"/>
                </a:lnTo>
                <a:lnTo>
                  <a:pt x="0" y="323896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8941024">
            <a:off x="-768608" y="-1635271"/>
            <a:ext cx="3597639" cy="2743200"/>
          </a:xfrm>
          <a:custGeom>
            <a:avLst/>
            <a:gdLst/>
            <a:ahLst/>
            <a:cxnLst/>
            <a:rect l="l" t="t" r="r" b="b"/>
            <a:pathLst>
              <a:path w="5396459" h="4114800">
                <a:moveTo>
                  <a:pt x="0" y="0"/>
                </a:moveTo>
                <a:lnTo>
                  <a:pt x="5396459" y="0"/>
                </a:lnTo>
                <a:lnTo>
                  <a:pt x="539645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5947534">
            <a:off x="10876079" y="-685800"/>
            <a:ext cx="1985391" cy="2743200"/>
          </a:xfrm>
          <a:custGeom>
            <a:avLst/>
            <a:gdLst/>
            <a:ahLst/>
            <a:cxnLst/>
            <a:rect l="l" t="t" r="r" b="b"/>
            <a:pathLst>
              <a:path w="2978087" h="4114800">
                <a:moveTo>
                  <a:pt x="0" y="0"/>
                </a:moveTo>
                <a:lnTo>
                  <a:pt x="2978087" y="0"/>
                </a:lnTo>
                <a:lnTo>
                  <a:pt x="2978087"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rot="-4370532">
            <a:off x="11296169" y="5486400"/>
            <a:ext cx="1985391" cy="2743200"/>
          </a:xfrm>
          <a:custGeom>
            <a:avLst/>
            <a:gdLst/>
            <a:ahLst/>
            <a:cxnLst/>
            <a:rect l="l" t="t" r="r" b="b"/>
            <a:pathLst>
              <a:path w="2978086" h="4114800">
                <a:moveTo>
                  <a:pt x="0" y="0"/>
                </a:moveTo>
                <a:lnTo>
                  <a:pt x="2978086" y="0"/>
                </a:lnTo>
                <a:lnTo>
                  <a:pt x="297808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Freeform 14"/>
          <p:cNvSpPr/>
          <p:nvPr/>
        </p:nvSpPr>
        <p:spPr>
          <a:xfrm>
            <a:off x="10142976" y="292046"/>
            <a:ext cx="1563026" cy="1563026"/>
          </a:xfrm>
          <a:custGeom>
            <a:avLst/>
            <a:gdLst/>
            <a:ahLst/>
            <a:cxnLst/>
            <a:rect l="l" t="t" r="r" b="b"/>
            <a:pathLst>
              <a:path w="2344539" h="2344539">
                <a:moveTo>
                  <a:pt x="0" y="0"/>
                </a:moveTo>
                <a:lnTo>
                  <a:pt x="2344539" y="0"/>
                </a:lnTo>
                <a:lnTo>
                  <a:pt x="2344539" y="2344539"/>
                </a:lnTo>
                <a:lnTo>
                  <a:pt x="0" y="2344539"/>
                </a:lnTo>
                <a:lnTo>
                  <a:pt x="0" y="0"/>
                </a:lnTo>
                <a:close/>
              </a:path>
            </a:pathLst>
          </a:custGeom>
          <a:blipFill>
            <a:blip r:embed="rId8"/>
            <a:stretch>
              <a:fillRect/>
            </a:stretch>
          </a:blipFill>
        </p:spPr>
      </p:sp>
      <p:sp>
        <p:nvSpPr>
          <p:cNvPr id="16" name="TextBox 17"/>
          <p:cNvSpPr txBox="1"/>
          <p:nvPr/>
        </p:nvSpPr>
        <p:spPr>
          <a:xfrm>
            <a:off x="3227074" y="255751"/>
            <a:ext cx="5388130" cy="626646"/>
          </a:xfrm>
          <a:prstGeom prst="rect">
            <a:avLst/>
          </a:prstGeom>
        </p:spPr>
        <p:txBody>
          <a:bodyPr lIns="0" tIns="0" rIns="0" bIns="0" rtlCol="0" anchor="t">
            <a:spAutoFit/>
          </a:bodyPr>
          <a:lstStyle/>
          <a:p>
            <a:pPr algn="ctr">
              <a:lnSpc>
                <a:spcPts val="5200"/>
              </a:lnSpc>
            </a:pPr>
            <a:r>
              <a:rPr lang="en-US" sz="4333" b="1" spc="-86" dirty="0">
                <a:solidFill>
                  <a:srgbClr val="000000"/>
                </a:solidFill>
                <a:latin typeface="Agrandir Bold"/>
              </a:rPr>
              <a:t>Corridor Pass</a:t>
            </a:r>
          </a:p>
        </p:txBody>
      </p:sp>
      <p:sp>
        <p:nvSpPr>
          <p:cNvPr id="8" name="TextBox 7"/>
          <p:cNvSpPr txBox="1"/>
          <p:nvPr/>
        </p:nvSpPr>
        <p:spPr>
          <a:xfrm>
            <a:off x="485998" y="1372051"/>
            <a:ext cx="9556197" cy="4801314"/>
          </a:xfrm>
          <a:prstGeom prst="rect">
            <a:avLst/>
          </a:prstGeom>
          <a:noFill/>
        </p:spPr>
        <p:txBody>
          <a:bodyPr wrap="square" rtlCol="0">
            <a:spAutoFit/>
          </a:bodyPr>
          <a:lstStyle/>
          <a:p>
            <a:pPr marL="285750" indent="-285750">
              <a:buFont typeface="Arial" panose="020B0604020202020204" pitchFamily="34" charset="0"/>
              <a:buChar char="•"/>
            </a:pPr>
            <a:r>
              <a:rPr lang="en-GB" sz="2400" dirty="0"/>
              <a:t>Every member of staff will be issued with </a:t>
            </a:r>
            <a:r>
              <a:rPr lang="en-GB" sz="2400" b="1" dirty="0"/>
              <a:t>2 corridor passes</a:t>
            </a:r>
            <a:r>
              <a:rPr lang="en-GB" sz="2400" dirty="0"/>
              <a:t>.  The passes will be laminated cards and will be in blue.  The pass will contain the faculty/department who issued it.</a:t>
            </a:r>
          </a:p>
          <a:p>
            <a:endParaRPr lang="en-GB" sz="2400" dirty="0"/>
          </a:p>
          <a:p>
            <a:endParaRPr lang="en-GB" sz="2400" dirty="0"/>
          </a:p>
          <a:p>
            <a:pPr marL="285750" indent="-285750">
              <a:buFont typeface="Arial" panose="020B0604020202020204" pitchFamily="34" charset="0"/>
              <a:buChar char="•"/>
            </a:pPr>
            <a:r>
              <a:rPr lang="en-GB" sz="2400" dirty="0"/>
              <a:t>A pass will be issued to a pupil if they request to go to the toilet or if they have been asked to go to another area of the school</a:t>
            </a:r>
          </a:p>
          <a:p>
            <a:endParaRPr lang="en-GB" sz="2400" dirty="0"/>
          </a:p>
          <a:p>
            <a:endParaRPr lang="en-GB" sz="2400" dirty="0"/>
          </a:p>
          <a:p>
            <a:pPr marL="285750" indent="-285750">
              <a:buFont typeface="Arial" panose="020B0604020202020204" pitchFamily="34" charset="0"/>
              <a:buChar char="•"/>
            </a:pPr>
            <a:r>
              <a:rPr lang="en-GB" sz="2400" dirty="0"/>
              <a:t>If you are not in your class then you will be asked for a Corridor Pass.  If you do not have one then your name will be recorded and parents updated with either being late to class or wandering the corridors</a:t>
            </a:r>
          </a:p>
          <a:p>
            <a:endParaRPr lang="en-GB" dirty="0"/>
          </a:p>
        </p:txBody>
      </p:sp>
      <p:sp>
        <p:nvSpPr>
          <p:cNvPr id="12" name="Freeform 2">
            <a:extLst>
              <a:ext uri="{FF2B5EF4-FFF2-40B4-BE49-F238E27FC236}">
                <a16:creationId xmlns:a16="http://schemas.microsoft.com/office/drawing/2014/main" id="{B8E152E8-EF06-4B7B-88E4-8030F5E218AF}"/>
              </a:ext>
            </a:extLst>
          </p:cNvPr>
          <p:cNvSpPr/>
          <p:nvPr/>
        </p:nvSpPr>
        <p:spPr>
          <a:xfrm rot="961347">
            <a:off x="10453456" y="3111443"/>
            <a:ext cx="1481109" cy="2743200"/>
          </a:xfrm>
          <a:custGeom>
            <a:avLst/>
            <a:gdLst/>
            <a:ahLst/>
            <a:cxnLst/>
            <a:rect l="l" t="t" r="r" b="b"/>
            <a:pathLst>
              <a:path w="2221664" h="4114800">
                <a:moveTo>
                  <a:pt x="0" y="0"/>
                </a:moveTo>
                <a:lnTo>
                  <a:pt x="2221664" y="0"/>
                </a:lnTo>
                <a:lnTo>
                  <a:pt x="2221664" y="4114800"/>
                </a:lnTo>
                <a:lnTo>
                  <a:pt x="0" y="4114800"/>
                </a:lnTo>
                <a:lnTo>
                  <a:pt x="0" y="0"/>
                </a:lnTo>
                <a:close/>
              </a:path>
            </a:pathLst>
          </a:custGeom>
          <a:solidFill>
            <a:srgbClr val="00B0F0"/>
          </a:solidFill>
        </p:spPr>
      </p:sp>
      <p:sp>
        <p:nvSpPr>
          <p:cNvPr id="13" name="TextBox 12">
            <a:extLst>
              <a:ext uri="{FF2B5EF4-FFF2-40B4-BE49-F238E27FC236}">
                <a16:creationId xmlns:a16="http://schemas.microsoft.com/office/drawing/2014/main" id="{57132FB0-C433-40D0-A5BB-BA41EBB898E9}"/>
              </a:ext>
            </a:extLst>
          </p:cNvPr>
          <p:cNvSpPr txBox="1"/>
          <p:nvPr/>
        </p:nvSpPr>
        <p:spPr>
          <a:xfrm rot="6382310">
            <a:off x="9999227" y="4190655"/>
            <a:ext cx="2389565" cy="584775"/>
          </a:xfrm>
          <a:prstGeom prst="rect">
            <a:avLst/>
          </a:prstGeom>
          <a:noFill/>
        </p:spPr>
        <p:txBody>
          <a:bodyPr wrap="none" rtlCol="0">
            <a:spAutoFit/>
          </a:bodyPr>
          <a:lstStyle/>
          <a:p>
            <a:r>
              <a:rPr lang="en-GB" sz="3200" dirty="0"/>
              <a:t>Corridor Pass</a:t>
            </a:r>
          </a:p>
        </p:txBody>
      </p:sp>
    </p:spTree>
    <p:extLst>
      <p:ext uri="{BB962C8B-B14F-4D97-AF65-F5344CB8AC3E}">
        <p14:creationId xmlns:p14="http://schemas.microsoft.com/office/powerpoint/2010/main" val="18560306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5"/>
          <p:cNvSpPr/>
          <p:nvPr/>
        </p:nvSpPr>
        <p:spPr>
          <a:xfrm rot="-8641701">
            <a:off x="-928348" y="5960569"/>
            <a:ext cx="3917118" cy="2159311"/>
          </a:xfrm>
          <a:custGeom>
            <a:avLst/>
            <a:gdLst/>
            <a:ahLst/>
            <a:cxnLst/>
            <a:rect l="l" t="t" r="r" b="b"/>
            <a:pathLst>
              <a:path w="5875677" h="3238967">
                <a:moveTo>
                  <a:pt x="0" y="0"/>
                </a:moveTo>
                <a:lnTo>
                  <a:pt x="5875677" y="0"/>
                </a:lnTo>
                <a:lnTo>
                  <a:pt x="5875677" y="3238967"/>
                </a:lnTo>
                <a:lnTo>
                  <a:pt x="0" y="323896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
        <p:nvSpPr>
          <p:cNvPr id="6" name="Freeform 6"/>
          <p:cNvSpPr/>
          <p:nvPr/>
        </p:nvSpPr>
        <p:spPr>
          <a:xfrm rot="8941024">
            <a:off x="-768608" y="-1635271"/>
            <a:ext cx="3597639" cy="2743200"/>
          </a:xfrm>
          <a:custGeom>
            <a:avLst/>
            <a:gdLst/>
            <a:ahLst/>
            <a:cxnLst/>
            <a:rect l="l" t="t" r="r" b="b"/>
            <a:pathLst>
              <a:path w="5396459" h="4114800">
                <a:moveTo>
                  <a:pt x="0" y="0"/>
                </a:moveTo>
                <a:lnTo>
                  <a:pt x="5396459" y="0"/>
                </a:lnTo>
                <a:lnTo>
                  <a:pt x="5396459" y="4114800"/>
                </a:lnTo>
                <a:lnTo>
                  <a:pt x="0" y="4114800"/>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10" name="Freeform 10"/>
          <p:cNvSpPr/>
          <p:nvPr/>
        </p:nvSpPr>
        <p:spPr>
          <a:xfrm rot="5947534">
            <a:off x="10876079" y="-685800"/>
            <a:ext cx="1985391" cy="2743200"/>
          </a:xfrm>
          <a:custGeom>
            <a:avLst/>
            <a:gdLst/>
            <a:ahLst/>
            <a:cxnLst/>
            <a:rect l="l" t="t" r="r" b="b"/>
            <a:pathLst>
              <a:path w="2978087" h="4114800">
                <a:moveTo>
                  <a:pt x="0" y="0"/>
                </a:moveTo>
                <a:lnTo>
                  <a:pt x="2978087" y="0"/>
                </a:lnTo>
                <a:lnTo>
                  <a:pt x="2978087"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1" name="Freeform 11"/>
          <p:cNvSpPr/>
          <p:nvPr/>
        </p:nvSpPr>
        <p:spPr>
          <a:xfrm rot="-4370532">
            <a:off x="11296169" y="5486400"/>
            <a:ext cx="1985391" cy="2743200"/>
          </a:xfrm>
          <a:custGeom>
            <a:avLst/>
            <a:gdLst/>
            <a:ahLst/>
            <a:cxnLst/>
            <a:rect l="l" t="t" r="r" b="b"/>
            <a:pathLst>
              <a:path w="2978086" h="4114800">
                <a:moveTo>
                  <a:pt x="0" y="0"/>
                </a:moveTo>
                <a:lnTo>
                  <a:pt x="2978086" y="0"/>
                </a:lnTo>
                <a:lnTo>
                  <a:pt x="2978086"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4" name="Freeform 14"/>
          <p:cNvSpPr/>
          <p:nvPr/>
        </p:nvSpPr>
        <p:spPr>
          <a:xfrm>
            <a:off x="10357094" y="213151"/>
            <a:ext cx="1563026" cy="1563026"/>
          </a:xfrm>
          <a:custGeom>
            <a:avLst/>
            <a:gdLst/>
            <a:ahLst/>
            <a:cxnLst/>
            <a:rect l="l" t="t" r="r" b="b"/>
            <a:pathLst>
              <a:path w="2344539" h="2344539">
                <a:moveTo>
                  <a:pt x="0" y="0"/>
                </a:moveTo>
                <a:lnTo>
                  <a:pt x="2344539" y="0"/>
                </a:lnTo>
                <a:lnTo>
                  <a:pt x="2344539" y="2344539"/>
                </a:lnTo>
                <a:lnTo>
                  <a:pt x="0" y="2344539"/>
                </a:lnTo>
                <a:lnTo>
                  <a:pt x="0" y="0"/>
                </a:lnTo>
                <a:close/>
              </a:path>
            </a:pathLst>
          </a:custGeom>
          <a:blipFill>
            <a:blip r:embed="rId8"/>
            <a:stretch>
              <a:fillRect/>
            </a:stretch>
          </a:blipFill>
        </p:spPr>
      </p:sp>
      <p:sp>
        <p:nvSpPr>
          <p:cNvPr id="16" name="TextBox 17"/>
          <p:cNvSpPr txBox="1"/>
          <p:nvPr/>
        </p:nvSpPr>
        <p:spPr>
          <a:xfrm>
            <a:off x="3227074" y="255751"/>
            <a:ext cx="5388130" cy="1333698"/>
          </a:xfrm>
          <a:prstGeom prst="rect">
            <a:avLst/>
          </a:prstGeom>
        </p:spPr>
        <p:txBody>
          <a:bodyPr lIns="0" tIns="0" rIns="0" bIns="0" rtlCol="0" anchor="t">
            <a:spAutoFit/>
          </a:bodyPr>
          <a:lstStyle/>
          <a:p>
            <a:pPr algn="ctr">
              <a:lnSpc>
                <a:spcPts val="5200"/>
              </a:lnSpc>
            </a:pPr>
            <a:r>
              <a:rPr lang="en-US" sz="4333" b="1" spc="-86" dirty="0">
                <a:solidFill>
                  <a:srgbClr val="000000"/>
                </a:solidFill>
                <a:latin typeface="Agrandir Bold"/>
              </a:rPr>
              <a:t>Out of bounds area – Ground Floor</a:t>
            </a:r>
          </a:p>
        </p:txBody>
      </p:sp>
      <p:sp>
        <p:nvSpPr>
          <p:cNvPr id="7" name="TextBox 6"/>
          <p:cNvSpPr txBox="1"/>
          <p:nvPr/>
        </p:nvSpPr>
        <p:spPr>
          <a:xfrm>
            <a:off x="510696" y="1589449"/>
            <a:ext cx="10002415" cy="1323439"/>
          </a:xfrm>
          <a:prstGeom prst="rect">
            <a:avLst/>
          </a:prstGeom>
          <a:noFill/>
        </p:spPr>
        <p:txBody>
          <a:bodyPr wrap="square" rtlCol="0">
            <a:spAutoFit/>
          </a:bodyPr>
          <a:lstStyle/>
          <a:p>
            <a:pPr algn="ctr"/>
            <a:r>
              <a:rPr lang="en-GB" sz="2000" b="1" dirty="0"/>
              <a:t>Due to concerns raised about intruders in the building and the reception area being really crowded and noisy,  staff only zones on the ground floor will be in place as of </a:t>
            </a:r>
          </a:p>
          <a:p>
            <a:pPr algn="ctr"/>
            <a:r>
              <a:rPr lang="en-GB" sz="2000" b="1" dirty="0"/>
              <a:t>TUESDAY 23</a:t>
            </a:r>
            <a:r>
              <a:rPr lang="en-GB" sz="2000" b="1" baseline="30000" dirty="0"/>
              <a:t>RD</a:t>
            </a:r>
            <a:r>
              <a:rPr lang="en-GB" sz="2000" b="1" dirty="0"/>
              <a:t> SEPTEMBER.</a:t>
            </a:r>
          </a:p>
          <a:p>
            <a:pPr algn="ctr"/>
            <a:r>
              <a:rPr lang="en-GB" sz="2000" b="1" dirty="0"/>
              <a:t>There will be clear signage on the double doors and this will be monitored by staff and CCTV</a:t>
            </a:r>
          </a:p>
        </p:txBody>
      </p:sp>
      <p:sp>
        <p:nvSpPr>
          <p:cNvPr id="8" name="TextBox 7"/>
          <p:cNvSpPr txBox="1"/>
          <p:nvPr/>
        </p:nvSpPr>
        <p:spPr>
          <a:xfrm>
            <a:off x="284480" y="3214530"/>
            <a:ext cx="11104879" cy="28623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marL="285750" indent="-285750">
              <a:buFont typeface="Arial" panose="020B0604020202020204" pitchFamily="34" charset="0"/>
              <a:buChar char="•"/>
            </a:pPr>
            <a:r>
              <a:rPr lang="en-GB" sz="2000" dirty="0"/>
              <a:t>Pupils will no longer use the double doors leading to the medical room/conference room/reception area and passed the HTs office. The whole area between the Head Teachers office and the MI Room is out of bounds.</a:t>
            </a:r>
          </a:p>
          <a:p>
            <a:endParaRPr lang="en-GB" sz="2000" dirty="0"/>
          </a:p>
          <a:p>
            <a:pPr marL="285750" indent="-285750">
              <a:buFont typeface="Arial" panose="020B0604020202020204" pitchFamily="34" charset="0"/>
              <a:buChar char="•"/>
            </a:pPr>
            <a:r>
              <a:rPr lang="en-GB" sz="2000" dirty="0"/>
              <a:t>Only exception is medical emergency or permission to use the single toilet cubicle at the medical room or if pupil has a lift pass or if a pupil needs to go to the office, careers advisor or Campus Police Officer</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Pupils only to use the main entrance if late to school or have a parental meeting or have an appointment </a:t>
            </a:r>
            <a:r>
              <a:rPr lang="en-GB" sz="2000" dirty="0" err="1"/>
              <a:t>outwith</a:t>
            </a:r>
            <a:r>
              <a:rPr lang="en-GB" sz="2000" dirty="0"/>
              <a:t> school </a:t>
            </a:r>
          </a:p>
        </p:txBody>
      </p:sp>
    </p:spTree>
    <p:extLst>
      <p:ext uri="{BB962C8B-B14F-4D97-AF65-F5344CB8AC3E}">
        <p14:creationId xmlns:p14="http://schemas.microsoft.com/office/powerpoint/2010/main" val="10821168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961347">
            <a:off x="9875080" y="2236318"/>
            <a:ext cx="1481109" cy="2743200"/>
          </a:xfrm>
          <a:custGeom>
            <a:avLst/>
            <a:gdLst/>
            <a:ahLst/>
            <a:cxnLst/>
            <a:rect l="l" t="t" r="r" b="b"/>
            <a:pathLst>
              <a:path w="2221664" h="4114800">
                <a:moveTo>
                  <a:pt x="0" y="0"/>
                </a:moveTo>
                <a:lnTo>
                  <a:pt x="2221664" y="0"/>
                </a:lnTo>
                <a:lnTo>
                  <a:pt x="22216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l="-153400"/>
            </a:stretch>
          </a:blipFill>
        </p:spPr>
      </p:sp>
      <p:sp>
        <p:nvSpPr>
          <p:cNvPr id="5" name="Freeform 5"/>
          <p:cNvSpPr/>
          <p:nvPr/>
        </p:nvSpPr>
        <p:spPr>
          <a:xfrm rot="-8641701">
            <a:off x="-928348" y="5960569"/>
            <a:ext cx="3917118" cy="2159311"/>
          </a:xfrm>
          <a:custGeom>
            <a:avLst/>
            <a:gdLst/>
            <a:ahLst/>
            <a:cxnLst/>
            <a:rect l="l" t="t" r="r" b="b"/>
            <a:pathLst>
              <a:path w="5875677" h="3238967">
                <a:moveTo>
                  <a:pt x="0" y="0"/>
                </a:moveTo>
                <a:lnTo>
                  <a:pt x="5875677" y="0"/>
                </a:lnTo>
                <a:lnTo>
                  <a:pt x="5875677" y="3238967"/>
                </a:lnTo>
                <a:lnTo>
                  <a:pt x="0" y="32389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8941024">
            <a:off x="-768608" y="-1635271"/>
            <a:ext cx="3597639" cy="2743200"/>
          </a:xfrm>
          <a:custGeom>
            <a:avLst/>
            <a:gdLst/>
            <a:ahLst/>
            <a:cxnLst/>
            <a:rect l="l" t="t" r="r" b="b"/>
            <a:pathLst>
              <a:path w="5396459" h="4114800">
                <a:moveTo>
                  <a:pt x="0" y="0"/>
                </a:moveTo>
                <a:lnTo>
                  <a:pt x="5396459" y="0"/>
                </a:lnTo>
                <a:lnTo>
                  <a:pt x="5396459"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rot="5947534">
            <a:off x="10876079" y="-685800"/>
            <a:ext cx="1985391" cy="2743200"/>
          </a:xfrm>
          <a:custGeom>
            <a:avLst/>
            <a:gdLst/>
            <a:ahLst/>
            <a:cxnLst/>
            <a:rect l="l" t="t" r="r" b="b"/>
            <a:pathLst>
              <a:path w="2978087" h="4114800">
                <a:moveTo>
                  <a:pt x="0" y="0"/>
                </a:moveTo>
                <a:lnTo>
                  <a:pt x="2978087" y="0"/>
                </a:lnTo>
                <a:lnTo>
                  <a:pt x="2978087"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4370532">
            <a:off x="11296169" y="5486400"/>
            <a:ext cx="1985391" cy="2743200"/>
          </a:xfrm>
          <a:custGeom>
            <a:avLst/>
            <a:gdLst/>
            <a:ahLst/>
            <a:cxnLst/>
            <a:rect l="l" t="t" r="r" b="b"/>
            <a:pathLst>
              <a:path w="2978086" h="4114800">
                <a:moveTo>
                  <a:pt x="0" y="0"/>
                </a:moveTo>
                <a:lnTo>
                  <a:pt x="2978086" y="0"/>
                </a:lnTo>
                <a:lnTo>
                  <a:pt x="2978086"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4" name="Freeform 14"/>
          <p:cNvSpPr/>
          <p:nvPr/>
        </p:nvSpPr>
        <p:spPr>
          <a:xfrm>
            <a:off x="10142976" y="292046"/>
            <a:ext cx="1563026" cy="1563026"/>
          </a:xfrm>
          <a:custGeom>
            <a:avLst/>
            <a:gdLst/>
            <a:ahLst/>
            <a:cxnLst/>
            <a:rect l="l" t="t" r="r" b="b"/>
            <a:pathLst>
              <a:path w="2344539" h="2344539">
                <a:moveTo>
                  <a:pt x="0" y="0"/>
                </a:moveTo>
                <a:lnTo>
                  <a:pt x="2344539" y="0"/>
                </a:lnTo>
                <a:lnTo>
                  <a:pt x="2344539" y="2344539"/>
                </a:lnTo>
                <a:lnTo>
                  <a:pt x="0" y="2344539"/>
                </a:lnTo>
                <a:lnTo>
                  <a:pt x="0" y="0"/>
                </a:lnTo>
                <a:close/>
              </a:path>
            </a:pathLst>
          </a:custGeom>
          <a:blipFill>
            <a:blip r:embed="rId10"/>
            <a:stretch>
              <a:fillRect/>
            </a:stretch>
          </a:blipFill>
        </p:spPr>
      </p:sp>
      <p:sp>
        <p:nvSpPr>
          <p:cNvPr id="16" name="TextBox 17"/>
          <p:cNvSpPr txBox="1"/>
          <p:nvPr/>
        </p:nvSpPr>
        <p:spPr>
          <a:xfrm>
            <a:off x="2313992" y="255751"/>
            <a:ext cx="7065098" cy="666849"/>
          </a:xfrm>
          <a:prstGeom prst="rect">
            <a:avLst/>
          </a:prstGeom>
        </p:spPr>
        <p:txBody>
          <a:bodyPr wrap="square" lIns="0" tIns="0" rIns="0" bIns="0" rtlCol="0" anchor="t">
            <a:spAutoFit/>
          </a:bodyPr>
          <a:lstStyle/>
          <a:p>
            <a:pPr algn="ctr">
              <a:lnSpc>
                <a:spcPts val="5200"/>
              </a:lnSpc>
            </a:pPr>
            <a:r>
              <a:rPr lang="en-US" sz="4333" b="1" spc="-86" dirty="0">
                <a:solidFill>
                  <a:srgbClr val="000000"/>
                </a:solidFill>
                <a:latin typeface="Agrandir Bold"/>
              </a:rPr>
              <a:t>Toilet next to Medical Room</a:t>
            </a:r>
          </a:p>
        </p:txBody>
      </p:sp>
      <p:sp>
        <p:nvSpPr>
          <p:cNvPr id="8" name="TextBox 7"/>
          <p:cNvSpPr txBox="1"/>
          <p:nvPr/>
        </p:nvSpPr>
        <p:spPr>
          <a:xfrm>
            <a:off x="351241" y="1355059"/>
            <a:ext cx="10005853" cy="4678204"/>
          </a:xfrm>
          <a:prstGeom prst="rect">
            <a:avLst/>
          </a:prstGeom>
          <a:noFill/>
        </p:spPr>
        <p:txBody>
          <a:bodyPr wrap="square" rtlCol="0">
            <a:spAutoFit/>
          </a:bodyPr>
          <a:lstStyle/>
          <a:p>
            <a:pPr marL="285750" indent="-285750">
              <a:buFont typeface="Arial" panose="020B0604020202020204" pitchFamily="34" charset="0"/>
              <a:buChar char="•"/>
            </a:pPr>
            <a:r>
              <a:rPr lang="en-GB" sz="4000" dirty="0"/>
              <a:t>Concerns about the number of pupils going to this area after interval and lunchtime especially.</a:t>
            </a:r>
          </a:p>
          <a:p>
            <a:pPr marL="285750" indent="-285750">
              <a:buFont typeface="Arial" panose="020B0604020202020204" pitchFamily="34" charset="0"/>
              <a:buChar char="•"/>
            </a:pPr>
            <a:r>
              <a:rPr lang="en-GB" sz="4000" dirty="0"/>
              <a:t>This toilet is only used if PT PC/DHT has given permission</a:t>
            </a:r>
          </a:p>
          <a:p>
            <a:pPr marL="285750" indent="-285750">
              <a:buFont typeface="Arial" panose="020B0604020202020204" pitchFamily="34" charset="0"/>
              <a:buChar char="•"/>
            </a:pPr>
            <a:r>
              <a:rPr lang="en-GB" sz="4000" dirty="0"/>
              <a:t>This will be monitored by SLT and Mrs Wallace will keep us updated</a:t>
            </a:r>
          </a:p>
          <a:p>
            <a:endParaRPr lang="en-GB" dirty="0"/>
          </a:p>
        </p:txBody>
      </p:sp>
    </p:spTree>
    <p:extLst>
      <p:ext uri="{BB962C8B-B14F-4D97-AF65-F5344CB8AC3E}">
        <p14:creationId xmlns:p14="http://schemas.microsoft.com/office/powerpoint/2010/main" val="3420731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rot="961347">
            <a:off x="9875080" y="2236318"/>
            <a:ext cx="1481109" cy="2743200"/>
          </a:xfrm>
          <a:custGeom>
            <a:avLst/>
            <a:gdLst/>
            <a:ahLst/>
            <a:cxnLst/>
            <a:rect l="l" t="t" r="r" b="b"/>
            <a:pathLst>
              <a:path w="2221664" h="4114800">
                <a:moveTo>
                  <a:pt x="0" y="0"/>
                </a:moveTo>
                <a:lnTo>
                  <a:pt x="2221664" y="0"/>
                </a:lnTo>
                <a:lnTo>
                  <a:pt x="2221664"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l="-153400"/>
            </a:stretch>
          </a:blipFill>
        </p:spPr>
      </p:sp>
      <p:sp>
        <p:nvSpPr>
          <p:cNvPr id="5" name="Freeform 5"/>
          <p:cNvSpPr/>
          <p:nvPr/>
        </p:nvSpPr>
        <p:spPr>
          <a:xfrm rot="-8641701">
            <a:off x="-928348" y="5960569"/>
            <a:ext cx="3917118" cy="2159311"/>
          </a:xfrm>
          <a:custGeom>
            <a:avLst/>
            <a:gdLst/>
            <a:ahLst/>
            <a:cxnLst/>
            <a:rect l="l" t="t" r="r" b="b"/>
            <a:pathLst>
              <a:path w="5875677" h="3238967">
                <a:moveTo>
                  <a:pt x="0" y="0"/>
                </a:moveTo>
                <a:lnTo>
                  <a:pt x="5875677" y="0"/>
                </a:lnTo>
                <a:lnTo>
                  <a:pt x="5875677" y="3238967"/>
                </a:lnTo>
                <a:lnTo>
                  <a:pt x="0" y="3238967"/>
                </a:lnTo>
                <a:lnTo>
                  <a:pt x="0" y="0"/>
                </a:lnTo>
                <a:close/>
              </a:path>
            </a:pathLst>
          </a:custGeom>
          <a:blipFill>
            <a:blip r:embed="rId4">
              <a:extLst>
                <a:ext uri="{96DAC541-7B7A-43D3-8B79-37D633B846F1}">
                  <asvg:svgBlip xmlns:asvg="http://schemas.microsoft.com/office/drawing/2016/SVG/main" xmlns="" r:embed="rId5"/>
                </a:ext>
              </a:extLst>
            </a:blip>
            <a:stretch>
              <a:fillRect/>
            </a:stretch>
          </a:blipFill>
        </p:spPr>
      </p:sp>
      <p:sp>
        <p:nvSpPr>
          <p:cNvPr id="6" name="Freeform 6"/>
          <p:cNvSpPr/>
          <p:nvPr/>
        </p:nvSpPr>
        <p:spPr>
          <a:xfrm rot="8941024">
            <a:off x="-768608" y="-1635271"/>
            <a:ext cx="3597639" cy="2743200"/>
          </a:xfrm>
          <a:custGeom>
            <a:avLst/>
            <a:gdLst/>
            <a:ahLst/>
            <a:cxnLst/>
            <a:rect l="l" t="t" r="r" b="b"/>
            <a:pathLst>
              <a:path w="5396459" h="4114800">
                <a:moveTo>
                  <a:pt x="0" y="0"/>
                </a:moveTo>
                <a:lnTo>
                  <a:pt x="5396459" y="0"/>
                </a:lnTo>
                <a:lnTo>
                  <a:pt x="5396459" y="4114800"/>
                </a:lnTo>
                <a:lnTo>
                  <a:pt x="0" y="4114800"/>
                </a:lnTo>
                <a:lnTo>
                  <a:pt x="0" y="0"/>
                </a:lnTo>
                <a:close/>
              </a:path>
            </a:pathLst>
          </a:custGeom>
          <a:blipFill>
            <a:blip r:embed="rId6">
              <a:extLst>
                <a:ext uri="{96DAC541-7B7A-43D3-8B79-37D633B846F1}">
                  <asvg:svgBlip xmlns:asvg="http://schemas.microsoft.com/office/drawing/2016/SVG/main" xmlns="" r:embed="rId7"/>
                </a:ext>
              </a:extLst>
            </a:blip>
            <a:stretch>
              <a:fillRect/>
            </a:stretch>
          </a:blipFill>
        </p:spPr>
      </p:sp>
      <p:sp>
        <p:nvSpPr>
          <p:cNvPr id="10" name="Freeform 10"/>
          <p:cNvSpPr/>
          <p:nvPr/>
        </p:nvSpPr>
        <p:spPr>
          <a:xfrm rot="5947534">
            <a:off x="10876079" y="-685800"/>
            <a:ext cx="1985391" cy="2743200"/>
          </a:xfrm>
          <a:custGeom>
            <a:avLst/>
            <a:gdLst/>
            <a:ahLst/>
            <a:cxnLst/>
            <a:rect l="l" t="t" r="r" b="b"/>
            <a:pathLst>
              <a:path w="2978087" h="4114800">
                <a:moveTo>
                  <a:pt x="0" y="0"/>
                </a:moveTo>
                <a:lnTo>
                  <a:pt x="2978087" y="0"/>
                </a:lnTo>
                <a:lnTo>
                  <a:pt x="2978087"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1" name="Freeform 11"/>
          <p:cNvSpPr/>
          <p:nvPr/>
        </p:nvSpPr>
        <p:spPr>
          <a:xfrm rot="-4370532">
            <a:off x="11296169" y="5486400"/>
            <a:ext cx="1985391" cy="2743200"/>
          </a:xfrm>
          <a:custGeom>
            <a:avLst/>
            <a:gdLst/>
            <a:ahLst/>
            <a:cxnLst/>
            <a:rect l="l" t="t" r="r" b="b"/>
            <a:pathLst>
              <a:path w="2978086" h="4114800">
                <a:moveTo>
                  <a:pt x="0" y="0"/>
                </a:moveTo>
                <a:lnTo>
                  <a:pt x="2978086" y="0"/>
                </a:lnTo>
                <a:lnTo>
                  <a:pt x="2978086" y="4114800"/>
                </a:lnTo>
                <a:lnTo>
                  <a:pt x="0" y="4114800"/>
                </a:lnTo>
                <a:lnTo>
                  <a:pt x="0" y="0"/>
                </a:lnTo>
                <a:close/>
              </a:path>
            </a:pathLst>
          </a:custGeom>
          <a:blipFill>
            <a:blip r:embed="rId8">
              <a:extLst>
                <a:ext uri="{96DAC541-7B7A-43D3-8B79-37D633B846F1}">
                  <asvg:svgBlip xmlns:asvg="http://schemas.microsoft.com/office/drawing/2016/SVG/main" xmlns="" r:embed="rId9"/>
                </a:ext>
              </a:extLst>
            </a:blip>
            <a:stretch>
              <a:fillRect/>
            </a:stretch>
          </a:blipFill>
        </p:spPr>
      </p:sp>
      <p:sp>
        <p:nvSpPr>
          <p:cNvPr id="14" name="Freeform 14"/>
          <p:cNvSpPr/>
          <p:nvPr/>
        </p:nvSpPr>
        <p:spPr>
          <a:xfrm>
            <a:off x="10142976" y="292046"/>
            <a:ext cx="1563026" cy="1563026"/>
          </a:xfrm>
          <a:custGeom>
            <a:avLst/>
            <a:gdLst/>
            <a:ahLst/>
            <a:cxnLst/>
            <a:rect l="l" t="t" r="r" b="b"/>
            <a:pathLst>
              <a:path w="2344539" h="2344539">
                <a:moveTo>
                  <a:pt x="0" y="0"/>
                </a:moveTo>
                <a:lnTo>
                  <a:pt x="2344539" y="0"/>
                </a:lnTo>
                <a:lnTo>
                  <a:pt x="2344539" y="2344539"/>
                </a:lnTo>
                <a:lnTo>
                  <a:pt x="0" y="2344539"/>
                </a:lnTo>
                <a:lnTo>
                  <a:pt x="0" y="0"/>
                </a:lnTo>
                <a:close/>
              </a:path>
            </a:pathLst>
          </a:custGeom>
          <a:blipFill>
            <a:blip r:embed="rId10"/>
            <a:stretch>
              <a:fillRect/>
            </a:stretch>
          </a:blipFill>
        </p:spPr>
      </p:sp>
      <p:sp>
        <p:nvSpPr>
          <p:cNvPr id="16" name="TextBox 17"/>
          <p:cNvSpPr txBox="1"/>
          <p:nvPr/>
        </p:nvSpPr>
        <p:spPr>
          <a:xfrm>
            <a:off x="3227074" y="255751"/>
            <a:ext cx="5388130" cy="646844"/>
          </a:xfrm>
          <a:prstGeom prst="rect">
            <a:avLst/>
          </a:prstGeom>
        </p:spPr>
        <p:txBody>
          <a:bodyPr lIns="0" tIns="0" rIns="0" bIns="0" rtlCol="0" anchor="t">
            <a:spAutoFit/>
          </a:bodyPr>
          <a:lstStyle/>
          <a:p>
            <a:pPr algn="ctr">
              <a:lnSpc>
                <a:spcPts val="5200"/>
              </a:lnSpc>
            </a:pPr>
            <a:r>
              <a:rPr lang="en-US" sz="4333" b="1" spc="-86" dirty="0">
                <a:solidFill>
                  <a:srgbClr val="000000"/>
                </a:solidFill>
                <a:latin typeface="Agrandir Bold"/>
              </a:rPr>
              <a:t>School Photographs</a:t>
            </a:r>
          </a:p>
        </p:txBody>
      </p:sp>
      <p:sp>
        <p:nvSpPr>
          <p:cNvPr id="7" name="TextBox 6"/>
          <p:cNvSpPr txBox="1"/>
          <p:nvPr/>
        </p:nvSpPr>
        <p:spPr>
          <a:xfrm>
            <a:off x="309616" y="1164970"/>
            <a:ext cx="9726301" cy="5262979"/>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800" b="0" i="0" dirty="0">
                <a:solidFill>
                  <a:srgbClr val="000000"/>
                </a:solidFill>
                <a:effectLst/>
                <a:latin typeface="Aptos"/>
              </a:rPr>
              <a:t>School </a:t>
            </a:r>
            <a:r>
              <a:rPr lang="en-GB" sz="2800" b="0" i="0" smtClean="0">
                <a:solidFill>
                  <a:srgbClr val="000000"/>
                </a:solidFill>
                <a:effectLst/>
                <a:latin typeface="Aptos"/>
              </a:rPr>
              <a:t>photographs </a:t>
            </a:r>
            <a:r>
              <a:rPr lang="en-GB" sz="2800" b="1" i="0" smtClean="0">
                <a:solidFill>
                  <a:srgbClr val="000000"/>
                </a:solidFill>
                <a:effectLst/>
                <a:latin typeface="Aptos"/>
              </a:rPr>
              <a:t>S1/S3/S5</a:t>
            </a:r>
          </a:p>
          <a:p>
            <a:pPr algn="ctr"/>
            <a:r>
              <a:rPr lang="en-GB" sz="2800" b="1" i="0" smtClean="0">
                <a:solidFill>
                  <a:srgbClr val="000000"/>
                </a:solidFill>
                <a:effectLst/>
                <a:latin typeface="Aptos"/>
              </a:rPr>
              <a:t>S6(group photo only)</a:t>
            </a:r>
            <a:r>
              <a:rPr lang="en-GB" sz="2800" b="0" i="0" smtClean="0">
                <a:solidFill>
                  <a:srgbClr val="000000"/>
                </a:solidFill>
                <a:effectLst/>
                <a:latin typeface="Aptos"/>
              </a:rPr>
              <a:t> </a:t>
            </a:r>
            <a:r>
              <a:rPr lang="en-GB" sz="2800" b="0" i="0" dirty="0">
                <a:solidFill>
                  <a:srgbClr val="000000"/>
                </a:solidFill>
                <a:effectLst/>
                <a:latin typeface="Aptos"/>
              </a:rPr>
              <a:t>will take place on Wednesday 24</a:t>
            </a:r>
            <a:r>
              <a:rPr lang="en-GB" sz="2800" b="0" i="0" baseline="30000" dirty="0">
                <a:solidFill>
                  <a:srgbClr val="000000"/>
                </a:solidFill>
                <a:effectLst/>
                <a:latin typeface="Aptos"/>
              </a:rPr>
              <a:t>th</a:t>
            </a:r>
            <a:r>
              <a:rPr lang="en-GB" sz="2800" b="0" i="0" dirty="0">
                <a:solidFill>
                  <a:srgbClr val="000000"/>
                </a:solidFill>
                <a:effectLst/>
                <a:latin typeface="Aptos"/>
              </a:rPr>
              <a:t> and Thursday 25</a:t>
            </a:r>
            <a:r>
              <a:rPr lang="en-GB" sz="2800" b="0" i="0" baseline="30000" dirty="0">
                <a:solidFill>
                  <a:srgbClr val="000000"/>
                </a:solidFill>
                <a:effectLst/>
                <a:latin typeface="Aptos"/>
              </a:rPr>
              <a:t>th</a:t>
            </a:r>
            <a:r>
              <a:rPr lang="en-GB" sz="2800" b="0" i="0" dirty="0">
                <a:solidFill>
                  <a:srgbClr val="000000"/>
                </a:solidFill>
                <a:effectLst/>
                <a:latin typeface="Aptos"/>
              </a:rPr>
              <a:t> September.</a:t>
            </a:r>
          </a:p>
          <a:p>
            <a:pPr algn="ctr"/>
            <a:endParaRPr lang="en-GB" sz="2800" dirty="0">
              <a:solidFill>
                <a:srgbClr val="000000"/>
              </a:solidFill>
              <a:latin typeface="Aptos"/>
            </a:endParaRPr>
          </a:p>
          <a:p>
            <a:pPr algn="ctr"/>
            <a:r>
              <a:rPr lang="en-GB" sz="2800" dirty="0">
                <a:solidFill>
                  <a:srgbClr val="000000"/>
                </a:solidFill>
                <a:latin typeface="Aptos"/>
              </a:rPr>
              <a:t>S6 pupils will get a group photo at 9am in the assembly hall on Wednesday 24</a:t>
            </a:r>
            <a:r>
              <a:rPr lang="en-GB" sz="2800" baseline="30000" dirty="0">
                <a:solidFill>
                  <a:srgbClr val="000000"/>
                </a:solidFill>
                <a:latin typeface="Aptos"/>
              </a:rPr>
              <a:t>th</a:t>
            </a:r>
            <a:r>
              <a:rPr lang="en-GB" sz="2800" dirty="0">
                <a:solidFill>
                  <a:srgbClr val="000000"/>
                </a:solidFill>
                <a:latin typeface="Aptos"/>
              </a:rPr>
              <a:t> September.</a:t>
            </a:r>
          </a:p>
          <a:p>
            <a:pPr algn="ctr"/>
            <a:endParaRPr lang="en-GB" sz="2800" dirty="0">
              <a:solidFill>
                <a:srgbClr val="000000"/>
              </a:solidFill>
              <a:latin typeface="Aptos"/>
            </a:endParaRPr>
          </a:p>
          <a:p>
            <a:pPr algn="ctr"/>
            <a:r>
              <a:rPr lang="en-GB" sz="2800" dirty="0">
                <a:solidFill>
                  <a:srgbClr val="000000"/>
                </a:solidFill>
                <a:latin typeface="Aptos"/>
              </a:rPr>
              <a:t>All other photos will take place in the PE gym after this. </a:t>
            </a:r>
          </a:p>
          <a:p>
            <a:pPr algn="ctr"/>
            <a:endParaRPr lang="en-GB" sz="2800" dirty="0">
              <a:solidFill>
                <a:srgbClr val="000000"/>
              </a:solidFill>
              <a:latin typeface="Aptos"/>
            </a:endParaRPr>
          </a:p>
          <a:p>
            <a:pPr algn="ctr"/>
            <a:r>
              <a:rPr lang="en-GB" sz="2800" dirty="0">
                <a:solidFill>
                  <a:srgbClr val="000000"/>
                </a:solidFill>
                <a:latin typeface="Aptos"/>
              </a:rPr>
              <a:t>You will receive information about when your photos will take place. Please make sure you are in full school uniform for these photos.</a:t>
            </a:r>
            <a:endParaRPr lang="en-GB" sz="2800" dirty="0"/>
          </a:p>
        </p:txBody>
      </p:sp>
    </p:spTree>
    <p:extLst>
      <p:ext uri="{BB962C8B-B14F-4D97-AF65-F5344CB8AC3E}">
        <p14:creationId xmlns:p14="http://schemas.microsoft.com/office/powerpoint/2010/main" val="2909779848"/>
      </p:ext>
    </p:extLst>
  </p:cSld>
  <p:clrMapOvr>
    <a:masterClrMapping/>
  </p:clrMapOvr>
</p:sld>
</file>

<file path=ppt/theme/theme1.xml><?xml version="1.0" encoding="utf-8"?>
<a:theme xmlns:a="http://schemas.openxmlformats.org/drawingml/2006/main" name="Retrospect">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docProps/app.xml><?xml version="1.0" encoding="utf-8"?>
<Properties xmlns="http://schemas.openxmlformats.org/officeDocument/2006/extended-properties" xmlns:vt="http://schemas.openxmlformats.org/officeDocument/2006/docPropsVTypes">
  <TotalTime>1446</TotalTime>
  <Words>681</Words>
  <Application>Microsoft Office PowerPoint</Application>
  <PresentationFormat>Widescreen</PresentationFormat>
  <Paragraphs>89</Paragraphs>
  <Slides>10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Agrandir Bold</vt:lpstr>
      <vt:lpstr>Aptos</vt:lpstr>
      <vt:lpstr>Arial</vt:lpstr>
      <vt:lpstr>Calibri</vt:lpstr>
      <vt:lpstr>Calibri Light</vt:lpstr>
      <vt:lpstr>DM Sans</vt:lpstr>
      <vt:lpstr>DM Sans Bold</vt:lpstr>
      <vt:lpstr>Retrospect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Emma Shaw ( Depute Head Teacher / Auchenharvie Academy )</dc:creator>
  <cp:lastModifiedBy>DavisL Linda</cp:lastModifiedBy>
  <cp:revision>28</cp:revision>
  <dcterms:created xsi:type="dcterms:W3CDTF">2025-09-16T15:26:04Z</dcterms:created>
  <dcterms:modified xsi:type="dcterms:W3CDTF">2025-09-19T12:35:28Z</dcterms:modified>
</cp:coreProperties>
</file>