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76" r:id="rId4"/>
    <p:sldId id="257" r:id="rId5"/>
    <p:sldId id="258" r:id="rId6"/>
    <p:sldId id="275" r:id="rId7"/>
    <p:sldId id="273" r:id="rId8"/>
    <p:sldId id="277" r:id="rId9"/>
    <p:sldId id="278" r:id="rId10"/>
    <p:sldId id="280" r:id="rId11"/>
    <p:sldId id="284" r:id="rId12"/>
    <p:sldId id="267" r:id="rId13"/>
    <p:sldId id="281" r:id="rId14"/>
    <p:sldId id="282" r:id="rId15"/>
    <p:sldId id="283" r:id="rId16"/>
    <p:sldId id="261" r:id="rId17"/>
    <p:sldId id="263" r:id="rId18"/>
    <p:sldId id="264" r:id="rId19"/>
    <p:sldId id="269" r:id="rId20"/>
    <p:sldId id="271" r:id="rId21"/>
    <p:sldId id="270" r:id="rId22"/>
    <p:sldId id="272" r:id="rId23"/>
    <p:sldId id="268" r:id="rId24"/>
  </p:sldIdLst>
  <p:sldSz cx="18288000" cy="10287000"/>
  <p:notesSz cx="6858000" cy="9144000"/>
  <p:embeddedFontLst>
    <p:embeddedFont>
      <p:font typeface="DM Sans" panose="020B0604020202020204" charset="0"/>
      <p:regular r:id="rId26"/>
    </p:embeddedFont>
    <p:embeddedFont>
      <p:font typeface="Agrandir Bold" panose="020B0604020202020204" charset="0"/>
      <p:regular r:id="rId27"/>
    </p:embeddedFont>
    <p:embeddedFont>
      <p:font typeface="DM Sans Bold Italics" panose="020B0604020202020204" charset="0"/>
      <p:regular r:id="rId28"/>
    </p:embeddedFont>
    <p:embeddedFont>
      <p:font typeface="DM Sans Bold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22" autoAdjust="0"/>
  </p:normalViewPr>
  <p:slideViewPr>
    <p:cSldViewPr>
      <p:cViewPr varScale="1">
        <p:scale>
          <a:sx n="53" d="100"/>
          <a:sy n="53" d="100"/>
        </p:scale>
        <p:origin x="89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89658-32E7-4B36-ABE4-A875CC57E26A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CBB7C-8108-41A5-B1B8-6076B727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7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BB7C-8108-41A5-B1B8-6076B7270E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5.svg"/><Relationship Id="rId18" Type="http://schemas.openxmlformats.org/officeDocument/2006/relationships/image" Target="../media/image35.png"/><Relationship Id="rId3" Type="http://schemas.openxmlformats.org/officeDocument/2006/relationships/image" Target="../media/image59.svg"/><Relationship Id="rId21" Type="http://schemas.openxmlformats.org/officeDocument/2006/relationships/image" Target="../media/image71.svg"/><Relationship Id="rId7" Type="http://schemas.openxmlformats.org/officeDocument/2006/relationships/image" Target="../media/image63.svg"/><Relationship Id="rId12" Type="http://schemas.openxmlformats.org/officeDocument/2006/relationships/image" Target="../media/image33.png"/><Relationship Id="rId17" Type="http://schemas.openxmlformats.org/officeDocument/2006/relationships/image" Target="../media/image10.svg"/><Relationship Id="rId2" Type="http://schemas.openxmlformats.org/officeDocument/2006/relationships/image" Target="../media/image30.png"/><Relationship Id="rId16" Type="http://schemas.openxmlformats.org/officeDocument/2006/relationships/image" Target="../media/image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4.svg"/><Relationship Id="rId5" Type="http://schemas.openxmlformats.org/officeDocument/2006/relationships/image" Target="../media/image61.svg"/><Relationship Id="rId15" Type="http://schemas.openxmlformats.org/officeDocument/2006/relationships/image" Target="../media/image67.svg"/><Relationship Id="rId10" Type="http://schemas.openxmlformats.org/officeDocument/2006/relationships/image" Target="../media/image7.png"/><Relationship Id="rId19" Type="http://schemas.openxmlformats.org/officeDocument/2006/relationships/image" Target="../media/image69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Relationship Id="rId14" Type="http://schemas.openxmlformats.org/officeDocument/2006/relationships/image" Target="../media/image34.png"/><Relationship Id="rId2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5.svg"/><Relationship Id="rId18" Type="http://schemas.openxmlformats.org/officeDocument/2006/relationships/image" Target="../media/image35.png"/><Relationship Id="rId3" Type="http://schemas.openxmlformats.org/officeDocument/2006/relationships/image" Target="../media/image59.svg"/><Relationship Id="rId21" Type="http://schemas.openxmlformats.org/officeDocument/2006/relationships/image" Target="../media/image71.svg"/><Relationship Id="rId7" Type="http://schemas.openxmlformats.org/officeDocument/2006/relationships/image" Target="../media/image63.svg"/><Relationship Id="rId12" Type="http://schemas.openxmlformats.org/officeDocument/2006/relationships/image" Target="../media/image33.png"/><Relationship Id="rId17" Type="http://schemas.openxmlformats.org/officeDocument/2006/relationships/image" Target="../media/image10.svg"/><Relationship Id="rId2" Type="http://schemas.openxmlformats.org/officeDocument/2006/relationships/image" Target="../media/image30.png"/><Relationship Id="rId16" Type="http://schemas.openxmlformats.org/officeDocument/2006/relationships/image" Target="../media/image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4.svg"/><Relationship Id="rId5" Type="http://schemas.openxmlformats.org/officeDocument/2006/relationships/image" Target="../media/image61.svg"/><Relationship Id="rId15" Type="http://schemas.openxmlformats.org/officeDocument/2006/relationships/image" Target="../media/image67.svg"/><Relationship Id="rId10" Type="http://schemas.openxmlformats.org/officeDocument/2006/relationships/image" Target="../media/image7.png"/><Relationship Id="rId19" Type="http://schemas.openxmlformats.org/officeDocument/2006/relationships/image" Target="../media/image69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Relationship Id="rId14" Type="http://schemas.openxmlformats.org/officeDocument/2006/relationships/image" Target="../media/image34.png"/><Relationship Id="rId2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7.svg"/><Relationship Id="rId7" Type="http://schemas.openxmlformats.org/officeDocument/2006/relationships/image" Target="../media/image5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9.sv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7.svg"/><Relationship Id="rId7" Type="http://schemas.openxmlformats.org/officeDocument/2006/relationships/image" Target="../media/image5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5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5.svg"/><Relationship Id="rId18" Type="http://schemas.openxmlformats.org/officeDocument/2006/relationships/image" Target="../media/image35.png"/><Relationship Id="rId3" Type="http://schemas.openxmlformats.org/officeDocument/2006/relationships/image" Target="../media/image59.svg"/><Relationship Id="rId21" Type="http://schemas.openxmlformats.org/officeDocument/2006/relationships/image" Target="../media/image71.svg"/><Relationship Id="rId7" Type="http://schemas.openxmlformats.org/officeDocument/2006/relationships/image" Target="../media/image63.svg"/><Relationship Id="rId12" Type="http://schemas.openxmlformats.org/officeDocument/2006/relationships/image" Target="../media/image33.png"/><Relationship Id="rId17" Type="http://schemas.openxmlformats.org/officeDocument/2006/relationships/image" Target="../media/image10.svg"/><Relationship Id="rId2" Type="http://schemas.openxmlformats.org/officeDocument/2006/relationships/image" Target="../media/image30.png"/><Relationship Id="rId16" Type="http://schemas.openxmlformats.org/officeDocument/2006/relationships/image" Target="../media/image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4.svg"/><Relationship Id="rId5" Type="http://schemas.openxmlformats.org/officeDocument/2006/relationships/image" Target="../media/image61.svg"/><Relationship Id="rId15" Type="http://schemas.openxmlformats.org/officeDocument/2006/relationships/image" Target="../media/image67.svg"/><Relationship Id="rId10" Type="http://schemas.openxmlformats.org/officeDocument/2006/relationships/image" Target="../media/image7.png"/><Relationship Id="rId19" Type="http://schemas.openxmlformats.org/officeDocument/2006/relationships/image" Target="../media/image69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Relationship Id="rId14" Type="http://schemas.openxmlformats.org/officeDocument/2006/relationships/image" Target="../media/image34.png"/><Relationship Id="rId2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5.svg"/><Relationship Id="rId18" Type="http://schemas.openxmlformats.org/officeDocument/2006/relationships/image" Target="../media/image35.png"/><Relationship Id="rId3" Type="http://schemas.openxmlformats.org/officeDocument/2006/relationships/image" Target="../media/image59.svg"/><Relationship Id="rId21" Type="http://schemas.openxmlformats.org/officeDocument/2006/relationships/image" Target="../media/image71.svg"/><Relationship Id="rId7" Type="http://schemas.openxmlformats.org/officeDocument/2006/relationships/image" Target="../media/image63.svg"/><Relationship Id="rId12" Type="http://schemas.openxmlformats.org/officeDocument/2006/relationships/image" Target="../media/image33.png"/><Relationship Id="rId17" Type="http://schemas.openxmlformats.org/officeDocument/2006/relationships/image" Target="../media/image10.svg"/><Relationship Id="rId2" Type="http://schemas.openxmlformats.org/officeDocument/2006/relationships/image" Target="../media/image30.png"/><Relationship Id="rId16" Type="http://schemas.openxmlformats.org/officeDocument/2006/relationships/image" Target="../media/image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4.svg"/><Relationship Id="rId5" Type="http://schemas.openxmlformats.org/officeDocument/2006/relationships/image" Target="../media/image61.svg"/><Relationship Id="rId15" Type="http://schemas.openxmlformats.org/officeDocument/2006/relationships/image" Target="../media/image67.svg"/><Relationship Id="rId10" Type="http://schemas.openxmlformats.org/officeDocument/2006/relationships/image" Target="../media/image7.png"/><Relationship Id="rId19" Type="http://schemas.openxmlformats.org/officeDocument/2006/relationships/image" Target="../media/image69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Relationship Id="rId14" Type="http://schemas.openxmlformats.org/officeDocument/2006/relationships/image" Target="../media/image34.png"/><Relationship Id="rId2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sv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12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4.svg"/><Relationship Id="rId5" Type="http://schemas.openxmlformats.org/officeDocument/2006/relationships/image" Target="../media/image61.svg"/><Relationship Id="rId10" Type="http://schemas.openxmlformats.org/officeDocument/2006/relationships/image" Target="../media/image7.png"/><Relationship Id="rId4" Type="http://schemas.openxmlformats.org/officeDocument/2006/relationships/image" Target="../media/image31.png"/><Relationship Id="rId9" Type="http://schemas.openxmlformats.org/officeDocument/2006/relationships/image" Target="../media/image16.svg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sv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12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4.svg"/><Relationship Id="rId5" Type="http://schemas.openxmlformats.org/officeDocument/2006/relationships/image" Target="../media/image61.svg"/><Relationship Id="rId10" Type="http://schemas.openxmlformats.org/officeDocument/2006/relationships/image" Target="../media/image7.png"/><Relationship Id="rId4" Type="http://schemas.openxmlformats.org/officeDocument/2006/relationships/image" Target="../media/image31.png"/><Relationship Id="rId9" Type="http://schemas.openxmlformats.org/officeDocument/2006/relationships/image" Target="../media/image16.sv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5.svg"/><Relationship Id="rId18" Type="http://schemas.openxmlformats.org/officeDocument/2006/relationships/image" Target="../media/image35.png"/><Relationship Id="rId3" Type="http://schemas.openxmlformats.org/officeDocument/2006/relationships/image" Target="../media/image59.svg"/><Relationship Id="rId21" Type="http://schemas.openxmlformats.org/officeDocument/2006/relationships/image" Target="../media/image71.svg"/><Relationship Id="rId7" Type="http://schemas.openxmlformats.org/officeDocument/2006/relationships/image" Target="../media/image63.svg"/><Relationship Id="rId12" Type="http://schemas.openxmlformats.org/officeDocument/2006/relationships/image" Target="../media/image33.png"/><Relationship Id="rId17" Type="http://schemas.openxmlformats.org/officeDocument/2006/relationships/image" Target="../media/image10.svg"/><Relationship Id="rId2" Type="http://schemas.openxmlformats.org/officeDocument/2006/relationships/image" Target="../media/image30.png"/><Relationship Id="rId16" Type="http://schemas.openxmlformats.org/officeDocument/2006/relationships/image" Target="../media/image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4.svg"/><Relationship Id="rId5" Type="http://schemas.openxmlformats.org/officeDocument/2006/relationships/image" Target="../media/image61.svg"/><Relationship Id="rId15" Type="http://schemas.openxmlformats.org/officeDocument/2006/relationships/image" Target="../media/image67.svg"/><Relationship Id="rId10" Type="http://schemas.openxmlformats.org/officeDocument/2006/relationships/image" Target="../media/image7.png"/><Relationship Id="rId19" Type="http://schemas.openxmlformats.org/officeDocument/2006/relationships/image" Target="../media/image69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Relationship Id="rId14" Type="http://schemas.openxmlformats.org/officeDocument/2006/relationships/image" Target="../media/image34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18" Type="http://schemas.openxmlformats.org/officeDocument/2006/relationships/image" Target="../media/image13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9.png"/><Relationship Id="rId17" Type="http://schemas.openxmlformats.org/officeDocument/2006/relationships/image" Target="../media/image41.sv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3.svg"/><Relationship Id="rId18" Type="http://schemas.openxmlformats.org/officeDocument/2006/relationships/image" Target="../media/image29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27.png"/><Relationship Id="rId17" Type="http://schemas.openxmlformats.org/officeDocument/2006/relationships/image" Target="../media/image33.svg"/><Relationship Id="rId2" Type="http://schemas.openxmlformats.org/officeDocument/2006/relationships/image" Target="../media/image22.png"/><Relationship Id="rId16" Type="http://schemas.openxmlformats.org/officeDocument/2006/relationships/image" Target="../media/image17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26.png"/><Relationship Id="rId19" Type="http://schemas.openxmlformats.org/officeDocument/2006/relationships/image" Target="../media/image57.svg"/><Relationship Id="rId4" Type="http://schemas.openxmlformats.org/officeDocument/2006/relationships/image" Target="../media/image23.png"/><Relationship Id="rId9" Type="http://schemas.openxmlformats.org/officeDocument/2006/relationships/image" Target="../media/image49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5.svg"/><Relationship Id="rId18" Type="http://schemas.openxmlformats.org/officeDocument/2006/relationships/image" Target="../media/image35.png"/><Relationship Id="rId3" Type="http://schemas.openxmlformats.org/officeDocument/2006/relationships/image" Target="../media/image59.svg"/><Relationship Id="rId21" Type="http://schemas.openxmlformats.org/officeDocument/2006/relationships/image" Target="../media/image71.svg"/><Relationship Id="rId7" Type="http://schemas.openxmlformats.org/officeDocument/2006/relationships/image" Target="../media/image63.svg"/><Relationship Id="rId12" Type="http://schemas.openxmlformats.org/officeDocument/2006/relationships/image" Target="../media/image33.png"/><Relationship Id="rId17" Type="http://schemas.openxmlformats.org/officeDocument/2006/relationships/image" Target="../media/image10.svg"/><Relationship Id="rId2" Type="http://schemas.openxmlformats.org/officeDocument/2006/relationships/image" Target="../media/image30.png"/><Relationship Id="rId16" Type="http://schemas.openxmlformats.org/officeDocument/2006/relationships/image" Target="../media/image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4.svg"/><Relationship Id="rId5" Type="http://schemas.openxmlformats.org/officeDocument/2006/relationships/image" Target="../media/image61.svg"/><Relationship Id="rId15" Type="http://schemas.openxmlformats.org/officeDocument/2006/relationships/image" Target="../media/image67.svg"/><Relationship Id="rId10" Type="http://schemas.openxmlformats.org/officeDocument/2006/relationships/image" Target="../media/image7.png"/><Relationship Id="rId19" Type="http://schemas.openxmlformats.org/officeDocument/2006/relationships/image" Target="../media/image69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Relationship Id="rId14" Type="http://schemas.openxmlformats.org/officeDocument/2006/relationships/image" Target="../media/image34.png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3.svg"/><Relationship Id="rId18" Type="http://schemas.openxmlformats.org/officeDocument/2006/relationships/image" Target="../media/image29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27.png"/><Relationship Id="rId17" Type="http://schemas.openxmlformats.org/officeDocument/2006/relationships/image" Target="../media/image33.svg"/><Relationship Id="rId2" Type="http://schemas.openxmlformats.org/officeDocument/2006/relationships/image" Target="../media/image22.png"/><Relationship Id="rId16" Type="http://schemas.openxmlformats.org/officeDocument/2006/relationships/image" Target="../media/image17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26.png"/><Relationship Id="rId19" Type="http://schemas.openxmlformats.org/officeDocument/2006/relationships/image" Target="../media/image57.svg"/><Relationship Id="rId4" Type="http://schemas.openxmlformats.org/officeDocument/2006/relationships/image" Target="../media/image23.png"/><Relationship Id="rId9" Type="http://schemas.openxmlformats.org/officeDocument/2006/relationships/image" Target="../media/image49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15885">
            <a:off x="7787552" y="3775386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0" y="0"/>
                </a:moveTo>
                <a:lnTo>
                  <a:pt x="7513386" y="0"/>
                </a:lnTo>
                <a:lnTo>
                  <a:pt x="7513386" y="4931514"/>
                </a:lnTo>
                <a:lnTo>
                  <a:pt x="0" y="493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6862">
            <a:off x="2743409" y="2871761"/>
            <a:ext cx="5990432" cy="5839575"/>
          </a:xfrm>
          <a:custGeom>
            <a:avLst/>
            <a:gdLst/>
            <a:ahLst/>
            <a:cxnLst/>
            <a:rect l="l" t="t" r="r" b="b"/>
            <a:pathLst>
              <a:path w="5990432" h="5839575">
                <a:moveTo>
                  <a:pt x="0" y="0"/>
                </a:moveTo>
                <a:lnTo>
                  <a:pt x="5990432" y="0"/>
                </a:lnTo>
                <a:lnTo>
                  <a:pt x="5990432" y="5839574"/>
                </a:lnTo>
                <a:lnTo>
                  <a:pt x="0" y="5839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45040"/>
            </a:stretch>
          </a:blipFill>
        </p:spPr>
      </p:sp>
      <p:sp>
        <p:nvSpPr>
          <p:cNvPr id="4" name="Freeform 4"/>
          <p:cNvSpPr/>
          <p:nvPr/>
        </p:nvSpPr>
        <p:spPr>
          <a:xfrm rot="-82494">
            <a:off x="2911657" y="1750113"/>
            <a:ext cx="11731235" cy="6714183"/>
          </a:xfrm>
          <a:custGeom>
            <a:avLst/>
            <a:gdLst/>
            <a:ahLst/>
            <a:cxnLst/>
            <a:rect l="l" t="t" r="r" b="b"/>
            <a:pathLst>
              <a:path w="11731235" h="6714183">
                <a:moveTo>
                  <a:pt x="0" y="0"/>
                </a:moveTo>
                <a:lnTo>
                  <a:pt x="11731235" y="0"/>
                </a:lnTo>
                <a:lnTo>
                  <a:pt x="11731235" y="6714183"/>
                </a:lnTo>
                <a:lnTo>
                  <a:pt x="0" y="6714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33424"/>
            </a:stretch>
          </a:blipFill>
        </p:spPr>
      </p:sp>
      <p:sp>
        <p:nvSpPr>
          <p:cNvPr id="5" name="TextBox 5"/>
          <p:cNvSpPr txBox="1"/>
          <p:nvPr/>
        </p:nvSpPr>
        <p:spPr>
          <a:xfrm rot="-82494">
            <a:off x="4978974" y="1844382"/>
            <a:ext cx="8468664" cy="684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4"/>
              </a:lnSpc>
            </a:pPr>
            <a:r>
              <a:rPr lang="en-US" sz="8552" spc="-171" dirty="0">
                <a:solidFill>
                  <a:srgbClr val="000000"/>
                </a:solidFill>
                <a:latin typeface="Agrandir Bold"/>
              </a:rPr>
              <a:t>Auchenharvie Academy</a:t>
            </a:r>
          </a:p>
          <a:p>
            <a:pPr algn="ctr">
              <a:lnSpc>
                <a:spcPts val="8894"/>
              </a:lnSpc>
            </a:pPr>
            <a:r>
              <a:rPr lang="en-US" sz="6600" spc="-171" dirty="0" smtClean="0">
                <a:solidFill>
                  <a:srgbClr val="000000"/>
                </a:solidFill>
                <a:latin typeface="Agrandir Bold"/>
              </a:rPr>
              <a:t>Assembly areas covered S1-S6 </a:t>
            </a:r>
            <a:endParaRPr lang="en-US" sz="6600" spc="-171" dirty="0">
              <a:solidFill>
                <a:srgbClr val="000000"/>
              </a:solidFill>
              <a:latin typeface="Agrandir Bold"/>
            </a:endParaRPr>
          </a:p>
          <a:p>
            <a:pPr algn="ctr">
              <a:lnSpc>
                <a:spcPts val="8894"/>
              </a:lnSpc>
            </a:pPr>
            <a:r>
              <a:rPr lang="en-US" sz="6600" spc="-171" dirty="0" smtClean="0">
                <a:solidFill>
                  <a:srgbClr val="000000"/>
                </a:solidFill>
                <a:latin typeface="Agrandir Bold"/>
              </a:rPr>
              <a:t>W/b 1 </a:t>
            </a:r>
            <a:r>
              <a:rPr lang="en-US" sz="6600" spc="-171" dirty="0">
                <a:solidFill>
                  <a:srgbClr val="000000"/>
                </a:solidFill>
                <a:latin typeface="Agrandir Bold"/>
              </a:rPr>
              <a:t>September 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2526002" y="1208717"/>
            <a:ext cx="3038649" cy="2879120"/>
          </a:xfrm>
          <a:custGeom>
            <a:avLst/>
            <a:gdLst/>
            <a:ahLst/>
            <a:cxnLst/>
            <a:rect l="l" t="t" r="r" b="b"/>
            <a:pathLst>
              <a:path w="3038649" h="2879120">
                <a:moveTo>
                  <a:pt x="0" y="0"/>
                </a:moveTo>
                <a:lnTo>
                  <a:pt x="3038649" y="0"/>
                </a:lnTo>
                <a:lnTo>
                  <a:pt x="3038649" y="2879120"/>
                </a:lnTo>
                <a:lnTo>
                  <a:pt x="0" y="28791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89043" y="5940621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9360" y="4481928"/>
            <a:ext cx="4572264" cy="4653704"/>
          </a:xfrm>
          <a:custGeom>
            <a:avLst/>
            <a:gdLst/>
            <a:ahLst/>
            <a:cxnLst/>
            <a:rect l="l" t="t" r="r" b="b"/>
            <a:pathLst>
              <a:path w="4572264" h="4653704">
                <a:moveTo>
                  <a:pt x="0" y="0"/>
                </a:moveTo>
                <a:lnTo>
                  <a:pt x="4572265" y="0"/>
                </a:lnTo>
                <a:lnTo>
                  <a:pt x="4572265" y="4653705"/>
                </a:lnTo>
                <a:lnTo>
                  <a:pt x="0" y="4653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197389">
            <a:off x="15531917" y="-65351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994124">
            <a:off x="5425198" y="940386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239578">
            <a:off x="-916157" y="-1028700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598121">
            <a:off x="2491871" y="7209833"/>
            <a:ext cx="3007321" cy="1759283"/>
          </a:xfrm>
          <a:custGeom>
            <a:avLst/>
            <a:gdLst/>
            <a:ahLst/>
            <a:cxnLst/>
            <a:rect l="l" t="t" r="r" b="b"/>
            <a:pathLst>
              <a:path w="3007321" h="1759283">
                <a:moveTo>
                  <a:pt x="0" y="0"/>
                </a:moveTo>
                <a:lnTo>
                  <a:pt x="3007320" y="0"/>
                </a:lnTo>
                <a:lnTo>
                  <a:pt x="3007320" y="1759283"/>
                </a:lnTo>
                <a:lnTo>
                  <a:pt x="0" y="17592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945637">
            <a:off x="13786679" y="3168847"/>
            <a:ext cx="1146208" cy="2324001"/>
          </a:xfrm>
          <a:custGeom>
            <a:avLst/>
            <a:gdLst/>
            <a:ahLst/>
            <a:cxnLst/>
            <a:rect l="l" t="t" r="r" b="b"/>
            <a:pathLst>
              <a:path w="1146208" h="2324001">
                <a:moveTo>
                  <a:pt x="0" y="0"/>
                </a:moveTo>
                <a:lnTo>
                  <a:pt x="1146208" y="0"/>
                </a:lnTo>
                <a:lnTo>
                  <a:pt x="1146208" y="2324000"/>
                </a:lnTo>
                <a:lnTo>
                  <a:pt x="0" y="23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049771" y="7736121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252938">
            <a:off x="8709979" y="-1552077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947534">
            <a:off x="3555012" y="-2929516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1347">
            <a:off x="12815286" y="3182551"/>
            <a:ext cx="2221664" cy="4114800"/>
          </a:xfrm>
          <a:custGeom>
            <a:avLst/>
            <a:gdLst/>
            <a:ahLst/>
            <a:cxnLst/>
            <a:rect l="l" t="t" r="r" b="b"/>
            <a:pathLst>
              <a:path w="2221664" h="4114800">
                <a:moveTo>
                  <a:pt x="0" y="0"/>
                </a:moveTo>
                <a:lnTo>
                  <a:pt x="2221664" y="0"/>
                </a:lnTo>
                <a:lnTo>
                  <a:pt x="2221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53400"/>
            </a:stretch>
          </a:blipFill>
        </p:spPr>
      </p:sp>
      <p:sp>
        <p:nvSpPr>
          <p:cNvPr id="3" name="Freeform 3"/>
          <p:cNvSpPr/>
          <p:nvPr/>
        </p:nvSpPr>
        <p:spPr>
          <a:xfrm rot="-487845" flipH="1">
            <a:off x="3153478" y="3775672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7513387" y="0"/>
                </a:moveTo>
                <a:lnTo>
                  <a:pt x="0" y="0"/>
                </a:lnTo>
                <a:lnTo>
                  <a:pt x="0" y="4931513"/>
                </a:lnTo>
                <a:lnTo>
                  <a:pt x="7513387" y="4931513"/>
                </a:lnTo>
                <a:lnTo>
                  <a:pt x="75133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34961">
            <a:off x="6292524" y="687359"/>
            <a:ext cx="5698084" cy="10026722"/>
          </a:xfrm>
          <a:custGeom>
            <a:avLst/>
            <a:gdLst/>
            <a:ahLst/>
            <a:cxnLst/>
            <a:rect l="l" t="t" r="r" b="b"/>
            <a:pathLst>
              <a:path w="5698084" h="10026722">
                <a:moveTo>
                  <a:pt x="0" y="0"/>
                </a:moveTo>
                <a:lnTo>
                  <a:pt x="5698085" y="0"/>
                </a:lnTo>
                <a:lnTo>
                  <a:pt x="5698085" y="10026722"/>
                </a:lnTo>
                <a:lnTo>
                  <a:pt x="0" y="1002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4456"/>
            </a:stretch>
          </a:blipFill>
        </p:spPr>
      </p:sp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38136" y="1610337"/>
            <a:ext cx="3152961" cy="2987431"/>
          </a:xfrm>
          <a:custGeom>
            <a:avLst/>
            <a:gdLst/>
            <a:ahLst/>
            <a:cxnLst/>
            <a:rect l="l" t="t" r="r" b="b"/>
            <a:pathLst>
              <a:path w="3152961" h="2987431">
                <a:moveTo>
                  <a:pt x="0" y="0"/>
                </a:moveTo>
                <a:lnTo>
                  <a:pt x="3152961" y="0"/>
                </a:lnTo>
                <a:lnTo>
                  <a:pt x="3152961" y="2987430"/>
                </a:lnTo>
                <a:lnTo>
                  <a:pt x="0" y="2987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7890">
            <a:off x="13360042" y="6334198"/>
            <a:ext cx="2090428" cy="3057299"/>
          </a:xfrm>
          <a:custGeom>
            <a:avLst/>
            <a:gdLst/>
            <a:ahLst/>
            <a:cxnLst/>
            <a:rect l="l" t="t" r="r" b="b"/>
            <a:pathLst>
              <a:path w="2090428" h="3057299">
                <a:moveTo>
                  <a:pt x="0" y="0"/>
                </a:moveTo>
                <a:lnTo>
                  <a:pt x="2090429" y="0"/>
                </a:lnTo>
                <a:lnTo>
                  <a:pt x="2090429" y="3057299"/>
                </a:lnTo>
                <a:lnTo>
                  <a:pt x="0" y="30572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99793" y="7488368"/>
            <a:ext cx="3081225" cy="1486691"/>
          </a:xfrm>
          <a:custGeom>
            <a:avLst/>
            <a:gdLst/>
            <a:ahLst/>
            <a:cxnLst/>
            <a:rect l="l" t="t" r="r" b="b"/>
            <a:pathLst>
              <a:path w="3081225" h="1486691">
                <a:moveTo>
                  <a:pt x="0" y="0"/>
                </a:moveTo>
                <a:lnTo>
                  <a:pt x="3081226" y="0"/>
                </a:lnTo>
                <a:lnTo>
                  <a:pt x="3081226" y="1486691"/>
                </a:lnTo>
                <a:lnTo>
                  <a:pt x="0" y="14866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336227">
            <a:off x="14102608" y="2743743"/>
            <a:ext cx="1209807" cy="2452951"/>
          </a:xfrm>
          <a:custGeom>
            <a:avLst/>
            <a:gdLst/>
            <a:ahLst/>
            <a:cxnLst/>
            <a:rect l="l" t="t" r="r" b="b"/>
            <a:pathLst>
              <a:path w="1209807" h="2452951">
                <a:moveTo>
                  <a:pt x="0" y="0"/>
                </a:moveTo>
                <a:lnTo>
                  <a:pt x="1209808" y="0"/>
                </a:lnTo>
                <a:lnTo>
                  <a:pt x="1209808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6" name="TextBox 17"/>
          <p:cNvSpPr txBox="1"/>
          <p:nvPr/>
        </p:nvSpPr>
        <p:spPr>
          <a:xfrm>
            <a:off x="4840611" y="383626"/>
            <a:ext cx="8082195" cy="97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Pupil Council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56756" y="3458710"/>
            <a:ext cx="8725333" cy="417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Fitzpatrick – S6 senior leader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 Council gives pupils a very important voice and the opportunity to shape what happens in school.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interested go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your name at end of assembly.  This will be passed to Miss Davis</a:t>
            </a:r>
            <a:endParaRPr lang="en-GB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8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9600" y="419101"/>
          <a:ext cx="6894959" cy="956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4541106" imgH="6415777" progId="Acrobat.Document.DC">
                  <p:embed/>
                </p:oleObj>
              </mc:Choice>
              <mc:Fallback>
                <p:oleObj name="Acrobat Document" r:id="rId3" imgW="4541106" imgH="6415777" progId="Acrobat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419101"/>
                        <a:ext cx="6894959" cy="9568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67600" y="1104900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DM Sans Bold" panose="020B0604020202020204" charset="0"/>
              </a:rPr>
              <a:t>S3-S4 pupils</a:t>
            </a:r>
          </a:p>
          <a:p>
            <a:r>
              <a:rPr lang="en-GB" sz="4400" dirty="0" smtClean="0">
                <a:latin typeface="DM Sans Bold" panose="020B0604020202020204" charset="0"/>
              </a:rPr>
              <a:t>Great </a:t>
            </a:r>
            <a:r>
              <a:rPr lang="en-GB" sz="4400" dirty="0">
                <a:latin typeface="DM Sans Bold" panose="020B0604020202020204" charset="0"/>
              </a:rPr>
              <a:t>opportunity to represent North Ayrshire’s Young people</a:t>
            </a:r>
          </a:p>
          <a:p>
            <a:r>
              <a:rPr lang="en-GB" sz="4400" dirty="0">
                <a:latin typeface="DM Sans Bold" panose="020B0604020202020204" charset="0"/>
              </a:rPr>
              <a:t> </a:t>
            </a:r>
          </a:p>
          <a:p>
            <a:endParaRPr lang="en-GB" sz="4400" dirty="0">
              <a:latin typeface="DM Sans Bold" panose="020B0604020202020204" charset="0"/>
            </a:endParaRPr>
          </a:p>
          <a:p>
            <a:r>
              <a:rPr lang="en-GB" sz="4400" dirty="0">
                <a:latin typeface="DM Sans Bold" panose="020B0604020202020204" charset="0"/>
              </a:rPr>
              <a:t>Please speak to Miss Davis and she can put your name forward.</a:t>
            </a:r>
          </a:p>
        </p:txBody>
      </p:sp>
    </p:spTree>
    <p:extLst>
      <p:ext uri="{BB962C8B-B14F-4D97-AF65-F5344CB8AC3E}">
        <p14:creationId xmlns:p14="http://schemas.microsoft.com/office/powerpoint/2010/main" val="296982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1347">
            <a:off x="12815286" y="3182551"/>
            <a:ext cx="2221664" cy="4114800"/>
          </a:xfrm>
          <a:custGeom>
            <a:avLst/>
            <a:gdLst/>
            <a:ahLst/>
            <a:cxnLst/>
            <a:rect l="l" t="t" r="r" b="b"/>
            <a:pathLst>
              <a:path w="2221664" h="4114800">
                <a:moveTo>
                  <a:pt x="0" y="0"/>
                </a:moveTo>
                <a:lnTo>
                  <a:pt x="2221664" y="0"/>
                </a:lnTo>
                <a:lnTo>
                  <a:pt x="2221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53400"/>
            </a:stretch>
          </a:blipFill>
        </p:spPr>
      </p:sp>
      <p:sp>
        <p:nvSpPr>
          <p:cNvPr id="3" name="Freeform 3"/>
          <p:cNvSpPr/>
          <p:nvPr/>
        </p:nvSpPr>
        <p:spPr>
          <a:xfrm rot="-487845" flipH="1">
            <a:off x="3153478" y="3775672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7513387" y="0"/>
                </a:moveTo>
                <a:lnTo>
                  <a:pt x="0" y="0"/>
                </a:lnTo>
                <a:lnTo>
                  <a:pt x="0" y="4931513"/>
                </a:lnTo>
                <a:lnTo>
                  <a:pt x="7513387" y="4931513"/>
                </a:lnTo>
                <a:lnTo>
                  <a:pt x="75133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34961">
            <a:off x="6258040" y="755212"/>
            <a:ext cx="5698084" cy="10026722"/>
          </a:xfrm>
          <a:custGeom>
            <a:avLst/>
            <a:gdLst/>
            <a:ahLst/>
            <a:cxnLst/>
            <a:rect l="l" t="t" r="r" b="b"/>
            <a:pathLst>
              <a:path w="5698084" h="10026722">
                <a:moveTo>
                  <a:pt x="0" y="0"/>
                </a:moveTo>
                <a:lnTo>
                  <a:pt x="5698085" y="0"/>
                </a:lnTo>
                <a:lnTo>
                  <a:pt x="5698085" y="10026722"/>
                </a:lnTo>
                <a:lnTo>
                  <a:pt x="0" y="1002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4456"/>
            </a:stretch>
          </a:blipFill>
        </p:spPr>
      </p:sp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90726" y="1487345"/>
            <a:ext cx="3152961" cy="2987431"/>
          </a:xfrm>
          <a:custGeom>
            <a:avLst/>
            <a:gdLst/>
            <a:ahLst/>
            <a:cxnLst/>
            <a:rect l="l" t="t" r="r" b="b"/>
            <a:pathLst>
              <a:path w="3152961" h="2987431">
                <a:moveTo>
                  <a:pt x="0" y="0"/>
                </a:moveTo>
                <a:lnTo>
                  <a:pt x="3152961" y="0"/>
                </a:lnTo>
                <a:lnTo>
                  <a:pt x="3152961" y="2987430"/>
                </a:lnTo>
                <a:lnTo>
                  <a:pt x="0" y="2987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7890">
            <a:off x="13737537" y="6514484"/>
            <a:ext cx="2090428" cy="3057299"/>
          </a:xfrm>
          <a:custGeom>
            <a:avLst/>
            <a:gdLst/>
            <a:ahLst/>
            <a:cxnLst/>
            <a:rect l="l" t="t" r="r" b="b"/>
            <a:pathLst>
              <a:path w="2090428" h="3057299">
                <a:moveTo>
                  <a:pt x="0" y="0"/>
                </a:moveTo>
                <a:lnTo>
                  <a:pt x="2090429" y="0"/>
                </a:lnTo>
                <a:lnTo>
                  <a:pt x="2090429" y="3057299"/>
                </a:lnTo>
                <a:lnTo>
                  <a:pt x="0" y="30572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49330" y="7940727"/>
            <a:ext cx="3081225" cy="1486691"/>
          </a:xfrm>
          <a:custGeom>
            <a:avLst/>
            <a:gdLst/>
            <a:ahLst/>
            <a:cxnLst/>
            <a:rect l="l" t="t" r="r" b="b"/>
            <a:pathLst>
              <a:path w="3081225" h="1486691">
                <a:moveTo>
                  <a:pt x="0" y="0"/>
                </a:moveTo>
                <a:lnTo>
                  <a:pt x="3081226" y="0"/>
                </a:lnTo>
                <a:lnTo>
                  <a:pt x="3081226" y="1486691"/>
                </a:lnTo>
                <a:lnTo>
                  <a:pt x="0" y="14866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336227">
            <a:off x="14318373" y="2876043"/>
            <a:ext cx="1209807" cy="2452951"/>
          </a:xfrm>
          <a:custGeom>
            <a:avLst/>
            <a:gdLst/>
            <a:ahLst/>
            <a:cxnLst/>
            <a:rect l="l" t="t" r="r" b="b"/>
            <a:pathLst>
              <a:path w="1209807" h="2452951">
                <a:moveTo>
                  <a:pt x="0" y="0"/>
                </a:moveTo>
                <a:lnTo>
                  <a:pt x="1209808" y="0"/>
                </a:lnTo>
                <a:lnTo>
                  <a:pt x="1209808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6" name="TextBox 17"/>
          <p:cNvSpPr txBox="1"/>
          <p:nvPr/>
        </p:nvSpPr>
        <p:spPr>
          <a:xfrm>
            <a:off x="4494830" y="931103"/>
            <a:ext cx="956118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spc="-129" dirty="0" smtClean="0">
                <a:solidFill>
                  <a:srgbClr val="000000"/>
                </a:solidFill>
                <a:latin typeface="Agrandir Bold"/>
              </a:rPr>
              <a:t>S4-S6 Supported </a:t>
            </a: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Study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4693" y="3033325"/>
            <a:ext cx="8725333" cy="481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be supported study sessions running after school for most subjects in the run up to your prelims.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 Study Will Start From Monday 15</a:t>
            </a:r>
            <a:r>
              <a:rPr lang="en-GB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September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Prelims Will Start from Wednesday 26</a:t>
            </a:r>
            <a:r>
              <a:rPr lang="en-GB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7"/>
          <p:cNvSpPr txBox="1"/>
          <p:nvPr/>
        </p:nvSpPr>
        <p:spPr>
          <a:xfrm>
            <a:off x="3961258" y="399950"/>
            <a:ext cx="1001838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spc="-129" dirty="0" smtClean="0">
                <a:solidFill>
                  <a:srgbClr val="000000"/>
                </a:solidFill>
                <a:latin typeface="Agrandir Bold"/>
              </a:rPr>
              <a:t>S4-S6 Supported </a:t>
            </a: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Study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0AC638-B429-4998-836B-8AC8557367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1473" y="1400224"/>
            <a:ext cx="9035528" cy="35929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CA116B-FEE2-4107-8238-614F6ACC2374}"/>
              </a:ext>
            </a:extLst>
          </p:cNvPr>
          <p:cNvSpPr txBox="1"/>
          <p:nvPr/>
        </p:nvSpPr>
        <p:spPr>
          <a:xfrm>
            <a:off x="8855337" y="5898018"/>
            <a:ext cx="906780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Supported study timetables will be emailed to all pupils</a:t>
            </a:r>
          </a:p>
          <a:p>
            <a:endParaRPr lang="en-GB" sz="2400" dirty="0"/>
          </a:p>
          <a:p>
            <a:r>
              <a:rPr lang="en-GB" sz="2400" dirty="0"/>
              <a:t>Paper copies are available from the back of the hall or from the office</a:t>
            </a:r>
          </a:p>
          <a:p>
            <a:endParaRPr lang="en-GB" sz="2400" dirty="0"/>
          </a:p>
          <a:p>
            <a:r>
              <a:rPr lang="en-GB" sz="2400" dirty="0"/>
              <a:t>The timetable will also be on twitter</a:t>
            </a:r>
          </a:p>
          <a:p>
            <a:endParaRPr lang="en-GB" sz="2400" dirty="0"/>
          </a:p>
          <a:p>
            <a:r>
              <a:rPr lang="en-GB" sz="2400" dirty="0"/>
              <a:t>Pupils who attend supported study do better in their prelims and exams</a:t>
            </a:r>
          </a:p>
          <a:p>
            <a:endParaRPr lang="en-GB" sz="2400" dirty="0"/>
          </a:p>
          <a:p>
            <a:r>
              <a:rPr lang="en-GB" sz="2400" dirty="0"/>
              <a:t>The library homework club will also run as well as the supported study sessions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3000E-6D26-45B7-961C-73B6D08398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14" y="1485900"/>
            <a:ext cx="6949593" cy="81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7"/>
          <p:cNvSpPr txBox="1"/>
          <p:nvPr/>
        </p:nvSpPr>
        <p:spPr>
          <a:xfrm>
            <a:off x="4343400" y="994229"/>
            <a:ext cx="963738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spc="-129" dirty="0" smtClean="0">
                <a:solidFill>
                  <a:srgbClr val="000000"/>
                </a:solidFill>
                <a:latin typeface="Agrandir Bold"/>
              </a:rPr>
              <a:t>S4-S6 Supported </a:t>
            </a: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Study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A116B-FEE2-4107-8238-614F6ACC2374}"/>
              </a:ext>
            </a:extLst>
          </p:cNvPr>
          <p:cNvSpPr txBox="1"/>
          <p:nvPr/>
        </p:nvSpPr>
        <p:spPr>
          <a:xfrm>
            <a:off x="885623" y="3172674"/>
            <a:ext cx="1691640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To encourage people to go to supported study, you will receive a stamp each time you attend. </a:t>
            </a:r>
          </a:p>
          <a:p>
            <a:endParaRPr lang="en-GB" sz="4000" dirty="0"/>
          </a:p>
          <a:p>
            <a:r>
              <a:rPr lang="en-GB" sz="4000" dirty="0"/>
              <a:t>For every 8 stamps you will get a free drink from our Barista team</a:t>
            </a:r>
          </a:p>
          <a:p>
            <a:endParaRPr lang="en-GB" sz="4000" dirty="0"/>
          </a:p>
          <a:p>
            <a:r>
              <a:rPr lang="en-GB" sz="4000" dirty="0"/>
              <a:t>There will also be a £50 voucher for one lucky pupil</a:t>
            </a:r>
          </a:p>
          <a:p>
            <a:endParaRPr lang="en-GB" sz="4000" dirty="0"/>
          </a:p>
          <a:p>
            <a:r>
              <a:rPr lang="en-GB" sz="4000" dirty="0"/>
              <a:t>Mrs. McDade will let you know next week how this programme works</a:t>
            </a:r>
          </a:p>
        </p:txBody>
      </p:sp>
    </p:spTree>
    <p:extLst>
      <p:ext uri="{BB962C8B-B14F-4D97-AF65-F5344CB8AC3E}">
        <p14:creationId xmlns:p14="http://schemas.microsoft.com/office/powerpoint/2010/main" val="273435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7"/>
          <p:cNvSpPr txBox="1"/>
          <p:nvPr/>
        </p:nvSpPr>
        <p:spPr>
          <a:xfrm>
            <a:off x="4840611" y="383626"/>
            <a:ext cx="8082195" cy="97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S6 Information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A116B-FEE2-4107-8238-614F6ACC2374}"/>
              </a:ext>
            </a:extLst>
          </p:cNvPr>
          <p:cNvSpPr txBox="1"/>
          <p:nvPr/>
        </p:nvSpPr>
        <p:spPr>
          <a:xfrm>
            <a:off x="885623" y="3172674"/>
            <a:ext cx="1691640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Prom</a:t>
            </a:r>
          </a:p>
          <a:p>
            <a:endParaRPr lang="en-GB" sz="4000" dirty="0"/>
          </a:p>
          <a:p>
            <a:r>
              <a:rPr lang="en-GB" sz="4000" dirty="0"/>
              <a:t>Yearbooks</a:t>
            </a:r>
          </a:p>
          <a:p>
            <a:endParaRPr lang="en-GB" sz="4000" dirty="0"/>
          </a:p>
          <a:p>
            <a:r>
              <a:rPr lang="en-GB" sz="4000" dirty="0"/>
              <a:t>Hoodies</a:t>
            </a:r>
          </a:p>
          <a:p>
            <a:endParaRPr lang="en-GB" sz="4000" dirty="0"/>
          </a:p>
          <a:p>
            <a:r>
              <a:rPr lang="en-GB" sz="4000" dirty="0"/>
              <a:t>Leavers Event</a:t>
            </a:r>
          </a:p>
        </p:txBody>
      </p:sp>
    </p:spTree>
    <p:extLst>
      <p:ext uri="{BB962C8B-B14F-4D97-AF65-F5344CB8AC3E}">
        <p14:creationId xmlns:p14="http://schemas.microsoft.com/office/powerpoint/2010/main" val="2616933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00758">
            <a:off x="11195900" y="-1828787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6" y="0"/>
                </a:lnTo>
                <a:lnTo>
                  <a:pt x="5875676" y="3238966"/>
                </a:lnTo>
                <a:lnTo>
                  <a:pt x="0" y="323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252938">
            <a:off x="1036327" y="-1229480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0"/>
                </a:lnTo>
                <a:lnTo>
                  <a:pt x="0" y="2458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126417">
            <a:off x="-2705947" y="4264182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370532">
            <a:off x="-1620319" y="7570216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197389">
            <a:off x="17367324" y="2939499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19215">
            <a:off x="6319811" y="9442401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6902" y="299880"/>
            <a:ext cx="17491712" cy="9735399"/>
          </a:xfrm>
          <a:custGeom>
            <a:avLst/>
            <a:gdLst/>
            <a:ahLst/>
            <a:cxnLst/>
            <a:rect l="l" t="t" r="r" b="b"/>
            <a:pathLst>
              <a:path w="17491712" h="9735399">
                <a:moveTo>
                  <a:pt x="0" y="0"/>
                </a:moveTo>
                <a:lnTo>
                  <a:pt x="17491712" y="0"/>
                </a:lnTo>
                <a:lnTo>
                  <a:pt x="17491712" y="9735399"/>
                </a:lnTo>
                <a:lnTo>
                  <a:pt x="0" y="9735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143" r="-3096" b="-2143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00758">
            <a:off x="11195900" y="-1828787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6" y="0"/>
                </a:lnTo>
                <a:lnTo>
                  <a:pt x="5875676" y="3238966"/>
                </a:lnTo>
                <a:lnTo>
                  <a:pt x="0" y="323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252938">
            <a:off x="1036327" y="-1229480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0"/>
                </a:lnTo>
                <a:lnTo>
                  <a:pt x="0" y="2458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126417">
            <a:off x="-2705947" y="4264182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370532">
            <a:off x="-1620319" y="7570216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197389">
            <a:off x="17367324" y="2939499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19215">
            <a:off x="6319811" y="9442401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68399" y="294134"/>
            <a:ext cx="16390901" cy="9414222"/>
          </a:xfrm>
          <a:custGeom>
            <a:avLst/>
            <a:gdLst/>
            <a:ahLst/>
            <a:cxnLst/>
            <a:rect l="l" t="t" r="r" b="b"/>
            <a:pathLst>
              <a:path w="16390901" h="9414222">
                <a:moveTo>
                  <a:pt x="0" y="0"/>
                </a:moveTo>
                <a:lnTo>
                  <a:pt x="16390901" y="0"/>
                </a:lnTo>
                <a:lnTo>
                  <a:pt x="16390901" y="9414222"/>
                </a:lnTo>
                <a:lnTo>
                  <a:pt x="0" y="9414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409" r="-2409" b="-2654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9708" y="0"/>
            <a:ext cx="17560723" cy="10103299"/>
          </a:xfrm>
          <a:custGeom>
            <a:avLst/>
            <a:gdLst/>
            <a:ahLst/>
            <a:cxnLst/>
            <a:rect l="l" t="t" r="r" b="b"/>
            <a:pathLst>
              <a:path w="17560723" h="10103299">
                <a:moveTo>
                  <a:pt x="0" y="0"/>
                </a:moveTo>
                <a:lnTo>
                  <a:pt x="17560723" y="0"/>
                </a:lnTo>
                <a:lnTo>
                  <a:pt x="17560723" y="10103299"/>
                </a:lnTo>
                <a:lnTo>
                  <a:pt x="0" y="101032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6" t="-1301" r="-1806"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1347">
            <a:off x="12815286" y="3182551"/>
            <a:ext cx="2221664" cy="4114800"/>
          </a:xfrm>
          <a:custGeom>
            <a:avLst/>
            <a:gdLst/>
            <a:ahLst/>
            <a:cxnLst/>
            <a:rect l="l" t="t" r="r" b="b"/>
            <a:pathLst>
              <a:path w="2221664" h="4114800">
                <a:moveTo>
                  <a:pt x="0" y="0"/>
                </a:moveTo>
                <a:lnTo>
                  <a:pt x="2221664" y="0"/>
                </a:lnTo>
                <a:lnTo>
                  <a:pt x="2221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53400"/>
            </a:stretch>
          </a:blipFill>
        </p:spPr>
      </p:sp>
      <p:sp>
        <p:nvSpPr>
          <p:cNvPr id="3" name="Freeform 3"/>
          <p:cNvSpPr/>
          <p:nvPr/>
        </p:nvSpPr>
        <p:spPr>
          <a:xfrm rot="-487845" flipH="1">
            <a:off x="3153478" y="3775672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7513387" y="0"/>
                </a:moveTo>
                <a:lnTo>
                  <a:pt x="0" y="0"/>
                </a:lnTo>
                <a:lnTo>
                  <a:pt x="0" y="4931513"/>
                </a:lnTo>
                <a:lnTo>
                  <a:pt x="7513387" y="4931513"/>
                </a:lnTo>
                <a:lnTo>
                  <a:pt x="75133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34961">
            <a:off x="6209989" y="682099"/>
            <a:ext cx="5698084" cy="10026722"/>
          </a:xfrm>
          <a:custGeom>
            <a:avLst/>
            <a:gdLst/>
            <a:ahLst/>
            <a:cxnLst/>
            <a:rect l="l" t="t" r="r" b="b"/>
            <a:pathLst>
              <a:path w="5698084" h="10026722">
                <a:moveTo>
                  <a:pt x="0" y="0"/>
                </a:moveTo>
                <a:lnTo>
                  <a:pt x="5698085" y="0"/>
                </a:lnTo>
                <a:lnTo>
                  <a:pt x="5698085" y="10026722"/>
                </a:lnTo>
                <a:lnTo>
                  <a:pt x="0" y="1002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4456"/>
            </a:stretch>
          </a:blipFill>
        </p:spPr>
        <p:txBody>
          <a:bodyPr/>
          <a:lstStyle/>
          <a:p>
            <a:r>
              <a:rPr lang="en-GB" dirty="0"/>
              <a:t>Ta</a:t>
            </a:r>
          </a:p>
        </p:txBody>
      </p:sp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42502" y="2196237"/>
            <a:ext cx="3152961" cy="2987431"/>
          </a:xfrm>
          <a:custGeom>
            <a:avLst/>
            <a:gdLst/>
            <a:ahLst/>
            <a:cxnLst/>
            <a:rect l="l" t="t" r="r" b="b"/>
            <a:pathLst>
              <a:path w="3152961" h="2987431">
                <a:moveTo>
                  <a:pt x="0" y="0"/>
                </a:moveTo>
                <a:lnTo>
                  <a:pt x="3152961" y="0"/>
                </a:lnTo>
                <a:lnTo>
                  <a:pt x="3152961" y="2987430"/>
                </a:lnTo>
                <a:lnTo>
                  <a:pt x="0" y="2987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7890">
            <a:off x="12754134" y="5995384"/>
            <a:ext cx="2090428" cy="3057299"/>
          </a:xfrm>
          <a:custGeom>
            <a:avLst/>
            <a:gdLst/>
            <a:ahLst/>
            <a:cxnLst/>
            <a:rect l="l" t="t" r="r" b="b"/>
            <a:pathLst>
              <a:path w="2090428" h="3057299">
                <a:moveTo>
                  <a:pt x="0" y="0"/>
                </a:moveTo>
                <a:lnTo>
                  <a:pt x="2090429" y="0"/>
                </a:lnTo>
                <a:lnTo>
                  <a:pt x="2090429" y="3057299"/>
                </a:lnTo>
                <a:lnTo>
                  <a:pt x="0" y="30572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33579" y="7385481"/>
            <a:ext cx="3081225" cy="1486691"/>
          </a:xfrm>
          <a:custGeom>
            <a:avLst/>
            <a:gdLst/>
            <a:ahLst/>
            <a:cxnLst/>
            <a:rect l="l" t="t" r="r" b="b"/>
            <a:pathLst>
              <a:path w="3081225" h="1486691">
                <a:moveTo>
                  <a:pt x="0" y="0"/>
                </a:moveTo>
                <a:lnTo>
                  <a:pt x="3081226" y="0"/>
                </a:lnTo>
                <a:lnTo>
                  <a:pt x="3081226" y="1486691"/>
                </a:lnTo>
                <a:lnTo>
                  <a:pt x="0" y="14866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336227">
            <a:off x="13330199" y="3097766"/>
            <a:ext cx="1209807" cy="2452951"/>
          </a:xfrm>
          <a:custGeom>
            <a:avLst/>
            <a:gdLst/>
            <a:ahLst/>
            <a:cxnLst/>
            <a:rect l="l" t="t" r="r" b="b"/>
            <a:pathLst>
              <a:path w="1209807" h="2452951">
                <a:moveTo>
                  <a:pt x="0" y="0"/>
                </a:moveTo>
                <a:lnTo>
                  <a:pt x="1209808" y="0"/>
                </a:lnTo>
                <a:lnTo>
                  <a:pt x="1209808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6" name="TextBox 17"/>
          <p:cNvSpPr txBox="1"/>
          <p:nvPr/>
        </p:nvSpPr>
        <p:spPr>
          <a:xfrm>
            <a:off x="4840611" y="383626"/>
            <a:ext cx="8082195" cy="197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Extra-curricular Fayre</a:t>
            </a:r>
          </a:p>
        </p:txBody>
      </p:sp>
      <p:sp>
        <p:nvSpPr>
          <p:cNvPr id="17" name="Rectangle 16"/>
          <p:cNvSpPr/>
          <p:nvPr/>
        </p:nvSpPr>
        <p:spPr>
          <a:xfrm rot="21411578">
            <a:off x="4611075" y="3620141"/>
            <a:ext cx="8598685" cy="417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Taking place in the Assembly Hall, 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Friday 5 September 2025.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en-GB" sz="3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 to sign up to many extra-curricular clubs for lunch times and after school</a:t>
            </a:r>
            <a:endParaRPr lang="en-GB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8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15885">
            <a:off x="7787552" y="3775386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0" y="0"/>
                </a:moveTo>
                <a:lnTo>
                  <a:pt x="7513386" y="0"/>
                </a:lnTo>
                <a:lnTo>
                  <a:pt x="7513386" y="4931514"/>
                </a:lnTo>
                <a:lnTo>
                  <a:pt x="0" y="493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6862">
            <a:off x="2743409" y="2871761"/>
            <a:ext cx="5990432" cy="5839575"/>
          </a:xfrm>
          <a:custGeom>
            <a:avLst/>
            <a:gdLst/>
            <a:ahLst/>
            <a:cxnLst/>
            <a:rect l="l" t="t" r="r" b="b"/>
            <a:pathLst>
              <a:path w="5990432" h="5839575">
                <a:moveTo>
                  <a:pt x="0" y="0"/>
                </a:moveTo>
                <a:lnTo>
                  <a:pt x="5990432" y="0"/>
                </a:lnTo>
                <a:lnTo>
                  <a:pt x="5990432" y="5839574"/>
                </a:lnTo>
                <a:lnTo>
                  <a:pt x="0" y="5839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45040"/>
            </a:stretch>
          </a:blipFill>
        </p:spPr>
      </p:sp>
      <p:sp>
        <p:nvSpPr>
          <p:cNvPr id="4" name="Freeform 4"/>
          <p:cNvSpPr/>
          <p:nvPr/>
        </p:nvSpPr>
        <p:spPr>
          <a:xfrm rot="-82494">
            <a:off x="2875395" y="1761043"/>
            <a:ext cx="11731235" cy="6714183"/>
          </a:xfrm>
          <a:custGeom>
            <a:avLst/>
            <a:gdLst/>
            <a:ahLst/>
            <a:cxnLst/>
            <a:rect l="l" t="t" r="r" b="b"/>
            <a:pathLst>
              <a:path w="11731235" h="6714183">
                <a:moveTo>
                  <a:pt x="0" y="0"/>
                </a:moveTo>
                <a:lnTo>
                  <a:pt x="11731235" y="0"/>
                </a:lnTo>
                <a:lnTo>
                  <a:pt x="11731235" y="6714183"/>
                </a:lnTo>
                <a:lnTo>
                  <a:pt x="0" y="6714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334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26002" y="1208717"/>
            <a:ext cx="3038649" cy="2879120"/>
          </a:xfrm>
          <a:custGeom>
            <a:avLst/>
            <a:gdLst/>
            <a:ahLst/>
            <a:cxnLst/>
            <a:rect l="l" t="t" r="r" b="b"/>
            <a:pathLst>
              <a:path w="3038649" h="2879120">
                <a:moveTo>
                  <a:pt x="0" y="0"/>
                </a:moveTo>
                <a:lnTo>
                  <a:pt x="3038649" y="0"/>
                </a:lnTo>
                <a:lnTo>
                  <a:pt x="3038649" y="2879120"/>
                </a:lnTo>
                <a:lnTo>
                  <a:pt x="0" y="28791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89043" y="5940621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9360" y="4481928"/>
            <a:ext cx="4572264" cy="4653704"/>
          </a:xfrm>
          <a:custGeom>
            <a:avLst/>
            <a:gdLst/>
            <a:ahLst/>
            <a:cxnLst/>
            <a:rect l="l" t="t" r="r" b="b"/>
            <a:pathLst>
              <a:path w="4572264" h="4653704">
                <a:moveTo>
                  <a:pt x="0" y="0"/>
                </a:moveTo>
                <a:lnTo>
                  <a:pt x="4572265" y="0"/>
                </a:lnTo>
                <a:lnTo>
                  <a:pt x="4572265" y="4653705"/>
                </a:lnTo>
                <a:lnTo>
                  <a:pt x="0" y="4653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197389">
            <a:off x="15531917" y="-65351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994124">
            <a:off x="5425198" y="940386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239578">
            <a:off x="-916157" y="-1028700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598121">
            <a:off x="2491871" y="7209833"/>
            <a:ext cx="3007321" cy="1759283"/>
          </a:xfrm>
          <a:custGeom>
            <a:avLst/>
            <a:gdLst/>
            <a:ahLst/>
            <a:cxnLst/>
            <a:rect l="l" t="t" r="r" b="b"/>
            <a:pathLst>
              <a:path w="3007321" h="1759283">
                <a:moveTo>
                  <a:pt x="0" y="0"/>
                </a:moveTo>
                <a:lnTo>
                  <a:pt x="3007320" y="0"/>
                </a:lnTo>
                <a:lnTo>
                  <a:pt x="3007320" y="1759283"/>
                </a:lnTo>
                <a:lnTo>
                  <a:pt x="0" y="17592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945637">
            <a:off x="13786679" y="3168847"/>
            <a:ext cx="1146208" cy="2324001"/>
          </a:xfrm>
          <a:custGeom>
            <a:avLst/>
            <a:gdLst/>
            <a:ahLst/>
            <a:cxnLst/>
            <a:rect l="l" t="t" r="r" b="b"/>
            <a:pathLst>
              <a:path w="1146208" h="2324001">
                <a:moveTo>
                  <a:pt x="0" y="0"/>
                </a:moveTo>
                <a:lnTo>
                  <a:pt x="1146208" y="0"/>
                </a:lnTo>
                <a:lnTo>
                  <a:pt x="1146208" y="2324000"/>
                </a:lnTo>
                <a:lnTo>
                  <a:pt x="0" y="23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049771" y="7736121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252938">
            <a:off x="8709979" y="-1552077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947534">
            <a:off x="3555012" y="-2929516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5334001" y="3035748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DM Sans Bold" panose="020B0604020202020204" charset="0"/>
              </a:rPr>
              <a:t>School Captains and Vice Captains 2025-2026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9378" y="4229100"/>
            <a:ext cx="8006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DM Sans Bold" panose="020B0604020202020204" charset="0"/>
              </a:rPr>
              <a:t>Captains</a:t>
            </a:r>
          </a:p>
          <a:p>
            <a:r>
              <a:rPr lang="en-GB" sz="3600" dirty="0">
                <a:latin typeface="DM Sans Bold" panose="020B0604020202020204" charset="0"/>
              </a:rPr>
              <a:t>Skye Robson and Struan Campbell</a:t>
            </a:r>
          </a:p>
          <a:p>
            <a:r>
              <a:rPr lang="en-GB" sz="3600" u="sng" dirty="0">
                <a:latin typeface="DM Sans Bold" panose="020B0604020202020204" charset="0"/>
              </a:rPr>
              <a:t>Vice Captains</a:t>
            </a:r>
          </a:p>
          <a:p>
            <a:r>
              <a:rPr lang="en-GB" sz="3600" dirty="0">
                <a:latin typeface="DM Sans Bold" panose="020B0604020202020204" charset="0"/>
              </a:rPr>
              <a:t>Andrew O’Hare, Hollie </a:t>
            </a:r>
            <a:r>
              <a:rPr lang="en-GB" sz="3600" dirty="0" err="1">
                <a:latin typeface="DM Sans Bold" panose="020B0604020202020204" charset="0"/>
              </a:rPr>
              <a:t>Leckie</a:t>
            </a:r>
            <a:r>
              <a:rPr lang="en-GB" sz="3600" dirty="0">
                <a:latin typeface="DM Sans Bold" panose="020B0604020202020204" charset="0"/>
              </a:rPr>
              <a:t>, Jamie </a:t>
            </a:r>
            <a:r>
              <a:rPr lang="en-GB" sz="3600" dirty="0" err="1">
                <a:latin typeface="DM Sans Bold" panose="020B0604020202020204" charset="0"/>
              </a:rPr>
              <a:t>Helley</a:t>
            </a:r>
            <a:r>
              <a:rPr lang="en-GB" sz="3600" dirty="0">
                <a:latin typeface="DM Sans Bold" panose="020B0604020202020204" charset="0"/>
              </a:rPr>
              <a:t> and Taylor Morgan</a:t>
            </a:r>
          </a:p>
        </p:txBody>
      </p:sp>
    </p:spTree>
    <p:extLst>
      <p:ext uri="{BB962C8B-B14F-4D97-AF65-F5344CB8AC3E}">
        <p14:creationId xmlns:p14="http://schemas.microsoft.com/office/powerpoint/2010/main" val="2176152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1347">
            <a:off x="12815286" y="3182551"/>
            <a:ext cx="2221664" cy="4114800"/>
          </a:xfrm>
          <a:custGeom>
            <a:avLst/>
            <a:gdLst/>
            <a:ahLst/>
            <a:cxnLst/>
            <a:rect l="l" t="t" r="r" b="b"/>
            <a:pathLst>
              <a:path w="2221664" h="4114800">
                <a:moveTo>
                  <a:pt x="0" y="0"/>
                </a:moveTo>
                <a:lnTo>
                  <a:pt x="2221664" y="0"/>
                </a:lnTo>
                <a:lnTo>
                  <a:pt x="2221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53400"/>
            </a:stretch>
          </a:blipFill>
        </p:spPr>
      </p:sp>
      <p:sp>
        <p:nvSpPr>
          <p:cNvPr id="3" name="Freeform 3"/>
          <p:cNvSpPr/>
          <p:nvPr/>
        </p:nvSpPr>
        <p:spPr>
          <a:xfrm rot="-487845" flipH="1">
            <a:off x="3153478" y="3775672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7513387" y="0"/>
                </a:moveTo>
                <a:lnTo>
                  <a:pt x="0" y="0"/>
                </a:lnTo>
                <a:lnTo>
                  <a:pt x="0" y="4931513"/>
                </a:lnTo>
                <a:lnTo>
                  <a:pt x="7513387" y="4931513"/>
                </a:lnTo>
                <a:lnTo>
                  <a:pt x="75133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34961">
            <a:off x="6209989" y="682099"/>
            <a:ext cx="5698084" cy="10026722"/>
          </a:xfrm>
          <a:custGeom>
            <a:avLst/>
            <a:gdLst/>
            <a:ahLst/>
            <a:cxnLst/>
            <a:rect l="l" t="t" r="r" b="b"/>
            <a:pathLst>
              <a:path w="5698084" h="10026722">
                <a:moveTo>
                  <a:pt x="0" y="0"/>
                </a:moveTo>
                <a:lnTo>
                  <a:pt x="5698085" y="0"/>
                </a:lnTo>
                <a:lnTo>
                  <a:pt x="5698085" y="10026722"/>
                </a:lnTo>
                <a:lnTo>
                  <a:pt x="0" y="1002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4456"/>
            </a:stretch>
          </a:blipFill>
        </p:spPr>
        <p:txBody>
          <a:bodyPr/>
          <a:lstStyle/>
          <a:p>
            <a:r>
              <a:rPr lang="en-GB" dirty="0"/>
              <a:t>Ta</a:t>
            </a:r>
          </a:p>
        </p:txBody>
      </p:sp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42502" y="2196237"/>
            <a:ext cx="3152961" cy="2987431"/>
          </a:xfrm>
          <a:custGeom>
            <a:avLst/>
            <a:gdLst/>
            <a:ahLst/>
            <a:cxnLst/>
            <a:rect l="l" t="t" r="r" b="b"/>
            <a:pathLst>
              <a:path w="3152961" h="2987431">
                <a:moveTo>
                  <a:pt x="0" y="0"/>
                </a:moveTo>
                <a:lnTo>
                  <a:pt x="3152961" y="0"/>
                </a:lnTo>
                <a:lnTo>
                  <a:pt x="3152961" y="2987430"/>
                </a:lnTo>
                <a:lnTo>
                  <a:pt x="0" y="2987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7890">
            <a:off x="12754134" y="5995384"/>
            <a:ext cx="2090428" cy="3057299"/>
          </a:xfrm>
          <a:custGeom>
            <a:avLst/>
            <a:gdLst/>
            <a:ahLst/>
            <a:cxnLst/>
            <a:rect l="l" t="t" r="r" b="b"/>
            <a:pathLst>
              <a:path w="2090428" h="3057299">
                <a:moveTo>
                  <a:pt x="0" y="0"/>
                </a:moveTo>
                <a:lnTo>
                  <a:pt x="2090429" y="0"/>
                </a:lnTo>
                <a:lnTo>
                  <a:pt x="2090429" y="3057299"/>
                </a:lnTo>
                <a:lnTo>
                  <a:pt x="0" y="30572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33579" y="7385481"/>
            <a:ext cx="3081225" cy="1486691"/>
          </a:xfrm>
          <a:custGeom>
            <a:avLst/>
            <a:gdLst/>
            <a:ahLst/>
            <a:cxnLst/>
            <a:rect l="l" t="t" r="r" b="b"/>
            <a:pathLst>
              <a:path w="3081225" h="1486691">
                <a:moveTo>
                  <a:pt x="0" y="0"/>
                </a:moveTo>
                <a:lnTo>
                  <a:pt x="3081226" y="0"/>
                </a:lnTo>
                <a:lnTo>
                  <a:pt x="3081226" y="1486691"/>
                </a:lnTo>
                <a:lnTo>
                  <a:pt x="0" y="14866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336227">
            <a:off x="13330199" y="3097766"/>
            <a:ext cx="1209807" cy="2452951"/>
          </a:xfrm>
          <a:custGeom>
            <a:avLst/>
            <a:gdLst/>
            <a:ahLst/>
            <a:cxnLst/>
            <a:rect l="l" t="t" r="r" b="b"/>
            <a:pathLst>
              <a:path w="1209807" h="2452951">
                <a:moveTo>
                  <a:pt x="0" y="0"/>
                </a:moveTo>
                <a:lnTo>
                  <a:pt x="1209808" y="0"/>
                </a:lnTo>
                <a:lnTo>
                  <a:pt x="1209808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6" name="TextBox 17"/>
          <p:cNvSpPr txBox="1"/>
          <p:nvPr/>
        </p:nvSpPr>
        <p:spPr>
          <a:xfrm>
            <a:off x="4840611" y="383626"/>
            <a:ext cx="8082195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Careers Advisor – Lesley Niven</a:t>
            </a:r>
          </a:p>
        </p:txBody>
      </p:sp>
      <p:sp>
        <p:nvSpPr>
          <p:cNvPr id="17" name="Rectangle 16"/>
          <p:cNvSpPr/>
          <p:nvPr/>
        </p:nvSpPr>
        <p:spPr>
          <a:xfrm rot="21411578">
            <a:off x="4611075" y="4509327"/>
            <a:ext cx="8598685" cy="239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71500" indent="-571500" algn="ctr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Lesley will now be based in an office next to HTs room and not the library</a:t>
            </a:r>
          </a:p>
          <a:p>
            <a:pPr marL="571500" indent="-571500" algn="ctr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updates at assembly</a:t>
            </a:r>
            <a:endParaRPr lang="en-GB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21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1347">
            <a:off x="12815286" y="3182551"/>
            <a:ext cx="2221664" cy="4114800"/>
          </a:xfrm>
          <a:custGeom>
            <a:avLst/>
            <a:gdLst/>
            <a:ahLst/>
            <a:cxnLst/>
            <a:rect l="l" t="t" r="r" b="b"/>
            <a:pathLst>
              <a:path w="2221664" h="4114800">
                <a:moveTo>
                  <a:pt x="0" y="0"/>
                </a:moveTo>
                <a:lnTo>
                  <a:pt x="2221664" y="0"/>
                </a:lnTo>
                <a:lnTo>
                  <a:pt x="2221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53400"/>
            </a:stretch>
          </a:blipFill>
        </p:spPr>
      </p:sp>
      <p:sp>
        <p:nvSpPr>
          <p:cNvPr id="3" name="Freeform 3"/>
          <p:cNvSpPr/>
          <p:nvPr/>
        </p:nvSpPr>
        <p:spPr>
          <a:xfrm rot="-487845" flipH="1">
            <a:off x="3153478" y="3775672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7513387" y="0"/>
                </a:moveTo>
                <a:lnTo>
                  <a:pt x="0" y="0"/>
                </a:lnTo>
                <a:lnTo>
                  <a:pt x="0" y="4931513"/>
                </a:lnTo>
                <a:lnTo>
                  <a:pt x="7513387" y="4931513"/>
                </a:lnTo>
                <a:lnTo>
                  <a:pt x="75133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5764480" y="773381"/>
            <a:ext cx="6871632" cy="10707805"/>
          </a:xfrm>
          <a:custGeom>
            <a:avLst/>
            <a:gdLst/>
            <a:ahLst/>
            <a:cxnLst/>
            <a:rect l="l" t="t" r="r" b="b"/>
            <a:pathLst>
              <a:path w="5698084" h="10026722">
                <a:moveTo>
                  <a:pt x="0" y="0"/>
                </a:moveTo>
                <a:lnTo>
                  <a:pt x="5698085" y="0"/>
                </a:lnTo>
                <a:lnTo>
                  <a:pt x="5698085" y="10026722"/>
                </a:lnTo>
                <a:lnTo>
                  <a:pt x="0" y="1002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4456"/>
            </a:stretch>
          </a:blipFill>
        </p:spPr>
        <p:txBody>
          <a:bodyPr/>
          <a:lstStyle/>
          <a:p>
            <a:r>
              <a:rPr lang="en-GB" dirty="0"/>
              <a:t>Ta</a:t>
            </a:r>
          </a:p>
        </p:txBody>
      </p:sp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TextBox 17"/>
          <p:cNvSpPr txBox="1"/>
          <p:nvPr/>
        </p:nvSpPr>
        <p:spPr>
          <a:xfrm>
            <a:off x="4840611" y="383626"/>
            <a:ext cx="8082195" cy="97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Health and Safety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46395" y="3259204"/>
            <a:ext cx="10414637" cy="487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corridors and stairs can be very busy at certain times during the day.  Calm and sensible behaviour is a must at all times</a:t>
            </a: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C floor corridor can become very busy </a:t>
            </a:r>
            <a:r>
              <a:rPr lang="en-GB" sz="3200" dirty="0" err="1"/>
              <a:t>eg</a:t>
            </a:r>
            <a:r>
              <a:rPr lang="en-GB" sz="3200" dirty="0"/>
              <a:t> at the end of period 1 on Wednesday. S3 leaving the </a:t>
            </a:r>
            <a:r>
              <a:rPr lang="en-GB" sz="3200" dirty="0" err="1"/>
              <a:t>dept</a:t>
            </a:r>
            <a:r>
              <a:rPr lang="en-GB" sz="3200" dirty="0"/>
              <a:t> and S1 arriving and Maths have S2 leaving. </a:t>
            </a: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/>
              <a:t>S2 to be advised to use the middle stairs rather than coming to the stairs at the end of the corridor.</a:t>
            </a:r>
            <a:endParaRPr lang="en-GB" sz="3200" b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en-GB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5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1347">
            <a:off x="12815286" y="3182551"/>
            <a:ext cx="2221664" cy="4114800"/>
          </a:xfrm>
          <a:custGeom>
            <a:avLst/>
            <a:gdLst/>
            <a:ahLst/>
            <a:cxnLst/>
            <a:rect l="l" t="t" r="r" b="b"/>
            <a:pathLst>
              <a:path w="2221664" h="4114800">
                <a:moveTo>
                  <a:pt x="0" y="0"/>
                </a:moveTo>
                <a:lnTo>
                  <a:pt x="2221664" y="0"/>
                </a:lnTo>
                <a:lnTo>
                  <a:pt x="2221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53400"/>
            </a:stretch>
          </a:blipFill>
        </p:spPr>
      </p:sp>
      <p:sp>
        <p:nvSpPr>
          <p:cNvPr id="3" name="Freeform 3"/>
          <p:cNvSpPr/>
          <p:nvPr/>
        </p:nvSpPr>
        <p:spPr>
          <a:xfrm rot="-487845" flipH="1">
            <a:off x="3153478" y="3775672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7513387" y="0"/>
                </a:moveTo>
                <a:lnTo>
                  <a:pt x="0" y="0"/>
                </a:lnTo>
                <a:lnTo>
                  <a:pt x="0" y="4931513"/>
                </a:lnTo>
                <a:lnTo>
                  <a:pt x="7513387" y="4931513"/>
                </a:lnTo>
                <a:lnTo>
                  <a:pt x="75133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5764480" y="773381"/>
            <a:ext cx="6871632" cy="10707805"/>
          </a:xfrm>
          <a:custGeom>
            <a:avLst/>
            <a:gdLst/>
            <a:ahLst/>
            <a:cxnLst/>
            <a:rect l="l" t="t" r="r" b="b"/>
            <a:pathLst>
              <a:path w="5698084" h="10026722">
                <a:moveTo>
                  <a:pt x="0" y="0"/>
                </a:moveTo>
                <a:lnTo>
                  <a:pt x="5698085" y="0"/>
                </a:lnTo>
                <a:lnTo>
                  <a:pt x="5698085" y="10026722"/>
                </a:lnTo>
                <a:lnTo>
                  <a:pt x="0" y="1002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4456"/>
            </a:stretch>
          </a:blipFill>
        </p:spPr>
        <p:txBody>
          <a:bodyPr/>
          <a:lstStyle/>
          <a:p>
            <a:r>
              <a:rPr lang="en-GB" dirty="0"/>
              <a:t>Ta</a:t>
            </a:r>
          </a:p>
        </p:txBody>
      </p:sp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TextBox 17"/>
          <p:cNvSpPr txBox="1"/>
          <p:nvPr/>
        </p:nvSpPr>
        <p:spPr>
          <a:xfrm>
            <a:off x="4840611" y="383626"/>
            <a:ext cx="8082195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Fire Evacuation</a:t>
            </a:r>
          </a:p>
          <a:p>
            <a:pPr algn="ctr">
              <a:lnSpc>
                <a:spcPts val="7799"/>
              </a:lnSpc>
            </a:pP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Expectations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46395" y="3259204"/>
            <a:ext cx="10414637" cy="6481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Priority is evacuating the building calmly and safely.  Do not gather your belongings</a:t>
            </a: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instruction from your teacher.  </a:t>
            </a: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Leave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area in a sensible and orderly fashion and when out of building go directly to </a:t>
            </a:r>
            <a:r>
              <a:rPr lang="en-GB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your assembly 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point </a:t>
            </a:r>
            <a:r>
              <a:rPr lang="en-GB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S1-S3 in the playground and S4-S6 the </a:t>
            </a:r>
            <a:r>
              <a:rPr lang="en-GB" sz="32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astroturf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 is marked </a:t>
            </a:r>
            <a:r>
              <a:rPr lang="en-GB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both areas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Stay in your register class 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do not wander.  Must listen for your name so that register can be taken.</a:t>
            </a: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 go back in the building when given instruction to do so.</a:t>
            </a: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en-GB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1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1347">
            <a:off x="12815286" y="3182551"/>
            <a:ext cx="2221664" cy="4114800"/>
          </a:xfrm>
          <a:custGeom>
            <a:avLst/>
            <a:gdLst/>
            <a:ahLst/>
            <a:cxnLst/>
            <a:rect l="l" t="t" r="r" b="b"/>
            <a:pathLst>
              <a:path w="2221664" h="4114800">
                <a:moveTo>
                  <a:pt x="0" y="0"/>
                </a:moveTo>
                <a:lnTo>
                  <a:pt x="2221664" y="0"/>
                </a:lnTo>
                <a:lnTo>
                  <a:pt x="2221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53400"/>
            </a:stretch>
          </a:blipFill>
        </p:spPr>
      </p:sp>
      <p:sp>
        <p:nvSpPr>
          <p:cNvPr id="3" name="Freeform 3"/>
          <p:cNvSpPr/>
          <p:nvPr/>
        </p:nvSpPr>
        <p:spPr>
          <a:xfrm rot="-487845" flipH="1">
            <a:off x="3153478" y="3775672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7513387" y="0"/>
                </a:moveTo>
                <a:lnTo>
                  <a:pt x="0" y="0"/>
                </a:lnTo>
                <a:lnTo>
                  <a:pt x="0" y="4931513"/>
                </a:lnTo>
                <a:lnTo>
                  <a:pt x="7513387" y="4931513"/>
                </a:lnTo>
                <a:lnTo>
                  <a:pt x="75133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34961">
            <a:off x="6292524" y="687359"/>
            <a:ext cx="5698084" cy="10026722"/>
          </a:xfrm>
          <a:custGeom>
            <a:avLst/>
            <a:gdLst/>
            <a:ahLst/>
            <a:cxnLst/>
            <a:rect l="l" t="t" r="r" b="b"/>
            <a:pathLst>
              <a:path w="5698084" h="10026722">
                <a:moveTo>
                  <a:pt x="0" y="0"/>
                </a:moveTo>
                <a:lnTo>
                  <a:pt x="5698085" y="0"/>
                </a:lnTo>
                <a:lnTo>
                  <a:pt x="5698085" y="10026722"/>
                </a:lnTo>
                <a:lnTo>
                  <a:pt x="0" y="1002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4456"/>
            </a:stretch>
          </a:blipFill>
        </p:spPr>
      </p:sp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42502" y="2196237"/>
            <a:ext cx="3152961" cy="2987431"/>
          </a:xfrm>
          <a:custGeom>
            <a:avLst/>
            <a:gdLst/>
            <a:ahLst/>
            <a:cxnLst/>
            <a:rect l="l" t="t" r="r" b="b"/>
            <a:pathLst>
              <a:path w="3152961" h="2987431">
                <a:moveTo>
                  <a:pt x="0" y="0"/>
                </a:moveTo>
                <a:lnTo>
                  <a:pt x="3152961" y="0"/>
                </a:lnTo>
                <a:lnTo>
                  <a:pt x="3152961" y="2987430"/>
                </a:lnTo>
                <a:lnTo>
                  <a:pt x="0" y="2987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7890">
            <a:off x="12754134" y="5995384"/>
            <a:ext cx="2090428" cy="3057299"/>
          </a:xfrm>
          <a:custGeom>
            <a:avLst/>
            <a:gdLst/>
            <a:ahLst/>
            <a:cxnLst/>
            <a:rect l="l" t="t" r="r" b="b"/>
            <a:pathLst>
              <a:path w="2090428" h="3057299">
                <a:moveTo>
                  <a:pt x="0" y="0"/>
                </a:moveTo>
                <a:lnTo>
                  <a:pt x="2090429" y="0"/>
                </a:lnTo>
                <a:lnTo>
                  <a:pt x="2090429" y="3057299"/>
                </a:lnTo>
                <a:lnTo>
                  <a:pt x="0" y="30572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88412" y="4293697"/>
            <a:ext cx="6702154" cy="2337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1"/>
              </a:lnSpc>
            </a:pPr>
            <a:r>
              <a:rPr lang="en-US" sz="7185">
                <a:solidFill>
                  <a:srgbClr val="606060"/>
                </a:solidFill>
                <a:latin typeface="DM Sans Bold"/>
              </a:rPr>
              <a:t>Any questions?</a:t>
            </a:r>
          </a:p>
        </p:txBody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33579" y="7385481"/>
            <a:ext cx="3081225" cy="1486691"/>
          </a:xfrm>
          <a:custGeom>
            <a:avLst/>
            <a:gdLst/>
            <a:ahLst/>
            <a:cxnLst/>
            <a:rect l="l" t="t" r="r" b="b"/>
            <a:pathLst>
              <a:path w="3081225" h="1486691">
                <a:moveTo>
                  <a:pt x="0" y="0"/>
                </a:moveTo>
                <a:lnTo>
                  <a:pt x="3081226" y="0"/>
                </a:lnTo>
                <a:lnTo>
                  <a:pt x="3081226" y="1486691"/>
                </a:lnTo>
                <a:lnTo>
                  <a:pt x="0" y="14866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336227">
            <a:off x="13330199" y="3097766"/>
            <a:ext cx="1209807" cy="2452951"/>
          </a:xfrm>
          <a:custGeom>
            <a:avLst/>
            <a:gdLst/>
            <a:ahLst/>
            <a:cxnLst/>
            <a:rect l="l" t="t" r="r" b="b"/>
            <a:pathLst>
              <a:path w="1209807" h="2452951">
                <a:moveTo>
                  <a:pt x="0" y="0"/>
                </a:moveTo>
                <a:lnTo>
                  <a:pt x="1209808" y="0"/>
                </a:lnTo>
                <a:lnTo>
                  <a:pt x="1209808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435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15885">
            <a:off x="7787552" y="3775386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0" y="0"/>
                </a:moveTo>
                <a:lnTo>
                  <a:pt x="7513386" y="0"/>
                </a:lnTo>
                <a:lnTo>
                  <a:pt x="7513386" y="4931514"/>
                </a:lnTo>
                <a:lnTo>
                  <a:pt x="0" y="493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6862">
            <a:off x="2743409" y="2871761"/>
            <a:ext cx="5990432" cy="5839575"/>
          </a:xfrm>
          <a:custGeom>
            <a:avLst/>
            <a:gdLst/>
            <a:ahLst/>
            <a:cxnLst/>
            <a:rect l="l" t="t" r="r" b="b"/>
            <a:pathLst>
              <a:path w="5990432" h="5839575">
                <a:moveTo>
                  <a:pt x="0" y="0"/>
                </a:moveTo>
                <a:lnTo>
                  <a:pt x="5990432" y="0"/>
                </a:lnTo>
                <a:lnTo>
                  <a:pt x="5990432" y="5839574"/>
                </a:lnTo>
                <a:lnTo>
                  <a:pt x="0" y="5839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45040"/>
            </a:stretch>
          </a:blipFill>
        </p:spPr>
      </p:sp>
      <p:sp>
        <p:nvSpPr>
          <p:cNvPr id="4" name="Freeform 4"/>
          <p:cNvSpPr/>
          <p:nvPr/>
        </p:nvSpPr>
        <p:spPr>
          <a:xfrm rot="-82494">
            <a:off x="2875395" y="1761043"/>
            <a:ext cx="11731235" cy="6714183"/>
          </a:xfrm>
          <a:custGeom>
            <a:avLst/>
            <a:gdLst/>
            <a:ahLst/>
            <a:cxnLst/>
            <a:rect l="l" t="t" r="r" b="b"/>
            <a:pathLst>
              <a:path w="11731235" h="6714183">
                <a:moveTo>
                  <a:pt x="0" y="0"/>
                </a:moveTo>
                <a:lnTo>
                  <a:pt x="11731235" y="0"/>
                </a:lnTo>
                <a:lnTo>
                  <a:pt x="11731235" y="6714183"/>
                </a:lnTo>
                <a:lnTo>
                  <a:pt x="0" y="6714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334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26002" y="1208717"/>
            <a:ext cx="3038649" cy="2879120"/>
          </a:xfrm>
          <a:custGeom>
            <a:avLst/>
            <a:gdLst/>
            <a:ahLst/>
            <a:cxnLst/>
            <a:rect l="l" t="t" r="r" b="b"/>
            <a:pathLst>
              <a:path w="3038649" h="2879120">
                <a:moveTo>
                  <a:pt x="0" y="0"/>
                </a:moveTo>
                <a:lnTo>
                  <a:pt x="3038649" y="0"/>
                </a:lnTo>
                <a:lnTo>
                  <a:pt x="3038649" y="2879120"/>
                </a:lnTo>
                <a:lnTo>
                  <a:pt x="0" y="28791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89043" y="5940621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9360" y="4481928"/>
            <a:ext cx="4572264" cy="4653704"/>
          </a:xfrm>
          <a:custGeom>
            <a:avLst/>
            <a:gdLst/>
            <a:ahLst/>
            <a:cxnLst/>
            <a:rect l="l" t="t" r="r" b="b"/>
            <a:pathLst>
              <a:path w="4572264" h="4653704">
                <a:moveTo>
                  <a:pt x="0" y="0"/>
                </a:moveTo>
                <a:lnTo>
                  <a:pt x="4572265" y="0"/>
                </a:lnTo>
                <a:lnTo>
                  <a:pt x="4572265" y="4653705"/>
                </a:lnTo>
                <a:lnTo>
                  <a:pt x="0" y="4653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197389">
            <a:off x="15531917" y="-65351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994124">
            <a:off x="5425198" y="940386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239578">
            <a:off x="-916157" y="-1028700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598121">
            <a:off x="2491871" y="7209833"/>
            <a:ext cx="3007321" cy="1759283"/>
          </a:xfrm>
          <a:custGeom>
            <a:avLst/>
            <a:gdLst/>
            <a:ahLst/>
            <a:cxnLst/>
            <a:rect l="l" t="t" r="r" b="b"/>
            <a:pathLst>
              <a:path w="3007321" h="1759283">
                <a:moveTo>
                  <a:pt x="0" y="0"/>
                </a:moveTo>
                <a:lnTo>
                  <a:pt x="3007320" y="0"/>
                </a:lnTo>
                <a:lnTo>
                  <a:pt x="3007320" y="1759283"/>
                </a:lnTo>
                <a:lnTo>
                  <a:pt x="0" y="17592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945637">
            <a:off x="13786679" y="3168847"/>
            <a:ext cx="1146208" cy="2324001"/>
          </a:xfrm>
          <a:custGeom>
            <a:avLst/>
            <a:gdLst/>
            <a:ahLst/>
            <a:cxnLst/>
            <a:rect l="l" t="t" r="r" b="b"/>
            <a:pathLst>
              <a:path w="1146208" h="2324001">
                <a:moveTo>
                  <a:pt x="0" y="0"/>
                </a:moveTo>
                <a:lnTo>
                  <a:pt x="1146208" y="0"/>
                </a:lnTo>
                <a:lnTo>
                  <a:pt x="1146208" y="2324000"/>
                </a:lnTo>
                <a:lnTo>
                  <a:pt x="0" y="23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049771" y="7736121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252938">
            <a:off x="8709979" y="-1552077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947534">
            <a:off x="3555012" y="-2929516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7398"/>
              </p:ext>
            </p:extLst>
          </p:nvPr>
        </p:nvGraphicFramePr>
        <p:xfrm>
          <a:off x="4495800" y="4269524"/>
          <a:ext cx="8961385" cy="3459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643">
                  <a:extLst>
                    <a:ext uri="{9D8B030D-6E8A-4147-A177-3AD203B41FA5}">
                      <a16:colId xmlns:a16="http://schemas.microsoft.com/office/drawing/2014/main" val="1763310709"/>
                    </a:ext>
                  </a:extLst>
                </a:gridCol>
                <a:gridCol w="5468742">
                  <a:extLst>
                    <a:ext uri="{9D8B030D-6E8A-4147-A177-3AD203B41FA5}">
                      <a16:colId xmlns:a16="http://schemas.microsoft.com/office/drawing/2014/main" val="499127954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10 September 2025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World Suicide Prevention Day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695381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19 September 2025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Youth Mental Health Day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623730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24 September 2025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National Fitness Day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5069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26 September 2025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European Languages Day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3999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26 September 2025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McMillan Cancer Coffee Morning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817643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208501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1" y="3035748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DM Sans Bold" panose="020B0604020202020204" charset="0"/>
              </a:rPr>
              <a:t>SEPTEMBER 2025 NATIONAL/WORLD WIDE EVENTS</a:t>
            </a:r>
          </a:p>
        </p:txBody>
      </p:sp>
    </p:spTree>
    <p:extLst>
      <p:ext uri="{BB962C8B-B14F-4D97-AF65-F5344CB8AC3E}">
        <p14:creationId xmlns:p14="http://schemas.microsoft.com/office/powerpoint/2010/main" val="271041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C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420336">
            <a:off x="11761811" y="2605127"/>
            <a:ext cx="5247686" cy="5185115"/>
            <a:chOff x="0" y="0"/>
            <a:chExt cx="1346831" cy="12645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6831" cy="1264540"/>
            </a:xfrm>
            <a:custGeom>
              <a:avLst/>
              <a:gdLst/>
              <a:ahLst/>
              <a:cxnLst/>
              <a:rect l="l" t="t" r="r" b="b"/>
              <a:pathLst>
                <a:path w="1346831" h="1264540">
                  <a:moveTo>
                    <a:pt x="0" y="0"/>
                  </a:moveTo>
                  <a:lnTo>
                    <a:pt x="1346831" y="0"/>
                  </a:lnTo>
                  <a:lnTo>
                    <a:pt x="1346831" y="1264540"/>
                  </a:lnTo>
                  <a:lnTo>
                    <a:pt x="0" y="12645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1346831" cy="1226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987975">
            <a:off x="16813139" y="7906835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5" y="0"/>
                </a:lnTo>
                <a:lnTo>
                  <a:pt x="2227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705922">
            <a:off x="13742333" y="-2093217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945637">
            <a:off x="16316406" y="5425586"/>
            <a:ext cx="1209807" cy="2452951"/>
          </a:xfrm>
          <a:custGeom>
            <a:avLst/>
            <a:gdLst/>
            <a:ahLst/>
            <a:cxnLst/>
            <a:rect l="l" t="t" r="r" b="b"/>
            <a:pathLst>
              <a:path w="1209807" h="2452951">
                <a:moveTo>
                  <a:pt x="0" y="0"/>
                </a:moveTo>
                <a:lnTo>
                  <a:pt x="1209807" y="0"/>
                </a:lnTo>
                <a:lnTo>
                  <a:pt x="1209807" y="2452950"/>
                </a:lnTo>
                <a:lnTo>
                  <a:pt x="0" y="24529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8" name="Freeform 8"/>
          <p:cNvSpPr/>
          <p:nvPr/>
        </p:nvSpPr>
        <p:spPr>
          <a:xfrm rot="-277003">
            <a:off x="14917168" y="6503514"/>
            <a:ext cx="1209807" cy="2452951"/>
          </a:xfrm>
          <a:custGeom>
            <a:avLst/>
            <a:gdLst/>
            <a:ahLst/>
            <a:cxnLst/>
            <a:rect l="l" t="t" r="r" b="b"/>
            <a:pathLst>
              <a:path w="1209807" h="2452951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65104" b="-2388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4190" y="-647700"/>
            <a:ext cx="11090287" cy="11124788"/>
            <a:chOff x="0" y="0"/>
            <a:chExt cx="14787049" cy="14833051"/>
          </a:xfrm>
        </p:grpSpPr>
        <p:sp>
          <p:nvSpPr>
            <p:cNvPr id="10" name="Freeform 10"/>
            <p:cNvSpPr/>
            <p:nvPr/>
          </p:nvSpPr>
          <p:spPr>
            <a:xfrm>
              <a:off x="3161646" y="0"/>
              <a:ext cx="11625404" cy="14833051"/>
            </a:xfrm>
            <a:custGeom>
              <a:avLst/>
              <a:gdLst/>
              <a:ahLst/>
              <a:cxnLst/>
              <a:rect l="l" t="t" r="r" b="b"/>
              <a:pathLst>
                <a:path w="11625404" h="14833051">
                  <a:moveTo>
                    <a:pt x="0" y="0"/>
                  </a:moveTo>
                  <a:lnTo>
                    <a:pt x="11625403" y="0"/>
                  </a:lnTo>
                  <a:lnTo>
                    <a:pt x="11625403" y="14833051"/>
                  </a:lnTo>
                  <a:lnTo>
                    <a:pt x="0" y="14833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75987"/>
              <a:ext cx="3378825" cy="14757064"/>
            </a:xfrm>
            <a:custGeom>
              <a:avLst/>
              <a:gdLst/>
              <a:ahLst/>
              <a:cxnLst/>
              <a:rect l="l" t="t" r="r" b="b"/>
              <a:pathLst>
                <a:path w="3378825" h="14757064">
                  <a:moveTo>
                    <a:pt x="0" y="0"/>
                  </a:moveTo>
                  <a:lnTo>
                    <a:pt x="3378825" y="0"/>
                  </a:lnTo>
                  <a:lnTo>
                    <a:pt x="3378825" y="14757064"/>
                  </a:lnTo>
                  <a:lnTo>
                    <a:pt x="0" y="14757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 t="-514" r="-24406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10938857" y="6088306"/>
            <a:ext cx="2257579" cy="3326083"/>
          </a:xfrm>
          <a:custGeom>
            <a:avLst/>
            <a:gdLst/>
            <a:ahLst/>
            <a:cxnLst/>
            <a:rect l="l" t="t" r="r" b="b"/>
            <a:pathLst>
              <a:path w="2257579" h="3326083">
                <a:moveTo>
                  <a:pt x="0" y="0"/>
                </a:moveTo>
                <a:lnTo>
                  <a:pt x="2257579" y="0"/>
                </a:lnTo>
                <a:lnTo>
                  <a:pt x="2257579" y="3326083"/>
                </a:lnTo>
                <a:lnTo>
                  <a:pt x="0" y="3326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96523">
            <a:off x="13857921" y="2715478"/>
            <a:ext cx="1924981" cy="633494"/>
          </a:xfrm>
          <a:custGeom>
            <a:avLst/>
            <a:gdLst/>
            <a:ahLst/>
            <a:cxnLst/>
            <a:rect l="l" t="t" r="r" b="b"/>
            <a:pathLst>
              <a:path w="1924981" h="633494">
                <a:moveTo>
                  <a:pt x="0" y="0"/>
                </a:moveTo>
                <a:lnTo>
                  <a:pt x="1924981" y="0"/>
                </a:lnTo>
                <a:lnTo>
                  <a:pt x="1924981" y="633494"/>
                </a:lnTo>
                <a:lnTo>
                  <a:pt x="0" y="633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21580" y="5024391"/>
            <a:ext cx="832385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DM Sans"/>
              </a:rPr>
              <a:t>Miss Rattray – S1/S5</a:t>
            </a:r>
          </a:p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DM Sans"/>
              </a:rPr>
              <a:t>Mrs</a:t>
            </a:r>
            <a:r>
              <a:rPr lang="en-US" sz="3200" dirty="0" smtClean="0">
                <a:solidFill>
                  <a:srgbClr val="000000"/>
                </a:solidFill>
                <a:latin typeface="DM Sans"/>
              </a:rPr>
              <a:t> Scott – S2/S5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DM Sans"/>
              </a:rPr>
              <a:t>Miss Lynch – S3/S5</a:t>
            </a:r>
          </a:p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DM Sans"/>
              </a:rPr>
              <a:t>Ms</a:t>
            </a:r>
            <a:r>
              <a:rPr lang="en-US" sz="3200" dirty="0" smtClean="0">
                <a:solidFill>
                  <a:srgbClr val="000000"/>
                </a:solidFill>
                <a:latin typeface="DM Sans"/>
              </a:rPr>
              <a:t> Shaw – S4/S6</a:t>
            </a:r>
            <a:endParaRPr lang="en-US" sz="3200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 rot="434681">
            <a:off x="12201230" y="3798436"/>
            <a:ext cx="4493389" cy="3249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9"/>
              </a:lnSpc>
              <a:spcBef>
                <a:spcPct val="0"/>
              </a:spcBef>
            </a:pPr>
            <a:r>
              <a:rPr lang="en-US" sz="3899" dirty="0">
                <a:solidFill>
                  <a:srgbClr val="000000"/>
                </a:solidFill>
                <a:latin typeface="DM Sans Bold"/>
              </a:rPr>
              <a:t>If you require support please speak to your Year Head or Pastoral Teacher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53652" y="1435570"/>
            <a:ext cx="7056355" cy="868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5400" spc="-126" dirty="0" smtClean="0">
                <a:solidFill>
                  <a:srgbClr val="000000"/>
                </a:solidFill>
                <a:latin typeface="Agrandir Bold"/>
              </a:rPr>
              <a:t>Year </a:t>
            </a:r>
            <a:r>
              <a:rPr lang="en-US" sz="4800" spc="-126" dirty="0" smtClean="0">
                <a:solidFill>
                  <a:srgbClr val="000000"/>
                </a:solidFill>
                <a:latin typeface="Agrandir Bold"/>
              </a:rPr>
              <a:t>Heads</a:t>
            </a:r>
            <a:endParaRPr lang="en-US" sz="4800" spc="-126" dirty="0">
              <a:solidFill>
                <a:srgbClr val="000000"/>
              </a:solidFill>
              <a:latin typeface="Agrandir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57672" y="2205192"/>
            <a:ext cx="7260306" cy="304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DM Sans"/>
              </a:rPr>
              <a:t>Mrs</a:t>
            </a:r>
            <a:r>
              <a:rPr lang="en-US" sz="3600" dirty="0" smtClean="0">
                <a:solidFill>
                  <a:srgbClr val="000000"/>
                </a:solidFill>
                <a:latin typeface="DM Sans"/>
              </a:rPr>
              <a:t> Shaw – S1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DM Sans"/>
              </a:rPr>
              <a:t>Miss Davis – S2</a:t>
            </a:r>
          </a:p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DM Sans"/>
              </a:rPr>
              <a:t>Mrs</a:t>
            </a:r>
            <a:r>
              <a:rPr lang="en-US" sz="3600" dirty="0" smtClean="0">
                <a:solidFill>
                  <a:srgbClr val="000000"/>
                </a:solidFill>
                <a:latin typeface="DM Sans"/>
              </a:rPr>
              <a:t> MacDonald – S3/S5</a:t>
            </a:r>
          </a:p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DM Sans"/>
              </a:rPr>
              <a:t>Mr</a:t>
            </a:r>
            <a:r>
              <a:rPr lang="en-US" sz="3600" dirty="0" smtClean="0">
                <a:solidFill>
                  <a:srgbClr val="000000"/>
                </a:solidFill>
                <a:latin typeface="DM Sans"/>
              </a:rPr>
              <a:t> Gilmour S4/S6</a:t>
            </a:r>
          </a:p>
          <a:p>
            <a:pPr algn="ctr">
              <a:lnSpc>
                <a:spcPts val="6479"/>
              </a:lnSpc>
            </a:pPr>
            <a:endParaRPr lang="en-US" sz="3600" dirty="0" smtClean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5522071" y="18373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40" y="0"/>
                </a:lnTo>
                <a:lnTo>
                  <a:pt x="2344540" y="2344540"/>
                </a:lnTo>
                <a:lnTo>
                  <a:pt x="0" y="234454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40438" y="7536541"/>
            <a:ext cx="9877295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 dirty="0">
                <a:solidFill>
                  <a:srgbClr val="000000"/>
                </a:solidFill>
                <a:latin typeface="DM Sans Bold"/>
              </a:rPr>
              <a:t>The house system will still remain in place as part of our school ethos and you will be given opportunities to participate in House challenges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1755849" y="4215457"/>
            <a:ext cx="7056355" cy="848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4800" spc="-126" dirty="0" smtClean="0">
                <a:solidFill>
                  <a:srgbClr val="000000"/>
                </a:solidFill>
                <a:latin typeface="Agrandir Bold"/>
              </a:rPr>
              <a:t>Pastoral Care Teachers</a:t>
            </a:r>
            <a:endParaRPr lang="en-US" sz="4800" spc="-126" dirty="0">
              <a:solidFill>
                <a:srgbClr val="000000"/>
              </a:solidFill>
              <a:latin typeface="Agrandir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5417">
            <a:off x="2361818" y="1520780"/>
            <a:ext cx="4028302" cy="7101463"/>
          </a:xfrm>
          <a:custGeom>
            <a:avLst/>
            <a:gdLst/>
            <a:ahLst/>
            <a:cxnLst/>
            <a:rect l="l" t="t" r="r" b="b"/>
            <a:pathLst>
              <a:path w="4028302" h="5255477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7713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86810" y="8561070"/>
            <a:ext cx="13469375" cy="73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599" dirty="0">
                <a:solidFill>
                  <a:srgbClr val="000000"/>
                </a:solidFill>
                <a:latin typeface="DM Sans Bold Italics"/>
              </a:rPr>
              <a:t>      Respect            Equality        Determination</a:t>
            </a:r>
          </a:p>
        </p:txBody>
      </p:sp>
      <p:sp>
        <p:nvSpPr>
          <p:cNvPr id="4" name="Freeform 4"/>
          <p:cNvSpPr/>
          <p:nvPr/>
        </p:nvSpPr>
        <p:spPr>
          <a:xfrm>
            <a:off x="7089713" y="1814663"/>
            <a:ext cx="4028302" cy="6822602"/>
          </a:xfrm>
          <a:custGeom>
            <a:avLst/>
            <a:gdLst/>
            <a:ahLst/>
            <a:cxnLst/>
            <a:rect l="l" t="t" r="r" b="b"/>
            <a:pathLst>
              <a:path w="4028302" h="5255477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7713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 rot="96338">
            <a:off x="11815519" y="2800240"/>
            <a:ext cx="4028302" cy="5255477"/>
          </a:xfrm>
          <a:custGeom>
            <a:avLst/>
            <a:gdLst/>
            <a:ahLst/>
            <a:cxnLst/>
            <a:rect l="l" t="t" r="r" b="b"/>
            <a:pathLst>
              <a:path w="4028302" h="5255477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77131"/>
            </a:stretch>
          </a:blipFill>
        </p:spPr>
      </p:sp>
      <p:sp>
        <p:nvSpPr>
          <p:cNvPr id="6" name="Freeform 6"/>
          <p:cNvSpPr/>
          <p:nvPr/>
        </p:nvSpPr>
        <p:spPr>
          <a:xfrm rot="10252938">
            <a:off x="1036327" y="-1229480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0"/>
                </a:lnTo>
                <a:lnTo>
                  <a:pt x="0" y="2458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126417">
            <a:off x="-2705947" y="4264182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370532">
            <a:off x="-1620319" y="7570216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197389">
            <a:off x="17367324" y="2939499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19215">
            <a:off x="6319811" y="9442401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4360550">
            <a:off x="13873680" y="-2353074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856412">
            <a:off x="914598" y="7208196"/>
            <a:ext cx="2783506" cy="1549154"/>
          </a:xfrm>
          <a:custGeom>
            <a:avLst/>
            <a:gdLst/>
            <a:ahLst/>
            <a:cxnLst/>
            <a:rect l="l" t="t" r="r" b="b"/>
            <a:pathLst>
              <a:path w="2783506" h="1549154">
                <a:moveTo>
                  <a:pt x="0" y="0"/>
                </a:moveTo>
                <a:lnTo>
                  <a:pt x="2783506" y="0"/>
                </a:lnTo>
                <a:lnTo>
                  <a:pt x="2783506" y="1549154"/>
                </a:lnTo>
                <a:lnTo>
                  <a:pt x="0" y="1549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121266">
            <a:off x="2992647" y="5161131"/>
            <a:ext cx="280775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DM Sans Bold"/>
              </a:rPr>
              <a:t>Attendance</a:t>
            </a:r>
            <a:r>
              <a:rPr lang="en-US" sz="3799" dirty="0">
                <a:solidFill>
                  <a:srgbClr val="000000"/>
                </a:solidFill>
                <a:latin typeface="DM Sans Bold"/>
              </a:rPr>
              <a:t> </a:t>
            </a:r>
          </a:p>
        </p:txBody>
      </p:sp>
      <p:sp>
        <p:nvSpPr>
          <p:cNvPr id="15" name="Freeform 15"/>
          <p:cNvSpPr/>
          <p:nvPr/>
        </p:nvSpPr>
        <p:spPr>
          <a:xfrm rot="3945637">
            <a:off x="1920748" y="3208758"/>
            <a:ext cx="1209807" cy="2452951"/>
          </a:xfrm>
          <a:custGeom>
            <a:avLst/>
            <a:gdLst/>
            <a:ahLst/>
            <a:cxnLst/>
            <a:rect l="l" t="t" r="r" b="b"/>
            <a:pathLst>
              <a:path w="1209807" h="2452951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150094" y="7982773"/>
            <a:ext cx="2137906" cy="2100493"/>
          </a:xfrm>
          <a:custGeom>
            <a:avLst/>
            <a:gdLst/>
            <a:ahLst/>
            <a:cxnLst/>
            <a:rect l="l" t="t" r="r" b="b"/>
            <a:pathLst>
              <a:path w="2137906" h="2100493">
                <a:moveTo>
                  <a:pt x="0" y="0"/>
                </a:moveTo>
                <a:lnTo>
                  <a:pt x="2137906" y="0"/>
                </a:lnTo>
                <a:lnTo>
                  <a:pt x="2137906" y="2100493"/>
                </a:lnTo>
                <a:lnTo>
                  <a:pt x="0" y="210049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038600" y="360684"/>
            <a:ext cx="10515599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8599" spc="-171" dirty="0" smtClean="0">
                <a:solidFill>
                  <a:srgbClr val="000000"/>
                </a:solidFill>
                <a:latin typeface="Agrandir Bold"/>
              </a:rPr>
              <a:t>S1-S6 </a:t>
            </a:r>
            <a:r>
              <a:rPr lang="en-US" sz="8599" spc="-171" dirty="0">
                <a:solidFill>
                  <a:srgbClr val="000000"/>
                </a:solidFill>
                <a:latin typeface="Agrandir Bold"/>
              </a:rPr>
              <a:t>Expectations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60760" y="3173152"/>
            <a:ext cx="2807753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DM Sans Bold"/>
              </a:rPr>
              <a:t>Uniform</a:t>
            </a:r>
          </a:p>
        </p:txBody>
      </p:sp>
      <p:sp>
        <p:nvSpPr>
          <p:cNvPr id="19" name="TextBox 19"/>
          <p:cNvSpPr txBox="1"/>
          <p:nvPr/>
        </p:nvSpPr>
        <p:spPr>
          <a:xfrm rot="91656">
            <a:off x="12400497" y="3784664"/>
            <a:ext cx="3022382" cy="61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DM Sans Bold"/>
              </a:rPr>
              <a:t>Work Hard</a:t>
            </a:r>
          </a:p>
        </p:txBody>
      </p:sp>
      <p:sp>
        <p:nvSpPr>
          <p:cNvPr id="20" name="TextBox 20"/>
          <p:cNvSpPr txBox="1"/>
          <p:nvPr/>
        </p:nvSpPr>
        <p:spPr>
          <a:xfrm rot="-121266">
            <a:off x="3086457" y="5852887"/>
            <a:ext cx="2807753" cy="58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DM Sans Bold"/>
              </a:rPr>
              <a:t>Time keeping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54271" y="4171899"/>
            <a:ext cx="2807753" cy="123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DM Sans Bold"/>
              </a:rPr>
              <a:t>Phones and Ear Pods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39251" y="5853851"/>
            <a:ext cx="3010355" cy="60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784" dirty="0">
                <a:solidFill>
                  <a:srgbClr val="000000"/>
                </a:solidFill>
                <a:latin typeface="DM Sans Bold"/>
              </a:rPr>
              <a:t>Toilets</a:t>
            </a:r>
          </a:p>
        </p:txBody>
      </p:sp>
      <p:sp>
        <p:nvSpPr>
          <p:cNvPr id="23" name="TextBox 23"/>
          <p:cNvSpPr txBox="1"/>
          <p:nvPr/>
        </p:nvSpPr>
        <p:spPr>
          <a:xfrm rot="91656">
            <a:off x="12257952" y="4691654"/>
            <a:ext cx="3210777" cy="610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DM Sans Bold"/>
              </a:rPr>
              <a:t>Do Your Best</a:t>
            </a:r>
          </a:p>
        </p:txBody>
      </p:sp>
      <p:sp>
        <p:nvSpPr>
          <p:cNvPr id="24" name="TextBox 24"/>
          <p:cNvSpPr txBox="1"/>
          <p:nvPr/>
        </p:nvSpPr>
        <p:spPr>
          <a:xfrm rot="91656">
            <a:off x="11670523" y="6736947"/>
            <a:ext cx="4233614" cy="55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DM Sans Bold"/>
              </a:rPr>
              <a:t>Take Part</a:t>
            </a:r>
          </a:p>
        </p:txBody>
      </p:sp>
      <p:sp>
        <p:nvSpPr>
          <p:cNvPr id="25" name="Freeform 25"/>
          <p:cNvSpPr/>
          <p:nvPr/>
        </p:nvSpPr>
        <p:spPr>
          <a:xfrm>
            <a:off x="15528970" y="271947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40" y="0"/>
                </a:lnTo>
                <a:lnTo>
                  <a:pt x="2344540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6" name="TextBox 25"/>
          <p:cNvSpPr txBox="1"/>
          <p:nvPr/>
        </p:nvSpPr>
        <p:spPr>
          <a:xfrm>
            <a:off x="7425304" y="6736691"/>
            <a:ext cx="36026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b="1" dirty="0">
                <a:latin typeface="DM Sans Bold" panose="020B0604020202020204" charset="0"/>
              </a:rPr>
              <a:t> </a:t>
            </a:r>
            <a:r>
              <a:rPr lang="en-GB" sz="3750" b="1" dirty="0">
                <a:latin typeface="DM Sans Bold" panose="020B0604020202020204" charset="0"/>
              </a:rPr>
              <a:t>Energy Drink</a:t>
            </a:r>
          </a:p>
          <a:p>
            <a:pPr algn="ctr"/>
            <a:r>
              <a:rPr lang="en-GB" sz="3750" b="1" dirty="0">
                <a:latin typeface="DM Sans Bold" panose="020B0604020202020204" charset="0"/>
              </a:rPr>
              <a:t>Ban</a:t>
            </a:r>
          </a:p>
        </p:txBody>
      </p:sp>
      <p:sp>
        <p:nvSpPr>
          <p:cNvPr id="27" name="TextBox 26"/>
          <p:cNvSpPr txBox="1"/>
          <p:nvPr/>
        </p:nvSpPr>
        <p:spPr>
          <a:xfrm rot="21443339">
            <a:off x="3312873" y="6727151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M Sans Bold" panose="020B0604020202020204" charset="0"/>
              </a:rPr>
              <a:t>Earning Merits and Merit Plus</a:t>
            </a:r>
          </a:p>
        </p:txBody>
      </p:sp>
      <p:sp>
        <p:nvSpPr>
          <p:cNvPr id="28" name="TextBox 27"/>
          <p:cNvSpPr txBox="1"/>
          <p:nvPr/>
        </p:nvSpPr>
        <p:spPr>
          <a:xfrm rot="21447292">
            <a:off x="2876670" y="2486273"/>
            <a:ext cx="33022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M Sans Bold" panose="020B0604020202020204" charset="0"/>
              </a:rPr>
              <a:t>Registration Bulletins – start this week – update of what is happening in school</a:t>
            </a: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73DED979-BA88-4F43-9E86-7218D1040C98}"/>
              </a:ext>
            </a:extLst>
          </p:cNvPr>
          <p:cNvSpPr txBox="1"/>
          <p:nvPr/>
        </p:nvSpPr>
        <p:spPr>
          <a:xfrm rot="91656">
            <a:off x="12224281" y="5559720"/>
            <a:ext cx="3210777" cy="610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DM Sans Bold"/>
              </a:rPr>
              <a:t>Be Kind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1347">
            <a:off x="12815286" y="3182551"/>
            <a:ext cx="2221664" cy="4114800"/>
          </a:xfrm>
          <a:custGeom>
            <a:avLst/>
            <a:gdLst/>
            <a:ahLst/>
            <a:cxnLst/>
            <a:rect l="l" t="t" r="r" b="b"/>
            <a:pathLst>
              <a:path w="2221664" h="4114800">
                <a:moveTo>
                  <a:pt x="0" y="0"/>
                </a:moveTo>
                <a:lnTo>
                  <a:pt x="2221664" y="0"/>
                </a:lnTo>
                <a:lnTo>
                  <a:pt x="2221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53400"/>
            </a:stretch>
          </a:blipFill>
        </p:spPr>
      </p:sp>
      <p:sp>
        <p:nvSpPr>
          <p:cNvPr id="3" name="Freeform 3"/>
          <p:cNvSpPr/>
          <p:nvPr/>
        </p:nvSpPr>
        <p:spPr>
          <a:xfrm rot="-487845" flipH="1">
            <a:off x="3153478" y="3775672"/>
            <a:ext cx="7513387" cy="4931514"/>
          </a:xfrm>
          <a:custGeom>
            <a:avLst/>
            <a:gdLst/>
            <a:ahLst/>
            <a:cxnLst/>
            <a:rect l="l" t="t" r="r" b="b"/>
            <a:pathLst>
              <a:path w="7513387" h="4931514">
                <a:moveTo>
                  <a:pt x="7513387" y="0"/>
                </a:moveTo>
                <a:lnTo>
                  <a:pt x="0" y="0"/>
                </a:lnTo>
                <a:lnTo>
                  <a:pt x="0" y="4931513"/>
                </a:lnTo>
                <a:lnTo>
                  <a:pt x="7513387" y="4931513"/>
                </a:lnTo>
                <a:lnTo>
                  <a:pt x="75133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34961">
            <a:off x="6270380" y="1225364"/>
            <a:ext cx="5698084" cy="10026722"/>
          </a:xfrm>
          <a:custGeom>
            <a:avLst/>
            <a:gdLst/>
            <a:ahLst/>
            <a:cxnLst/>
            <a:rect l="l" t="t" r="r" b="b"/>
            <a:pathLst>
              <a:path w="5698084" h="10026722">
                <a:moveTo>
                  <a:pt x="0" y="0"/>
                </a:moveTo>
                <a:lnTo>
                  <a:pt x="5698085" y="0"/>
                </a:lnTo>
                <a:lnTo>
                  <a:pt x="5698085" y="10026722"/>
                </a:lnTo>
                <a:lnTo>
                  <a:pt x="0" y="1002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4456"/>
            </a:stretch>
          </a:blipFill>
        </p:spPr>
      </p:sp>
      <p:sp>
        <p:nvSpPr>
          <p:cNvPr id="5" name="Freeform 5"/>
          <p:cNvSpPr/>
          <p:nvPr/>
        </p:nvSpPr>
        <p:spPr>
          <a:xfrm rot="-8641701">
            <a:off x="-1392522" y="8940852"/>
            <a:ext cx="5875677" cy="3238967"/>
          </a:xfrm>
          <a:custGeom>
            <a:avLst/>
            <a:gdLst/>
            <a:ahLst/>
            <a:cxnLst/>
            <a:rect l="l" t="t" r="r" b="b"/>
            <a:pathLst>
              <a:path w="5875677" h="323896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41024">
            <a:off x="-1152913" y="-2452907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38136" y="1610337"/>
            <a:ext cx="3152961" cy="2987431"/>
          </a:xfrm>
          <a:custGeom>
            <a:avLst/>
            <a:gdLst/>
            <a:ahLst/>
            <a:cxnLst/>
            <a:rect l="l" t="t" r="r" b="b"/>
            <a:pathLst>
              <a:path w="3152961" h="2987431">
                <a:moveTo>
                  <a:pt x="0" y="0"/>
                </a:moveTo>
                <a:lnTo>
                  <a:pt x="3152961" y="0"/>
                </a:lnTo>
                <a:lnTo>
                  <a:pt x="3152961" y="2987430"/>
                </a:lnTo>
                <a:lnTo>
                  <a:pt x="0" y="2987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7890">
            <a:off x="13360042" y="6334198"/>
            <a:ext cx="2090428" cy="3057299"/>
          </a:xfrm>
          <a:custGeom>
            <a:avLst/>
            <a:gdLst/>
            <a:ahLst/>
            <a:cxnLst/>
            <a:rect l="l" t="t" r="r" b="b"/>
            <a:pathLst>
              <a:path w="2090428" h="3057299">
                <a:moveTo>
                  <a:pt x="0" y="0"/>
                </a:moveTo>
                <a:lnTo>
                  <a:pt x="2090429" y="0"/>
                </a:lnTo>
                <a:lnTo>
                  <a:pt x="2090429" y="3057299"/>
                </a:lnTo>
                <a:lnTo>
                  <a:pt x="0" y="30572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947534">
            <a:off x="16314117" y="-102870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99793" y="7488368"/>
            <a:ext cx="3081225" cy="1486691"/>
          </a:xfrm>
          <a:custGeom>
            <a:avLst/>
            <a:gdLst/>
            <a:ahLst/>
            <a:cxnLst/>
            <a:rect l="l" t="t" r="r" b="b"/>
            <a:pathLst>
              <a:path w="3081225" h="1486691">
                <a:moveTo>
                  <a:pt x="0" y="0"/>
                </a:moveTo>
                <a:lnTo>
                  <a:pt x="3081226" y="0"/>
                </a:lnTo>
                <a:lnTo>
                  <a:pt x="3081226" y="1486691"/>
                </a:lnTo>
                <a:lnTo>
                  <a:pt x="0" y="14866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336227">
            <a:off x="14102608" y="2743743"/>
            <a:ext cx="1209807" cy="2452951"/>
          </a:xfrm>
          <a:custGeom>
            <a:avLst/>
            <a:gdLst/>
            <a:ahLst/>
            <a:cxnLst/>
            <a:rect l="l" t="t" r="r" b="b"/>
            <a:pathLst>
              <a:path w="1209807" h="2452951">
                <a:moveTo>
                  <a:pt x="0" y="0"/>
                </a:moveTo>
                <a:lnTo>
                  <a:pt x="1209808" y="0"/>
                </a:lnTo>
                <a:lnTo>
                  <a:pt x="1209808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14464" y="438068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39" y="0"/>
                </a:lnTo>
                <a:lnTo>
                  <a:pt x="2344539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6" name="TextBox 17"/>
          <p:cNvSpPr txBox="1"/>
          <p:nvPr/>
        </p:nvSpPr>
        <p:spPr>
          <a:xfrm>
            <a:off x="4840611" y="383626"/>
            <a:ext cx="8082195" cy="197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Merits and </a:t>
            </a:r>
          </a:p>
          <a:p>
            <a:pPr algn="ctr">
              <a:lnSpc>
                <a:spcPts val="7799"/>
              </a:lnSpc>
            </a:pPr>
            <a:r>
              <a:rPr lang="en-US" sz="6499" spc="-129" dirty="0">
                <a:solidFill>
                  <a:srgbClr val="000000"/>
                </a:solidFill>
                <a:latin typeface="Agrandir Bold"/>
              </a:rPr>
              <a:t>Merit Plus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56756" y="3458710"/>
            <a:ext cx="872533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4054642"/>
            <a:ext cx="81360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3600" dirty="0">
                <a:latin typeface="DM Sans Bold" panose="020B0604020202020204" charset="0"/>
              </a:rPr>
              <a:t>If you work hard and follow expectations you will receive a merit.</a:t>
            </a:r>
          </a:p>
          <a:p>
            <a:endParaRPr lang="en-GB" sz="3600" dirty="0">
              <a:latin typeface="DM Sans Bold" panose="020B0604020202020204" charset="0"/>
            </a:endParaRPr>
          </a:p>
          <a:p>
            <a:r>
              <a:rPr lang="en-GB" sz="3600" dirty="0">
                <a:latin typeface="DM Sans Bold" panose="020B0604020202020204" charset="0"/>
              </a:rPr>
              <a:t>If you go over and above you will receive a merit plus. </a:t>
            </a:r>
          </a:p>
          <a:p>
            <a:endParaRPr lang="en-GB" sz="3600" dirty="0">
              <a:latin typeface="DM Sans Bold" panose="020B0604020202020204" charset="0"/>
            </a:endParaRPr>
          </a:p>
          <a:p>
            <a:r>
              <a:rPr lang="en-GB" sz="3600" dirty="0">
                <a:latin typeface="DM Sans Bold" panose="020B0604020202020204" charset="0"/>
              </a:rPr>
              <a:t>These will count towards reward events</a:t>
            </a:r>
          </a:p>
        </p:txBody>
      </p:sp>
    </p:spTree>
    <p:extLst>
      <p:ext uri="{BB962C8B-B14F-4D97-AF65-F5344CB8AC3E}">
        <p14:creationId xmlns:p14="http://schemas.microsoft.com/office/powerpoint/2010/main" val="32017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5417">
            <a:off x="2498293" y="2280418"/>
            <a:ext cx="4028302" cy="5255477"/>
          </a:xfrm>
          <a:custGeom>
            <a:avLst/>
            <a:gdLst/>
            <a:ahLst/>
            <a:cxnLst/>
            <a:rect l="l" t="t" r="r" b="b"/>
            <a:pathLst>
              <a:path w="4028302" h="5255477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7713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86810" y="8561070"/>
            <a:ext cx="13469375" cy="73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599">
                <a:solidFill>
                  <a:srgbClr val="000000"/>
                </a:solidFill>
                <a:latin typeface="DM Sans Bold Italics"/>
              </a:rPr>
              <a:t>      Respect            Equality        Determination</a:t>
            </a:r>
          </a:p>
        </p:txBody>
      </p:sp>
      <p:sp>
        <p:nvSpPr>
          <p:cNvPr id="4" name="Freeform 4"/>
          <p:cNvSpPr/>
          <p:nvPr/>
        </p:nvSpPr>
        <p:spPr>
          <a:xfrm>
            <a:off x="7139176" y="1750797"/>
            <a:ext cx="4028302" cy="6822602"/>
          </a:xfrm>
          <a:custGeom>
            <a:avLst/>
            <a:gdLst/>
            <a:ahLst/>
            <a:cxnLst/>
            <a:rect l="l" t="t" r="r" b="b"/>
            <a:pathLst>
              <a:path w="4028302" h="5255477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7713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 rot="281014">
            <a:off x="11794660" y="2083318"/>
            <a:ext cx="4028302" cy="6397829"/>
          </a:xfrm>
          <a:custGeom>
            <a:avLst/>
            <a:gdLst/>
            <a:ahLst/>
            <a:cxnLst/>
            <a:rect l="l" t="t" r="r" b="b"/>
            <a:pathLst>
              <a:path w="4028302" h="5255477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77131"/>
            </a:stretch>
          </a:blipFill>
        </p:spPr>
      </p:sp>
      <p:sp>
        <p:nvSpPr>
          <p:cNvPr id="6" name="Freeform 6"/>
          <p:cNvSpPr/>
          <p:nvPr/>
        </p:nvSpPr>
        <p:spPr>
          <a:xfrm rot="10252938">
            <a:off x="1036327" y="-1229480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0"/>
                </a:lnTo>
                <a:lnTo>
                  <a:pt x="0" y="2458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126417">
            <a:off x="-2705947" y="4264182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370532">
            <a:off x="16944253" y="8229600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370532">
            <a:off x="-1620319" y="7570216"/>
            <a:ext cx="2978086" cy="4114800"/>
          </a:xfrm>
          <a:custGeom>
            <a:avLst/>
            <a:gdLst/>
            <a:ahLst/>
            <a:cxnLst/>
            <a:rect l="l" t="t" r="r" b="b"/>
            <a:pathLst>
              <a:path w="2978086" h="4114800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197389">
            <a:off x="17367324" y="2939499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19215">
            <a:off x="6319811" y="9442401"/>
            <a:ext cx="4257941" cy="2458961"/>
          </a:xfrm>
          <a:custGeom>
            <a:avLst/>
            <a:gdLst/>
            <a:ahLst/>
            <a:cxnLst/>
            <a:rect l="l" t="t" r="r" b="b"/>
            <a:pathLst>
              <a:path w="4257941" h="245896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4360550">
            <a:off x="13867141" y="-1973050"/>
            <a:ext cx="2978087" cy="4114800"/>
          </a:xfrm>
          <a:custGeom>
            <a:avLst/>
            <a:gdLst/>
            <a:ahLst/>
            <a:cxnLst/>
            <a:rect l="l" t="t" r="r" b="b"/>
            <a:pathLst>
              <a:path w="2978087" h="4114800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856412">
            <a:off x="914598" y="7208196"/>
            <a:ext cx="2783506" cy="1549154"/>
          </a:xfrm>
          <a:custGeom>
            <a:avLst/>
            <a:gdLst/>
            <a:ahLst/>
            <a:cxnLst/>
            <a:rect l="l" t="t" r="r" b="b"/>
            <a:pathLst>
              <a:path w="2783506" h="1549154">
                <a:moveTo>
                  <a:pt x="0" y="0"/>
                </a:moveTo>
                <a:lnTo>
                  <a:pt x="2783506" y="0"/>
                </a:lnTo>
                <a:lnTo>
                  <a:pt x="2783506" y="1549154"/>
                </a:lnTo>
                <a:lnTo>
                  <a:pt x="0" y="1549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121266">
            <a:off x="3009014" y="3031972"/>
            <a:ext cx="2807753" cy="3752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DM Sans Bold"/>
              </a:rPr>
              <a:t>Around the school be calm, sensible and respectful</a:t>
            </a:r>
          </a:p>
        </p:txBody>
      </p:sp>
      <p:sp>
        <p:nvSpPr>
          <p:cNvPr id="15" name="Freeform 15"/>
          <p:cNvSpPr/>
          <p:nvPr/>
        </p:nvSpPr>
        <p:spPr>
          <a:xfrm rot="3945637">
            <a:off x="1920748" y="3208758"/>
            <a:ext cx="1209807" cy="2452951"/>
          </a:xfrm>
          <a:custGeom>
            <a:avLst/>
            <a:gdLst/>
            <a:ahLst/>
            <a:cxnLst/>
            <a:rect l="l" t="t" r="r" b="b"/>
            <a:pathLst>
              <a:path w="1209807" h="2452951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 l="-165104" b="-2388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150094" y="7982773"/>
            <a:ext cx="2137906" cy="2100493"/>
          </a:xfrm>
          <a:custGeom>
            <a:avLst/>
            <a:gdLst/>
            <a:ahLst/>
            <a:cxnLst/>
            <a:rect l="l" t="t" r="r" b="b"/>
            <a:pathLst>
              <a:path w="2137906" h="2100493">
                <a:moveTo>
                  <a:pt x="0" y="0"/>
                </a:moveTo>
                <a:lnTo>
                  <a:pt x="2137906" y="0"/>
                </a:lnTo>
                <a:lnTo>
                  <a:pt x="2137906" y="2100493"/>
                </a:lnTo>
                <a:lnTo>
                  <a:pt x="0" y="210049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657600" y="360684"/>
            <a:ext cx="11429999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8599" spc="-171" dirty="0" smtClean="0">
                <a:solidFill>
                  <a:srgbClr val="000000"/>
                </a:solidFill>
                <a:latin typeface="Agrandir Bold"/>
              </a:rPr>
              <a:t>S1-S6 </a:t>
            </a:r>
            <a:r>
              <a:rPr lang="en-US" sz="8599" spc="-171" dirty="0">
                <a:solidFill>
                  <a:srgbClr val="000000"/>
                </a:solidFill>
                <a:latin typeface="Agrandir Bold"/>
              </a:rPr>
              <a:t>Expectations</a:t>
            </a:r>
          </a:p>
        </p:txBody>
      </p:sp>
      <p:sp>
        <p:nvSpPr>
          <p:cNvPr id="24" name="TextBox 24"/>
          <p:cNvSpPr txBox="1"/>
          <p:nvPr/>
        </p:nvSpPr>
        <p:spPr>
          <a:xfrm rot="195843">
            <a:off x="11628732" y="3079224"/>
            <a:ext cx="4233614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9"/>
              </a:lnSpc>
              <a:spcBef>
                <a:spcPct val="0"/>
              </a:spcBef>
            </a:pPr>
            <a:r>
              <a:rPr lang="en-US" sz="3215" dirty="0">
                <a:solidFill>
                  <a:srgbClr val="000000"/>
                </a:solidFill>
                <a:latin typeface="DM Sans Bold"/>
              </a:rPr>
              <a:t>Technical Stairwell</a:t>
            </a:r>
          </a:p>
          <a:p>
            <a:pPr algn="ctr">
              <a:lnSpc>
                <a:spcPts val="4179"/>
              </a:lnSpc>
              <a:spcBef>
                <a:spcPct val="0"/>
              </a:spcBef>
            </a:pPr>
            <a:r>
              <a:rPr lang="en-US" sz="3215" dirty="0">
                <a:solidFill>
                  <a:srgbClr val="000000"/>
                </a:solidFill>
                <a:latin typeface="DM Sans Bold"/>
              </a:rPr>
              <a:t>Out of bounds at interval and lunch</a:t>
            </a:r>
          </a:p>
          <a:p>
            <a:pPr algn="ctr">
              <a:lnSpc>
                <a:spcPts val="4179"/>
              </a:lnSpc>
              <a:spcBef>
                <a:spcPct val="0"/>
              </a:spcBef>
            </a:pPr>
            <a:r>
              <a:rPr lang="en-US" sz="3215" dirty="0">
                <a:solidFill>
                  <a:srgbClr val="000000"/>
                </a:solidFill>
                <a:latin typeface="DM Sans Bold"/>
              </a:rPr>
              <a:t>Concerns reported about mess being left</a:t>
            </a:r>
          </a:p>
          <a:p>
            <a:pPr algn="ctr">
              <a:lnSpc>
                <a:spcPts val="4179"/>
              </a:lnSpc>
              <a:spcBef>
                <a:spcPct val="0"/>
              </a:spcBef>
            </a:pPr>
            <a:r>
              <a:rPr lang="en-US" sz="3215" dirty="0">
                <a:solidFill>
                  <a:srgbClr val="000000"/>
                </a:solidFill>
                <a:latin typeface="DM Sans Bold"/>
              </a:rPr>
              <a:t>This area has cameras and these will be checked every day</a:t>
            </a:r>
          </a:p>
        </p:txBody>
      </p:sp>
      <p:sp>
        <p:nvSpPr>
          <p:cNvPr id="25" name="Freeform 25"/>
          <p:cNvSpPr/>
          <p:nvPr/>
        </p:nvSpPr>
        <p:spPr>
          <a:xfrm>
            <a:off x="15528970" y="271947"/>
            <a:ext cx="2344539" cy="2344539"/>
          </a:xfrm>
          <a:custGeom>
            <a:avLst/>
            <a:gdLst/>
            <a:ahLst/>
            <a:cxnLst/>
            <a:rect l="l" t="t" r="r" b="b"/>
            <a:pathLst>
              <a:path w="2344539" h="2344539">
                <a:moveTo>
                  <a:pt x="0" y="0"/>
                </a:moveTo>
                <a:lnTo>
                  <a:pt x="2344540" y="0"/>
                </a:lnTo>
                <a:lnTo>
                  <a:pt x="2344540" y="2344539"/>
                </a:lnTo>
                <a:lnTo>
                  <a:pt x="0" y="234453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6" name="TextBox 25"/>
          <p:cNvSpPr txBox="1"/>
          <p:nvPr/>
        </p:nvSpPr>
        <p:spPr>
          <a:xfrm>
            <a:off x="7413890" y="3353660"/>
            <a:ext cx="37535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00" b="1" dirty="0">
                <a:latin typeface="DM Sans Bold" panose="020B0604020202020204" charset="0"/>
              </a:rPr>
              <a:t>Canteen – no food and drink to be taken of this area</a:t>
            </a:r>
          </a:p>
          <a:p>
            <a:endParaRPr lang="en-GB" sz="3700" b="1" dirty="0">
              <a:latin typeface="DM Sans Bold" panose="020B0604020202020204" charset="0"/>
            </a:endParaRPr>
          </a:p>
          <a:p>
            <a:r>
              <a:rPr lang="en-GB" sz="3700" b="1" dirty="0">
                <a:latin typeface="DM Sans Bold" panose="020B0604020202020204" charset="0"/>
              </a:rPr>
              <a:t>Bottles/rubbish – must be put in bag or bin.  </a:t>
            </a:r>
            <a:endParaRPr lang="en-GB" sz="3750" b="1" dirty="0">
              <a:latin typeface="DM Sa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4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>
          <a:xfrm>
            <a:off x="1169066" y="685800"/>
            <a:ext cx="16052134" cy="8724900"/>
          </a:xfrm>
          <a:custGeom>
            <a:avLst/>
            <a:gdLst/>
            <a:ahLst/>
            <a:cxnLst/>
            <a:rect l="l" t="t" r="r" b="b"/>
            <a:pathLst>
              <a:path w="14166139" h="7968453">
                <a:moveTo>
                  <a:pt x="0" y="0"/>
                </a:moveTo>
                <a:lnTo>
                  <a:pt x="14166139" y="0"/>
                </a:lnTo>
                <a:lnTo>
                  <a:pt x="14166139" y="7968453"/>
                </a:lnTo>
                <a:lnTo>
                  <a:pt x="0" y="796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04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373CCA-E45D-471F-B6F1-674290086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535"/>
            <a:ext cx="3733800" cy="3733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B3D3CD-50A2-4E70-8180-62F353194C20}"/>
              </a:ext>
            </a:extLst>
          </p:cNvPr>
          <p:cNvSpPr txBox="1"/>
          <p:nvPr/>
        </p:nvSpPr>
        <p:spPr>
          <a:xfrm>
            <a:off x="4267200" y="756027"/>
            <a:ext cx="2590800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/>
              <a:t>Domanic</a:t>
            </a:r>
            <a:r>
              <a:rPr lang="en-GB" sz="2400" dirty="0"/>
              <a:t> Coyle</a:t>
            </a:r>
          </a:p>
          <a:p>
            <a:r>
              <a:rPr lang="en-GB" sz="2400" dirty="0"/>
              <a:t>Ava Monaghan</a:t>
            </a:r>
          </a:p>
          <a:p>
            <a:r>
              <a:rPr lang="en-GB" sz="2400" dirty="0"/>
              <a:t>Nathan Ros</a:t>
            </a:r>
          </a:p>
          <a:p>
            <a:r>
              <a:rPr lang="en-GB" sz="2400" dirty="0"/>
              <a:t>Scarlett Woods</a:t>
            </a:r>
          </a:p>
          <a:p>
            <a:r>
              <a:rPr lang="en-GB" sz="2400" dirty="0" err="1"/>
              <a:t>Aaiva</a:t>
            </a:r>
            <a:r>
              <a:rPr lang="en-GB" sz="2400" dirty="0"/>
              <a:t> Muir</a:t>
            </a:r>
          </a:p>
          <a:p>
            <a:r>
              <a:rPr lang="en-GB" sz="2400" dirty="0"/>
              <a:t>Mya Johnston</a:t>
            </a:r>
          </a:p>
          <a:p>
            <a:r>
              <a:rPr lang="en-GB" sz="2400" dirty="0"/>
              <a:t>Alanna Clark</a:t>
            </a:r>
          </a:p>
          <a:p>
            <a:r>
              <a:rPr lang="en-GB" sz="2400" dirty="0"/>
              <a:t>Sophie Agnew</a:t>
            </a:r>
          </a:p>
          <a:p>
            <a:r>
              <a:rPr lang="en-GB" sz="2400" dirty="0"/>
              <a:t>Hollie Leckie</a:t>
            </a:r>
          </a:p>
          <a:p>
            <a:r>
              <a:rPr lang="en-GB" sz="2400" dirty="0"/>
              <a:t>Skye Robson</a:t>
            </a:r>
          </a:p>
          <a:p>
            <a:r>
              <a:rPr lang="en-GB" sz="2400" dirty="0"/>
              <a:t>Lennon McManus</a:t>
            </a:r>
          </a:p>
          <a:p>
            <a:r>
              <a:rPr lang="en-GB" sz="2400" dirty="0"/>
              <a:t>Lee Fitzpatrick</a:t>
            </a:r>
          </a:p>
          <a:p>
            <a:r>
              <a:rPr lang="en-GB" sz="2400" dirty="0"/>
              <a:t>Kerr Hill</a:t>
            </a:r>
          </a:p>
          <a:p>
            <a:r>
              <a:rPr lang="en-GB" sz="2400" dirty="0"/>
              <a:t>Nathan Welsh</a:t>
            </a:r>
          </a:p>
          <a:p>
            <a:r>
              <a:rPr lang="en-GB" sz="2400" dirty="0"/>
              <a:t>Ciara Harvey</a:t>
            </a:r>
          </a:p>
          <a:p>
            <a:r>
              <a:rPr lang="en-GB" sz="2400" dirty="0"/>
              <a:t>Peyton Jamieson</a:t>
            </a:r>
          </a:p>
          <a:p>
            <a:r>
              <a:rPr lang="en-GB" sz="2400" dirty="0"/>
              <a:t>Mark Marriott</a:t>
            </a:r>
          </a:p>
          <a:p>
            <a:r>
              <a:rPr lang="en-GB" sz="2400" dirty="0"/>
              <a:t>Finlay James Fisher</a:t>
            </a:r>
          </a:p>
          <a:p>
            <a:r>
              <a:rPr lang="en-GB" sz="2400" dirty="0"/>
              <a:t>Andrew O'Hare</a:t>
            </a:r>
          </a:p>
          <a:p>
            <a:r>
              <a:rPr lang="en-GB" sz="2400" dirty="0"/>
              <a:t>David McNeil</a:t>
            </a:r>
          </a:p>
          <a:p>
            <a:r>
              <a:rPr lang="en-GB" sz="2400" dirty="0"/>
              <a:t>Stella Morrison</a:t>
            </a:r>
          </a:p>
          <a:p>
            <a:r>
              <a:rPr lang="en-GB" sz="2400" dirty="0"/>
              <a:t>Emily Duff</a:t>
            </a:r>
          </a:p>
          <a:p>
            <a:r>
              <a:rPr lang="en-GB" sz="2400" dirty="0"/>
              <a:t>Darcy Webster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4A131-C657-46C2-A8D3-34FD96A41F30}"/>
              </a:ext>
            </a:extLst>
          </p:cNvPr>
          <p:cNvSpPr txBox="1"/>
          <p:nvPr/>
        </p:nvSpPr>
        <p:spPr>
          <a:xfrm>
            <a:off x="11125200" y="734492"/>
            <a:ext cx="37338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Sam Baker</a:t>
            </a:r>
          </a:p>
          <a:p>
            <a:r>
              <a:rPr lang="en-GB" sz="2400" dirty="0"/>
              <a:t>Caitlin </a:t>
            </a:r>
            <a:r>
              <a:rPr lang="en-GB" sz="2400" dirty="0" err="1"/>
              <a:t>McCorgray</a:t>
            </a:r>
            <a:endParaRPr lang="en-GB" sz="2400" dirty="0"/>
          </a:p>
          <a:p>
            <a:r>
              <a:rPr lang="en-GB" sz="2400" dirty="0"/>
              <a:t>Luke McKee</a:t>
            </a:r>
          </a:p>
          <a:p>
            <a:r>
              <a:rPr lang="en-GB" sz="2400" dirty="0"/>
              <a:t>Daniel Barnes</a:t>
            </a:r>
          </a:p>
          <a:p>
            <a:r>
              <a:rPr lang="en-GB" sz="2400" dirty="0"/>
              <a:t>Aimee Aitchison</a:t>
            </a:r>
          </a:p>
          <a:p>
            <a:r>
              <a:rPr lang="en-GB" sz="2400" dirty="0"/>
              <a:t>Eva McNeil</a:t>
            </a:r>
          </a:p>
          <a:p>
            <a:r>
              <a:rPr lang="en-GB" sz="2400" dirty="0"/>
              <a:t>David Walker</a:t>
            </a:r>
          </a:p>
          <a:p>
            <a:r>
              <a:rPr lang="en-GB" sz="2400" dirty="0"/>
              <a:t>Traci Masson</a:t>
            </a:r>
          </a:p>
          <a:p>
            <a:r>
              <a:rPr lang="en-GB" sz="2400" dirty="0"/>
              <a:t>Jamie </a:t>
            </a:r>
            <a:r>
              <a:rPr lang="en-GB" sz="2400" dirty="0" err="1"/>
              <a:t>Helley</a:t>
            </a:r>
            <a:endParaRPr lang="en-GB" sz="2400" dirty="0"/>
          </a:p>
          <a:p>
            <a:r>
              <a:rPr lang="en-GB" sz="2400" dirty="0"/>
              <a:t>Taylor Moran </a:t>
            </a:r>
          </a:p>
          <a:p>
            <a:r>
              <a:rPr lang="en-GB" sz="2400" dirty="0"/>
              <a:t>Evie </a:t>
            </a:r>
            <a:r>
              <a:rPr lang="en-GB" sz="2400" dirty="0" err="1"/>
              <a:t>Loughray</a:t>
            </a:r>
            <a:endParaRPr lang="en-GB" sz="2400" dirty="0"/>
          </a:p>
          <a:p>
            <a:r>
              <a:rPr lang="en-GB" sz="2400" dirty="0"/>
              <a:t>Adelaide Fisk</a:t>
            </a:r>
          </a:p>
          <a:p>
            <a:r>
              <a:rPr lang="en-GB" sz="2400" dirty="0"/>
              <a:t>Steven Grant </a:t>
            </a:r>
          </a:p>
          <a:p>
            <a:r>
              <a:rPr lang="en-GB" sz="2400" dirty="0"/>
              <a:t>William Fulton </a:t>
            </a:r>
          </a:p>
          <a:p>
            <a:r>
              <a:rPr lang="en-GB" sz="2400" dirty="0"/>
              <a:t>Kallum Gilmour </a:t>
            </a:r>
          </a:p>
          <a:p>
            <a:r>
              <a:rPr lang="en-GB" sz="2400" dirty="0"/>
              <a:t>Alfie </a:t>
            </a:r>
            <a:r>
              <a:rPr lang="en-GB" sz="2400" dirty="0" err="1"/>
              <a:t>Maclachlan</a:t>
            </a:r>
            <a:r>
              <a:rPr lang="en-GB" sz="2400" dirty="0"/>
              <a:t> </a:t>
            </a:r>
          </a:p>
          <a:p>
            <a:r>
              <a:rPr lang="en-GB" sz="2400" dirty="0"/>
              <a:t>Alexander Meredith</a:t>
            </a:r>
          </a:p>
          <a:p>
            <a:r>
              <a:rPr lang="en-GB" sz="2400" dirty="0"/>
              <a:t>James Lindsay </a:t>
            </a:r>
          </a:p>
          <a:p>
            <a:r>
              <a:rPr lang="en-GB" sz="2400" dirty="0"/>
              <a:t>Lloyd Ryan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167A5-9BFF-4E60-A75C-158DC58B3FE3}"/>
              </a:ext>
            </a:extLst>
          </p:cNvPr>
          <p:cNvSpPr txBox="1"/>
          <p:nvPr/>
        </p:nvSpPr>
        <p:spPr>
          <a:xfrm>
            <a:off x="7696200" y="756027"/>
            <a:ext cx="3048000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Sophie </a:t>
            </a:r>
            <a:r>
              <a:rPr lang="en-GB" sz="2400" dirty="0" err="1"/>
              <a:t>McKerrell</a:t>
            </a:r>
            <a:endParaRPr lang="en-GB" sz="2400" dirty="0"/>
          </a:p>
          <a:p>
            <a:r>
              <a:rPr lang="en-GB" sz="2400" dirty="0"/>
              <a:t>Emma MacDonald</a:t>
            </a:r>
          </a:p>
          <a:p>
            <a:r>
              <a:rPr lang="en-GB" sz="2400" dirty="0"/>
              <a:t>Eva Kelly</a:t>
            </a:r>
          </a:p>
          <a:p>
            <a:r>
              <a:rPr lang="en-GB" sz="2400" dirty="0"/>
              <a:t>Fiona Brown</a:t>
            </a:r>
          </a:p>
          <a:p>
            <a:r>
              <a:rPr lang="en-GB" sz="2400" dirty="0"/>
              <a:t>Hayley Molloy</a:t>
            </a:r>
          </a:p>
          <a:p>
            <a:r>
              <a:rPr lang="en-GB" sz="2400" dirty="0"/>
              <a:t>Sophie McCall</a:t>
            </a:r>
          </a:p>
          <a:p>
            <a:r>
              <a:rPr lang="en-GB" sz="2400" dirty="0"/>
              <a:t>Tami </a:t>
            </a:r>
            <a:r>
              <a:rPr lang="en-GB" sz="2400" dirty="0" err="1"/>
              <a:t>Latta</a:t>
            </a:r>
            <a:endParaRPr lang="en-GB" sz="2400" dirty="0"/>
          </a:p>
          <a:p>
            <a:r>
              <a:rPr lang="en-GB" sz="2400" dirty="0"/>
              <a:t>Lexi </a:t>
            </a:r>
            <a:r>
              <a:rPr lang="en-GB" sz="2400" dirty="0" err="1"/>
              <a:t>Muirhead</a:t>
            </a:r>
            <a:endParaRPr lang="en-GB" sz="2400" dirty="0"/>
          </a:p>
          <a:p>
            <a:r>
              <a:rPr lang="en-GB" sz="2400" dirty="0"/>
              <a:t>Amber Grimley</a:t>
            </a:r>
          </a:p>
          <a:p>
            <a:r>
              <a:rPr lang="en-GB" sz="2400" dirty="0"/>
              <a:t>Logan Riddell</a:t>
            </a:r>
          </a:p>
          <a:p>
            <a:r>
              <a:rPr lang="en-GB" sz="2400" dirty="0"/>
              <a:t>Elise Wilson</a:t>
            </a:r>
          </a:p>
          <a:p>
            <a:r>
              <a:rPr lang="en-GB" sz="2400" dirty="0"/>
              <a:t>Kinzie Breen</a:t>
            </a:r>
          </a:p>
          <a:p>
            <a:r>
              <a:rPr lang="en-GB" sz="2400" dirty="0"/>
              <a:t>Lucie Gemmell</a:t>
            </a:r>
          </a:p>
          <a:p>
            <a:r>
              <a:rPr lang="en-GB" sz="2400" dirty="0"/>
              <a:t>Jack </a:t>
            </a:r>
            <a:r>
              <a:rPr lang="en-GB" sz="2400" dirty="0" err="1"/>
              <a:t>McIlreavy</a:t>
            </a:r>
            <a:endParaRPr lang="en-GB" sz="2400" dirty="0"/>
          </a:p>
          <a:p>
            <a:r>
              <a:rPr lang="en-GB" sz="2400" dirty="0"/>
              <a:t>William Lewis</a:t>
            </a:r>
          </a:p>
          <a:p>
            <a:r>
              <a:rPr lang="en-GB" sz="2400" dirty="0"/>
              <a:t>Alex Murdoch</a:t>
            </a:r>
          </a:p>
          <a:p>
            <a:r>
              <a:rPr lang="en-GB" sz="2400" dirty="0" err="1"/>
              <a:t>Saihajleen</a:t>
            </a:r>
            <a:r>
              <a:rPr lang="en-GB" sz="2400" dirty="0"/>
              <a:t> Kaur</a:t>
            </a:r>
          </a:p>
          <a:p>
            <a:r>
              <a:rPr lang="en-GB" sz="2400" dirty="0"/>
              <a:t>Erin Julia Ryan</a:t>
            </a:r>
          </a:p>
          <a:p>
            <a:r>
              <a:rPr lang="en-GB" sz="2400" dirty="0"/>
              <a:t>Rhiannon Elizabeth </a:t>
            </a:r>
            <a:r>
              <a:rPr lang="en-GB" sz="2400" dirty="0" err="1"/>
              <a:t>Mima</a:t>
            </a:r>
            <a:r>
              <a:rPr lang="en-GB" sz="2400" dirty="0"/>
              <a:t> McMillan</a:t>
            </a:r>
          </a:p>
          <a:p>
            <a:r>
              <a:rPr lang="en-GB" sz="2400" dirty="0"/>
              <a:t>Georgia Ann Patterson</a:t>
            </a:r>
          </a:p>
          <a:p>
            <a:r>
              <a:rPr lang="en-GB" sz="2400" dirty="0"/>
              <a:t>Tafadzwa </a:t>
            </a:r>
            <a:r>
              <a:rPr lang="en-GB" sz="2400" dirty="0" err="1"/>
              <a:t>Mhiko</a:t>
            </a:r>
            <a:endParaRPr lang="en-GB" sz="2400" dirty="0"/>
          </a:p>
          <a:p>
            <a:r>
              <a:rPr lang="en-GB" sz="2400" dirty="0"/>
              <a:t>Nathan McCracken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C1C36-2339-4207-B555-8D83A183AE6D}"/>
              </a:ext>
            </a:extLst>
          </p:cNvPr>
          <p:cNvSpPr txBox="1"/>
          <p:nvPr/>
        </p:nvSpPr>
        <p:spPr>
          <a:xfrm>
            <a:off x="15316200" y="734492"/>
            <a:ext cx="243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/>
              <a:t>Reserve List</a:t>
            </a:r>
          </a:p>
          <a:p>
            <a:r>
              <a:rPr lang="en-GB" sz="2400" dirty="0"/>
              <a:t>Robert </a:t>
            </a:r>
            <a:r>
              <a:rPr lang="en-GB" sz="2400" dirty="0" err="1"/>
              <a:t>McCrumb</a:t>
            </a:r>
            <a:r>
              <a:rPr lang="en-GB" sz="2400" dirty="0"/>
              <a:t> </a:t>
            </a:r>
          </a:p>
          <a:p>
            <a:r>
              <a:rPr lang="en-GB" sz="2400" dirty="0"/>
              <a:t>Jessica Ewing </a:t>
            </a:r>
          </a:p>
          <a:p>
            <a:r>
              <a:rPr lang="en-GB" sz="2400" dirty="0"/>
              <a:t>Lee McManus </a:t>
            </a:r>
          </a:p>
          <a:p>
            <a:r>
              <a:rPr lang="en-GB" sz="2400" dirty="0"/>
              <a:t>James Gibson</a:t>
            </a:r>
          </a:p>
          <a:p>
            <a:r>
              <a:rPr lang="en-GB" sz="2400" dirty="0"/>
              <a:t>Jack McKinlay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B3219C-82C6-4D71-A869-3D665B9C8DB1}"/>
              </a:ext>
            </a:extLst>
          </p:cNvPr>
          <p:cNvSpPr txBox="1"/>
          <p:nvPr/>
        </p:nvSpPr>
        <p:spPr>
          <a:xfrm>
            <a:off x="4038600" y="756027"/>
            <a:ext cx="13868400" cy="8402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fontAlgn="base"/>
            <a:r>
              <a:rPr lang="en-GB" sz="3600" b="1" smtClean="0">
                <a:solidFill>
                  <a:srgbClr val="000000"/>
                </a:solidFill>
                <a:latin typeface="Aptos"/>
              </a:rPr>
              <a:t>S5/S6 </a:t>
            </a:r>
            <a:r>
              <a:rPr lang="en-GB" sz="3600" b="1" dirty="0" smtClean="0">
                <a:solidFill>
                  <a:srgbClr val="000000"/>
                </a:solidFill>
                <a:latin typeface="Aptos"/>
              </a:rPr>
              <a:t>ONLY</a:t>
            </a:r>
          </a:p>
          <a:p>
            <a:pPr algn="l" fontAlgn="base"/>
            <a:r>
              <a:rPr lang="en-GB" sz="3600" b="1" i="0" dirty="0" smtClean="0">
                <a:solidFill>
                  <a:srgbClr val="000000"/>
                </a:solidFill>
                <a:effectLst/>
                <a:latin typeface="Aptos"/>
              </a:rPr>
              <a:t>List 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Aptos"/>
              </a:rPr>
              <a:t>shows who CURRENTLY is coming to Alton Towers. </a:t>
            </a:r>
          </a:p>
          <a:p>
            <a:pPr algn="l" fontAlgn="base"/>
            <a:endParaRPr lang="en-GB" sz="3600" b="1" dirty="0">
              <a:solidFill>
                <a:srgbClr val="000000"/>
              </a:solidFill>
              <a:latin typeface="Aptos"/>
            </a:endParaRPr>
          </a:p>
          <a:p>
            <a:pPr algn="l" fontAlgn="base"/>
            <a:r>
              <a:rPr lang="en-GB" sz="3600" b="1" i="0" dirty="0">
                <a:solidFill>
                  <a:srgbClr val="000000"/>
                </a:solidFill>
                <a:effectLst/>
                <a:latin typeface="Aptos"/>
              </a:rPr>
              <a:t>3 reserve list pupils have already been moved up into the list! Current reserve list also is shown.</a:t>
            </a:r>
            <a:endParaRPr lang="en-GB" sz="36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/>
            <a:r>
              <a:rPr lang="en-GB" sz="3600" b="1" i="0" dirty="0">
                <a:solidFill>
                  <a:srgbClr val="000000"/>
                </a:solidFill>
                <a:effectLst/>
                <a:latin typeface="Aptos"/>
              </a:rPr>
              <a:t/>
            </a:r>
            <a:br>
              <a:rPr lang="en-GB" sz="3600" b="1" i="0" dirty="0">
                <a:solidFill>
                  <a:srgbClr val="000000"/>
                </a:solidFill>
                <a:effectLst/>
                <a:latin typeface="Aptos"/>
              </a:rPr>
            </a:br>
            <a:r>
              <a:rPr lang="en-GB" sz="3600" b="0" i="0" dirty="0" smtClean="0">
                <a:solidFill>
                  <a:srgbClr val="000000"/>
                </a:solidFill>
                <a:effectLst/>
                <a:latin typeface="Aptos"/>
              </a:rPr>
              <a:t>Reminder 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Aptos"/>
              </a:rPr>
              <a:t>that this can change due to attendance. Attendance will be monitored 2 weeks before trip and pupils under the 92.5% mark will be fully refunded and place offered to reserve list pupils. </a:t>
            </a:r>
          </a:p>
          <a:p>
            <a:pPr algn="l" fontAlgn="base"/>
            <a:r>
              <a:rPr lang="en-GB" sz="3600" b="1" i="0" dirty="0">
                <a:solidFill>
                  <a:srgbClr val="000000"/>
                </a:solidFill>
                <a:effectLst/>
                <a:latin typeface="Aptos"/>
              </a:rPr>
              <a:t/>
            </a:r>
            <a:br>
              <a:rPr lang="en-GB" sz="3600" b="1" i="0" dirty="0">
                <a:solidFill>
                  <a:srgbClr val="000000"/>
                </a:solidFill>
                <a:effectLst/>
                <a:latin typeface="Aptos"/>
              </a:rPr>
            </a:br>
            <a:r>
              <a:rPr lang="en-GB" sz="3600" b="1" i="0" u="sng" dirty="0" smtClean="0">
                <a:solidFill>
                  <a:srgbClr val="000000"/>
                </a:solidFill>
                <a:effectLst/>
                <a:latin typeface="Aptos"/>
              </a:rPr>
              <a:t>FULL </a:t>
            </a:r>
            <a:r>
              <a:rPr lang="en-GB" sz="3600" b="1" i="0" u="sng" dirty="0">
                <a:solidFill>
                  <a:srgbClr val="000000"/>
                </a:solidFill>
                <a:effectLst/>
                <a:latin typeface="Aptos"/>
              </a:rPr>
              <a:t>PAYMENT DUE MONDAY 29TH SEPTEMBER ON IPAY IMPACT </a:t>
            </a:r>
            <a:endParaRPr lang="en-GB" sz="36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/>
            <a:r>
              <a:rPr lang="en-GB" sz="3600" b="1" i="0" u="sng" dirty="0">
                <a:solidFill>
                  <a:srgbClr val="000000"/>
                </a:solidFill>
                <a:effectLst/>
                <a:latin typeface="Aptos"/>
              </a:rPr>
              <a:t/>
            </a:r>
            <a:br>
              <a:rPr lang="en-GB" sz="3600" b="1" i="0" u="sng" dirty="0">
                <a:solidFill>
                  <a:srgbClr val="000000"/>
                </a:solidFill>
                <a:effectLst/>
                <a:latin typeface="Aptos"/>
              </a:rPr>
            </a:br>
            <a:r>
              <a:rPr lang="en-GB" sz="3600" b="0" i="1" dirty="0" smtClean="0">
                <a:solidFill>
                  <a:srgbClr val="000000"/>
                </a:solidFill>
                <a:effectLst/>
                <a:latin typeface="Aptos"/>
              </a:rPr>
              <a:t>Any </a:t>
            </a:r>
            <a:r>
              <a:rPr lang="en-GB" sz="3600" b="0" i="1" dirty="0">
                <a:solidFill>
                  <a:srgbClr val="000000"/>
                </a:solidFill>
                <a:effectLst/>
                <a:latin typeface="Aptos"/>
              </a:rPr>
              <a:t>issues or questions please come see Miss McCourt in D48 </a:t>
            </a:r>
          </a:p>
          <a:p>
            <a:pPr algn="l" fontAlgn="base"/>
            <a:endParaRPr lang="en-GB" sz="3600" b="0" i="0" dirty="0">
              <a:solidFill>
                <a:srgbClr val="000000"/>
              </a:solidFill>
              <a:effectLst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5941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1003</Words>
  <Application>Microsoft Office PowerPoint</Application>
  <PresentationFormat>Custom</PresentationFormat>
  <Paragraphs>211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DM Sans</vt:lpstr>
      <vt:lpstr>Arial</vt:lpstr>
      <vt:lpstr>Aptos</vt:lpstr>
      <vt:lpstr>Times New Roman</vt:lpstr>
      <vt:lpstr>Agrandir Bold</vt:lpstr>
      <vt:lpstr>DM Sans Bold Italics</vt:lpstr>
      <vt:lpstr>DM Sans Bold</vt:lpstr>
      <vt:lpstr>Calibri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Auchenharvie Academy S2 Session 24-25</dc:title>
  <dc:creator>Letizia Riddell</dc:creator>
  <cp:lastModifiedBy>DavisL Linda</cp:lastModifiedBy>
  <cp:revision>40</cp:revision>
  <dcterms:created xsi:type="dcterms:W3CDTF">2006-08-16T00:00:00Z</dcterms:created>
  <dcterms:modified xsi:type="dcterms:W3CDTF">2025-09-04T23:24:43Z</dcterms:modified>
  <dc:identifier>DAGIUbDTqY8</dc:identifier>
</cp:coreProperties>
</file>