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hkio Bold" panose="020B0604020202020204" charset="0"/>
      <p:regular r:id="rId11"/>
    </p:embeddedFont>
    <p:embeddedFont>
      <p:font typeface="Open Sauce" panose="020B0604020202020204" charset="0"/>
      <p:regular r:id="rId12"/>
    </p:embeddedFont>
    <p:embeddedFont>
      <p:font typeface="Open Sauce Bold" panose="020B0604020202020204" charset="0"/>
      <p:regular r:id="rId13"/>
    </p:embeddedFont>
    <p:embeddedFont>
      <p:font typeface="Open Sauce Semi-Bold" panose="020B0604020202020204" charset="0"/>
      <p:regular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Poppins Bold" panose="00000800000000000000" pitchFamily="2" charset="0"/>
      <p:regular r:id="rId19"/>
      <p:bold r:id="rId20"/>
    </p:embeddedFont>
    <p:embeddedFont>
      <p:font typeface="Poppins Bold Italics" panose="020B0604020202020204" charset="0"/>
      <p:regular r:id="rId21"/>
    </p:embeddedFont>
    <p:embeddedFont>
      <p:font typeface="Sedgwick Ave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A3F486-AA08-8F71-4325-00A55DFDFA65}" v="4" dt="2025-08-18T13:37:05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0" d="100"/>
          <a:sy n="10" d="100"/>
        </p:scale>
        <p:origin x="2136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4.svg"/><Relationship Id="rId7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88600" y="0"/>
            <a:ext cx="6599400" cy="6315798"/>
            <a:chOff x="0" y="0"/>
            <a:chExt cx="1738114" cy="16634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8114" cy="1663420"/>
            </a:xfrm>
            <a:custGeom>
              <a:avLst/>
              <a:gdLst/>
              <a:ahLst/>
              <a:cxnLst/>
              <a:rect l="l" t="t" r="r" b="b"/>
              <a:pathLst>
                <a:path w="1738114" h="1663420">
                  <a:moveTo>
                    <a:pt x="0" y="0"/>
                  </a:moveTo>
                  <a:lnTo>
                    <a:pt x="1738114" y="0"/>
                  </a:lnTo>
                  <a:lnTo>
                    <a:pt x="1738114" y="1663420"/>
                  </a:lnTo>
                  <a:lnTo>
                    <a:pt x="0" y="1663420"/>
                  </a:lnTo>
                  <a:close/>
                </a:path>
              </a:pathLst>
            </a:custGeom>
            <a:solidFill>
              <a:srgbClr val="91C14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738114" cy="1691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688600" y="6315798"/>
            <a:ext cx="6599400" cy="3971202"/>
            <a:chOff x="0" y="0"/>
            <a:chExt cx="1738114" cy="10459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38114" cy="1045913"/>
            </a:xfrm>
            <a:custGeom>
              <a:avLst/>
              <a:gdLst/>
              <a:ahLst/>
              <a:cxnLst/>
              <a:rect l="l" t="t" r="r" b="b"/>
              <a:pathLst>
                <a:path w="1738114" h="1045913">
                  <a:moveTo>
                    <a:pt x="0" y="0"/>
                  </a:moveTo>
                  <a:lnTo>
                    <a:pt x="1738114" y="0"/>
                  </a:lnTo>
                  <a:lnTo>
                    <a:pt x="1738114" y="1045913"/>
                  </a:lnTo>
                  <a:lnTo>
                    <a:pt x="0" y="1045913"/>
                  </a:lnTo>
                  <a:close/>
                </a:path>
              </a:pathLst>
            </a:custGeom>
            <a:solidFill>
              <a:srgbClr val="34AEE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738114" cy="107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684988">
            <a:off x="11475201" y="-453804"/>
            <a:ext cx="8253258" cy="7448566"/>
          </a:xfrm>
          <a:custGeom>
            <a:avLst/>
            <a:gdLst/>
            <a:ahLst/>
            <a:cxnLst/>
            <a:rect l="l" t="t" r="r" b="b"/>
            <a:pathLst>
              <a:path w="8253258" h="7448566">
                <a:moveTo>
                  <a:pt x="0" y="0"/>
                </a:moveTo>
                <a:lnTo>
                  <a:pt x="8253258" y="0"/>
                </a:lnTo>
                <a:lnTo>
                  <a:pt x="8253258" y="7448565"/>
                </a:lnTo>
                <a:lnTo>
                  <a:pt x="0" y="7448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1290659" y="4098077"/>
            <a:ext cx="9529008" cy="5163398"/>
            <a:chOff x="0" y="0"/>
            <a:chExt cx="12705344" cy="6884531"/>
          </a:xfrm>
        </p:grpSpPr>
        <p:sp>
          <p:nvSpPr>
            <p:cNvPr id="10" name="TextBox 10"/>
            <p:cNvSpPr txBox="1"/>
            <p:nvPr/>
          </p:nvSpPr>
          <p:spPr>
            <a:xfrm>
              <a:off x="32231" y="6160631"/>
              <a:ext cx="12324612" cy="723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99"/>
                </a:lnSpc>
                <a:spcBef>
                  <a:spcPct val="0"/>
                </a:spcBef>
              </a:pPr>
              <a:r>
                <a:rPr lang="en-US" sz="3999" spc="-199">
                  <a:solidFill>
                    <a:srgbClr val="0D1511"/>
                  </a:solidFill>
                  <a:latin typeface="Poppins"/>
                  <a:ea typeface="Poppins"/>
                  <a:cs typeface="Poppins"/>
                  <a:sym typeface="Poppins"/>
                </a:rPr>
                <a:t>Building your tomorrow, today!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-67637">
              <a:off x="52999" y="123404"/>
              <a:ext cx="12599346" cy="551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319"/>
                </a:lnSpc>
              </a:pPr>
              <a:r>
                <a:rPr lang="en-US" sz="13599">
                  <a:solidFill>
                    <a:srgbClr val="0D1511"/>
                  </a:solidFill>
                  <a:latin typeface="Sedgwick Ave"/>
                  <a:ea typeface="Sedgwick Ave"/>
                  <a:cs typeface="Sedgwick Ave"/>
                  <a:sym typeface="Sedgwick Ave"/>
                </a:rPr>
                <a:t>Attendance Matters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3935229" y="526394"/>
            <a:ext cx="3768159" cy="2899612"/>
          </a:xfrm>
          <a:custGeom>
            <a:avLst/>
            <a:gdLst/>
            <a:ahLst/>
            <a:cxnLst/>
            <a:rect l="l" t="t" r="r" b="b"/>
            <a:pathLst>
              <a:path w="3768159" h="2899612">
                <a:moveTo>
                  <a:pt x="0" y="0"/>
                </a:moveTo>
                <a:lnTo>
                  <a:pt x="3768159" y="0"/>
                </a:lnTo>
                <a:lnTo>
                  <a:pt x="3768159" y="2899612"/>
                </a:lnTo>
                <a:lnTo>
                  <a:pt x="0" y="28996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12421800" y="8834438"/>
            <a:ext cx="5732051" cy="11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0"/>
              </a:lnSpc>
            </a:pPr>
            <a:r>
              <a:rPr lang="en-US" sz="2300" b="1" i="1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No poverty of expectation, opportunity and aspiration for our young people and families.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1688600" y="955492"/>
            <a:ext cx="7122444" cy="6860080"/>
            <a:chOff x="0" y="0"/>
            <a:chExt cx="7940247" cy="7647759"/>
          </a:xfrm>
        </p:grpSpPr>
        <p:sp>
          <p:nvSpPr>
            <p:cNvPr id="15" name="Freeform 15"/>
            <p:cNvSpPr/>
            <p:nvPr/>
          </p:nvSpPr>
          <p:spPr>
            <a:xfrm>
              <a:off x="-68580" y="0"/>
              <a:ext cx="8007240" cy="7647759"/>
            </a:xfrm>
            <a:custGeom>
              <a:avLst/>
              <a:gdLst/>
              <a:ahLst/>
              <a:cxnLst/>
              <a:rect l="l" t="t" r="r" b="b"/>
              <a:pathLst>
                <a:path w="8007240" h="7647759">
                  <a:moveTo>
                    <a:pt x="1502589" y="520803"/>
                  </a:moveTo>
                  <a:lnTo>
                    <a:pt x="205152" y="2835668"/>
                  </a:lnTo>
                  <a:cubicBezTo>
                    <a:pt x="0" y="3231610"/>
                    <a:pt x="43180" y="3731055"/>
                    <a:pt x="336960" y="4067852"/>
                  </a:cubicBezTo>
                  <a:lnTo>
                    <a:pt x="3227210" y="7310962"/>
                  </a:lnTo>
                  <a:cubicBezTo>
                    <a:pt x="3417776" y="7526183"/>
                    <a:pt x="3687745" y="7647759"/>
                    <a:pt x="3968830" y="7647759"/>
                  </a:cubicBezTo>
                  <a:lnTo>
                    <a:pt x="6997240" y="7647759"/>
                  </a:lnTo>
                  <a:cubicBezTo>
                    <a:pt x="7554646" y="7647759"/>
                    <a:pt x="8007240" y="7179529"/>
                    <a:pt x="8007240" y="6602867"/>
                  </a:cubicBezTo>
                  <a:lnTo>
                    <a:pt x="8007240" y="2446297"/>
                  </a:lnTo>
                  <a:cubicBezTo>
                    <a:pt x="8007240" y="2231076"/>
                    <a:pt x="7943717" y="2020783"/>
                    <a:pt x="7823025" y="1844991"/>
                  </a:cubicBezTo>
                  <a:lnTo>
                    <a:pt x="6870196" y="443586"/>
                  </a:lnTo>
                  <a:cubicBezTo>
                    <a:pt x="6681218" y="165934"/>
                    <a:pt x="6373137" y="0"/>
                    <a:pt x="6044410" y="0"/>
                  </a:cubicBezTo>
                  <a:lnTo>
                    <a:pt x="2376016" y="0"/>
                  </a:lnTo>
                  <a:cubicBezTo>
                    <a:pt x="2015529" y="0"/>
                    <a:pt x="1682038" y="198792"/>
                    <a:pt x="1502589" y="520803"/>
                  </a:cubicBezTo>
                  <a:close/>
                </a:path>
              </a:pathLst>
            </a:custGeom>
            <a:blipFill>
              <a:blip r:embed="rId5"/>
              <a:stretch>
                <a:fillRect l="-22384" r="-2238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999" y="0"/>
            <a:ext cx="6599400" cy="6315798"/>
            <a:chOff x="0" y="0"/>
            <a:chExt cx="1738114" cy="16634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8114" cy="1663420"/>
            </a:xfrm>
            <a:custGeom>
              <a:avLst/>
              <a:gdLst/>
              <a:ahLst/>
              <a:cxnLst/>
              <a:rect l="l" t="t" r="r" b="b"/>
              <a:pathLst>
                <a:path w="1738114" h="1663420">
                  <a:moveTo>
                    <a:pt x="0" y="0"/>
                  </a:moveTo>
                  <a:lnTo>
                    <a:pt x="1738114" y="0"/>
                  </a:lnTo>
                  <a:lnTo>
                    <a:pt x="1738114" y="1663420"/>
                  </a:lnTo>
                  <a:lnTo>
                    <a:pt x="0" y="1663420"/>
                  </a:lnTo>
                  <a:close/>
                </a:path>
              </a:pathLst>
            </a:custGeom>
            <a:solidFill>
              <a:srgbClr val="91C14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738114" cy="1691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999" y="6315798"/>
            <a:ext cx="6599400" cy="3971202"/>
            <a:chOff x="0" y="0"/>
            <a:chExt cx="1738114" cy="10459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38114" cy="1045913"/>
            </a:xfrm>
            <a:custGeom>
              <a:avLst/>
              <a:gdLst/>
              <a:ahLst/>
              <a:cxnLst/>
              <a:rect l="l" t="t" r="r" b="b"/>
              <a:pathLst>
                <a:path w="1738114" h="1045913">
                  <a:moveTo>
                    <a:pt x="0" y="0"/>
                  </a:moveTo>
                  <a:lnTo>
                    <a:pt x="1738114" y="0"/>
                  </a:lnTo>
                  <a:lnTo>
                    <a:pt x="1738114" y="1045913"/>
                  </a:lnTo>
                  <a:lnTo>
                    <a:pt x="0" y="1045913"/>
                  </a:lnTo>
                  <a:close/>
                </a:path>
              </a:pathLst>
            </a:custGeom>
            <a:solidFill>
              <a:srgbClr val="34AEE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738114" cy="107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684988">
            <a:off x="-191400" y="-453804"/>
            <a:ext cx="8253258" cy="7448566"/>
          </a:xfrm>
          <a:custGeom>
            <a:avLst/>
            <a:gdLst/>
            <a:ahLst/>
            <a:cxnLst/>
            <a:rect l="l" t="t" r="r" b="b"/>
            <a:pathLst>
              <a:path w="8253258" h="7448566">
                <a:moveTo>
                  <a:pt x="0" y="0"/>
                </a:moveTo>
                <a:lnTo>
                  <a:pt x="8253258" y="0"/>
                </a:lnTo>
                <a:lnTo>
                  <a:pt x="8253258" y="7448565"/>
                </a:lnTo>
                <a:lnTo>
                  <a:pt x="0" y="7448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5905097" y="139477"/>
            <a:ext cx="1944128" cy="1496013"/>
          </a:xfrm>
          <a:custGeom>
            <a:avLst/>
            <a:gdLst/>
            <a:ahLst/>
            <a:cxnLst/>
            <a:rect l="l" t="t" r="r" b="b"/>
            <a:pathLst>
              <a:path w="1944128" h="1496013">
                <a:moveTo>
                  <a:pt x="0" y="0"/>
                </a:moveTo>
                <a:lnTo>
                  <a:pt x="1944128" y="0"/>
                </a:lnTo>
                <a:lnTo>
                  <a:pt x="1944128" y="1496013"/>
                </a:lnTo>
                <a:lnTo>
                  <a:pt x="0" y="14960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755199" y="8834438"/>
            <a:ext cx="5732051" cy="11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0"/>
              </a:lnSpc>
            </a:pPr>
            <a:r>
              <a:rPr lang="en-US" sz="2300" b="1" i="1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No poverty of expectation, opportunity and aspiration for our young people and families.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501045" y="877815"/>
            <a:ext cx="7122444" cy="6860080"/>
            <a:chOff x="0" y="0"/>
            <a:chExt cx="7940247" cy="7647759"/>
          </a:xfrm>
        </p:grpSpPr>
        <p:sp>
          <p:nvSpPr>
            <p:cNvPr id="12" name="Freeform 12"/>
            <p:cNvSpPr/>
            <p:nvPr/>
          </p:nvSpPr>
          <p:spPr>
            <a:xfrm>
              <a:off x="-68580" y="0"/>
              <a:ext cx="8007240" cy="7647759"/>
            </a:xfrm>
            <a:custGeom>
              <a:avLst/>
              <a:gdLst/>
              <a:ahLst/>
              <a:cxnLst/>
              <a:rect l="l" t="t" r="r" b="b"/>
              <a:pathLst>
                <a:path w="8007240" h="7647759">
                  <a:moveTo>
                    <a:pt x="1502589" y="520803"/>
                  </a:moveTo>
                  <a:lnTo>
                    <a:pt x="205152" y="2835668"/>
                  </a:lnTo>
                  <a:cubicBezTo>
                    <a:pt x="0" y="3231610"/>
                    <a:pt x="43180" y="3731055"/>
                    <a:pt x="336960" y="4067852"/>
                  </a:cubicBezTo>
                  <a:lnTo>
                    <a:pt x="3227210" y="7310962"/>
                  </a:lnTo>
                  <a:cubicBezTo>
                    <a:pt x="3417776" y="7526183"/>
                    <a:pt x="3687745" y="7647759"/>
                    <a:pt x="3968830" y="7647759"/>
                  </a:cubicBezTo>
                  <a:lnTo>
                    <a:pt x="6997240" y="7647759"/>
                  </a:lnTo>
                  <a:cubicBezTo>
                    <a:pt x="7554646" y="7647759"/>
                    <a:pt x="8007240" y="7179529"/>
                    <a:pt x="8007240" y="6602867"/>
                  </a:cubicBezTo>
                  <a:lnTo>
                    <a:pt x="8007240" y="2446297"/>
                  </a:lnTo>
                  <a:cubicBezTo>
                    <a:pt x="8007240" y="2231076"/>
                    <a:pt x="7943717" y="2020783"/>
                    <a:pt x="7823025" y="1844991"/>
                  </a:cubicBezTo>
                  <a:lnTo>
                    <a:pt x="6870196" y="443586"/>
                  </a:lnTo>
                  <a:cubicBezTo>
                    <a:pt x="6681218" y="165934"/>
                    <a:pt x="6373137" y="0"/>
                    <a:pt x="6044410" y="0"/>
                  </a:cubicBezTo>
                  <a:lnTo>
                    <a:pt x="2376016" y="0"/>
                  </a:lnTo>
                  <a:cubicBezTo>
                    <a:pt x="2015529" y="0"/>
                    <a:pt x="1682038" y="198792"/>
                    <a:pt x="1502589" y="520803"/>
                  </a:cubicBezTo>
                  <a:close/>
                </a:path>
              </a:pathLst>
            </a:custGeom>
            <a:blipFill>
              <a:blip r:embed="rId5"/>
              <a:stretch>
                <a:fillRect l="-22384" r="-2238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941293" y="1948662"/>
            <a:ext cx="11157489" cy="756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7"/>
              </a:lnSpc>
            </a:pPr>
            <a:r>
              <a:rPr lang="en-US" sz="286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School attendance across Scotland is falling. Our data tells us this is negatively impacting the academic performance and wellbeing of our learners. </a:t>
            </a:r>
          </a:p>
          <a:p>
            <a:pPr algn="l">
              <a:lnSpc>
                <a:spcPts val="4017"/>
              </a:lnSpc>
              <a:spcBef>
                <a:spcPct val="0"/>
              </a:spcBef>
            </a:pPr>
            <a:endParaRPr lang="en-US" sz="2869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17"/>
              </a:lnSpc>
              <a:spcBef>
                <a:spcPct val="0"/>
              </a:spcBef>
            </a:pPr>
            <a:r>
              <a:rPr lang="en-US" sz="286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🧠 Regular attendance supports mental health and belonging</a:t>
            </a:r>
          </a:p>
          <a:p>
            <a:pPr algn="l">
              <a:lnSpc>
                <a:spcPts val="4017"/>
              </a:lnSpc>
              <a:spcBef>
                <a:spcPct val="0"/>
              </a:spcBef>
            </a:pPr>
            <a:endParaRPr lang="en-US" sz="2869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17"/>
              </a:lnSpc>
              <a:spcBef>
                <a:spcPct val="0"/>
              </a:spcBef>
            </a:pPr>
            <a:r>
              <a:rPr lang="en-US" sz="286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🎓 Pupils with attendance below 90% are less likely to achieve learning outcomes and qualifications. </a:t>
            </a:r>
          </a:p>
          <a:p>
            <a:pPr algn="l">
              <a:lnSpc>
                <a:spcPts val="4017"/>
              </a:lnSpc>
              <a:spcBef>
                <a:spcPct val="0"/>
              </a:spcBef>
            </a:pPr>
            <a:endParaRPr lang="en-US" sz="2869" b="1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l">
              <a:lnSpc>
                <a:spcPts val="4017"/>
              </a:lnSpc>
              <a:spcBef>
                <a:spcPct val="0"/>
              </a:spcBef>
            </a:pPr>
            <a:r>
              <a:rPr lang="en-US" sz="286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💼 Poor attendance linked to lower earnings and more unemployment by age 23</a:t>
            </a:r>
          </a:p>
          <a:p>
            <a:pPr algn="l">
              <a:lnSpc>
                <a:spcPts val="4017"/>
              </a:lnSpc>
              <a:spcBef>
                <a:spcPct val="0"/>
              </a:spcBef>
            </a:pPr>
            <a:endParaRPr lang="en-US" sz="2869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17"/>
              </a:lnSpc>
              <a:spcBef>
                <a:spcPct val="0"/>
              </a:spcBef>
            </a:pPr>
            <a:r>
              <a:rPr lang="en-US" sz="286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⚠️ &lt;90% = Persistent Absence | &lt;80% = Serious Concern</a:t>
            </a:r>
          </a:p>
          <a:p>
            <a:pPr algn="l">
              <a:lnSpc>
                <a:spcPts val="4017"/>
              </a:lnSpc>
              <a:spcBef>
                <a:spcPct val="0"/>
              </a:spcBef>
            </a:pPr>
            <a:endParaRPr lang="en-US" sz="2869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17"/>
              </a:lnSpc>
              <a:spcBef>
                <a:spcPct val="0"/>
              </a:spcBef>
            </a:pPr>
            <a:r>
              <a:rPr lang="en-US" sz="286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📚 </a:t>
            </a:r>
            <a:r>
              <a:rPr lang="en-US" sz="2869" b="1" u="sng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Even</a:t>
            </a:r>
            <a:r>
              <a:rPr lang="en-US" sz="286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86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95% = 10 full school days missed per year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621399" y="257409"/>
            <a:ext cx="9478319" cy="2365736"/>
            <a:chOff x="0" y="0"/>
            <a:chExt cx="12637759" cy="315431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2558050"/>
              <a:ext cx="12324612" cy="596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7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 rot="-67637">
              <a:off x="20862" y="133276"/>
              <a:ext cx="12599346" cy="190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399"/>
                </a:lnSpc>
              </a:pPr>
              <a:r>
                <a:rPr lang="en-US" sz="9499">
                  <a:solidFill>
                    <a:srgbClr val="0D1511"/>
                  </a:solidFill>
                  <a:latin typeface="Sedgwick Ave"/>
                  <a:ea typeface="Sedgwick Ave"/>
                  <a:cs typeface="Sedgwick Ave"/>
                  <a:sym typeface="Sedgwick Ave"/>
                </a:rPr>
                <a:t>The Challenge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465653"/>
            <a:chOff x="0" y="0"/>
            <a:chExt cx="4816593" cy="14395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439513"/>
            </a:xfrm>
            <a:custGeom>
              <a:avLst/>
              <a:gdLst/>
              <a:ahLst/>
              <a:cxnLst/>
              <a:rect l="l" t="t" r="r" b="b"/>
              <a:pathLst>
                <a:path w="4816592" h="1439513">
                  <a:moveTo>
                    <a:pt x="0" y="0"/>
                  </a:moveTo>
                  <a:lnTo>
                    <a:pt x="4816592" y="0"/>
                  </a:lnTo>
                  <a:lnTo>
                    <a:pt x="4816592" y="1439513"/>
                  </a:lnTo>
                  <a:lnTo>
                    <a:pt x="0" y="1439513"/>
                  </a:lnTo>
                  <a:close/>
                </a:path>
              </a:pathLst>
            </a:custGeom>
            <a:solidFill>
              <a:srgbClr val="02ACE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14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5465653"/>
            <a:ext cx="18288000" cy="5465653"/>
            <a:chOff x="0" y="0"/>
            <a:chExt cx="4816593" cy="14395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1439513"/>
            </a:xfrm>
            <a:custGeom>
              <a:avLst/>
              <a:gdLst/>
              <a:ahLst/>
              <a:cxnLst/>
              <a:rect l="l" t="t" r="r" b="b"/>
              <a:pathLst>
                <a:path w="4816592" h="1439513">
                  <a:moveTo>
                    <a:pt x="0" y="0"/>
                  </a:moveTo>
                  <a:lnTo>
                    <a:pt x="4816592" y="0"/>
                  </a:lnTo>
                  <a:lnTo>
                    <a:pt x="4816592" y="1439513"/>
                  </a:lnTo>
                  <a:lnTo>
                    <a:pt x="0" y="1439513"/>
                  </a:lnTo>
                  <a:close/>
                </a:path>
              </a:pathLst>
            </a:custGeom>
            <a:solidFill>
              <a:srgbClr val="8CC34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816593" cy="1468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919738" y="8415010"/>
            <a:ext cx="2191778" cy="1686581"/>
          </a:xfrm>
          <a:custGeom>
            <a:avLst/>
            <a:gdLst/>
            <a:ahLst/>
            <a:cxnLst/>
            <a:rect l="l" t="t" r="r" b="b"/>
            <a:pathLst>
              <a:path w="2191778" h="1686581">
                <a:moveTo>
                  <a:pt x="0" y="0"/>
                </a:moveTo>
                <a:lnTo>
                  <a:pt x="2191778" y="0"/>
                </a:lnTo>
                <a:lnTo>
                  <a:pt x="2191778" y="1686580"/>
                </a:lnTo>
                <a:lnTo>
                  <a:pt x="0" y="168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753599" y="1028700"/>
            <a:ext cx="14166139" cy="7968453"/>
          </a:xfrm>
          <a:custGeom>
            <a:avLst/>
            <a:gdLst/>
            <a:ahLst/>
            <a:cxnLst/>
            <a:rect l="l" t="t" r="r" b="b"/>
            <a:pathLst>
              <a:path w="14166139" h="7968453">
                <a:moveTo>
                  <a:pt x="0" y="0"/>
                </a:moveTo>
                <a:lnTo>
                  <a:pt x="14166139" y="0"/>
                </a:lnTo>
                <a:lnTo>
                  <a:pt x="14166139" y="7968453"/>
                </a:lnTo>
                <a:lnTo>
                  <a:pt x="0" y="796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987199" cy="10287000"/>
            <a:chOff x="0" y="0"/>
            <a:chExt cx="236699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6999" cy="2709333"/>
            </a:xfrm>
            <a:custGeom>
              <a:avLst/>
              <a:gdLst/>
              <a:ahLst/>
              <a:cxnLst/>
              <a:rect l="l" t="t" r="r" b="b"/>
              <a:pathLst>
                <a:path w="2366999" h="2709333">
                  <a:moveTo>
                    <a:pt x="0" y="0"/>
                  </a:moveTo>
                  <a:lnTo>
                    <a:pt x="2366999" y="0"/>
                  </a:lnTo>
                  <a:lnTo>
                    <a:pt x="236699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2ACE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66999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3116505">
            <a:off x="14569603" y="-1948271"/>
            <a:ext cx="4819049" cy="4898653"/>
          </a:xfrm>
          <a:custGeom>
            <a:avLst/>
            <a:gdLst/>
            <a:ahLst/>
            <a:cxnLst/>
            <a:rect l="l" t="t" r="r" b="b"/>
            <a:pathLst>
              <a:path w="4819049" h="4898653">
                <a:moveTo>
                  <a:pt x="0" y="0"/>
                </a:moveTo>
                <a:lnTo>
                  <a:pt x="4819049" y="0"/>
                </a:lnTo>
                <a:lnTo>
                  <a:pt x="4819049" y="4898652"/>
                </a:lnTo>
                <a:lnTo>
                  <a:pt x="0" y="4898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9878035" y="1791274"/>
            <a:ext cx="674113" cy="783853"/>
          </a:xfrm>
          <a:custGeom>
            <a:avLst/>
            <a:gdLst/>
            <a:ahLst/>
            <a:cxnLst/>
            <a:rect l="l" t="t" r="r" b="b"/>
            <a:pathLst>
              <a:path w="674113" h="783853">
                <a:moveTo>
                  <a:pt x="0" y="0"/>
                </a:moveTo>
                <a:lnTo>
                  <a:pt x="674113" y="0"/>
                </a:lnTo>
                <a:lnTo>
                  <a:pt x="674113" y="783853"/>
                </a:lnTo>
                <a:lnTo>
                  <a:pt x="0" y="7838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0981333" y="1738168"/>
            <a:ext cx="6561446" cy="981303"/>
            <a:chOff x="0" y="0"/>
            <a:chExt cx="8748595" cy="1308404"/>
          </a:xfrm>
        </p:grpSpPr>
        <p:sp>
          <p:nvSpPr>
            <p:cNvPr id="8" name="TextBox 8"/>
            <p:cNvSpPr txBox="1"/>
            <p:nvPr/>
          </p:nvSpPr>
          <p:spPr>
            <a:xfrm>
              <a:off x="0" y="-38100"/>
              <a:ext cx="8748595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 b="1">
                  <a:solidFill>
                    <a:srgbClr val="0D1511"/>
                  </a:solidFill>
                  <a:latin typeface="Open Sauce Semi-Bold"/>
                  <a:ea typeface="Open Sauce Semi-Bold"/>
                  <a:cs typeface="Open Sauce Semi-Bold"/>
                  <a:sym typeface="Open Sauce Semi-Bold"/>
                </a:rPr>
                <a:t>Academic Performance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27496"/>
              <a:ext cx="8748595" cy="480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59"/>
                </a:lnSpc>
                <a:spcBef>
                  <a:spcPct val="0"/>
                </a:spcBef>
              </a:pPr>
              <a:r>
                <a:rPr lang="en-US" sz="1999" u="none" strike="noStrike">
                  <a:solidFill>
                    <a:srgbClr val="0D151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Boosts attainment and learning outcomes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9878035" y="3734016"/>
            <a:ext cx="674113" cy="783853"/>
          </a:xfrm>
          <a:custGeom>
            <a:avLst/>
            <a:gdLst/>
            <a:ahLst/>
            <a:cxnLst/>
            <a:rect l="l" t="t" r="r" b="b"/>
            <a:pathLst>
              <a:path w="674113" h="783853">
                <a:moveTo>
                  <a:pt x="0" y="0"/>
                </a:moveTo>
                <a:lnTo>
                  <a:pt x="674113" y="0"/>
                </a:lnTo>
                <a:lnTo>
                  <a:pt x="674113" y="783853"/>
                </a:lnTo>
                <a:lnTo>
                  <a:pt x="0" y="7838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10981333" y="3680874"/>
            <a:ext cx="6561446" cy="981303"/>
            <a:chOff x="0" y="0"/>
            <a:chExt cx="8748595" cy="130840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38100"/>
              <a:ext cx="8748595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 b="1">
                  <a:solidFill>
                    <a:srgbClr val="0D1511"/>
                  </a:solidFill>
                  <a:latin typeface="Open Sauce Semi-Bold"/>
                  <a:ea typeface="Open Sauce Semi-Bold"/>
                  <a:cs typeface="Open Sauce Semi-Bold"/>
                  <a:sym typeface="Open Sauce Semi-Bold"/>
                </a:rPr>
                <a:t>Increased Engagement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27496"/>
              <a:ext cx="8748595" cy="480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59"/>
                </a:lnSpc>
                <a:spcBef>
                  <a:spcPct val="0"/>
                </a:spcBef>
              </a:pPr>
              <a:r>
                <a:rPr lang="en-US" sz="1999" u="none" strike="noStrike">
                  <a:solidFill>
                    <a:srgbClr val="0D151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Enhances participation in classroom activities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9878035" y="5677344"/>
            <a:ext cx="674113" cy="783853"/>
          </a:xfrm>
          <a:custGeom>
            <a:avLst/>
            <a:gdLst/>
            <a:ahLst/>
            <a:cxnLst/>
            <a:rect l="l" t="t" r="r" b="b"/>
            <a:pathLst>
              <a:path w="674113" h="783853">
                <a:moveTo>
                  <a:pt x="0" y="0"/>
                </a:moveTo>
                <a:lnTo>
                  <a:pt x="674113" y="0"/>
                </a:lnTo>
                <a:lnTo>
                  <a:pt x="674113" y="783853"/>
                </a:lnTo>
                <a:lnTo>
                  <a:pt x="0" y="7838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>
            <a:off x="10981333" y="5624201"/>
            <a:ext cx="6561446" cy="981303"/>
            <a:chOff x="0" y="0"/>
            <a:chExt cx="8748595" cy="130840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38100"/>
              <a:ext cx="8748595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 b="1">
                  <a:solidFill>
                    <a:srgbClr val="0D1511"/>
                  </a:solidFill>
                  <a:latin typeface="Open Sauce Semi-Bold"/>
                  <a:ea typeface="Open Sauce Semi-Bold"/>
                  <a:cs typeface="Open Sauce Semi-Bold"/>
                  <a:sym typeface="Open Sauce Semi-Bold"/>
                </a:rPr>
                <a:t>Social Skills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27496"/>
              <a:ext cx="8748595" cy="480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59"/>
                </a:lnSpc>
                <a:spcBef>
                  <a:spcPct val="0"/>
                </a:spcBef>
              </a:pPr>
              <a:r>
                <a:rPr lang="en-US" sz="1999" u="none" strike="noStrike">
                  <a:solidFill>
                    <a:srgbClr val="0D151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Fosters relationships with peers and teachers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9878035" y="7620597"/>
            <a:ext cx="674113" cy="783853"/>
          </a:xfrm>
          <a:custGeom>
            <a:avLst/>
            <a:gdLst/>
            <a:ahLst/>
            <a:cxnLst/>
            <a:rect l="l" t="t" r="r" b="b"/>
            <a:pathLst>
              <a:path w="674113" h="783853">
                <a:moveTo>
                  <a:pt x="0" y="0"/>
                </a:moveTo>
                <a:lnTo>
                  <a:pt x="674113" y="0"/>
                </a:lnTo>
                <a:lnTo>
                  <a:pt x="674113" y="783853"/>
                </a:lnTo>
                <a:lnTo>
                  <a:pt x="0" y="7838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9" name="Group 19"/>
          <p:cNvGrpSpPr/>
          <p:nvPr/>
        </p:nvGrpSpPr>
        <p:grpSpPr>
          <a:xfrm>
            <a:off x="10981333" y="7567529"/>
            <a:ext cx="7154397" cy="981303"/>
            <a:chOff x="0" y="0"/>
            <a:chExt cx="9539196" cy="1308404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38100"/>
              <a:ext cx="9539196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 b="1">
                  <a:solidFill>
                    <a:srgbClr val="0D1511"/>
                  </a:solidFill>
                  <a:latin typeface="Open Sauce Semi-Bold"/>
                  <a:ea typeface="Open Sauce Semi-Bold"/>
                  <a:cs typeface="Open Sauce Semi-Bold"/>
                  <a:sym typeface="Open Sauce Semi-Bold"/>
                </a:rPr>
                <a:t>Prepare for Further Education or Work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827496"/>
              <a:ext cx="9539196" cy="480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59"/>
                </a:lnSpc>
                <a:spcBef>
                  <a:spcPct val="0"/>
                </a:spcBef>
              </a:pPr>
              <a:r>
                <a:rPr lang="en-US" sz="1999" u="none" strike="noStrike">
                  <a:solidFill>
                    <a:srgbClr val="0D151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Prepares learners for career opportunities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8114" y="936874"/>
            <a:ext cx="7390971" cy="8413252"/>
            <a:chOff x="0" y="0"/>
            <a:chExt cx="9854628" cy="11217670"/>
          </a:xfrm>
        </p:grpSpPr>
        <p:sp>
          <p:nvSpPr>
            <p:cNvPr id="23" name="TextBox 23"/>
            <p:cNvSpPr txBox="1"/>
            <p:nvPr/>
          </p:nvSpPr>
          <p:spPr>
            <a:xfrm>
              <a:off x="136731" y="9703829"/>
              <a:ext cx="9508037" cy="1513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19"/>
                </a:lnSpc>
              </a:pPr>
              <a:r>
                <a:rPr lang="en-US" sz="3299">
                  <a:solidFill>
                    <a:srgbClr val="0D151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(And we are here to help you every step of the way)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 rot="-67637">
              <a:off x="88481" y="103845"/>
              <a:ext cx="9677855" cy="907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799"/>
                </a:lnSpc>
              </a:pPr>
              <a:r>
                <a:rPr lang="en-US" sz="8999">
                  <a:solidFill>
                    <a:srgbClr val="0D1511"/>
                  </a:solidFill>
                  <a:latin typeface="Sedgwick Ave"/>
                  <a:ea typeface="Sedgwick Ave"/>
                  <a:cs typeface="Sedgwick Ave"/>
                  <a:sym typeface="Sedgwick Ave"/>
                </a:rPr>
                <a:t>Coming to school every day builds important habits for life.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15300886" y="8012524"/>
            <a:ext cx="2834844" cy="2181422"/>
          </a:xfrm>
          <a:custGeom>
            <a:avLst/>
            <a:gdLst/>
            <a:ahLst/>
            <a:cxnLst/>
            <a:rect l="l" t="t" r="r" b="b"/>
            <a:pathLst>
              <a:path w="2834844" h="2181422">
                <a:moveTo>
                  <a:pt x="0" y="0"/>
                </a:moveTo>
                <a:lnTo>
                  <a:pt x="2834844" y="0"/>
                </a:lnTo>
                <a:lnTo>
                  <a:pt x="2834844" y="2181422"/>
                </a:lnTo>
                <a:lnTo>
                  <a:pt x="0" y="21814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540192" cy="10287000"/>
            <a:chOff x="0" y="0"/>
            <a:chExt cx="83280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2805" cy="812800"/>
            </a:xfrm>
            <a:custGeom>
              <a:avLst/>
              <a:gdLst/>
              <a:ahLst/>
              <a:cxnLst/>
              <a:rect l="l" t="t" r="r" b="b"/>
              <a:pathLst>
                <a:path w="832805" h="812800">
                  <a:moveTo>
                    <a:pt x="0" y="0"/>
                  </a:moveTo>
                  <a:lnTo>
                    <a:pt x="832805" y="0"/>
                  </a:lnTo>
                  <a:lnTo>
                    <a:pt x="832805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6690" r="-3979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066869" y="772996"/>
            <a:ext cx="6725667" cy="8741009"/>
            <a:chOff x="0" y="0"/>
            <a:chExt cx="8967556" cy="11654678"/>
          </a:xfrm>
        </p:grpSpPr>
        <p:sp>
          <p:nvSpPr>
            <p:cNvPr id="5" name="TextBox 5"/>
            <p:cNvSpPr txBox="1"/>
            <p:nvPr/>
          </p:nvSpPr>
          <p:spPr>
            <a:xfrm>
              <a:off x="0" y="5464909"/>
              <a:ext cx="8967556" cy="6189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0D1511"/>
                  </a:solidFill>
                  <a:latin typeface="Poppins"/>
                  <a:ea typeface="Poppins"/>
                  <a:cs typeface="Poppins"/>
                  <a:sym typeface="Poppins"/>
                </a:rPr>
                <a:t>📚 L</a:t>
              </a:r>
              <a:r>
                <a:rPr lang="en-US" sz="3399" u="none" strike="noStrike">
                  <a:solidFill>
                    <a:srgbClr val="0D1511"/>
                  </a:solidFill>
                  <a:latin typeface="Poppins"/>
                  <a:ea typeface="Poppins"/>
                  <a:cs typeface="Poppins"/>
                  <a:sym typeface="Poppins"/>
                </a:rPr>
                <a:t>earning gaps grow quickly</a:t>
              </a:r>
            </a:p>
            <a:p>
              <a:pPr algn="l">
                <a:lnSpc>
                  <a:spcPts val="4759"/>
                </a:lnSpc>
              </a:pPr>
              <a:endParaRPr lang="en-US" sz="3399" u="none" strike="noStrike">
                <a:solidFill>
                  <a:srgbClr val="0D151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>
                <a:lnSpc>
                  <a:spcPts val="4759"/>
                </a:lnSpc>
              </a:pPr>
              <a:r>
                <a:rPr lang="en-US" sz="3399" u="none" strike="noStrike">
                  <a:solidFill>
                    <a:srgbClr val="0D1511"/>
                  </a:solidFill>
                  <a:latin typeface="Poppins"/>
                  <a:ea typeface="Poppins"/>
                  <a:cs typeface="Poppins"/>
                  <a:sym typeface="Poppins"/>
                </a:rPr>
                <a:t>😔 Friendships and routines are disrupted</a:t>
              </a:r>
            </a:p>
            <a:p>
              <a:pPr marL="0" lvl="0" indent="0" algn="l">
                <a:lnSpc>
                  <a:spcPts val="4759"/>
                </a:lnSpc>
              </a:pPr>
              <a:endParaRPr lang="en-US" sz="3399" u="none" strike="noStrike">
                <a:solidFill>
                  <a:srgbClr val="0D151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4759"/>
                </a:lnSpc>
              </a:pPr>
              <a:r>
                <a:rPr lang="en-US" sz="3399" u="none" strike="noStrike">
                  <a:solidFill>
                    <a:srgbClr val="0D1511"/>
                  </a:solidFill>
                  <a:latin typeface="Poppins"/>
                  <a:ea typeface="Poppins"/>
                  <a:cs typeface="Poppins"/>
                  <a:sym typeface="Poppins"/>
                </a:rPr>
                <a:t>💼 Poorer learning, job and life outcomes</a:t>
              </a:r>
            </a:p>
            <a:p>
              <a:pPr marL="0" lvl="0" indent="0" algn="l">
                <a:lnSpc>
                  <a:spcPts val="3499"/>
                </a:lnSpc>
              </a:pPr>
              <a:endParaRPr lang="en-US" sz="3399" u="none" strike="noStrike">
                <a:solidFill>
                  <a:srgbClr val="0D151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7434" y="9525"/>
              <a:ext cx="8930123" cy="4676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240"/>
                </a:lnSpc>
              </a:pPr>
              <a:r>
                <a:rPr lang="en-US" sz="7700">
                  <a:solidFill>
                    <a:srgbClr val="0D1511"/>
                  </a:solidFill>
                  <a:latin typeface="Sedgwick Ave"/>
                  <a:ea typeface="Sedgwick Ave"/>
                  <a:cs typeface="Sedgwick Ave"/>
                  <a:sym typeface="Sedgwick Ave"/>
                </a:rPr>
                <a:t>What happens when children miss school?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999" y="0"/>
            <a:ext cx="6599400" cy="6315798"/>
            <a:chOff x="0" y="0"/>
            <a:chExt cx="1738114" cy="16634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8114" cy="1663420"/>
            </a:xfrm>
            <a:custGeom>
              <a:avLst/>
              <a:gdLst/>
              <a:ahLst/>
              <a:cxnLst/>
              <a:rect l="l" t="t" r="r" b="b"/>
              <a:pathLst>
                <a:path w="1738114" h="1663420">
                  <a:moveTo>
                    <a:pt x="0" y="0"/>
                  </a:moveTo>
                  <a:lnTo>
                    <a:pt x="1738114" y="0"/>
                  </a:lnTo>
                  <a:lnTo>
                    <a:pt x="1738114" y="1663420"/>
                  </a:lnTo>
                  <a:lnTo>
                    <a:pt x="0" y="1663420"/>
                  </a:lnTo>
                  <a:close/>
                </a:path>
              </a:pathLst>
            </a:custGeom>
            <a:solidFill>
              <a:srgbClr val="91C14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738114" cy="1691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999" y="6315798"/>
            <a:ext cx="6599400" cy="3971202"/>
            <a:chOff x="0" y="0"/>
            <a:chExt cx="1738114" cy="10459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38114" cy="1045913"/>
            </a:xfrm>
            <a:custGeom>
              <a:avLst/>
              <a:gdLst/>
              <a:ahLst/>
              <a:cxnLst/>
              <a:rect l="l" t="t" r="r" b="b"/>
              <a:pathLst>
                <a:path w="1738114" h="1045913">
                  <a:moveTo>
                    <a:pt x="0" y="0"/>
                  </a:moveTo>
                  <a:lnTo>
                    <a:pt x="1738114" y="0"/>
                  </a:lnTo>
                  <a:lnTo>
                    <a:pt x="1738114" y="1045913"/>
                  </a:lnTo>
                  <a:lnTo>
                    <a:pt x="0" y="1045913"/>
                  </a:lnTo>
                  <a:close/>
                </a:path>
              </a:pathLst>
            </a:custGeom>
            <a:solidFill>
              <a:srgbClr val="34AEE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738114" cy="107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684988">
            <a:off x="-191400" y="-453804"/>
            <a:ext cx="8253258" cy="7448566"/>
          </a:xfrm>
          <a:custGeom>
            <a:avLst/>
            <a:gdLst/>
            <a:ahLst/>
            <a:cxnLst/>
            <a:rect l="l" t="t" r="r" b="b"/>
            <a:pathLst>
              <a:path w="8253258" h="7448566">
                <a:moveTo>
                  <a:pt x="0" y="0"/>
                </a:moveTo>
                <a:lnTo>
                  <a:pt x="8253258" y="0"/>
                </a:lnTo>
                <a:lnTo>
                  <a:pt x="8253258" y="7448565"/>
                </a:lnTo>
                <a:lnTo>
                  <a:pt x="0" y="7448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5905097" y="139477"/>
            <a:ext cx="1944128" cy="1496013"/>
          </a:xfrm>
          <a:custGeom>
            <a:avLst/>
            <a:gdLst/>
            <a:ahLst/>
            <a:cxnLst/>
            <a:rect l="l" t="t" r="r" b="b"/>
            <a:pathLst>
              <a:path w="1944128" h="1496013">
                <a:moveTo>
                  <a:pt x="0" y="0"/>
                </a:moveTo>
                <a:lnTo>
                  <a:pt x="1944128" y="0"/>
                </a:lnTo>
                <a:lnTo>
                  <a:pt x="1944128" y="1496013"/>
                </a:lnTo>
                <a:lnTo>
                  <a:pt x="0" y="14960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755199" y="8834438"/>
            <a:ext cx="5732051" cy="11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0"/>
              </a:lnSpc>
            </a:pPr>
            <a:r>
              <a:rPr lang="en-US" sz="2300" b="1" i="1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No poverty of expectation, opportunity and aspiration for our young people and families.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501045" y="877815"/>
            <a:ext cx="7122444" cy="6860080"/>
            <a:chOff x="0" y="0"/>
            <a:chExt cx="7940247" cy="7647759"/>
          </a:xfrm>
        </p:grpSpPr>
        <p:sp>
          <p:nvSpPr>
            <p:cNvPr id="12" name="Freeform 12"/>
            <p:cNvSpPr/>
            <p:nvPr/>
          </p:nvSpPr>
          <p:spPr>
            <a:xfrm>
              <a:off x="-68580" y="0"/>
              <a:ext cx="8007240" cy="7647759"/>
            </a:xfrm>
            <a:custGeom>
              <a:avLst/>
              <a:gdLst/>
              <a:ahLst/>
              <a:cxnLst/>
              <a:rect l="l" t="t" r="r" b="b"/>
              <a:pathLst>
                <a:path w="8007240" h="7647759">
                  <a:moveTo>
                    <a:pt x="1502589" y="520803"/>
                  </a:moveTo>
                  <a:lnTo>
                    <a:pt x="205152" y="2835668"/>
                  </a:lnTo>
                  <a:cubicBezTo>
                    <a:pt x="0" y="3231610"/>
                    <a:pt x="43180" y="3731055"/>
                    <a:pt x="336960" y="4067852"/>
                  </a:cubicBezTo>
                  <a:lnTo>
                    <a:pt x="3227210" y="7310962"/>
                  </a:lnTo>
                  <a:cubicBezTo>
                    <a:pt x="3417776" y="7526183"/>
                    <a:pt x="3687745" y="7647759"/>
                    <a:pt x="3968830" y="7647759"/>
                  </a:cubicBezTo>
                  <a:lnTo>
                    <a:pt x="6997240" y="7647759"/>
                  </a:lnTo>
                  <a:cubicBezTo>
                    <a:pt x="7554646" y="7647759"/>
                    <a:pt x="8007240" y="7179529"/>
                    <a:pt x="8007240" y="6602867"/>
                  </a:cubicBezTo>
                  <a:lnTo>
                    <a:pt x="8007240" y="2446297"/>
                  </a:lnTo>
                  <a:cubicBezTo>
                    <a:pt x="8007240" y="2231076"/>
                    <a:pt x="7943717" y="2020783"/>
                    <a:pt x="7823025" y="1844991"/>
                  </a:cubicBezTo>
                  <a:lnTo>
                    <a:pt x="6870196" y="443586"/>
                  </a:lnTo>
                  <a:cubicBezTo>
                    <a:pt x="6681218" y="165934"/>
                    <a:pt x="6373137" y="0"/>
                    <a:pt x="6044410" y="0"/>
                  </a:cubicBezTo>
                  <a:lnTo>
                    <a:pt x="2376016" y="0"/>
                  </a:lnTo>
                  <a:cubicBezTo>
                    <a:pt x="2015529" y="0"/>
                    <a:pt x="1682038" y="198792"/>
                    <a:pt x="1502589" y="520803"/>
                  </a:cubicBezTo>
                  <a:close/>
                </a:path>
              </a:pathLst>
            </a:custGeom>
            <a:blipFill>
              <a:blip r:embed="rId5"/>
              <a:stretch>
                <a:fillRect l="-1248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621399" y="228663"/>
            <a:ext cx="9489281" cy="3041815"/>
            <a:chOff x="0" y="0"/>
            <a:chExt cx="12652375" cy="4055754"/>
          </a:xfrm>
        </p:grpSpPr>
        <p:sp>
          <p:nvSpPr>
            <p:cNvPr id="14" name="TextBox 14"/>
            <p:cNvSpPr txBox="1"/>
            <p:nvPr/>
          </p:nvSpPr>
          <p:spPr>
            <a:xfrm>
              <a:off x="5747" y="3459488"/>
              <a:ext cx="12324612" cy="596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7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 rot="-67637">
              <a:off x="26515" y="123665"/>
              <a:ext cx="12599346" cy="2819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99"/>
                </a:lnSpc>
              </a:pPr>
              <a:r>
                <a:rPr lang="en-US" sz="6999">
                  <a:solidFill>
                    <a:srgbClr val="0D1511"/>
                  </a:solidFill>
                  <a:latin typeface="Sedgwick Ave"/>
                  <a:ea typeface="Sedgwick Ave"/>
                  <a:cs typeface="Sedgwick Ave"/>
                  <a:sym typeface="Sedgwick Ave"/>
                </a:rPr>
                <a:t>Spot the early </a:t>
              </a:r>
            </a:p>
            <a:p>
              <a:pPr marL="0" lvl="0" indent="0" algn="ctr">
                <a:lnSpc>
                  <a:spcPts val="8399"/>
                </a:lnSpc>
              </a:pPr>
              <a:r>
                <a:rPr lang="en-US" sz="6999">
                  <a:solidFill>
                    <a:srgbClr val="0D1511"/>
                  </a:solidFill>
                  <a:latin typeface="Sedgwick Ave"/>
                  <a:ea typeface="Sedgwick Ave"/>
                  <a:cs typeface="Sedgwick Ave"/>
                  <a:sym typeface="Sedgwick Ave"/>
                </a:rPr>
                <a:t>warning signs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621399" y="2754679"/>
            <a:ext cx="11666601" cy="727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0"/>
              </a:lnSpc>
              <a:spcBef>
                <a:spcPct val="0"/>
              </a:spcBef>
            </a:pPr>
            <a:r>
              <a:rPr lang="en-US" sz="275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😟 Frequent vague illnesses such as headaches or stomach aches)</a:t>
            </a:r>
          </a:p>
          <a:p>
            <a:pPr algn="ctr">
              <a:lnSpc>
                <a:spcPts val="3860"/>
              </a:lnSpc>
              <a:spcBef>
                <a:spcPct val="0"/>
              </a:spcBef>
            </a:pPr>
            <a:endParaRPr lang="en-US" sz="2757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3860"/>
              </a:lnSpc>
              <a:spcBef>
                <a:spcPct val="0"/>
              </a:spcBef>
            </a:pPr>
            <a:r>
              <a:rPr lang="en-US" sz="275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⏰ Struggles to get out of bed or constant lateness</a:t>
            </a:r>
          </a:p>
          <a:p>
            <a:pPr algn="ctr">
              <a:lnSpc>
                <a:spcPts val="3860"/>
              </a:lnSpc>
              <a:spcBef>
                <a:spcPct val="0"/>
              </a:spcBef>
            </a:pPr>
            <a:endParaRPr lang="en-US" sz="2757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3860"/>
              </a:lnSpc>
              <a:spcBef>
                <a:spcPct val="0"/>
              </a:spcBef>
            </a:pPr>
            <a:r>
              <a:rPr lang="en-US" sz="275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🗓 Anxiety on Sunday nights or before school days</a:t>
            </a:r>
          </a:p>
          <a:p>
            <a:pPr algn="ctr">
              <a:lnSpc>
                <a:spcPts val="3860"/>
              </a:lnSpc>
              <a:spcBef>
                <a:spcPct val="0"/>
              </a:spcBef>
            </a:pPr>
            <a:endParaRPr lang="en-US" sz="2757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3860"/>
              </a:lnSpc>
              <a:spcBef>
                <a:spcPct val="0"/>
              </a:spcBef>
            </a:pPr>
            <a:r>
              <a:rPr lang="en-US" sz="275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🙁 Loss of interest in activities they once enjoyed</a:t>
            </a:r>
          </a:p>
          <a:p>
            <a:pPr algn="ctr">
              <a:lnSpc>
                <a:spcPts val="3860"/>
              </a:lnSpc>
              <a:spcBef>
                <a:spcPct val="0"/>
              </a:spcBef>
            </a:pPr>
            <a:endParaRPr lang="en-US" sz="2757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3860"/>
              </a:lnSpc>
              <a:spcBef>
                <a:spcPct val="0"/>
              </a:spcBef>
            </a:pPr>
            <a:r>
              <a:rPr lang="en-US" sz="275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🤐 Withdrawal from friends or family conversations</a:t>
            </a:r>
          </a:p>
          <a:p>
            <a:pPr algn="ctr">
              <a:lnSpc>
                <a:spcPts val="3860"/>
              </a:lnSpc>
              <a:spcBef>
                <a:spcPct val="0"/>
              </a:spcBef>
            </a:pPr>
            <a:endParaRPr lang="en-US" sz="2757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3860"/>
              </a:lnSpc>
              <a:spcBef>
                <a:spcPct val="0"/>
              </a:spcBef>
            </a:pPr>
            <a:r>
              <a:rPr lang="en-US" sz="275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🧳 Regularly forgetting things or appearing unprepared</a:t>
            </a:r>
          </a:p>
          <a:p>
            <a:pPr algn="ctr">
              <a:lnSpc>
                <a:spcPts val="3860"/>
              </a:lnSpc>
              <a:spcBef>
                <a:spcPct val="0"/>
              </a:spcBef>
            </a:pPr>
            <a:endParaRPr lang="en-US" sz="2757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3860"/>
              </a:lnSpc>
              <a:spcBef>
                <a:spcPct val="0"/>
              </a:spcBef>
            </a:pPr>
            <a:r>
              <a:rPr lang="en-US" sz="275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📉 Drop in engagement, energy, or school performance</a:t>
            </a:r>
          </a:p>
          <a:p>
            <a:pPr algn="ctr">
              <a:lnSpc>
                <a:spcPts val="3860"/>
              </a:lnSpc>
              <a:spcBef>
                <a:spcPct val="0"/>
              </a:spcBef>
            </a:pPr>
            <a:endParaRPr lang="en-US" sz="2757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3860"/>
              </a:lnSpc>
              <a:spcBef>
                <a:spcPct val="0"/>
              </a:spcBef>
            </a:pPr>
            <a:r>
              <a:rPr lang="en-US" sz="275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🛑 Expressing statements like 'No one will notice if I’m not there'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39250" y="7346612"/>
            <a:ext cx="6443090" cy="3430945"/>
          </a:xfrm>
          <a:custGeom>
            <a:avLst/>
            <a:gdLst/>
            <a:ahLst/>
            <a:cxnLst/>
            <a:rect l="l" t="t" r="r" b="b"/>
            <a:pathLst>
              <a:path w="6443090" h="3430945">
                <a:moveTo>
                  <a:pt x="0" y="0"/>
                </a:moveTo>
                <a:lnTo>
                  <a:pt x="6443089" y="0"/>
                </a:lnTo>
                <a:lnTo>
                  <a:pt x="6443089" y="3430945"/>
                </a:lnTo>
                <a:lnTo>
                  <a:pt x="0" y="34309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5655435"/>
            <a:chOff x="0" y="0"/>
            <a:chExt cx="4816593" cy="14894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489497"/>
            </a:xfrm>
            <a:custGeom>
              <a:avLst/>
              <a:gdLst/>
              <a:ahLst/>
              <a:cxnLst/>
              <a:rect l="l" t="t" r="r" b="b"/>
              <a:pathLst>
                <a:path w="4816592" h="1489497">
                  <a:moveTo>
                    <a:pt x="0" y="0"/>
                  </a:moveTo>
                  <a:lnTo>
                    <a:pt x="4816592" y="0"/>
                  </a:lnTo>
                  <a:lnTo>
                    <a:pt x="4816592" y="1489497"/>
                  </a:lnTo>
                  <a:lnTo>
                    <a:pt x="0" y="14894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816593" cy="151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16287" y="4833089"/>
            <a:ext cx="3132015" cy="3816456"/>
            <a:chOff x="0" y="0"/>
            <a:chExt cx="824893" cy="10051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24893" cy="1005157"/>
            </a:xfrm>
            <a:custGeom>
              <a:avLst/>
              <a:gdLst/>
              <a:ahLst/>
              <a:cxnLst/>
              <a:rect l="l" t="t" r="r" b="b"/>
              <a:pathLst>
                <a:path w="824893" h="1005157">
                  <a:moveTo>
                    <a:pt x="98875" y="0"/>
                  </a:moveTo>
                  <a:lnTo>
                    <a:pt x="726018" y="0"/>
                  </a:lnTo>
                  <a:cubicBezTo>
                    <a:pt x="780625" y="0"/>
                    <a:pt x="824893" y="44268"/>
                    <a:pt x="824893" y="98875"/>
                  </a:cubicBezTo>
                  <a:lnTo>
                    <a:pt x="824893" y="906282"/>
                  </a:lnTo>
                  <a:cubicBezTo>
                    <a:pt x="824893" y="932506"/>
                    <a:pt x="814476" y="957655"/>
                    <a:pt x="795933" y="976197"/>
                  </a:cubicBezTo>
                  <a:cubicBezTo>
                    <a:pt x="777390" y="994740"/>
                    <a:pt x="752241" y="1005157"/>
                    <a:pt x="726018" y="1005157"/>
                  </a:cubicBezTo>
                  <a:lnTo>
                    <a:pt x="98875" y="1005157"/>
                  </a:lnTo>
                  <a:cubicBezTo>
                    <a:pt x="44268" y="1005157"/>
                    <a:pt x="0" y="960889"/>
                    <a:pt x="0" y="906282"/>
                  </a:cubicBezTo>
                  <a:lnTo>
                    <a:pt x="0" y="98875"/>
                  </a:lnTo>
                  <a:cubicBezTo>
                    <a:pt x="0" y="44268"/>
                    <a:pt x="44268" y="0"/>
                    <a:pt x="98875" y="0"/>
                  </a:cubicBezTo>
                  <a:close/>
                </a:path>
              </a:pathLst>
            </a:custGeom>
            <a:solidFill>
              <a:srgbClr val="02ACE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24893" cy="1033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077260" y="4833089"/>
            <a:ext cx="3132015" cy="3816456"/>
            <a:chOff x="0" y="0"/>
            <a:chExt cx="824893" cy="100515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4893" cy="1005157"/>
            </a:xfrm>
            <a:custGeom>
              <a:avLst/>
              <a:gdLst/>
              <a:ahLst/>
              <a:cxnLst/>
              <a:rect l="l" t="t" r="r" b="b"/>
              <a:pathLst>
                <a:path w="824893" h="1005157">
                  <a:moveTo>
                    <a:pt x="98875" y="0"/>
                  </a:moveTo>
                  <a:lnTo>
                    <a:pt x="726018" y="0"/>
                  </a:lnTo>
                  <a:cubicBezTo>
                    <a:pt x="780625" y="0"/>
                    <a:pt x="824893" y="44268"/>
                    <a:pt x="824893" y="98875"/>
                  </a:cubicBezTo>
                  <a:lnTo>
                    <a:pt x="824893" y="906282"/>
                  </a:lnTo>
                  <a:cubicBezTo>
                    <a:pt x="824893" y="932506"/>
                    <a:pt x="814476" y="957655"/>
                    <a:pt x="795933" y="976197"/>
                  </a:cubicBezTo>
                  <a:cubicBezTo>
                    <a:pt x="777390" y="994740"/>
                    <a:pt x="752241" y="1005157"/>
                    <a:pt x="726018" y="1005157"/>
                  </a:cubicBezTo>
                  <a:lnTo>
                    <a:pt x="98875" y="1005157"/>
                  </a:lnTo>
                  <a:cubicBezTo>
                    <a:pt x="44268" y="1005157"/>
                    <a:pt x="0" y="960889"/>
                    <a:pt x="0" y="906282"/>
                  </a:cubicBezTo>
                  <a:lnTo>
                    <a:pt x="0" y="98875"/>
                  </a:lnTo>
                  <a:cubicBezTo>
                    <a:pt x="0" y="44268"/>
                    <a:pt x="44268" y="0"/>
                    <a:pt x="98875" y="0"/>
                  </a:cubicBezTo>
                  <a:close/>
                </a:path>
              </a:pathLst>
            </a:custGeom>
            <a:solidFill>
              <a:srgbClr val="8CC34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24893" cy="1033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623118" y="2342490"/>
            <a:ext cx="1424652" cy="1567705"/>
          </a:xfrm>
          <a:custGeom>
            <a:avLst/>
            <a:gdLst/>
            <a:ahLst/>
            <a:cxnLst/>
            <a:rect l="l" t="t" r="r" b="b"/>
            <a:pathLst>
              <a:path w="1424652" h="1567705">
                <a:moveTo>
                  <a:pt x="0" y="0"/>
                </a:moveTo>
                <a:lnTo>
                  <a:pt x="1424652" y="0"/>
                </a:lnTo>
                <a:lnTo>
                  <a:pt x="1424652" y="1567705"/>
                </a:lnTo>
                <a:lnTo>
                  <a:pt x="0" y="15677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3" name="Group 13"/>
          <p:cNvGrpSpPr/>
          <p:nvPr/>
        </p:nvGrpSpPr>
        <p:grpSpPr>
          <a:xfrm>
            <a:off x="1651319" y="157475"/>
            <a:ext cx="16396451" cy="5340484"/>
            <a:chOff x="0" y="0"/>
            <a:chExt cx="21861934" cy="7120645"/>
          </a:xfrm>
        </p:grpSpPr>
        <p:sp>
          <p:nvSpPr>
            <p:cNvPr id="14" name="TextBox 14"/>
            <p:cNvSpPr txBox="1"/>
            <p:nvPr/>
          </p:nvSpPr>
          <p:spPr>
            <a:xfrm>
              <a:off x="238921" y="6418991"/>
              <a:ext cx="21279713" cy="701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91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 rot="-67637">
              <a:off x="32626" y="214068"/>
              <a:ext cx="21796682" cy="3531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99"/>
                </a:lnSpc>
              </a:pPr>
              <a:r>
                <a:rPr lang="en-US" sz="8749">
                  <a:solidFill>
                    <a:srgbClr val="0D1511"/>
                  </a:solidFill>
                  <a:latin typeface="Sedgwick Ave"/>
                  <a:ea typeface="Sedgwick Ave"/>
                  <a:cs typeface="Sedgwick Ave"/>
                  <a:sym typeface="Sedgwick Ave"/>
                </a:rPr>
                <a:t>How can we support </a:t>
              </a:r>
            </a:p>
            <a:p>
              <a:pPr marL="0" lvl="0" indent="0" algn="ctr">
                <a:lnSpc>
                  <a:spcPts val="10499"/>
                </a:lnSpc>
              </a:pPr>
              <a:r>
                <a:rPr lang="en-US" sz="8749">
                  <a:solidFill>
                    <a:srgbClr val="0D1511"/>
                  </a:solidFill>
                  <a:latin typeface="Sedgwick Ave"/>
                  <a:ea typeface="Sedgwick Ave"/>
                  <a:cs typeface="Sedgwick Ave"/>
                  <a:sym typeface="Sedgwick Ave"/>
                </a:rPr>
                <a:t>your child?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430283" y="9153525"/>
            <a:ext cx="13905161" cy="618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understand every family is different—and we’ll work with you!</a:t>
            </a:r>
          </a:p>
        </p:txBody>
      </p:sp>
      <p:sp>
        <p:nvSpPr>
          <p:cNvPr id="17" name="Freeform 17"/>
          <p:cNvSpPr/>
          <p:nvPr/>
        </p:nvSpPr>
        <p:spPr>
          <a:xfrm>
            <a:off x="386733" y="376774"/>
            <a:ext cx="3690526" cy="2839873"/>
          </a:xfrm>
          <a:custGeom>
            <a:avLst/>
            <a:gdLst/>
            <a:ahLst/>
            <a:cxnLst/>
            <a:rect l="l" t="t" r="r" b="b"/>
            <a:pathLst>
              <a:path w="3690526" h="2839873">
                <a:moveTo>
                  <a:pt x="0" y="0"/>
                </a:moveTo>
                <a:lnTo>
                  <a:pt x="3690527" y="0"/>
                </a:lnTo>
                <a:lnTo>
                  <a:pt x="3690527" y="2839873"/>
                </a:lnTo>
                <a:lnTo>
                  <a:pt x="0" y="28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8" name="Group 18"/>
          <p:cNvGrpSpPr/>
          <p:nvPr/>
        </p:nvGrpSpPr>
        <p:grpSpPr>
          <a:xfrm>
            <a:off x="7684838" y="4833089"/>
            <a:ext cx="3132015" cy="3816456"/>
            <a:chOff x="0" y="0"/>
            <a:chExt cx="824893" cy="100515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24893" cy="1005157"/>
            </a:xfrm>
            <a:custGeom>
              <a:avLst/>
              <a:gdLst/>
              <a:ahLst/>
              <a:cxnLst/>
              <a:rect l="l" t="t" r="r" b="b"/>
              <a:pathLst>
                <a:path w="824893" h="1005157">
                  <a:moveTo>
                    <a:pt x="98875" y="0"/>
                  </a:moveTo>
                  <a:lnTo>
                    <a:pt x="726018" y="0"/>
                  </a:lnTo>
                  <a:cubicBezTo>
                    <a:pt x="780625" y="0"/>
                    <a:pt x="824893" y="44268"/>
                    <a:pt x="824893" y="98875"/>
                  </a:cubicBezTo>
                  <a:lnTo>
                    <a:pt x="824893" y="906282"/>
                  </a:lnTo>
                  <a:cubicBezTo>
                    <a:pt x="824893" y="932506"/>
                    <a:pt x="814476" y="957655"/>
                    <a:pt x="795933" y="976197"/>
                  </a:cubicBezTo>
                  <a:cubicBezTo>
                    <a:pt x="777390" y="994740"/>
                    <a:pt x="752241" y="1005157"/>
                    <a:pt x="726018" y="1005157"/>
                  </a:cubicBezTo>
                  <a:lnTo>
                    <a:pt x="98875" y="1005157"/>
                  </a:lnTo>
                  <a:cubicBezTo>
                    <a:pt x="44268" y="1005157"/>
                    <a:pt x="0" y="960889"/>
                    <a:pt x="0" y="906282"/>
                  </a:cubicBezTo>
                  <a:lnTo>
                    <a:pt x="0" y="98875"/>
                  </a:lnTo>
                  <a:cubicBezTo>
                    <a:pt x="0" y="44268"/>
                    <a:pt x="44268" y="0"/>
                    <a:pt x="98875" y="0"/>
                  </a:cubicBezTo>
                  <a:close/>
                </a:path>
              </a:pathLst>
            </a:custGeom>
            <a:solidFill>
              <a:srgbClr val="02ACE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24893" cy="1033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145811" y="4833089"/>
            <a:ext cx="3132015" cy="3816456"/>
            <a:chOff x="0" y="0"/>
            <a:chExt cx="824893" cy="100515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24893" cy="1005157"/>
            </a:xfrm>
            <a:custGeom>
              <a:avLst/>
              <a:gdLst/>
              <a:ahLst/>
              <a:cxnLst/>
              <a:rect l="l" t="t" r="r" b="b"/>
              <a:pathLst>
                <a:path w="824893" h="1005157">
                  <a:moveTo>
                    <a:pt x="98875" y="0"/>
                  </a:moveTo>
                  <a:lnTo>
                    <a:pt x="726018" y="0"/>
                  </a:lnTo>
                  <a:cubicBezTo>
                    <a:pt x="780625" y="0"/>
                    <a:pt x="824893" y="44268"/>
                    <a:pt x="824893" y="98875"/>
                  </a:cubicBezTo>
                  <a:lnTo>
                    <a:pt x="824893" y="906282"/>
                  </a:lnTo>
                  <a:cubicBezTo>
                    <a:pt x="824893" y="932506"/>
                    <a:pt x="814476" y="957655"/>
                    <a:pt x="795933" y="976197"/>
                  </a:cubicBezTo>
                  <a:cubicBezTo>
                    <a:pt x="777390" y="994740"/>
                    <a:pt x="752241" y="1005157"/>
                    <a:pt x="726018" y="1005157"/>
                  </a:cubicBezTo>
                  <a:lnTo>
                    <a:pt x="98875" y="1005157"/>
                  </a:lnTo>
                  <a:cubicBezTo>
                    <a:pt x="44268" y="1005157"/>
                    <a:pt x="0" y="960889"/>
                    <a:pt x="0" y="906282"/>
                  </a:cubicBezTo>
                  <a:lnTo>
                    <a:pt x="0" y="98875"/>
                  </a:lnTo>
                  <a:cubicBezTo>
                    <a:pt x="0" y="44268"/>
                    <a:pt x="44268" y="0"/>
                    <a:pt x="98875" y="0"/>
                  </a:cubicBezTo>
                  <a:close/>
                </a:path>
              </a:pathLst>
            </a:custGeom>
            <a:solidFill>
              <a:srgbClr val="8CC34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824893" cy="1033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851461" y="4833089"/>
            <a:ext cx="3132015" cy="3816456"/>
            <a:chOff x="0" y="0"/>
            <a:chExt cx="824893" cy="100515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24893" cy="1005157"/>
            </a:xfrm>
            <a:custGeom>
              <a:avLst/>
              <a:gdLst/>
              <a:ahLst/>
              <a:cxnLst/>
              <a:rect l="l" t="t" r="r" b="b"/>
              <a:pathLst>
                <a:path w="824893" h="1005157">
                  <a:moveTo>
                    <a:pt x="98875" y="0"/>
                  </a:moveTo>
                  <a:lnTo>
                    <a:pt x="726018" y="0"/>
                  </a:lnTo>
                  <a:cubicBezTo>
                    <a:pt x="780625" y="0"/>
                    <a:pt x="824893" y="44268"/>
                    <a:pt x="824893" y="98875"/>
                  </a:cubicBezTo>
                  <a:lnTo>
                    <a:pt x="824893" y="906282"/>
                  </a:lnTo>
                  <a:cubicBezTo>
                    <a:pt x="824893" y="932506"/>
                    <a:pt x="814476" y="957655"/>
                    <a:pt x="795933" y="976197"/>
                  </a:cubicBezTo>
                  <a:cubicBezTo>
                    <a:pt x="777390" y="994740"/>
                    <a:pt x="752241" y="1005157"/>
                    <a:pt x="726018" y="1005157"/>
                  </a:cubicBezTo>
                  <a:lnTo>
                    <a:pt x="98875" y="1005157"/>
                  </a:lnTo>
                  <a:cubicBezTo>
                    <a:pt x="44268" y="1005157"/>
                    <a:pt x="0" y="960889"/>
                    <a:pt x="0" y="906282"/>
                  </a:cubicBezTo>
                  <a:lnTo>
                    <a:pt x="0" y="98875"/>
                  </a:lnTo>
                  <a:cubicBezTo>
                    <a:pt x="0" y="44268"/>
                    <a:pt x="44268" y="0"/>
                    <a:pt x="98875" y="0"/>
                  </a:cubicBezTo>
                  <a:close/>
                </a:path>
              </a:pathLst>
            </a:custGeom>
            <a:solidFill>
              <a:srgbClr val="02ACE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824893" cy="1033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80581" y="3310579"/>
            <a:ext cx="3132015" cy="1199232"/>
            <a:chOff x="0" y="0"/>
            <a:chExt cx="824893" cy="31584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24893" cy="315847"/>
            </a:xfrm>
            <a:custGeom>
              <a:avLst/>
              <a:gdLst/>
              <a:ahLst/>
              <a:cxnLst/>
              <a:rect l="l" t="t" r="r" b="b"/>
              <a:pathLst>
                <a:path w="824893" h="315847">
                  <a:moveTo>
                    <a:pt x="98875" y="0"/>
                  </a:moveTo>
                  <a:lnTo>
                    <a:pt x="726018" y="0"/>
                  </a:lnTo>
                  <a:cubicBezTo>
                    <a:pt x="780625" y="0"/>
                    <a:pt x="824893" y="44268"/>
                    <a:pt x="824893" y="98875"/>
                  </a:cubicBezTo>
                  <a:lnTo>
                    <a:pt x="824893" y="216973"/>
                  </a:lnTo>
                  <a:cubicBezTo>
                    <a:pt x="824893" y="243196"/>
                    <a:pt x="814476" y="268345"/>
                    <a:pt x="795933" y="286887"/>
                  </a:cubicBezTo>
                  <a:cubicBezTo>
                    <a:pt x="777390" y="305430"/>
                    <a:pt x="752241" y="315847"/>
                    <a:pt x="726018" y="315847"/>
                  </a:cubicBezTo>
                  <a:lnTo>
                    <a:pt x="98875" y="315847"/>
                  </a:lnTo>
                  <a:cubicBezTo>
                    <a:pt x="44268" y="315847"/>
                    <a:pt x="0" y="271580"/>
                    <a:pt x="0" y="216973"/>
                  </a:cubicBezTo>
                  <a:lnTo>
                    <a:pt x="0" y="98875"/>
                  </a:lnTo>
                  <a:cubicBezTo>
                    <a:pt x="0" y="44268"/>
                    <a:pt x="44268" y="0"/>
                    <a:pt x="98875" y="0"/>
                  </a:cubicBezTo>
                  <a:close/>
                </a:path>
              </a:pathLst>
            </a:custGeom>
            <a:solidFill>
              <a:srgbClr val="02ACE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824893" cy="344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141553" y="3310579"/>
            <a:ext cx="3132015" cy="1199232"/>
            <a:chOff x="0" y="0"/>
            <a:chExt cx="824893" cy="31584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24893" cy="315847"/>
            </a:xfrm>
            <a:custGeom>
              <a:avLst/>
              <a:gdLst/>
              <a:ahLst/>
              <a:cxnLst/>
              <a:rect l="l" t="t" r="r" b="b"/>
              <a:pathLst>
                <a:path w="824893" h="315847">
                  <a:moveTo>
                    <a:pt x="98875" y="0"/>
                  </a:moveTo>
                  <a:lnTo>
                    <a:pt x="726018" y="0"/>
                  </a:lnTo>
                  <a:cubicBezTo>
                    <a:pt x="780625" y="0"/>
                    <a:pt x="824893" y="44268"/>
                    <a:pt x="824893" y="98875"/>
                  </a:cubicBezTo>
                  <a:lnTo>
                    <a:pt x="824893" y="216973"/>
                  </a:lnTo>
                  <a:cubicBezTo>
                    <a:pt x="824893" y="243196"/>
                    <a:pt x="814476" y="268345"/>
                    <a:pt x="795933" y="286887"/>
                  </a:cubicBezTo>
                  <a:cubicBezTo>
                    <a:pt x="777390" y="305430"/>
                    <a:pt x="752241" y="315847"/>
                    <a:pt x="726018" y="315847"/>
                  </a:cubicBezTo>
                  <a:lnTo>
                    <a:pt x="98875" y="315847"/>
                  </a:lnTo>
                  <a:cubicBezTo>
                    <a:pt x="44268" y="315847"/>
                    <a:pt x="0" y="271580"/>
                    <a:pt x="0" y="216973"/>
                  </a:cubicBezTo>
                  <a:lnTo>
                    <a:pt x="0" y="98875"/>
                  </a:lnTo>
                  <a:cubicBezTo>
                    <a:pt x="0" y="44268"/>
                    <a:pt x="44268" y="0"/>
                    <a:pt x="98875" y="0"/>
                  </a:cubicBezTo>
                  <a:close/>
                </a:path>
              </a:pathLst>
            </a:custGeom>
            <a:solidFill>
              <a:srgbClr val="8CC34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24893" cy="344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749132" y="3310579"/>
            <a:ext cx="3132015" cy="1199232"/>
            <a:chOff x="0" y="0"/>
            <a:chExt cx="824893" cy="31584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24893" cy="315847"/>
            </a:xfrm>
            <a:custGeom>
              <a:avLst/>
              <a:gdLst/>
              <a:ahLst/>
              <a:cxnLst/>
              <a:rect l="l" t="t" r="r" b="b"/>
              <a:pathLst>
                <a:path w="824893" h="315847">
                  <a:moveTo>
                    <a:pt x="98875" y="0"/>
                  </a:moveTo>
                  <a:lnTo>
                    <a:pt x="726018" y="0"/>
                  </a:lnTo>
                  <a:cubicBezTo>
                    <a:pt x="780625" y="0"/>
                    <a:pt x="824893" y="44268"/>
                    <a:pt x="824893" y="98875"/>
                  </a:cubicBezTo>
                  <a:lnTo>
                    <a:pt x="824893" y="216973"/>
                  </a:lnTo>
                  <a:cubicBezTo>
                    <a:pt x="824893" y="243196"/>
                    <a:pt x="814476" y="268345"/>
                    <a:pt x="795933" y="286887"/>
                  </a:cubicBezTo>
                  <a:cubicBezTo>
                    <a:pt x="777390" y="305430"/>
                    <a:pt x="752241" y="315847"/>
                    <a:pt x="726018" y="315847"/>
                  </a:cubicBezTo>
                  <a:lnTo>
                    <a:pt x="98875" y="315847"/>
                  </a:lnTo>
                  <a:cubicBezTo>
                    <a:pt x="44268" y="315847"/>
                    <a:pt x="0" y="271580"/>
                    <a:pt x="0" y="216973"/>
                  </a:cubicBezTo>
                  <a:lnTo>
                    <a:pt x="0" y="98875"/>
                  </a:lnTo>
                  <a:cubicBezTo>
                    <a:pt x="0" y="44268"/>
                    <a:pt x="44268" y="0"/>
                    <a:pt x="98875" y="0"/>
                  </a:cubicBezTo>
                  <a:close/>
                </a:path>
              </a:pathLst>
            </a:custGeom>
            <a:solidFill>
              <a:srgbClr val="02ACE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24893" cy="344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1210104" y="3310579"/>
            <a:ext cx="3132015" cy="1199232"/>
            <a:chOff x="0" y="0"/>
            <a:chExt cx="824893" cy="31584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24893" cy="315847"/>
            </a:xfrm>
            <a:custGeom>
              <a:avLst/>
              <a:gdLst/>
              <a:ahLst/>
              <a:cxnLst/>
              <a:rect l="l" t="t" r="r" b="b"/>
              <a:pathLst>
                <a:path w="824893" h="315847">
                  <a:moveTo>
                    <a:pt x="98875" y="0"/>
                  </a:moveTo>
                  <a:lnTo>
                    <a:pt x="726018" y="0"/>
                  </a:lnTo>
                  <a:cubicBezTo>
                    <a:pt x="780625" y="0"/>
                    <a:pt x="824893" y="44268"/>
                    <a:pt x="824893" y="98875"/>
                  </a:cubicBezTo>
                  <a:lnTo>
                    <a:pt x="824893" y="216973"/>
                  </a:lnTo>
                  <a:cubicBezTo>
                    <a:pt x="824893" y="243196"/>
                    <a:pt x="814476" y="268345"/>
                    <a:pt x="795933" y="286887"/>
                  </a:cubicBezTo>
                  <a:cubicBezTo>
                    <a:pt x="777390" y="305430"/>
                    <a:pt x="752241" y="315847"/>
                    <a:pt x="726018" y="315847"/>
                  </a:cubicBezTo>
                  <a:lnTo>
                    <a:pt x="98875" y="315847"/>
                  </a:lnTo>
                  <a:cubicBezTo>
                    <a:pt x="44268" y="315847"/>
                    <a:pt x="0" y="271580"/>
                    <a:pt x="0" y="216973"/>
                  </a:cubicBezTo>
                  <a:lnTo>
                    <a:pt x="0" y="98875"/>
                  </a:lnTo>
                  <a:cubicBezTo>
                    <a:pt x="0" y="44268"/>
                    <a:pt x="44268" y="0"/>
                    <a:pt x="98875" y="0"/>
                  </a:cubicBezTo>
                  <a:close/>
                </a:path>
              </a:pathLst>
            </a:custGeom>
            <a:solidFill>
              <a:srgbClr val="8CC34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824893" cy="344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4915755" y="3310579"/>
            <a:ext cx="3132015" cy="1199232"/>
            <a:chOff x="0" y="0"/>
            <a:chExt cx="824893" cy="315847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24893" cy="315847"/>
            </a:xfrm>
            <a:custGeom>
              <a:avLst/>
              <a:gdLst/>
              <a:ahLst/>
              <a:cxnLst/>
              <a:rect l="l" t="t" r="r" b="b"/>
              <a:pathLst>
                <a:path w="824893" h="315847">
                  <a:moveTo>
                    <a:pt x="98875" y="0"/>
                  </a:moveTo>
                  <a:lnTo>
                    <a:pt x="726018" y="0"/>
                  </a:lnTo>
                  <a:cubicBezTo>
                    <a:pt x="780625" y="0"/>
                    <a:pt x="824893" y="44268"/>
                    <a:pt x="824893" y="98875"/>
                  </a:cubicBezTo>
                  <a:lnTo>
                    <a:pt x="824893" y="216973"/>
                  </a:lnTo>
                  <a:cubicBezTo>
                    <a:pt x="824893" y="243196"/>
                    <a:pt x="814476" y="268345"/>
                    <a:pt x="795933" y="286887"/>
                  </a:cubicBezTo>
                  <a:cubicBezTo>
                    <a:pt x="777390" y="305430"/>
                    <a:pt x="752241" y="315847"/>
                    <a:pt x="726018" y="315847"/>
                  </a:cubicBezTo>
                  <a:lnTo>
                    <a:pt x="98875" y="315847"/>
                  </a:lnTo>
                  <a:cubicBezTo>
                    <a:pt x="44268" y="315847"/>
                    <a:pt x="0" y="271580"/>
                    <a:pt x="0" y="216973"/>
                  </a:cubicBezTo>
                  <a:lnTo>
                    <a:pt x="0" y="98875"/>
                  </a:lnTo>
                  <a:cubicBezTo>
                    <a:pt x="0" y="44268"/>
                    <a:pt x="44268" y="0"/>
                    <a:pt x="98875" y="0"/>
                  </a:cubicBezTo>
                  <a:close/>
                </a:path>
              </a:pathLst>
            </a:custGeom>
            <a:solidFill>
              <a:srgbClr val="02ACE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824893" cy="344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1210104" y="4785464"/>
            <a:ext cx="3132015" cy="294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Targeted Support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recognise that some children need specific support 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 come to school. 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Our schools offer: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endParaRPr lang="en-US" sz="1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Alternative pathways;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Key adult check-ins;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Soft starts/phased returns;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Tailored wellbeing support.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557421" y="3396304"/>
            <a:ext cx="2539049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If your child is struggling to come to school, please talk to us—we’re here to help.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112303" y="4896694"/>
            <a:ext cx="2718100" cy="345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Partnership Working </a:t>
            </a:r>
          </a:p>
          <a:p>
            <a:pPr algn="ctr">
              <a:lnSpc>
                <a:spcPts val="2100"/>
              </a:lnSpc>
            </a:pPr>
            <a:endParaRPr lang="en-US" sz="1500" b="1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We work with a wide network of professionals to support families. This includes: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endParaRPr lang="en-US" sz="150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Area Inclusion Workers;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Educational Psychologist;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School Nursing Service;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Youth Workers and Third-Sector partners;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Family-centred Wellbeing Support Service.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5025251" y="3500620"/>
            <a:ext cx="2913022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“You’re not alone. Support goes beyond the school gate.”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80581" y="4896694"/>
            <a:ext cx="3067721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Inclusive School Culture </a:t>
            </a:r>
          </a:p>
          <a:p>
            <a:pPr algn="ctr">
              <a:lnSpc>
                <a:spcPts val="2100"/>
              </a:lnSpc>
            </a:pPr>
            <a:endParaRPr lang="en-US" sz="1500" b="1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Our schools are nurturing places where every child is known, valued and celebrated.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We aim to: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Build strong relationships between staff and learners;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Celebrate progress and achievement;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Promote mental wellbeing;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Create calm, structured environments where children feel safe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53091" y="3367270"/>
            <a:ext cx="281221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We know that when children feel included and involved, they are more likely to want to come to school.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212324" y="4922042"/>
            <a:ext cx="2885441" cy="319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Flexible &amp; Engaging Curriculum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endParaRPr lang="en-US" sz="1500" b="1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Learner needs are met through: 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engaging experiential learning opportunities, encompassing all areas of the curriculum. 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endParaRPr lang="en-US" sz="150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2100"/>
              </a:lnSpc>
              <a:spcBef>
                <a:spcPct val="0"/>
              </a:spcBef>
            </a:pPr>
            <a:endParaRPr lang="en-US" sz="150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Personalised support is tailored to help children to succeed.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276618" y="3414436"/>
            <a:ext cx="2861885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When learners know and enjoy what they’re learning, they are more likely to come to school.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944814" y="4896694"/>
            <a:ext cx="2710135" cy="345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Extracurricular Opportunities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endParaRPr lang="en-US" sz="1500" b="1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Our schools offer clubs, sports, arts, after school and lunchtime activities.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These help learners to: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endParaRPr lang="en-US" sz="150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Build friendships;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Develop confidence and life skills;</a:t>
            </a:r>
          </a:p>
          <a:p>
            <a:pPr marL="323850" lvl="1" indent="-161925" algn="l">
              <a:lnSpc>
                <a:spcPts val="210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Feel connected and motivated.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083508" y="3500620"/>
            <a:ext cx="2463262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There’s a place for everyone—and we help children find it.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63200" y="7346612"/>
            <a:ext cx="6443090" cy="3430945"/>
          </a:xfrm>
          <a:custGeom>
            <a:avLst/>
            <a:gdLst/>
            <a:ahLst/>
            <a:cxnLst/>
            <a:rect l="l" t="t" r="r" b="b"/>
            <a:pathLst>
              <a:path w="6443090" h="3430945">
                <a:moveTo>
                  <a:pt x="0" y="0"/>
                </a:moveTo>
                <a:lnTo>
                  <a:pt x="6443089" y="0"/>
                </a:lnTo>
                <a:lnTo>
                  <a:pt x="6443089" y="3430945"/>
                </a:lnTo>
                <a:lnTo>
                  <a:pt x="0" y="34309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978841" y="224334"/>
            <a:ext cx="2888303" cy="2222559"/>
          </a:xfrm>
          <a:custGeom>
            <a:avLst/>
            <a:gdLst/>
            <a:ahLst/>
            <a:cxnLst/>
            <a:rect l="l" t="t" r="r" b="b"/>
            <a:pathLst>
              <a:path w="2888303" h="2222559">
                <a:moveTo>
                  <a:pt x="0" y="0"/>
                </a:moveTo>
                <a:lnTo>
                  <a:pt x="2888303" y="0"/>
                </a:lnTo>
                <a:lnTo>
                  <a:pt x="2888303" y="2222559"/>
                </a:lnTo>
                <a:lnTo>
                  <a:pt x="0" y="2222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24899" y="5893095"/>
            <a:ext cx="1833338" cy="1743963"/>
          </a:xfrm>
          <a:custGeom>
            <a:avLst/>
            <a:gdLst/>
            <a:ahLst/>
            <a:cxnLst/>
            <a:rect l="l" t="t" r="r" b="b"/>
            <a:pathLst>
              <a:path w="1833338" h="1743963">
                <a:moveTo>
                  <a:pt x="0" y="0"/>
                </a:moveTo>
                <a:lnTo>
                  <a:pt x="1833338" y="0"/>
                </a:lnTo>
                <a:lnTo>
                  <a:pt x="1833338" y="1743963"/>
                </a:lnTo>
                <a:lnTo>
                  <a:pt x="0" y="17439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745067" y="2770743"/>
            <a:ext cx="3354902" cy="335488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>
            <a:off x="6053362" y="5893095"/>
            <a:ext cx="1833338" cy="1743963"/>
          </a:xfrm>
          <a:custGeom>
            <a:avLst/>
            <a:gdLst/>
            <a:ahLst/>
            <a:cxnLst/>
            <a:rect l="l" t="t" r="r" b="b"/>
            <a:pathLst>
              <a:path w="1833338" h="1743963">
                <a:moveTo>
                  <a:pt x="0" y="0"/>
                </a:moveTo>
                <a:lnTo>
                  <a:pt x="1833338" y="0"/>
                </a:lnTo>
                <a:lnTo>
                  <a:pt x="1833338" y="1743963"/>
                </a:lnTo>
                <a:lnTo>
                  <a:pt x="0" y="17439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5302105" y="2770743"/>
            <a:ext cx="3354902" cy="3354888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4999" r="-2499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08243" y="5893095"/>
            <a:ext cx="1833338" cy="1743963"/>
          </a:xfrm>
          <a:custGeom>
            <a:avLst/>
            <a:gdLst/>
            <a:ahLst/>
            <a:cxnLst/>
            <a:rect l="l" t="t" r="r" b="b"/>
            <a:pathLst>
              <a:path w="1833338" h="1743963">
                <a:moveTo>
                  <a:pt x="0" y="0"/>
                </a:moveTo>
                <a:lnTo>
                  <a:pt x="1833338" y="0"/>
                </a:lnTo>
                <a:lnTo>
                  <a:pt x="1833338" y="1743963"/>
                </a:lnTo>
                <a:lnTo>
                  <a:pt x="0" y="17439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14095086" y="2770743"/>
            <a:ext cx="3354902" cy="3354888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14934" r="-1493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TextBox 13"/>
          <p:cNvSpPr txBox="1"/>
          <p:nvPr/>
        </p:nvSpPr>
        <p:spPr>
          <a:xfrm rot="-135232">
            <a:off x="1219201" y="960997"/>
            <a:ext cx="1623060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spc="-400">
                <a:solidFill>
                  <a:srgbClr val="0D1511"/>
                </a:solidFill>
                <a:latin typeface="Sedgwick Ave"/>
                <a:ea typeface="Sedgwick Ave"/>
                <a:cs typeface="Sedgwick Ave"/>
                <a:sym typeface="Sedgwick Ave"/>
              </a:rPr>
              <a:t>What can you do at home?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4756" y="6287556"/>
            <a:ext cx="4393625" cy="916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u="none" strike="noStrike">
                <a:solidFill>
                  <a:srgbClr val="0D1511"/>
                </a:solidFill>
                <a:latin typeface="Open Sauce"/>
                <a:ea typeface="Open Sauce"/>
                <a:cs typeface="Open Sauce"/>
                <a:sym typeface="Open Sauce"/>
              </a:rPr>
              <a:t>Bedtime and morning routines.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4756" y="7477165"/>
            <a:ext cx="4393625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D1511"/>
                </a:solidFill>
                <a:latin typeface="Open Sauce"/>
                <a:ea typeface="Open Sauce"/>
                <a:cs typeface="Open Sauce"/>
                <a:sym typeface="Open Sauce"/>
              </a:rPr>
              <a:t>Predictable routines get the best for every one.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01793" y="6287556"/>
            <a:ext cx="4393625" cy="916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u="none" strike="noStrike">
                <a:solidFill>
                  <a:srgbClr val="0D1511"/>
                </a:solidFill>
                <a:latin typeface="Open Sauce"/>
                <a:ea typeface="Open Sauce"/>
                <a:cs typeface="Open Sauce"/>
                <a:sym typeface="Open Sauce"/>
              </a:rPr>
              <a:t>Prepare for school the night before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801793" y="7477165"/>
            <a:ext cx="4393625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D1511"/>
                </a:solidFill>
                <a:latin typeface="Open Sauce"/>
                <a:ea typeface="Open Sauce"/>
                <a:cs typeface="Open Sauce"/>
                <a:sym typeface="Open Sauce"/>
              </a:rPr>
              <a:t>Small routines make a 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D1511"/>
                </a:solidFill>
                <a:latin typeface="Open Sauce"/>
                <a:ea typeface="Open Sauce"/>
                <a:cs typeface="Open Sauce"/>
                <a:sym typeface="Open Sauce"/>
              </a:rPr>
              <a:t>big difference.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594775" y="6287556"/>
            <a:ext cx="4393625" cy="916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u="none" strike="noStrike">
                <a:solidFill>
                  <a:srgbClr val="0D1511"/>
                </a:solidFill>
                <a:latin typeface="Open Sauce"/>
                <a:ea typeface="Open Sauce"/>
                <a:cs typeface="Open Sauce"/>
                <a:sym typeface="Open Sauce"/>
              </a:rPr>
              <a:t>Talk positively about school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594775" y="7477165"/>
            <a:ext cx="4393625" cy="1851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D1511"/>
                </a:solidFill>
                <a:latin typeface="Open Sauce"/>
                <a:ea typeface="Open Sauce"/>
                <a:cs typeface="Open Sauce"/>
                <a:sym typeface="Open Sauce"/>
              </a:rPr>
              <a:t>Ask questions such as, “What were you learning today?”, “What was your favourite part of the day?” to keep conversations positive.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0" y="9481225"/>
            <a:ext cx="18472910" cy="516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b="1">
                <a:solidFill>
                  <a:srgbClr val="0D1511"/>
                </a:solidFill>
                <a:latin typeface="Poppins Bold"/>
                <a:ea typeface="Poppins Bold"/>
                <a:cs typeface="Poppins Bold"/>
                <a:sym typeface="Poppins Bold"/>
              </a:rPr>
              <a:t>You know your child best and we are a team. So, let us know early if there is a concern. </a:t>
            </a:r>
          </a:p>
        </p:txBody>
      </p:sp>
      <p:sp>
        <p:nvSpPr>
          <p:cNvPr id="21" name="Freeform 21"/>
          <p:cNvSpPr/>
          <p:nvPr/>
        </p:nvSpPr>
        <p:spPr>
          <a:xfrm>
            <a:off x="10395568" y="5793082"/>
            <a:ext cx="1833338" cy="1743963"/>
          </a:xfrm>
          <a:custGeom>
            <a:avLst/>
            <a:gdLst/>
            <a:ahLst/>
            <a:cxnLst/>
            <a:rect l="l" t="t" r="r" b="b"/>
            <a:pathLst>
              <a:path w="1833338" h="1743963">
                <a:moveTo>
                  <a:pt x="0" y="0"/>
                </a:moveTo>
                <a:lnTo>
                  <a:pt x="1833339" y="0"/>
                </a:lnTo>
                <a:lnTo>
                  <a:pt x="1833339" y="1743964"/>
                </a:lnTo>
                <a:lnTo>
                  <a:pt x="0" y="17439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" name="Group 22"/>
          <p:cNvGrpSpPr/>
          <p:nvPr/>
        </p:nvGrpSpPr>
        <p:grpSpPr>
          <a:xfrm>
            <a:off x="9857157" y="2770743"/>
            <a:ext cx="3354902" cy="3354888"/>
            <a:chOff x="0" y="0"/>
            <a:chExt cx="6350000" cy="63499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144000" y="6305336"/>
            <a:ext cx="4393625" cy="459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0D1511"/>
                </a:solidFill>
                <a:latin typeface="Open Sauce"/>
                <a:ea typeface="Open Sauce"/>
                <a:cs typeface="Open Sauce"/>
                <a:sym typeface="Open Sauce"/>
              </a:rPr>
              <a:t>Limit Screen Time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144000" y="7377152"/>
            <a:ext cx="4393625" cy="148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D1511"/>
                </a:solidFill>
                <a:latin typeface="Open Sauce"/>
                <a:ea typeface="Open Sauce"/>
                <a:cs typeface="Open Sauce"/>
                <a:sym typeface="Open Sauce"/>
              </a:rPr>
              <a:t>Excessive use of phones and screens can interrupt sleep patterns and impact negatively on mental health and wellbeing.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88600" y="0"/>
            <a:ext cx="6599400" cy="6315798"/>
            <a:chOff x="0" y="0"/>
            <a:chExt cx="1738114" cy="16634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8114" cy="1663420"/>
            </a:xfrm>
            <a:custGeom>
              <a:avLst/>
              <a:gdLst/>
              <a:ahLst/>
              <a:cxnLst/>
              <a:rect l="l" t="t" r="r" b="b"/>
              <a:pathLst>
                <a:path w="1738114" h="1663420">
                  <a:moveTo>
                    <a:pt x="0" y="0"/>
                  </a:moveTo>
                  <a:lnTo>
                    <a:pt x="1738114" y="0"/>
                  </a:lnTo>
                  <a:lnTo>
                    <a:pt x="1738114" y="1663420"/>
                  </a:lnTo>
                  <a:lnTo>
                    <a:pt x="0" y="1663420"/>
                  </a:lnTo>
                  <a:close/>
                </a:path>
              </a:pathLst>
            </a:custGeom>
            <a:solidFill>
              <a:srgbClr val="91C14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738114" cy="1691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688600" y="6315798"/>
            <a:ext cx="6599400" cy="3971202"/>
            <a:chOff x="0" y="0"/>
            <a:chExt cx="1738114" cy="10459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38114" cy="1045913"/>
            </a:xfrm>
            <a:custGeom>
              <a:avLst/>
              <a:gdLst/>
              <a:ahLst/>
              <a:cxnLst/>
              <a:rect l="l" t="t" r="r" b="b"/>
              <a:pathLst>
                <a:path w="1738114" h="1045913">
                  <a:moveTo>
                    <a:pt x="0" y="0"/>
                  </a:moveTo>
                  <a:lnTo>
                    <a:pt x="1738114" y="0"/>
                  </a:lnTo>
                  <a:lnTo>
                    <a:pt x="1738114" y="1045913"/>
                  </a:lnTo>
                  <a:lnTo>
                    <a:pt x="0" y="1045913"/>
                  </a:lnTo>
                  <a:close/>
                </a:path>
              </a:pathLst>
            </a:custGeom>
            <a:solidFill>
              <a:srgbClr val="34AEE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738114" cy="107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684988">
            <a:off x="11475201" y="-453804"/>
            <a:ext cx="8253258" cy="7448566"/>
          </a:xfrm>
          <a:custGeom>
            <a:avLst/>
            <a:gdLst/>
            <a:ahLst/>
            <a:cxnLst/>
            <a:rect l="l" t="t" r="r" b="b"/>
            <a:pathLst>
              <a:path w="8253258" h="7448566">
                <a:moveTo>
                  <a:pt x="0" y="0"/>
                </a:moveTo>
                <a:lnTo>
                  <a:pt x="8253258" y="0"/>
                </a:lnTo>
                <a:lnTo>
                  <a:pt x="8253258" y="7448565"/>
                </a:lnTo>
                <a:lnTo>
                  <a:pt x="0" y="7448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417814" y="3712595"/>
            <a:ext cx="10802990" cy="5206408"/>
            <a:chOff x="0" y="0"/>
            <a:chExt cx="14403986" cy="6941877"/>
          </a:xfrm>
        </p:grpSpPr>
        <p:sp>
          <p:nvSpPr>
            <p:cNvPr id="10" name="TextBox 10"/>
            <p:cNvSpPr txBox="1"/>
            <p:nvPr/>
          </p:nvSpPr>
          <p:spPr>
            <a:xfrm>
              <a:off x="47620" y="6345612"/>
              <a:ext cx="13981928" cy="596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7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 rot="-67637">
              <a:off x="46493" y="130777"/>
              <a:ext cx="14310812" cy="488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600"/>
                </a:lnSpc>
              </a:pPr>
              <a:r>
                <a:rPr lang="en-US" sz="8000">
                  <a:solidFill>
                    <a:srgbClr val="0D1511"/>
                  </a:solidFill>
                  <a:latin typeface="Sedgwick Ave"/>
                  <a:ea typeface="Sedgwick Ave"/>
                  <a:cs typeface="Sedgwick Ave"/>
                  <a:sym typeface="Sedgwick Ave"/>
                </a:rPr>
                <a:t>Attendance Matters</a:t>
              </a:r>
            </a:p>
            <a:p>
              <a:pPr marL="0" lvl="0" indent="0" algn="ctr">
                <a:lnSpc>
                  <a:spcPts val="9600"/>
                </a:lnSpc>
              </a:pPr>
              <a:r>
                <a:rPr lang="en-US" sz="8000">
                  <a:solidFill>
                    <a:srgbClr val="0D1511"/>
                  </a:solidFill>
                  <a:latin typeface="Sedgwick Ave"/>
                  <a:ea typeface="Sedgwick Ave"/>
                  <a:cs typeface="Sedgwick Ave"/>
                  <a:sym typeface="Sedgwick Ave"/>
                </a:rPr>
                <a:t>Your Child Matters</a:t>
              </a:r>
            </a:p>
            <a:p>
              <a:pPr marL="0" lvl="0" indent="0" algn="ctr">
                <a:lnSpc>
                  <a:spcPts val="9600"/>
                </a:lnSpc>
              </a:pPr>
              <a:r>
                <a:rPr lang="en-US" sz="8000">
                  <a:solidFill>
                    <a:srgbClr val="0D1511"/>
                  </a:solidFill>
                  <a:latin typeface="Sedgwick Ave"/>
                  <a:ea typeface="Sedgwick Ave"/>
                  <a:cs typeface="Sedgwick Ave"/>
                  <a:sym typeface="Sedgwick Ave"/>
                </a:rPr>
                <a:t>Our Partnership Matters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3935229" y="258287"/>
            <a:ext cx="3768159" cy="2899612"/>
          </a:xfrm>
          <a:custGeom>
            <a:avLst/>
            <a:gdLst/>
            <a:ahLst/>
            <a:cxnLst/>
            <a:rect l="l" t="t" r="r" b="b"/>
            <a:pathLst>
              <a:path w="3768159" h="2899612">
                <a:moveTo>
                  <a:pt x="0" y="0"/>
                </a:moveTo>
                <a:lnTo>
                  <a:pt x="3768159" y="0"/>
                </a:lnTo>
                <a:lnTo>
                  <a:pt x="3768159" y="2899612"/>
                </a:lnTo>
                <a:lnTo>
                  <a:pt x="0" y="28996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12421800" y="8834438"/>
            <a:ext cx="5732051" cy="11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0"/>
              </a:lnSpc>
            </a:pPr>
            <a:r>
              <a:rPr lang="en-US" sz="2300" b="1" i="1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No poverty of expectation, opportunity and aspiration for our young people and families.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1688600" y="955492"/>
            <a:ext cx="7122444" cy="6860080"/>
            <a:chOff x="0" y="0"/>
            <a:chExt cx="7940247" cy="7647759"/>
          </a:xfrm>
        </p:grpSpPr>
        <p:sp>
          <p:nvSpPr>
            <p:cNvPr id="15" name="Freeform 15"/>
            <p:cNvSpPr/>
            <p:nvPr/>
          </p:nvSpPr>
          <p:spPr>
            <a:xfrm>
              <a:off x="-68580" y="0"/>
              <a:ext cx="8007240" cy="7647759"/>
            </a:xfrm>
            <a:custGeom>
              <a:avLst/>
              <a:gdLst/>
              <a:ahLst/>
              <a:cxnLst/>
              <a:rect l="l" t="t" r="r" b="b"/>
              <a:pathLst>
                <a:path w="8007240" h="7647759">
                  <a:moveTo>
                    <a:pt x="1502589" y="520803"/>
                  </a:moveTo>
                  <a:lnTo>
                    <a:pt x="205152" y="2835668"/>
                  </a:lnTo>
                  <a:cubicBezTo>
                    <a:pt x="0" y="3231610"/>
                    <a:pt x="43180" y="3731055"/>
                    <a:pt x="336960" y="4067852"/>
                  </a:cubicBezTo>
                  <a:lnTo>
                    <a:pt x="3227210" y="7310962"/>
                  </a:lnTo>
                  <a:cubicBezTo>
                    <a:pt x="3417776" y="7526183"/>
                    <a:pt x="3687745" y="7647759"/>
                    <a:pt x="3968830" y="7647759"/>
                  </a:cubicBezTo>
                  <a:lnTo>
                    <a:pt x="6997240" y="7647759"/>
                  </a:lnTo>
                  <a:cubicBezTo>
                    <a:pt x="7554646" y="7647759"/>
                    <a:pt x="8007240" y="7179529"/>
                    <a:pt x="8007240" y="6602867"/>
                  </a:cubicBezTo>
                  <a:lnTo>
                    <a:pt x="8007240" y="2446297"/>
                  </a:lnTo>
                  <a:cubicBezTo>
                    <a:pt x="8007240" y="2231076"/>
                    <a:pt x="7943717" y="2020783"/>
                    <a:pt x="7823025" y="1844991"/>
                  </a:cubicBezTo>
                  <a:lnTo>
                    <a:pt x="6870196" y="443586"/>
                  </a:lnTo>
                  <a:cubicBezTo>
                    <a:pt x="6681218" y="165934"/>
                    <a:pt x="6373137" y="0"/>
                    <a:pt x="6044410" y="0"/>
                  </a:cubicBezTo>
                  <a:lnTo>
                    <a:pt x="2376016" y="0"/>
                  </a:lnTo>
                  <a:cubicBezTo>
                    <a:pt x="2015529" y="0"/>
                    <a:pt x="1682038" y="198792"/>
                    <a:pt x="1502589" y="520803"/>
                  </a:cubicBezTo>
                  <a:close/>
                </a:path>
              </a:pathLst>
            </a:custGeom>
            <a:blipFill>
              <a:blip r:embed="rId5"/>
              <a:stretch>
                <a:fillRect l="-22249" r="-2224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-155265" y="8431325"/>
            <a:ext cx="11949146" cy="1136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5950" b="1" dirty="0">
                <a:solidFill>
                  <a:srgbClr val="0171D3"/>
                </a:solidFill>
                <a:latin typeface="Ahkio Bold"/>
                <a:ea typeface="Ahkio Bold"/>
                <a:cs typeface="Ahkio Bold"/>
                <a:sym typeface="Ahkio Bold"/>
              </a:rPr>
              <a:t>TOGETHER, LET’S GIVE OUR YOUNG PEOPLE THE BEST START IN LIFE!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Custom</PresentationFormat>
  <Paragraphs>116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SECONDARY PARENTS  Attendance Matters</dc:title>
  <dc:creator>Christine Grace ( Head Teacher - Professional Learning / Headquarters Teachers )</dc:creator>
  <dc:description>Presentation - Attendance Matters</dc:description>
  <cp:lastModifiedBy>Christine Grace ( Head Teacher - Professional Learning / Headquarters Teachers )</cp:lastModifiedBy>
  <cp:revision>3</cp:revision>
  <dcterms:created xsi:type="dcterms:W3CDTF">2006-08-16T00:00:00Z</dcterms:created>
  <dcterms:modified xsi:type="dcterms:W3CDTF">2025-08-18T13:38:28Z</dcterms:modified>
  <dc:identifier>DAGn-70xFpc</dc:identifier>
</cp:coreProperties>
</file>