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67" r:id="rId5"/>
    <p:sldMasterId id="2147493475" r:id="rId6"/>
    <p:sldMasterId id="2147493489" r:id="rId7"/>
    <p:sldMasterId id="2147493502" r:id="rId8"/>
  </p:sldMasterIdLst>
  <p:notesMasterIdLst>
    <p:notesMasterId r:id="rId33"/>
  </p:notesMasterIdLst>
  <p:handoutMasterIdLst>
    <p:handoutMasterId r:id="rId34"/>
  </p:handoutMasterIdLst>
  <p:sldIdLst>
    <p:sldId id="298" r:id="rId9"/>
    <p:sldId id="347" r:id="rId10"/>
    <p:sldId id="337" r:id="rId11"/>
    <p:sldId id="368" r:id="rId12"/>
    <p:sldId id="344" r:id="rId13"/>
    <p:sldId id="362" r:id="rId14"/>
    <p:sldId id="365" r:id="rId15"/>
    <p:sldId id="366" r:id="rId16"/>
    <p:sldId id="348" r:id="rId17"/>
    <p:sldId id="349" r:id="rId18"/>
    <p:sldId id="350" r:id="rId19"/>
    <p:sldId id="351" r:id="rId20"/>
    <p:sldId id="352" r:id="rId21"/>
    <p:sldId id="353" r:id="rId22"/>
    <p:sldId id="354" r:id="rId23"/>
    <p:sldId id="356" r:id="rId24"/>
    <p:sldId id="355" r:id="rId25"/>
    <p:sldId id="323" r:id="rId26"/>
    <p:sldId id="321" r:id="rId27"/>
    <p:sldId id="332" r:id="rId28"/>
    <p:sldId id="334" r:id="rId29"/>
    <p:sldId id="335" r:id="rId30"/>
    <p:sldId id="327" r:id="rId31"/>
    <p:sldId id="329" r:id="rId3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1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esley Ann Henderson" initials="LAH" lastIdx="3" clrIdx="0"/>
  <p:cmAuthor id="1" name="Bayles A (Alice)" initials="BA(" lastIdx="3" clrIdx="1">
    <p:extLst>
      <p:ext uri="{19B8F6BF-5375-455C-9EA6-DF929625EA0E}">
        <p15:presenceInfo xmlns:p15="http://schemas.microsoft.com/office/powerpoint/2012/main" userId="S-1-5-21-765483983-692928010-316617838-2172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06" autoAdjust="0"/>
    <p:restoredTop sz="74678" autoAdjust="0"/>
  </p:normalViewPr>
  <p:slideViewPr>
    <p:cSldViewPr snapToGrid="0" snapToObjects="1">
      <p:cViewPr varScale="1">
        <p:scale>
          <a:sx n="61" d="100"/>
          <a:sy n="61" d="100"/>
        </p:scale>
        <p:origin x="1752" y="-34"/>
      </p:cViewPr>
      <p:guideLst>
        <p:guide orient="horz" pos="2160"/>
        <p:guide pos="3817"/>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9" d="100"/>
        <a:sy n="149" d="100"/>
      </p:scale>
      <p:origin x="0" y="18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slide" Target="slides/slide18.xml"/><Relationship Id="rId39"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3.xml"/><Relationship Id="rId34" Type="http://schemas.openxmlformats.org/officeDocument/2006/relationships/handoutMaster" Target="handoutMasters/handoutMaster1.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slide" Target="slides/slide17.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29" Type="http://schemas.openxmlformats.org/officeDocument/2006/relationships/slide" Target="slides/slide2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slide" Target="slides/slide16.xml"/><Relationship Id="rId32" Type="http://schemas.openxmlformats.org/officeDocument/2006/relationships/slide" Target="slides/slide24.xml"/><Relationship Id="rId37"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slide" Target="slides/slide15.xml"/><Relationship Id="rId28" Type="http://schemas.openxmlformats.org/officeDocument/2006/relationships/slide" Target="slides/slide20.xml"/><Relationship Id="rId36" Type="http://schemas.openxmlformats.org/officeDocument/2006/relationships/presProps" Target="presProps.xml"/><Relationship Id="rId10" Type="http://schemas.openxmlformats.org/officeDocument/2006/relationships/slide" Target="slides/slide2.xml"/><Relationship Id="rId19" Type="http://schemas.openxmlformats.org/officeDocument/2006/relationships/slide" Target="slides/slide11.xml"/><Relationship Id="rId31" Type="http://schemas.openxmlformats.org/officeDocument/2006/relationships/slide" Target="slides/slide23.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slide" Target="slides/slide19.xml"/><Relationship Id="rId30" Type="http://schemas.openxmlformats.org/officeDocument/2006/relationships/slide" Target="slides/slide22.xml"/><Relationship Id="rId35"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GB"/>
              <a:t>OFFICIAL: POLICE AND PARTNERS
</a:t>
            </a: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013EF9E-E0A8-46BB-894C-738EB5C0C946}" type="datetimeFigureOut">
              <a:rPr lang="en-GB" smtClean="0"/>
              <a:t>02/03/2022</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r>
              <a:rPr lang="en-GB"/>
              <a:t>
OFFICIAL: POLICE AND PARTNERS</a:t>
            </a: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11949255-59EE-4059-8770-50DA24AC6F7E}" type="slidenum">
              <a:rPr lang="en-GB" smtClean="0"/>
              <a:t>‹#›</a:t>
            </a:fld>
            <a:endParaRPr lang="en-GB"/>
          </a:p>
        </p:txBody>
      </p:sp>
    </p:spTree>
    <p:extLst>
      <p:ext uri="{BB962C8B-B14F-4D97-AF65-F5344CB8AC3E}">
        <p14:creationId xmlns:p14="http://schemas.microsoft.com/office/powerpoint/2010/main" val="2881004730"/>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GB"/>
              <a:t>OFFICIAL: POLICE AND PARTNERS
</a:t>
            </a:r>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99AEBE-3E43-4FE3-B1BB-CF5D185AE466}" type="datetimeFigureOut">
              <a:rPr lang="en-GB" smtClean="0"/>
              <a:t>02/03/2022</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r>
              <a:rPr lang="en-GB"/>
              <a:t>
OFFICIAL: POLICE AND PARTNERS</a:t>
            </a:r>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A11C639F-EF78-4CE2-8E1E-13F4F4A307F9}" type="slidenum">
              <a:rPr lang="en-GB" smtClean="0"/>
              <a:t>‹#›</a:t>
            </a:fld>
            <a:endParaRPr lang="en-GB"/>
          </a:p>
        </p:txBody>
      </p:sp>
    </p:spTree>
    <p:extLst>
      <p:ext uri="{BB962C8B-B14F-4D97-AF65-F5344CB8AC3E}">
        <p14:creationId xmlns:p14="http://schemas.microsoft.com/office/powerpoint/2010/main" val="1227533276"/>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1C639F-EF78-4CE2-8E1E-13F4F4A307F9}" type="slidenum">
              <a:rPr lang="en-GB" smtClean="0"/>
              <a:t>1</a:t>
            </a:fld>
            <a:endParaRPr lang="en-GB"/>
          </a:p>
        </p:txBody>
      </p:sp>
    </p:spTree>
    <p:extLst>
      <p:ext uri="{BB962C8B-B14F-4D97-AF65-F5344CB8AC3E}">
        <p14:creationId xmlns:p14="http://schemas.microsoft.com/office/powerpoint/2010/main" val="9497488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3600" b="1" dirty="0"/>
          </a:p>
        </p:txBody>
      </p:sp>
      <p:sp>
        <p:nvSpPr>
          <p:cNvPr id="4" name="Slide Number Placeholder 3"/>
          <p:cNvSpPr>
            <a:spLocks noGrp="1"/>
          </p:cNvSpPr>
          <p:nvPr>
            <p:ph type="sldNum" sz="quarter" idx="10"/>
          </p:nvPr>
        </p:nvSpPr>
        <p:spPr/>
        <p:txBody>
          <a:bodyPr/>
          <a:lstStyle/>
          <a:p>
            <a:fld id="{A11C639F-EF78-4CE2-8E1E-13F4F4A307F9}" type="slidenum">
              <a:rPr lang="en-GB" smtClean="0"/>
              <a:t>10</a:t>
            </a:fld>
            <a:endParaRPr lang="en-GB"/>
          </a:p>
        </p:txBody>
      </p:sp>
    </p:spTree>
    <p:extLst>
      <p:ext uri="{BB962C8B-B14F-4D97-AF65-F5344CB8AC3E}">
        <p14:creationId xmlns:p14="http://schemas.microsoft.com/office/powerpoint/2010/main" val="27274893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1C639F-EF78-4CE2-8E1E-13F4F4A307F9}" type="slidenum">
              <a:rPr lang="en-GB" smtClean="0"/>
              <a:t>11</a:t>
            </a:fld>
            <a:endParaRPr lang="en-GB"/>
          </a:p>
        </p:txBody>
      </p:sp>
    </p:spTree>
    <p:extLst>
      <p:ext uri="{BB962C8B-B14F-4D97-AF65-F5344CB8AC3E}">
        <p14:creationId xmlns:p14="http://schemas.microsoft.com/office/powerpoint/2010/main" val="37973083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1C639F-EF78-4CE2-8E1E-13F4F4A307F9}" type="slidenum">
              <a:rPr lang="en-GB" smtClean="0"/>
              <a:t>12</a:t>
            </a:fld>
            <a:endParaRPr lang="en-GB"/>
          </a:p>
        </p:txBody>
      </p:sp>
    </p:spTree>
    <p:extLst>
      <p:ext uri="{BB962C8B-B14F-4D97-AF65-F5344CB8AC3E}">
        <p14:creationId xmlns:p14="http://schemas.microsoft.com/office/powerpoint/2010/main" val="12031311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1C639F-EF78-4CE2-8E1E-13F4F4A307F9}" type="slidenum">
              <a:rPr lang="en-GB" smtClean="0"/>
              <a:t>13</a:t>
            </a:fld>
            <a:endParaRPr lang="en-GB"/>
          </a:p>
        </p:txBody>
      </p:sp>
    </p:spTree>
    <p:extLst>
      <p:ext uri="{BB962C8B-B14F-4D97-AF65-F5344CB8AC3E}">
        <p14:creationId xmlns:p14="http://schemas.microsoft.com/office/powerpoint/2010/main" val="35591917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spcAft>
                <a:spcPts val="600"/>
              </a:spcAft>
              <a:buNone/>
            </a:pPr>
            <a:endParaRPr lang="en-GB" sz="1200" dirty="0"/>
          </a:p>
          <a:p>
            <a:endParaRPr lang="en-GB" dirty="0"/>
          </a:p>
        </p:txBody>
      </p:sp>
      <p:sp>
        <p:nvSpPr>
          <p:cNvPr id="4" name="Slide Number Placeholder 3"/>
          <p:cNvSpPr>
            <a:spLocks noGrp="1"/>
          </p:cNvSpPr>
          <p:nvPr>
            <p:ph type="sldNum" sz="quarter" idx="10"/>
          </p:nvPr>
        </p:nvSpPr>
        <p:spPr/>
        <p:txBody>
          <a:bodyPr/>
          <a:lstStyle/>
          <a:p>
            <a:fld id="{A11C639F-EF78-4CE2-8E1E-13F4F4A307F9}" type="slidenum">
              <a:rPr lang="en-GB" smtClean="0"/>
              <a:t>14</a:t>
            </a:fld>
            <a:endParaRPr lang="en-GB"/>
          </a:p>
        </p:txBody>
      </p:sp>
    </p:spTree>
    <p:extLst>
      <p:ext uri="{BB962C8B-B14F-4D97-AF65-F5344CB8AC3E}">
        <p14:creationId xmlns:p14="http://schemas.microsoft.com/office/powerpoint/2010/main" val="208646433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1C639F-EF78-4CE2-8E1E-13F4F4A307F9}" type="slidenum">
              <a:rPr lang="en-GB" smtClean="0"/>
              <a:t>15</a:t>
            </a:fld>
            <a:endParaRPr lang="en-GB"/>
          </a:p>
        </p:txBody>
      </p:sp>
    </p:spTree>
    <p:extLst>
      <p:ext uri="{BB962C8B-B14F-4D97-AF65-F5344CB8AC3E}">
        <p14:creationId xmlns:p14="http://schemas.microsoft.com/office/powerpoint/2010/main" val="29307978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OFFICIAL: POLICE AND PARTNERS
</a:t>
            </a:r>
          </a:p>
        </p:txBody>
      </p:sp>
      <p:sp>
        <p:nvSpPr>
          <p:cNvPr id="5" name="Footer Placeholder 4"/>
          <p:cNvSpPr>
            <a:spLocks noGrp="1"/>
          </p:cNvSpPr>
          <p:nvPr>
            <p:ph type="ftr" sz="quarter" idx="11"/>
          </p:nvPr>
        </p:nvSpPr>
        <p:spPr/>
        <p:txBody>
          <a:bodyPr/>
          <a:lstStyle/>
          <a:p>
            <a:r>
              <a:rPr lang="en-GB"/>
              <a:t>
OFFICIAL: POLICE AND PARTNERS</a:t>
            </a:r>
          </a:p>
        </p:txBody>
      </p:sp>
      <p:sp>
        <p:nvSpPr>
          <p:cNvPr id="6" name="Slide Number Placeholder 5"/>
          <p:cNvSpPr>
            <a:spLocks noGrp="1"/>
          </p:cNvSpPr>
          <p:nvPr>
            <p:ph type="sldNum" sz="quarter" idx="12"/>
          </p:nvPr>
        </p:nvSpPr>
        <p:spPr/>
        <p:txBody>
          <a:bodyPr/>
          <a:lstStyle/>
          <a:p>
            <a:fld id="{A11C639F-EF78-4CE2-8E1E-13F4F4A307F9}" type="slidenum">
              <a:rPr lang="en-GB" smtClean="0"/>
              <a:t>16</a:t>
            </a:fld>
            <a:endParaRPr lang="en-GB"/>
          </a:p>
        </p:txBody>
      </p:sp>
    </p:spTree>
    <p:extLst>
      <p:ext uri="{BB962C8B-B14F-4D97-AF65-F5344CB8AC3E}">
        <p14:creationId xmlns:p14="http://schemas.microsoft.com/office/powerpoint/2010/main" val="15123502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1C639F-EF78-4CE2-8E1E-13F4F4A307F9}" type="slidenum">
              <a:rPr lang="en-GB" smtClean="0"/>
              <a:t>17</a:t>
            </a:fld>
            <a:endParaRPr lang="en-GB"/>
          </a:p>
        </p:txBody>
      </p:sp>
    </p:spTree>
    <p:extLst>
      <p:ext uri="{BB962C8B-B14F-4D97-AF65-F5344CB8AC3E}">
        <p14:creationId xmlns:p14="http://schemas.microsoft.com/office/powerpoint/2010/main" val="392687286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3A0555-3808-40B4-8192-08A04862306A}" type="slidenum">
              <a:rPr lang="en-GB" smtClean="0"/>
              <a:t>18</a:t>
            </a:fld>
            <a:endParaRPr lang="en-GB"/>
          </a:p>
        </p:txBody>
      </p:sp>
    </p:spTree>
    <p:extLst>
      <p:ext uri="{BB962C8B-B14F-4D97-AF65-F5344CB8AC3E}">
        <p14:creationId xmlns:p14="http://schemas.microsoft.com/office/powerpoint/2010/main" val="339757170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OFFICIAL: POLICE AND PARTNERS
</a:t>
            </a:r>
          </a:p>
        </p:txBody>
      </p:sp>
      <p:sp>
        <p:nvSpPr>
          <p:cNvPr id="5" name="Footer Placeholder 4"/>
          <p:cNvSpPr>
            <a:spLocks noGrp="1"/>
          </p:cNvSpPr>
          <p:nvPr>
            <p:ph type="ftr" sz="quarter" idx="11"/>
          </p:nvPr>
        </p:nvSpPr>
        <p:spPr/>
        <p:txBody>
          <a:bodyPr/>
          <a:lstStyle/>
          <a:p>
            <a:r>
              <a:rPr lang="en-GB"/>
              <a:t>
OFFICIAL: POLICE AND PARTNERS</a:t>
            </a:r>
          </a:p>
        </p:txBody>
      </p:sp>
      <p:sp>
        <p:nvSpPr>
          <p:cNvPr id="6" name="Slide Number Placeholder 5"/>
          <p:cNvSpPr>
            <a:spLocks noGrp="1"/>
          </p:cNvSpPr>
          <p:nvPr>
            <p:ph type="sldNum" sz="quarter" idx="12"/>
          </p:nvPr>
        </p:nvSpPr>
        <p:spPr/>
        <p:txBody>
          <a:bodyPr/>
          <a:lstStyle/>
          <a:p>
            <a:fld id="{A11C639F-EF78-4CE2-8E1E-13F4F4A307F9}" type="slidenum">
              <a:rPr lang="en-GB" smtClean="0"/>
              <a:t>19</a:t>
            </a:fld>
            <a:endParaRPr lang="en-GB"/>
          </a:p>
        </p:txBody>
      </p:sp>
    </p:spTree>
    <p:extLst>
      <p:ext uri="{BB962C8B-B14F-4D97-AF65-F5344CB8AC3E}">
        <p14:creationId xmlns:p14="http://schemas.microsoft.com/office/powerpoint/2010/main" val="19218132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93A0555-3808-40B4-8192-08A04862306A}" type="slidenum">
              <a:rPr lang="en-GB" smtClean="0"/>
              <a:t>2</a:t>
            </a:fld>
            <a:endParaRPr lang="en-GB"/>
          </a:p>
        </p:txBody>
      </p:sp>
    </p:spTree>
    <p:extLst>
      <p:ext uri="{BB962C8B-B14F-4D97-AF65-F5344CB8AC3E}">
        <p14:creationId xmlns:p14="http://schemas.microsoft.com/office/powerpoint/2010/main" val="13503113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OFFICIAL: POLICE AND PARTNERS
</a:t>
            </a:r>
          </a:p>
        </p:txBody>
      </p:sp>
      <p:sp>
        <p:nvSpPr>
          <p:cNvPr id="5" name="Footer Placeholder 4"/>
          <p:cNvSpPr>
            <a:spLocks noGrp="1"/>
          </p:cNvSpPr>
          <p:nvPr>
            <p:ph type="ftr" sz="quarter" idx="11"/>
          </p:nvPr>
        </p:nvSpPr>
        <p:spPr/>
        <p:txBody>
          <a:bodyPr/>
          <a:lstStyle/>
          <a:p>
            <a:r>
              <a:rPr lang="en-GB"/>
              <a:t>
OFFICIAL: POLICE AND PARTNERS</a:t>
            </a:r>
          </a:p>
        </p:txBody>
      </p:sp>
      <p:sp>
        <p:nvSpPr>
          <p:cNvPr id="6" name="Slide Number Placeholder 5"/>
          <p:cNvSpPr>
            <a:spLocks noGrp="1"/>
          </p:cNvSpPr>
          <p:nvPr>
            <p:ph type="sldNum" sz="quarter" idx="12"/>
          </p:nvPr>
        </p:nvSpPr>
        <p:spPr/>
        <p:txBody>
          <a:bodyPr/>
          <a:lstStyle/>
          <a:p>
            <a:fld id="{A11C639F-EF78-4CE2-8E1E-13F4F4A307F9}" type="slidenum">
              <a:rPr lang="en-GB" smtClean="0"/>
              <a:t>20</a:t>
            </a:fld>
            <a:endParaRPr lang="en-GB"/>
          </a:p>
        </p:txBody>
      </p:sp>
    </p:spTree>
    <p:extLst>
      <p:ext uri="{BB962C8B-B14F-4D97-AF65-F5344CB8AC3E}">
        <p14:creationId xmlns:p14="http://schemas.microsoft.com/office/powerpoint/2010/main" val="24513920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1C639F-EF78-4CE2-8E1E-13F4F4A307F9}" type="slidenum">
              <a:rPr lang="en-GB" smtClean="0"/>
              <a:t>21</a:t>
            </a:fld>
            <a:endParaRPr lang="en-GB"/>
          </a:p>
        </p:txBody>
      </p:sp>
    </p:spTree>
    <p:extLst>
      <p:ext uri="{BB962C8B-B14F-4D97-AF65-F5344CB8AC3E}">
        <p14:creationId xmlns:p14="http://schemas.microsoft.com/office/powerpoint/2010/main" val="379018166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Follow</a:t>
            </a:r>
            <a:r>
              <a:rPr lang="en-GB" baseline="0" dirty="0"/>
              <a:t> Information Sharing Guidance within the GIRFEC Practitioner Guide.</a:t>
            </a:r>
            <a:endParaRPr lang="en-GB" dirty="0"/>
          </a:p>
        </p:txBody>
      </p:sp>
      <p:sp>
        <p:nvSpPr>
          <p:cNvPr id="4" name="Slide Number Placeholder 3"/>
          <p:cNvSpPr>
            <a:spLocks noGrp="1"/>
          </p:cNvSpPr>
          <p:nvPr>
            <p:ph type="sldNum" sz="quarter" idx="10"/>
          </p:nvPr>
        </p:nvSpPr>
        <p:spPr/>
        <p:txBody>
          <a:bodyPr/>
          <a:lstStyle/>
          <a:p>
            <a:fld id="{A11C639F-EF78-4CE2-8E1E-13F4F4A307F9}" type="slidenum">
              <a:rPr lang="en-GB" smtClean="0"/>
              <a:t>22</a:t>
            </a:fld>
            <a:endParaRPr lang="en-GB"/>
          </a:p>
        </p:txBody>
      </p:sp>
    </p:spTree>
    <p:extLst>
      <p:ext uri="{BB962C8B-B14F-4D97-AF65-F5344CB8AC3E}">
        <p14:creationId xmlns:p14="http://schemas.microsoft.com/office/powerpoint/2010/main" val="304073104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1C639F-EF78-4CE2-8E1E-13F4F4A307F9}" type="slidenum">
              <a:rPr lang="en-GB" smtClean="0"/>
              <a:t>23</a:t>
            </a:fld>
            <a:endParaRPr lang="en-GB"/>
          </a:p>
        </p:txBody>
      </p:sp>
    </p:spTree>
    <p:extLst>
      <p:ext uri="{BB962C8B-B14F-4D97-AF65-F5344CB8AC3E}">
        <p14:creationId xmlns:p14="http://schemas.microsoft.com/office/powerpoint/2010/main" val="4471126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r>
              <a:rPr lang="en-GB"/>
              <a:t>OFFICIAL: POLICE AND PARTNERS
</a:t>
            </a:r>
          </a:p>
        </p:txBody>
      </p:sp>
      <p:sp>
        <p:nvSpPr>
          <p:cNvPr id="5" name="Footer Placeholder 4"/>
          <p:cNvSpPr>
            <a:spLocks noGrp="1"/>
          </p:cNvSpPr>
          <p:nvPr>
            <p:ph type="ftr" sz="quarter" idx="11"/>
          </p:nvPr>
        </p:nvSpPr>
        <p:spPr/>
        <p:txBody>
          <a:bodyPr/>
          <a:lstStyle/>
          <a:p>
            <a:r>
              <a:rPr lang="en-GB"/>
              <a:t>
OFFICIAL: POLICE AND PARTNERS</a:t>
            </a:r>
          </a:p>
        </p:txBody>
      </p:sp>
      <p:sp>
        <p:nvSpPr>
          <p:cNvPr id="6" name="Slide Number Placeholder 5"/>
          <p:cNvSpPr>
            <a:spLocks noGrp="1"/>
          </p:cNvSpPr>
          <p:nvPr>
            <p:ph type="sldNum" sz="quarter" idx="12"/>
          </p:nvPr>
        </p:nvSpPr>
        <p:spPr/>
        <p:txBody>
          <a:bodyPr/>
          <a:lstStyle/>
          <a:p>
            <a:fld id="{A11C639F-EF78-4CE2-8E1E-13F4F4A307F9}" type="slidenum">
              <a:rPr lang="en-GB" smtClean="0"/>
              <a:t>24</a:t>
            </a:fld>
            <a:endParaRPr lang="en-GB"/>
          </a:p>
        </p:txBody>
      </p:sp>
    </p:spTree>
    <p:extLst>
      <p:ext uri="{BB962C8B-B14F-4D97-AF65-F5344CB8AC3E}">
        <p14:creationId xmlns:p14="http://schemas.microsoft.com/office/powerpoint/2010/main" val="11805639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1C639F-EF78-4CE2-8E1E-13F4F4A307F9}" type="slidenum">
              <a:rPr lang="en-GB" smtClean="0"/>
              <a:t>3</a:t>
            </a:fld>
            <a:endParaRPr lang="en-GB"/>
          </a:p>
        </p:txBody>
      </p:sp>
    </p:spTree>
    <p:extLst>
      <p:ext uri="{BB962C8B-B14F-4D97-AF65-F5344CB8AC3E}">
        <p14:creationId xmlns:p14="http://schemas.microsoft.com/office/powerpoint/2010/main" val="1235269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A11C639F-EF78-4CE2-8E1E-13F4F4A307F9}" type="slidenum">
              <a:rPr lang="en-GB" smtClean="0"/>
              <a:t>4</a:t>
            </a:fld>
            <a:endParaRPr lang="en-GB"/>
          </a:p>
        </p:txBody>
      </p:sp>
    </p:spTree>
    <p:extLst>
      <p:ext uri="{BB962C8B-B14F-4D97-AF65-F5344CB8AC3E}">
        <p14:creationId xmlns:p14="http://schemas.microsoft.com/office/powerpoint/2010/main" val="41951239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b="0" i="0" u="none" strike="noStrike" kern="1200" baseline="0" dirty="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b="1" u="sng" dirty="0"/>
          </a:p>
        </p:txBody>
      </p:sp>
      <p:sp>
        <p:nvSpPr>
          <p:cNvPr id="4" name="Slide Number Placeholder 3"/>
          <p:cNvSpPr>
            <a:spLocks noGrp="1"/>
          </p:cNvSpPr>
          <p:nvPr>
            <p:ph type="sldNum" sz="quarter" idx="10"/>
          </p:nvPr>
        </p:nvSpPr>
        <p:spPr/>
        <p:txBody>
          <a:bodyPr/>
          <a:lstStyle/>
          <a:p>
            <a:fld id="{A11C639F-EF78-4CE2-8E1E-13F4F4A307F9}" type="slidenum">
              <a:rPr lang="en-GB" smtClean="0"/>
              <a:t>5</a:t>
            </a:fld>
            <a:endParaRPr lang="en-GB"/>
          </a:p>
        </p:txBody>
      </p:sp>
    </p:spTree>
    <p:extLst>
      <p:ext uri="{BB962C8B-B14F-4D97-AF65-F5344CB8AC3E}">
        <p14:creationId xmlns:p14="http://schemas.microsoft.com/office/powerpoint/2010/main" val="1708961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OFFICIAL: POLICE AND PARTNERS
</a:t>
            </a:r>
          </a:p>
        </p:txBody>
      </p:sp>
      <p:sp>
        <p:nvSpPr>
          <p:cNvPr id="5" name="Footer Placeholder 4"/>
          <p:cNvSpPr>
            <a:spLocks noGrp="1"/>
          </p:cNvSpPr>
          <p:nvPr>
            <p:ph type="ftr" sz="quarter" idx="11"/>
          </p:nvPr>
        </p:nvSpPr>
        <p:spPr/>
        <p:txBody>
          <a:bodyPr/>
          <a:lstStyle/>
          <a:p>
            <a:r>
              <a:rPr lang="en-GB"/>
              <a:t>
OFFICIAL: POLICE AND PARTNERS</a:t>
            </a:r>
          </a:p>
        </p:txBody>
      </p:sp>
      <p:sp>
        <p:nvSpPr>
          <p:cNvPr id="6" name="Slide Number Placeholder 5"/>
          <p:cNvSpPr>
            <a:spLocks noGrp="1"/>
          </p:cNvSpPr>
          <p:nvPr>
            <p:ph type="sldNum" sz="quarter" idx="12"/>
          </p:nvPr>
        </p:nvSpPr>
        <p:spPr/>
        <p:txBody>
          <a:bodyPr/>
          <a:lstStyle/>
          <a:p>
            <a:fld id="{A11C639F-EF78-4CE2-8E1E-13F4F4A307F9}" type="slidenum">
              <a:rPr lang="en-GB" smtClean="0"/>
              <a:t>6</a:t>
            </a:fld>
            <a:endParaRPr lang="en-GB"/>
          </a:p>
        </p:txBody>
      </p:sp>
    </p:spTree>
    <p:extLst>
      <p:ext uri="{BB962C8B-B14F-4D97-AF65-F5344CB8AC3E}">
        <p14:creationId xmlns:p14="http://schemas.microsoft.com/office/powerpoint/2010/main" val="25241213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1" dirty="0">
              <a:effectLst/>
            </a:endParaRPr>
          </a:p>
        </p:txBody>
      </p:sp>
      <p:sp>
        <p:nvSpPr>
          <p:cNvPr id="4" name="Slide Number Placeholder 3"/>
          <p:cNvSpPr>
            <a:spLocks noGrp="1"/>
          </p:cNvSpPr>
          <p:nvPr>
            <p:ph type="sldNum" sz="quarter" idx="10"/>
          </p:nvPr>
        </p:nvSpPr>
        <p:spPr/>
        <p:txBody>
          <a:bodyPr/>
          <a:lstStyle/>
          <a:p>
            <a:fld id="{A11C639F-EF78-4CE2-8E1E-13F4F4A307F9}" type="slidenum">
              <a:rPr lang="en-GB" smtClean="0"/>
              <a:t>7</a:t>
            </a:fld>
            <a:endParaRPr lang="en-GB"/>
          </a:p>
        </p:txBody>
      </p:sp>
    </p:spTree>
    <p:extLst>
      <p:ext uri="{BB962C8B-B14F-4D97-AF65-F5344CB8AC3E}">
        <p14:creationId xmlns:p14="http://schemas.microsoft.com/office/powerpoint/2010/main" val="7514579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OFFICIAL: POLICE AND PARTNERS
</a:t>
            </a:r>
          </a:p>
        </p:txBody>
      </p:sp>
      <p:sp>
        <p:nvSpPr>
          <p:cNvPr id="5" name="Footer Placeholder 4"/>
          <p:cNvSpPr>
            <a:spLocks noGrp="1"/>
          </p:cNvSpPr>
          <p:nvPr>
            <p:ph type="ftr" sz="quarter" idx="11"/>
          </p:nvPr>
        </p:nvSpPr>
        <p:spPr/>
        <p:txBody>
          <a:bodyPr/>
          <a:lstStyle/>
          <a:p>
            <a:r>
              <a:rPr lang="en-GB"/>
              <a:t>
OFFICIAL: POLICE AND PARTNERS</a:t>
            </a:r>
          </a:p>
        </p:txBody>
      </p:sp>
      <p:sp>
        <p:nvSpPr>
          <p:cNvPr id="6" name="Slide Number Placeholder 5"/>
          <p:cNvSpPr>
            <a:spLocks noGrp="1"/>
          </p:cNvSpPr>
          <p:nvPr>
            <p:ph type="sldNum" sz="quarter" idx="12"/>
          </p:nvPr>
        </p:nvSpPr>
        <p:spPr/>
        <p:txBody>
          <a:bodyPr/>
          <a:lstStyle/>
          <a:p>
            <a:fld id="{A11C639F-EF78-4CE2-8E1E-13F4F4A307F9}" type="slidenum">
              <a:rPr lang="en-GB" smtClean="0"/>
              <a:t>8</a:t>
            </a:fld>
            <a:endParaRPr lang="en-GB"/>
          </a:p>
        </p:txBody>
      </p:sp>
    </p:spTree>
    <p:extLst>
      <p:ext uri="{BB962C8B-B14F-4D97-AF65-F5344CB8AC3E}">
        <p14:creationId xmlns:p14="http://schemas.microsoft.com/office/powerpoint/2010/main" val="38142870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Header Placeholder 3"/>
          <p:cNvSpPr>
            <a:spLocks noGrp="1"/>
          </p:cNvSpPr>
          <p:nvPr>
            <p:ph type="hdr" sz="quarter" idx="10"/>
          </p:nvPr>
        </p:nvSpPr>
        <p:spPr/>
        <p:txBody>
          <a:bodyPr/>
          <a:lstStyle/>
          <a:p>
            <a:r>
              <a:rPr lang="en-GB"/>
              <a:t>OFFICIAL: POLICE AND PARTNERS
</a:t>
            </a:r>
          </a:p>
        </p:txBody>
      </p:sp>
      <p:sp>
        <p:nvSpPr>
          <p:cNvPr id="5" name="Footer Placeholder 4"/>
          <p:cNvSpPr>
            <a:spLocks noGrp="1"/>
          </p:cNvSpPr>
          <p:nvPr>
            <p:ph type="ftr" sz="quarter" idx="11"/>
          </p:nvPr>
        </p:nvSpPr>
        <p:spPr/>
        <p:txBody>
          <a:bodyPr/>
          <a:lstStyle/>
          <a:p>
            <a:r>
              <a:rPr lang="en-GB"/>
              <a:t>
OFFICIAL: POLICE AND PARTNERS</a:t>
            </a:r>
          </a:p>
        </p:txBody>
      </p:sp>
      <p:sp>
        <p:nvSpPr>
          <p:cNvPr id="6" name="Slide Number Placeholder 5"/>
          <p:cNvSpPr>
            <a:spLocks noGrp="1"/>
          </p:cNvSpPr>
          <p:nvPr>
            <p:ph type="sldNum" sz="quarter" idx="12"/>
          </p:nvPr>
        </p:nvSpPr>
        <p:spPr/>
        <p:txBody>
          <a:bodyPr/>
          <a:lstStyle/>
          <a:p>
            <a:fld id="{A11C639F-EF78-4CE2-8E1E-13F4F4A307F9}" type="slidenum">
              <a:rPr lang="en-GB" smtClean="0"/>
              <a:t>9</a:t>
            </a:fld>
            <a:endParaRPr lang="en-GB"/>
          </a:p>
        </p:txBody>
      </p:sp>
    </p:spTree>
    <p:extLst>
      <p:ext uri="{BB962C8B-B14F-4D97-AF65-F5344CB8AC3E}">
        <p14:creationId xmlns:p14="http://schemas.microsoft.com/office/powerpoint/2010/main" val="21270684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89468" y="1439614"/>
            <a:ext cx="3332867" cy="3309294"/>
          </a:xfrm>
          <a:prstGeom prst="rect">
            <a:avLst/>
          </a:prstGeom>
        </p:spPr>
        <p:txBody>
          <a:bodyPr/>
          <a:lstStyle>
            <a:lvl1pPr algn="l">
              <a:defRPr sz="3200" b="1" i="0"/>
            </a:lvl1pPr>
          </a:lstStyle>
          <a:p>
            <a:r>
              <a:rPr lang="en-US"/>
              <a:t>Click to edit Master title style</a:t>
            </a:r>
            <a:endParaRPr lang="en-US" dirty="0"/>
          </a:p>
        </p:txBody>
      </p:sp>
    </p:spTree>
    <p:extLst>
      <p:ext uri="{BB962C8B-B14F-4D97-AF65-F5344CB8AC3E}">
        <p14:creationId xmlns:p14="http://schemas.microsoft.com/office/powerpoint/2010/main" val="28519022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64E55AA-D9E1-4D4D-912D-A6770B568080}" type="datetimeFigureOut">
              <a:rPr lang="en-GB" smtClean="0"/>
              <a:t>02/03/2022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91E85D-225D-4575-9E29-38F3FDD75AA3}" type="slidenum">
              <a:rPr lang="en-GB" smtClean="0"/>
              <a:t>‹#›</a:t>
            </a:fld>
            <a:endParaRPr lang="en-GB"/>
          </a:p>
        </p:txBody>
      </p:sp>
    </p:spTree>
    <p:extLst>
      <p:ext uri="{BB962C8B-B14F-4D97-AF65-F5344CB8AC3E}">
        <p14:creationId xmlns:p14="http://schemas.microsoft.com/office/powerpoint/2010/main" val="3216758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E55AA-D9E1-4D4D-912D-A6770B568080}" type="datetimeFigureOut">
              <a:rPr lang="en-GB" smtClean="0"/>
              <a:t>02/03/2022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91E85D-225D-4575-9E29-38F3FDD75AA3}" type="slidenum">
              <a:rPr lang="en-GB" smtClean="0"/>
              <a:t>‹#›</a:t>
            </a:fld>
            <a:endParaRPr lang="en-GB"/>
          </a:p>
        </p:txBody>
      </p:sp>
    </p:spTree>
    <p:extLst>
      <p:ext uri="{BB962C8B-B14F-4D97-AF65-F5344CB8AC3E}">
        <p14:creationId xmlns:p14="http://schemas.microsoft.com/office/powerpoint/2010/main" val="3017728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4E55AA-D9E1-4D4D-912D-A6770B568080}"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91E85D-225D-4575-9E29-38F3FDD75AA3}" type="slidenum">
              <a:rPr lang="en-GB" smtClean="0"/>
              <a:t>‹#›</a:t>
            </a:fld>
            <a:endParaRPr lang="en-GB"/>
          </a:p>
        </p:txBody>
      </p:sp>
    </p:spTree>
    <p:extLst>
      <p:ext uri="{BB962C8B-B14F-4D97-AF65-F5344CB8AC3E}">
        <p14:creationId xmlns:p14="http://schemas.microsoft.com/office/powerpoint/2010/main" val="474124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4E55AA-D9E1-4D4D-912D-A6770B568080}"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91E85D-225D-4575-9E29-38F3FDD75AA3}" type="slidenum">
              <a:rPr lang="en-GB" smtClean="0"/>
              <a:t>‹#›</a:t>
            </a:fld>
            <a:endParaRPr lang="en-GB"/>
          </a:p>
        </p:txBody>
      </p:sp>
    </p:spTree>
    <p:extLst>
      <p:ext uri="{BB962C8B-B14F-4D97-AF65-F5344CB8AC3E}">
        <p14:creationId xmlns:p14="http://schemas.microsoft.com/office/powerpoint/2010/main" val="35929248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4E55AA-D9E1-4D4D-912D-A6770B568080}"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91E85D-225D-4575-9E29-38F3FDD75AA3}" type="slidenum">
              <a:rPr lang="en-GB" smtClean="0"/>
              <a:t>‹#›</a:t>
            </a:fld>
            <a:endParaRPr lang="en-GB"/>
          </a:p>
        </p:txBody>
      </p:sp>
    </p:spTree>
    <p:extLst>
      <p:ext uri="{BB962C8B-B14F-4D97-AF65-F5344CB8AC3E}">
        <p14:creationId xmlns:p14="http://schemas.microsoft.com/office/powerpoint/2010/main" val="27339577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4E55AA-D9E1-4D4D-912D-A6770B568080}"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91E85D-225D-4575-9E29-38F3FDD75AA3}" type="slidenum">
              <a:rPr lang="en-GB" smtClean="0"/>
              <a:t>‹#›</a:t>
            </a:fld>
            <a:endParaRPr lang="en-GB"/>
          </a:p>
        </p:txBody>
      </p:sp>
    </p:spTree>
    <p:extLst>
      <p:ext uri="{BB962C8B-B14F-4D97-AF65-F5344CB8AC3E}">
        <p14:creationId xmlns:p14="http://schemas.microsoft.com/office/powerpoint/2010/main" val="8362597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98A41C8-5309-4C80-9109-7F90074B4E77}" type="datetimeFigureOut">
              <a:rPr lang="en-GB" smtClean="0">
                <a:solidFill>
                  <a:prstClr val="black">
                    <a:tint val="75000"/>
                  </a:prstClr>
                </a:solidFill>
              </a:rPr>
              <a:pPr/>
              <a:t>02/03/2022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6B112AF-031C-4BFC-8118-CFBC93A102E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567840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8A41C8-5309-4C80-9109-7F90074B4E77}" type="datetimeFigureOut">
              <a:rPr lang="en-GB" smtClean="0">
                <a:solidFill>
                  <a:prstClr val="black">
                    <a:tint val="75000"/>
                  </a:prstClr>
                </a:solidFill>
              </a:rPr>
              <a:pPr/>
              <a:t>02/03/2022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6B112AF-031C-4BFC-8118-CFBC93A102E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195581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8A41C8-5309-4C80-9109-7F90074B4E77}" type="datetimeFigureOut">
              <a:rPr lang="en-GB" smtClean="0">
                <a:solidFill>
                  <a:prstClr val="black">
                    <a:tint val="75000"/>
                  </a:prstClr>
                </a:solidFill>
              </a:rPr>
              <a:pPr/>
              <a:t>02/03/2022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6B112AF-031C-4BFC-8118-CFBC93A102E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2879159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98A41C8-5309-4C80-9109-7F90074B4E77}" type="datetimeFigureOut">
              <a:rPr lang="en-GB" smtClean="0">
                <a:solidFill>
                  <a:prstClr val="black">
                    <a:tint val="75000"/>
                  </a:prstClr>
                </a:solidFill>
              </a:rPr>
              <a:pPr/>
              <a:t>02/03/2022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6B112AF-031C-4BFC-8118-CFBC93A102E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8552179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221969"/>
            <a:ext cx="8229600" cy="672915"/>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2159710"/>
            <a:ext cx="4038600" cy="39664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159710"/>
            <a:ext cx="4038600" cy="396645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D5254EA-53CA-444F-B4C7-E5B65F408C91}" type="datetimeFigureOut">
              <a:rPr lang="en-US" smtClean="0"/>
              <a:pPr/>
              <a:t>3/2/2022</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AB73FACE-FAE3-E341-9B2F-5B0554A97FD9}" type="slidenum">
              <a:rPr lang="en-US" smtClean="0"/>
              <a:pPr/>
              <a:t>‹#›</a:t>
            </a:fld>
            <a:endParaRPr lang="en-US"/>
          </a:p>
        </p:txBody>
      </p:sp>
    </p:spTree>
    <p:extLst>
      <p:ext uri="{BB962C8B-B14F-4D97-AF65-F5344CB8AC3E}">
        <p14:creationId xmlns:p14="http://schemas.microsoft.com/office/powerpoint/2010/main" val="19171636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98A41C8-5309-4C80-9109-7F90074B4E77}" type="datetimeFigureOut">
              <a:rPr lang="en-GB" smtClean="0">
                <a:solidFill>
                  <a:prstClr val="black">
                    <a:tint val="75000"/>
                  </a:prstClr>
                </a:solidFill>
              </a:rPr>
              <a:pPr/>
              <a:t>02/03/2022</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6B112AF-031C-4BFC-8118-CFBC93A102E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9071446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98A41C8-5309-4C80-9109-7F90074B4E77}" type="datetimeFigureOut">
              <a:rPr lang="en-GB" smtClean="0">
                <a:solidFill>
                  <a:prstClr val="black">
                    <a:tint val="75000"/>
                  </a:prstClr>
                </a:solidFill>
              </a:rPr>
              <a:pPr/>
              <a:t>02/03/2022</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6B112AF-031C-4BFC-8118-CFBC93A102E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4622165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8A41C8-5309-4C80-9109-7F90074B4E77}" type="datetimeFigureOut">
              <a:rPr lang="en-GB" smtClean="0">
                <a:solidFill>
                  <a:prstClr val="black">
                    <a:tint val="75000"/>
                  </a:prstClr>
                </a:solidFill>
              </a:rPr>
              <a:pPr/>
              <a:t>02/03/2022</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6B112AF-031C-4BFC-8118-CFBC93A102E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083760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A41C8-5309-4C80-9109-7F90074B4E77}" type="datetimeFigureOut">
              <a:rPr lang="en-GB" smtClean="0">
                <a:solidFill>
                  <a:prstClr val="black">
                    <a:tint val="75000"/>
                  </a:prstClr>
                </a:solidFill>
              </a:rPr>
              <a:pPr/>
              <a:t>02/03/2022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6B112AF-031C-4BFC-8118-CFBC93A102E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95377389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8A41C8-5309-4C80-9109-7F90074B4E77}" type="datetimeFigureOut">
              <a:rPr lang="en-GB" smtClean="0">
                <a:solidFill>
                  <a:prstClr val="black">
                    <a:tint val="75000"/>
                  </a:prstClr>
                </a:solidFill>
              </a:rPr>
              <a:pPr/>
              <a:t>02/03/2022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6B112AF-031C-4BFC-8118-CFBC93A102E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5611749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8A41C8-5309-4C80-9109-7F90074B4E77}" type="datetimeFigureOut">
              <a:rPr lang="en-GB" smtClean="0">
                <a:solidFill>
                  <a:prstClr val="black">
                    <a:tint val="75000"/>
                  </a:prstClr>
                </a:solidFill>
              </a:rPr>
              <a:pPr/>
              <a:t>02/03/2022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6B112AF-031C-4BFC-8118-CFBC93A102E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2186178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98A41C8-5309-4C80-9109-7F90074B4E77}" type="datetimeFigureOut">
              <a:rPr lang="en-GB" smtClean="0">
                <a:solidFill>
                  <a:prstClr val="black">
                    <a:tint val="75000"/>
                  </a:prstClr>
                </a:solidFill>
              </a:rPr>
              <a:pPr/>
              <a:t>02/03/2022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6B112AF-031C-4BFC-8118-CFBC93A102E5}"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21996775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1_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89468" y="1439614"/>
            <a:ext cx="3332867" cy="3309294"/>
          </a:xfrm>
          <a:prstGeom prst="rect">
            <a:avLst/>
          </a:prstGeom>
        </p:spPr>
        <p:txBody>
          <a:bodyPr/>
          <a:lstStyle>
            <a:lvl1pPr algn="l">
              <a:defRPr sz="3200" b="1" i="0"/>
            </a:lvl1pPr>
          </a:lstStyle>
          <a:p>
            <a:r>
              <a:rPr lang="en-US"/>
              <a:t>Click to edit Master title style</a:t>
            </a:r>
            <a:endParaRPr lang="en-US" dirty="0"/>
          </a:p>
        </p:txBody>
      </p:sp>
    </p:spTree>
    <p:extLst>
      <p:ext uri="{BB962C8B-B14F-4D97-AF65-F5344CB8AC3E}">
        <p14:creationId xmlns:p14="http://schemas.microsoft.com/office/powerpoint/2010/main" val="132362158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64E55AA-D9E1-4D4D-912D-A6770B568080}" type="datetimeFigureOut">
              <a:rPr lang="en-GB" smtClean="0">
                <a:solidFill>
                  <a:prstClr val="black">
                    <a:tint val="75000"/>
                  </a:prstClr>
                </a:solidFill>
              </a:rPr>
              <a:pPr/>
              <a:t>02/03/2022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691E85D-225D-4575-9E29-38F3FDD75AA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783797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4E55AA-D9E1-4D4D-912D-A6770B568080}" type="datetimeFigureOut">
              <a:rPr lang="en-GB" smtClean="0">
                <a:solidFill>
                  <a:prstClr val="black">
                    <a:tint val="75000"/>
                  </a:prstClr>
                </a:solidFill>
              </a:rPr>
              <a:pPr/>
              <a:t>02/03/2022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691E85D-225D-4575-9E29-38F3FDD75AA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024341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43031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4E55AA-D9E1-4D4D-912D-A6770B568080}" type="datetimeFigureOut">
              <a:rPr lang="en-GB" smtClean="0">
                <a:solidFill>
                  <a:prstClr val="black">
                    <a:tint val="75000"/>
                  </a:prstClr>
                </a:solidFill>
              </a:rPr>
              <a:pPr/>
              <a:t>02/03/2022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691E85D-225D-4575-9E29-38F3FDD75AA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681958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64E55AA-D9E1-4D4D-912D-A6770B568080}" type="datetimeFigureOut">
              <a:rPr lang="en-GB" smtClean="0">
                <a:solidFill>
                  <a:prstClr val="black">
                    <a:tint val="75000"/>
                  </a:prstClr>
                </a:solidFill>
              </a:rPr>
              <a:pPr/>
              <a:t>02/03/2022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691E85D-225D-4575-9E29-38F3FDD75AA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4041541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64E55AA-D9E1-4D4D-912D-A6770B568080}" type="datetimeFigureOut">
              <a:rPr lang="en-GB" smtClean="0">
                <a:solidFill>
                  <a:prstClr val="black">
                    <a:tint val="75000"/>
                  </a:prstClr>
                </a:solidFill>
              </a:rPr>
              <a:pPr/>
              <a:t>02/03/2022</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0691E85D-225D-4575-9E29-38F3FDD75AA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3317050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64E55AA-D9E1-4D4D-912D-A6770B568080}" type="datetimeFigureOut">
              <a:rPr lang="en-GB" smtClean="0">
                <a:solidFill>
                  <a:prstClr val="black">
                    <a:tint val="75000"/>
                  </a:prstClr>
                </a:solidFill>
              </a:rPr>
              <a:pPr/>
              <a:t>02/03/2022</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0691E85D-225D-4575-9E29-38F3FDD75AA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8994108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4E55AA-D9E1-4D4D-912D-A6770B568080}" type="datetimeFigureOut">
              <a:rPr lang="en-GB" smtClean="0">
                <a:solidFill>
                  <a:prstClr val="black">
                    <a:tint val="75000"/>
                  </a:prstClr>
                </a:solidFill>
              </a:rPr>
              <a:pPr/>
              <a:t>02/03/2022</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0691E85D-225D-4575-9E29-38F3FDD75AA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0273417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4E55AA-D9E1-4D4D-912D-A6770B568080}" type="datetimeFigureOut">
              <a:rPr lang="en-GB" smtClean="0">
                <a:solidFill>
                  <a:prstClr val="black">
                    <a:tint val="75000"/>
                  </a:prstClr>
                </a:solidFill>
              </a:rPr>
              <a:pPr/>
              <a:t>02/03/2022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691E85D-225D-4575-9E29-38F3FDD75AA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241651153"/>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64E55AA-D9E1-4D4D-912D-A6770B568080}" type="datetimeFigureOut">
              <a:rPr lang="en-GB" smtClean="0">
                <a:solidFill>
                  <a:prstClr val="black">
                    <a:tint val="75000"/>
                  </a:prstClr>
                </a:solidFill>
              </a:rPr>
              <a:pPr/>
              <a:t>02/03/2022</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0691E85D-225D-4575-9E29-38F3FDD75AA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93599852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4E55AA-D9E1-4D4D-912D-A6770B568080}" type="datetimeFigureOut">
              <a:rPr lang="en-GB" smtClean="0">
                <a:solidFill>
                  <a:prstClr val="black">
                    <a:tint val="75000"/>
                  </a:prstClr>
                </a:solidFill>
              </a:rPr>
              <a:pPr/>
              <a:t>02/03/2022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691E85D-225D-4575-9E29-38F3FDD75AA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46333400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4E55AA-D9E1-4D4D-912D-A6770B568080}" type="datetimeFigureOut">
              <a:rPr lang="en-GB" smtClean="0">
                <a:solidFill>
                  <a:prstClr val="black">
                    <a:tint val="75000"/>
                  </a:prstClr>
                </a:solidFill>
              </a:rPr>
              <a:pPr/>
              <a:t>02/03/2022</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0691E85D-225D-4575-9E29-38F3FDD75AA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636439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855190"/>
            <a:ext cx="7886700" cy="835499"/>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0E070C78-AE12-48B0-BCED-BF495C9DBDAC}" type="datetimeFigureOut">
              <a:rPr lang="en-GB" smtClean="0"/>
              <a:t>02/03/2022</a:t>
            </a:fld>
            <a:endParaRPr lang="en-GB"/>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GB"/>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B7D73D71-3052-408C-84DB-06770AE8B058}" type="slidenum">
              <a:rPr lang="en-GB" smtClean="0"/>
              <a:t>‹#›</a:t>
            </a:fld>
            <a:endParaRPr lang="en-GB"/>
          </a:p>
        </p:txBody>
      </p:sp>
    </p:spTree>
    <p:extLst>
      <p:ext uri="{BB962C8B-B14F-4D97-AF65-F5344CB8AC3E}">
        <p14:creationId xmlns:p14="http://schemas.microsoft.com/office/powerpoint/2010/main" val="1855254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64E55AA-D9E1-4D4D-912D-A6770B568080}"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91E85D-225D-4575-9E29-38F3FDD75AA3}" type="slidenum">
              <a:rPr lang="en-GB" smtClean="0"/>
              <a:t>‹#›</a:t>
            </a:fld>
            <a:endParaRPr lang="en-GB"/>
          </a:p>
        </p:txBody>
      </p:sp>
    </p:spTree>
    <p:extLst>
      <p:ext uri="{BB962C8B-B14F-4D97-AF65-F5344CB8AC3E}">
        <p14:creationId xmlns:p14="http://schemas.microsoft.com/office/powerpoint/2010/main" val="7229921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64E55AA-D9E1-4D4D-912D-A6770B568080}"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91E85D-225D-4575-9E29-38F3FDD75AA3}" type="slidenum">
              <a:rPr lang="en-GB" smtClean="0"/>
              <a:t>‹#›</a:t>
            </a:fld>
            <a:endParaRPr lang="en-GB"/>
          </a:p>
        </p:txBody>
      </p:sp>
    </p:spTree>
    <p:extLst>
      <p:ext uri="{BB962C8B-B14F-4D97-AF65-F5344CB8AC3E}">
        <p14:creationId xmlns:p14="http://schemas.microsoft.com/office/powerpoint/2010/main" val="1179002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64E55AA-D9E1-4D4D-912D-A6770B568080}" type="datetimeFigureOut">
              <a:rPr lang="en-GB" smtClean="0"/>
              <a:t>02/03/2022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91E85D-225D-4575-9E29-38F3FDD75AA3}" type="slidenum">
              <a:rPr lang="en-GB" smtClean="0"/>
              <a:t>‹#›</a:t>
            </a:fld>
            <a:endParaRPr lang="en-GB"/>
          </a:p>
        </p:txBody>
      </p:sp>
    </p:spTree>
    <p:extLst>
      <p:ext uri="{BB962C8B-B14F-4D97-AF65-F5344CB8AC3E}">
        <p14:creationId xmlns:p14="http://schemas.microsoft.com/office/powerpoint/2010/main" val="42091296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64E55AA-D9E1-4D4D-912D-A6770B568080}" type="datetimeFigureOut">
              <a:rPr lang="en-GB" smtClean="0"/>
              <a:t>02/03/2022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91E85D-225D-4575-9E29-38F3FDD75AA3}" type="slidenum">
              <a:rPr lang="en-GB" smtClean="0"/>
              <a:t>‹#›</a:t>
            </a:fld>
            <a:endParaRPr lang="en-GB"/>
          </a:p>
        </p:txBody>
      </p:sp>
    </p:spTree>
    <p:extLst>
      <p:ext uri="{BB962C8B-B14F-4D97-AF65-F5344CB8AC3E}">
        <p14:creationId xmlns:p14="http://schemas.microsoft.com/office/powerpoint/2010/main" val="1077372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64E55AA-D9E1-4D4D-912D-A6770B568080}" type="datetimeFigureOut">
              <a:rPr lang="en-GB" smtClean="0"/>
              <a:t>02/03/2022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91E85D-225D-4575-9E29-38F3FDD75AA3}" type="slidenum">
              <a:rPr lang="en-GB" smtClean="0"/>
              <a:t>‹#›</a:t>
            </a:fld>
            <a:endParaRPr lang="en-GB"/>
          </a:p>
        </p:txBody>
      </p:sp>
    </p:spTree>
    <p:extLst>
      <p:ext uri="{BB962C8B-B14F-4D97-AF65-F5344CB8AC3E}">
        <p14:creationId xmlns:p14="http://schemas.microsoft.com/office/powerpoint/2010/main" val="8588608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gi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2.xml"/><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theme" Target="../theme/theme3.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theme" Target="../theme/theme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rotWithShape="1">
          <a:blip r:embed="rId6"/>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4257" y="1294599"/>
            <a:ext cx="7687391" cy="444213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330158421"/>
      </p:ext>
    </p:extLst>
  </p:cSld>
  <p:clrMap bg1="lt1" tx1="dk1" bg2="lt2" tx2="dk2" accent1="accent1" accent2="accent2" accent3="accent3" accent4="accent4" accent5="accent5" accent6="accent6" hlink="hlink" folHlink="folHlink"/>
  <p:sldLayoutIdLst>
    <p:sldLayoutId id="2147493468" r:id="rId1"/>
    <p:sldLayoutId id="2147493471" r:id="rId2"/>
    <p:sldLayoutId id="2147493474" r:id="rId3"/>
    <p:sldLayoutId id="2147493488" r:id="rId4"/>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E55AA-D9E1-4D4D-912D-A6770B568080}" type="datetimeFigureOut">
              <a:rPr lang="en-GB" smtClean="0"/>
              <a:t>02/03/2022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91E85D-225D-4575-9E29-38F3FDD75AA3}" type="slidenum">
              <a:rPr lang="en-GB" smtClean="0"/>
              <a:t>‹#›</a:t>
            </a:fld>
            <a:endParaRPr lang="en-GB"/>
          </a:p>
        </p:txBody>
      </p:sp>
    </p:spTree>
    <p:extLst>
      <p:ext uri="{BB962C8B-B14F-4D97-AF65-F5344CB8AC3E}">
        <p14:creationId xmlns:p14="http://schemas.microsoft.com/office/powerpoint/2010/main" val="3839683850"/>
      </p:ext>
    </p:extLst>
  </p:cSld>
  <p:clrMap bg1="lt1" tx1="dk1" bg2="lt2" tx2="dk2" accent1="accent1" accent2="accent2" accent3="accent3" accent4="accent4" accent5="accent5" accent6="accent6" hlink="hlink" folHlink="folHlink"/>
  <p:sldLayoutIdLst>
    <p:sldLayoutId id="2147493476" r:id="rId1"/>
    <p:sldLayoutId id="2147493477" r:id="rId2"/>
    <p:sldLayoutId id="2147493478" r:id="rId3"/>
    <p:sldLayoutId id="2147493479" r:id="rId4"/>
    <p:sldLayoutId id="2147493480" r:id="rId5"/>
    <p:sldLayoutId id="2147493481" r:id="rId6"/>
    <p:sldLayoutId id="2147493482" r:id="rId7"/>
    <p:sldLayoutId id="2147493483" r:id="rId8"/>
    <p:sldLayoutId id="2147493484" r:id="rId9"/>
    <p:sldLayoutId id="2147493485" r:id="rId10"/>
    <p:sldLayoutId id="2147493486"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098A41C8-5309-4C80-9109-7F90074B4E77}" type="datetimeFigureOut">
              <a:rPr lang="en-GB" smtClean="0">
                <a:solidFill>
                  <a:prstClr val="black">
                    <a:tint val="75000"/>
                  </a:prstClr>
                </a:solidFill>
              </a:rPr>
              <a:pPr defTabSz="914400"/>
              <a:t>02/03/2022</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r>
              <a:rPr lang="en-GB">
                <a:solidFill>
                  <a:prstClr val="black">
                    <a:tint val="75000"/>
                  </a:prstClr>
                </a:solidFill>
              </a:rPr>
              <a:t>
OFFICIAL: POLICE AND PARTNERS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06B112AF-031C-4BFC-8118-CFBC93A102E5}" type="slidenum">
              <a:rPr lang="en-GB" smtClean="0">
                <a:solidFill>
                  <a:prstClr val="black">
                    <a:tint val="75000"/>
                  </a:prstClr>
                </a:solidFill>
              </a:rPr>
              <a:pPr defTabSz="914400"/>
              <a:t>‹#›</a:t>
            </a:fld>
            <a:endParaRPr lang="en-GB">
              <a:solidFill>
                <a:prstClr val="black">
                  <a:tint val="75000"/>
                </a:prstClr>
              </a:solidFill>
            </a:endParaRPr>
          </a:p>
        </p:txBody>
      </p:sp>
    </p:spTree>
    <p:extLst>
      <p:ext uri="{BB962C8B-B14F-4D97-AF65-F5344CB8AC3E}">
        <p14:creationId xmlns:p14="http://schemas.microsoft.com/office/powerpoint/2010/main" val="135123916"/>
      </p:ext>
    </p:extLst>
  </p:cSld>
  <p:clrMap bg1="lt1" tx1="dk1" bg2="lt2" tx2="dk2" accent1="accent1" accent2="accent2" accent3="accent3" accent4="accent4" accent5="accent5" accent6="accent6" hlink="hlink" folHlink="folHlink"/>
  <p:sldLayoutIdLst>
    <p:sldLayoutId id="2147493490" r:id="rId1"/>
    <p:sldLayoutId id="2147493491" r:id="rId2"/>
    <p:sldLayoutId id="2147493492" r:id="rId3"/>
    <p:sldLayoutId id="2147493493" r:id="rId4"/>
    <p:sldLayoutId id="2147493494" r:id="rId5"/>
    <p:sldLayoutId id="2147493495" r:id="rId6"/>
    <p:sldLayoutId id="2147493496" r:id="rId7"/>
    <p:sldLayoutId id="2147493497" r:id="rId8"/>
    <p:sldLayoutId id="2147493498" r:id="rId9"/>
    <p:sldLayoutId id="2147493499" r:id="rId10"/>
    <p:sldLayoutId id="2147493500" r:id="rId11"/>
    <p:sldLayoutId id="2147493501" r:id="rId12"/>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4E55AA-D9E1-4D4D-912D-A6770B568080}" type="datetimeFigureOut">
              <a:rPr lang="en-GB" smtClean="0">
                <a:solidFill>
                  <a:prstClr val="black">
                    <a:tint val="75000"/>
                  </a:prstClr>
                </a:solidFill>
              </a:rPr>
              <a:pPr/>
              <a:t>02/03/2022</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91E85D-225D-4575-9E29-38F3FDD75AA3}"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2714450"/>
      </p:ext>
    </p:extLst>
  </p:cSld>
  <p:clrMap bg1="lt1" tx1="dk1" bg2="lt2" tx2="dk2" accent1="accent1" accent2="accent2" accent3="accent3" accent4="accent4" accent5="accent5" accent6="accent6" hlink="hlink" folHlink="folHlink"/>
  <p:sldLayoutIdLst>
    <p:sldLayoutId id="2147493503" r:id="rId1"/>
    <p:sldLayoutId id="2147493504" r:id="rId2"/>
    <p:sldLayoutId id="2147493505" r:id="rId3"/>
    <p:sldLayoutId id="2147493506" r:id="rId4"/>
    <p:sldLayoutId id="2147493507" r:id="rId5"/>
    <p:sldLayoutId id="2147493508" r:id="rId6"/>
    <p:sldLayoutId id="2147493509" r:id="rId7"/>
    <p:sldLayoutId id="2147493510" r:id="rId8"/>
    <p:sldLayoutId id="2147493511" r:id="rId9"/>
    <p:sldLayoutId id="2147493512" r:id="rId10"/>
    <p:sldLayoutId id="214749351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7.xml"/></Relationships>
</file>

<file path=ppt/slides/_rels/slide10.xml.rels><?xml version="1.0" encoding="UTF-8" standalone="yes"?>
<Relationships xmlns="http://schemas.openxmlformats.org/package/2006/relationships"><Relationship Id="rId3" Type="http://schemas.openxmlformats.org/officeDocument/2006/relationships/hyperlink" Target="https://www.youtube.com/watch?v=mrtNAsnXJgk"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watch?v=omPdemwaNzQ"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omPdemwaNzQ" TargetMode="External"/><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4.xml"/><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9432" y="2057258"/>
            <a:ext cx="3657601" cy="3248446"/>
          </a:xfrm>
        </p:spPr>
        <p:txBody>
          <a:bodyPr>
            <a:normAutofit/>
          </a:bodyPr>
          <a:lstStyle/>
          <a:p>
            <a:r>
              <a:rPr lang="en-US" dirty="0">
                <a:solidFill>
                  <a:srgbClr val="002060"/>
                </a:solidFill>
              </a:rPr>
              <a:t>Trauma Informed Contact &amp; Care Initiative (TICC)</a:t>
            </a:r>
            <a:br>
              <a:rPr lang="en-US" dirty="0">
                <a:solidFill>
                  <a:srgbClr val="002060"/>
                </a:solidFill>
              </a:rPr>
            </a:br>
            <a:r>
              <a:rPr lang="en-US" dirty="0">
                <a:solidFill>
                  <a:srgbClr val="002060"/>
                </a:solidFill>
              </a:rPr>
              <a:t>Briefing to Schools</a:t>
            </a:r>
            <a:br>
              <a:rPr lang="en-US" dirty="0">
                <a:solidFill>
                  <a:srgbClr val="002060"/>
                </a:solidFill>
              </a:rPr>
            </a:br>
            <a:r>
              <a:rPr lang="en-US" dirty="0">
                <a:solidFill>
                  <a:srgbClr val="002060"/>
                </a:solidFill>
              </a:rPr>
              <a:t>February 2022</a:t>
            </a:r>
            <a:br>
              <a:rPr lang="en-US" dirty="0">
                <a:solidFill>
                  <a:srgbClr val="002060"/>
                </a:solidFill>
              </a:rPr>
            </a:br>
            <a:endParaRPr lang="en-US" sz="2800" dirty="0">
              <a:solidFill>
                <a:srgbClr val="002060"/>
              </a:solidFill>
            </a:endParaRPr>
          </a:p>
        </p:txBody>
      </p:sp>
    </p:spTree>
    <p:extLst>
      <p:ext uri="{BB962C8B-B14F-4D97-AF65-F5344CB8AC3E}">
        <p14:creationId xmlns:p14="http://schemas.microsoft.com/office/powerpoint/2010/main" val="34701531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Reality </a:t>
            </a:r>
          </a:p>
        </p:txBody>
      </p:sp>
      <p:sp>
        <p:nvSpPr>
          <p:cNvPr id="3" name="Content Placeholder 2"/>
          <p:cNvSpPr>
            <a:spLocks noGrp="1"/>
          </p:cNvSpPr>
          <p:nvPr>
            <p:ph idx="1"/>
          </p:nvPr>
        </p:nvSpPr>
        <p:spPr/>
        <p:txBody>
          <a:bodyPr/>
          <a:lstStyle/>
          <a:p>
            <a:endParaRPr lang="en-GB" u="sng" dirty="0">
              <a:hlinkClick r:id="rId3"/>
            </a:endParaRPr>
          </a:p>
          <a:p>
            <a:endParaRPr lang="en-GB" u="sng" dirty="0">
              <a:hlinkClick r:id="rId3"/>
            </a:endParaRPr>
          </a:p>
          <a:p>
            <a:pPr marL="0" indent="0">
              <a:buNone/>
            </a:pPr>
            <a:r>
              <a:rPr lang="en-GB" u="sng" dirty="0">
                <a:hlinkClick r:id="rId3"/>
              </a:rPr>
              <a:t>https://www.youtube.com/watch?v=mrtNAsnXJgk</a:t>
            </a:r>
            <a:endParaRPr lang="en-GB" dirty="0"/>
          </a:p>
          <a:p>
            <a:endParaRPr lang="en-GB" dirty="0"/>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p>
        </p:txBody>
      </p:sp>
    </p:spTree>
    <p:extLst>
      <p:ext uri="{BB962C8B-B14F-4D97-AF65-F5344CB8AC3E}">
        <p14:creationId xmlns:p14="http://schemas.microsoft.com/office/powerpoint/2010/main" val="7109377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8696" y="663172"/>
            <a:ext cx="7040511" cy="1076418"/>
          </a:xfrm>
        </p:spPr>
        <p:txBody>
          <a:bodyPr/>
          <a:lstStyle/>
          <a:p>
            <a:r>
              <a:rPr lang="en-GB" sz="3200" dirty="0"/>
              <a:t>Effects of Domestic Abuse </a:t>
            </a:r>
            <a:br>
              <a:rPr lang="en-GB" sz="3200" dirty="0"/>
            </a:br>
            <a:r>
              <a:rPr lang="en-GB" sz="3200" dirty="0"/>
              <a:t>on Children </a:t>
            </a:r>
          </a:p>
        </p:txBody>
      </p:sp>
      <p:sp>
        <p:nvSpPr>
          <p:cNvPr id="3" name="Content Placeholder 2"/>
          <p:cNvSpPr>
            <a:spLocks noGrp="1"/>
          </p:cNvSpPr>
          <p:nvPr>
            <p:ph idx="1"/>
          </p:nvPr>
        </p:nvSpPr>
        <p:spPr>
          <a:xfrm>
            <a:off x="374257" y="1739590"/>
            <a:ext cx="7837414" cy="4338481"/>
          </a:xfrm>
        </p:spPr>
        <p:txBody>
          <a:bodyPr>
            <a:noAutofit/>
          </a:bodyPr>
          <a:lstStyle/>
          <a:p>
            <a:pPr lvl="0"/>
            <a:r>
              <a:rPr lang="en-GB" sz="1800" dirty="0"/>
              <a:t>They may become anxious or depressed</a:t>
            </a:r>
          </a:p>
          <a:p>
            <a:pPr lvl="0"/>
            <a:r>
              <a:rPr lang="en-GB" sz="1800" dirty="0"/>
              <a:t>They may have difficulty sleeping</a:t>
            </a:r>
          </a:p>
          <a:p>
            <a:pPr lvl="0"/>
            <a:r>
              <a:rPr lang="en-GB" sz="1800" dirty="0"/>
              <a:t>They may have nightmares or flashbacks</a:t>
            </a:r>
          </a:p>
          <a:p>
            <a:pPr lvl="0"/>
            <a:r>
              <a:rPr lang="en-GB" sz="1800" dirty="0"/>
              <a:t>They may complain of physical symptoms such as tummy aches</a:t>
            </a:r>
          </a:p>
          <a:p>
            <a:pPr lvl="0"/>
            <a:r>
              <a:rPr lang="en-GB" sz="1800" dirty="0"/>
              <a:t>They may start to wet their bed</a:t>
            </a:r>
          </a:p>
          <a:p>
            <a:pPr lvl="0"/>
            <a:r>
              <a:rPr lang="en-GB" sz="1800" dirty="0"/>
              <a:t>They may have temper tantrums</a:t>
            </a:r>
          </a:p>
          <a:p>
            <a:pPr lvl="0"/>
            <a:r>
              <a:rPr lang="en-GB" sz="1800" dirty="0"/>
              <a:t>They may behave as though they are much younger than they are</a:t>
            </a:r>
          </a:p>
          <a:p>
            <a:pPr lvl="0"/>
            <a:r>
              <a:rPr lang="en-GB" sz="1800" dirty="0"/>
              <a:t>They may have problems at school, or may start truanting</a:t>
            </a:r>
          </a:p>
          <a:p>
            <a:pPr lvl="0"/>
            <a:r>
              <a:rPr lang="en-GB" sz="1800" dirty="0"/>
              <a:t>They may become aggressive</a:t>
            </a:r>
          </a:p>
          <a:p>
            <a:pPr lvl="0"/>
            <a:r>
              <a:rPr lang="en-GB" sz="1800" dirty="0"/>
              <a:t>They may internalise their distress and withdraw from other people</a:t>
            </a:r>
          </a:p>
          <a:p>
            <a:pPr lvl="0"/>
            <a:r>
              <a:rPr lang="en-GB" sz="1800" dirty="0"/>
              <a:t>They may have a lowered sense of self-worth</a:t>
            </a:r>
          </a:p>
          <a:p>
            <a:pPr lvl="0"/>
            <a:r>
              <a:rPr lang="en-GB" sz="1800" dirty="0"/>
              <a:t>Older children may start to use alcohol or drugs</a:t>
            </a:r>
          </a:p>
          <a:p>
            <a:pPr lvl="0"/>
            <a:r>
              <a:rPr lang="en-GB" sz="1800" dirty="0"/>
              <a:t>They may begin to self-harm by taking overdoses or cutting themselves</a:t>
            </a:r>
          </a:p>
          <a:p>
            <a:pPr lvl="0"/>
            <a:r>
              <a:rPr lang="en-GB" sz="1800" dirty="0"/>
              <a:t>They may develop an eating disorder</a:t>
            </a:r>
          </a:p>
          <a:p>
            <a:pPr marL="0" lvl="0" indent="0">
              <a:buNone/>
            </a:pPr>
            <a:endParaRPr lang="en-GB" sz="1200" dirty="0"/>
          </a:p>
          <a:p>
            <a:endParaRPr lang="en-GB" sz="1200" dirty="0"/>
          </a:p>
        </p:txBody>
      </p:sp>
      <p:sp>
        <p:nvSpPr>
          <p:cNvPr id="4" name="Footer Placeholder 3"/>
          <p:cNvSpPr>
            <a:spLocks noGrp="1"/>
          </p:cNvSpPr>
          <p:nvPr>
            <p:ph type="ftr" sz="quarter" idx="11"/>
          </p:nvPr>
        </p:nvSpPr>
        <p:spPr>
          <a:xfrm>
            <a:off x="3028950" y="6356351"/>
            <a:ext cx="3086100" cy="585469"/>
          </a:xfrm>
        </p:spPr>
        <p:txBody>
          <a:bodyPr/>
          <a:lstStyle/>
          <a:p>
            <a:r>
              <a:rPr lang="en-GB" sz="1200" b="1">
                <a:solidFill>
                  <a:srgbClr val="FF0000"/>
                </a:solidFill>
                <a:latin typeface="Times New Roman" panose="02020603050405020304" pitchFamily="18" charset="0"/>
              </a:rPr>
              <a:t>
OFFICIAL: POLICE AND PARTNERS</a:t>
            </a:r>
            <a:endParaRPr lang="en-GB" sz="1200" b="1" dirty="0">
              <a:solidFill>
                <a:srgbClr val="FF0000"/>
              </a:solidFill>
              <a:latin typeface="Times New Roman" panose="02020603050405020304" pitchFamily="18" charset="0"/>
            </a:endParaRPr>
          </a:p>
        </p:txBody>
      </p:sp>
    </p:spTree>
    <p:extLst>
      <p:ext uri="{BB962C8B-B14F-4D97-AF65-F5344CB8AC3E}">
        <p14:creationId xmlns:p14="http://schemas.microsoft.com/office/powerpoint/2010/main" val="15442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hildrens-Domestic-Abuse-Whee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3303" y="752015"/>
            <a:ext cx="5698039" cy="57077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90488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90600"/>
            <a:ext cx="7886700" cy="556259"/>
          </a:xfrm>
        </p:spPr>
        <p:txBody>
          <a:bodyPr/>
          <a:lstStyle/>
          <a:p>
            <a:r>
              <a:rPr lang="en-GB" sz="3200" dirty="0"/>
              <a:t>Children In School</a:t>
            </a:r>
          </a:p>
        </p:txBody>
      </p:sp>
      <p:sp>
        <p:nvSpPr>
          <p:cNvPr id="3" name="Content Placeholder 2"/>
          <p:cNvSpPr>
            <a:spLocks noGrp="1"/>
          </p:cNvSpPr>
          <p:nvPr>
            <p:ph idx="1"/>
          </p:nvPr>
        </p:nvSpPr>
        <p:spPr>
          <a:xfrm>
            <a:off x="374257" y="2118360"/>
            <a:ext cx="7687391" cy="4523740"/>
          </a:xfrm>
        </p:spPr>
        <p:txBody>
          <a:bodyPr>
            <a:normAutofit/>
          </a:bodyPr>
          <a:lstStyle/>
          <a:p>
            <a:pPr marL="0" indent="0">
              <a:spcAft>
                <a:spcPts val="1200"/>
              </a:spcAft>
              <a:buNone/>
            </a:pPr>
            <a:r>
              <a:rPr lang="en-GB" sz="2400" dirty="0"/>
              <a:t>Children who are experiencing domestic abuse at home will possibly arrive at school the  following morning in a high state of anxiety about what they may have been exposed to (seen or heard) the night before.</a:t>
            </a:r>
          </a:p>
          <a:p>
            <a:pPr marL="0" indent="0">
              <a:spcAft>
                <a:spcPts val="1200"/>
              </a:spcAft>
              <a:buNone/>
            </a:pPr>
            <a:r>
              <a:rPr lang="en-GB" sz="2400" dirty="0"/>
              <a:t>They may be exhausted through lack of sleep with heightened stress.</a:t>
            </a:r>
          </a:p>
          <a:p>
            <a:pPr marL="0" indent="0">
              <a:spcAft>
                <a:spcPts val="1200"/>
              </a:spcAft>
              <a:buNone/>
            </a:pPr>
            <a:r>
              <a:rPr lang="en-GB" sz="2400" dirty="0"/>
              <a:t>A child who is anxious and dysregulated is a child who cannot learn.</a:t>
            </a:r>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endParaRPr lang="en-GB" sz="1200" dirty="0"/>
          </a:p>
        </p:txBody>
      </p:sp>
    </p:spTree>
    <p:extLst>
      <p:ext uri="{BB962C8B-B14F-4D97-AF65-F5344CB8AC3E}">
        <p14:creationId xmlns:p14="http://schemas.microsoft.com/office/powerpoint/2010/main" val="2771007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327" y="1082040"/>
            <a:ext cx="7886700" cy="937260"/>
          </a:xfrm>
        </p:spPr>
        <p:txBody>
          <a:bodyPr/>
          <a:lstStyle/>
          <a:p>
            <a:br>
              <a:rPr lang="en-GB" sz="2000" dirty="0"/>
            </a:br>
            <a:r>
              <a:rPr lang="en-GB" sz="3200" dirty="0"/>
              <a:t>Adverse Childhood Experiences (ACE’s)</a:t>
            </a:r>
          </a:p>
        </p:txBody>
      </p:sp>
      <p:sp>
        <p:nvSpPr>
          <p:cNvPr id="3" name="Content Placeholder 2"/>
          <p:cNvSpPr>
            <a:spLocks noGrp="1"/>
          </p:cNvSpPr>
          <p:nvPr>
            <p:ph idx="1"/>
          </p:nvPr>
        </p:nvSpPr>
        <p:spPr>
          <a:xfrm>
            <a:off x="530327" y="2247901"/>
            <a:ext cx="7687391" cy="4829212"/>
          </a:xfrm>
        </p:spPr>
        <p:txBody>
          <a:bodyPr>
            <a:normAutofit/>
          </a:bodyPr>
          <a:lstStyle/>
          <a:p>
            <a:pPr marL="0" lvl="0" indent="0">
              <a:spcAft>
                <a:spcPts val="600"/>
              </a:spcAft>
              <a:buNone/>
            </a:pPr>
            <a:r>
              <a:rPr lang="en-GB" sz="2200" dirty="0"/>
              <a:t>ACE’s are stressful events occurring in childhood and include domestic abuse, parental abandonment (through separation or divorce), a parent with a mental health condition, victim of abuse, victim of neglect, a member of the household being in prison, growing up in a home where there is substance misuse. </a:t>
            </a:r>
          </a:p>
          <a:p>
            <a:pPr marL="0" lvl="0" indent="0">
              <a:spcAft>
                <a:spcPts val="600"/>
              </a:spcAft>
              <a:buNone/>
            </a:pPr>
            <a:r>
              <a:rPr lang="en-GB" sz="2200" dirty="0"/>
              <a:t>When children are exposed to adverse and stressful experiences, it can have a long lasting impact on their ability to think, interact with others and on their learning. </a:t>
            </a:r>
          </a:p>
          <a:p>
            <a:pPr marL="0" indent="0">
              <a:buNone/>
            </a:pPr>
            <a:r>
              <a:rPr lang="en-GB" dirty="0">
                <a:hlinkClick r:id="rId3"/>
              </a:rPr>
              <a:t>https://www.youtube.com/watch?v=omPdemwaNzQ</a:t>
            </a:r>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endParaRPr lang="en-GB" dirty="0"/>
          </a:p>
        </p:txBody>
      </p:sp>
    </p:spTree>
    <p:extLst>
      <p:ext uri="{BB962C8B-B14F-4D97-AF65-F5344CB8AC3E}">
        <p14:creationId xmlns:p14="http://schemas.microsoft.com/office/powerpoint/2010/main" val="37719004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52499"/>
            <a:ext cx="7886700" cy="1031471"/>
          </a:xfrm>
        </p:spPr>
        <p:txBody>
          <a:bodyPr/>
          <a:lstStyle/>
          <a:p>
            <a:br>
              <a:rPr lang="en-GB" sz="2400" b="1" dirty="0"/>
            </a:br>
            <a:r>
              <a:rPr lang="en-GB" sz="3200" dirty="0"/>
              <a:t>Adverse Childhood Experiences (ACE’s)</a:t>
            </a:r>
          </a:p>
        </p:txBody>
      </p:sp>
      <p:sp>
        <p:nvSpPr>
          <p:cNvPr id="3" name="Content Placeholder 2"/>
          <p:cNvSpPr>
            <a:spLocks noGrp="1"/>
          </p:cNvSpPr>
          <p:nvPr>
            <p:ph idx="1"/>
          </p:nvPr>
        </p:nvSpPr>
        <p:spPr>
          <a:xfrm>
            <a:off x="628650" y="1744981"/>
            <a:ext cx="7687391" cy="5255284"/>
          </a:xfrm>
        </p:spPr>
        <p:txBody>
          <a:bodyPr>
            <a:normAutofit/>
          </a:bodyPr>
          <a:lstStyle/>
          <a:p>
            <a:pPr marL="0" indent="0">
              <a:buNone/>
            </a:pPr>
            <a:endParaRPr lang="en-GB" sz="2000" dirty="0"/>
          </a:p>
          <a:p>
            <a:pPr marL="0" indent="0">
              <a:buNone/>
            </a:pPr>
            <a:endParaRPr lang="en-GB" sz="2000" dirty="0"/>
          </a:p>
          <a:p>
            <a:pPr marL="0" indent="0">
              <a:buNone/>
            </a:pPr>
            <a:r>
              <a:rPr lang="en-GB" sz="2200" dirty="0"/>
              <a:t>The single most critical factor in how children cope to exposure of domestic abuse and other Adverse Childhood Experiences is the presence of at least one loving and supportive adult in their life.</a:t>
            </a:r>
          </a:p>
          <a:p>
            <a:pPr marL="0" indent="0">
              <a:buNone/>
            </a:pPr>
            <a:endParaRPr lang="en-GB" sz="2200" dirty="0"/>
          </a:p>
          <a:p>
            <a:pPr marL="0" indent="0">
              <a:buNone/>
            </a:pPr>
            <a:r>
              <a:rPr lang="en-GB" sz="2200" dirty="0"/>
              <a:t>Children without any support, who are isolated or lack nurturing adults in their lives are more negatively affected by their exposure to domestic abuse.</a:t>
            </a:r>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endParaRPr lang="en-GB" dirty="0"/>
          </a:p>
        </p:txBody>
      </p:sp>
    </p:spTree>
    <p:extLst>
      <p:ext uri="{BB962C8B-B14F-4D97-AF65-F5344CB8AC3E}">
        <p14:creationId xmlns:p14="http://schemas.microsoft.com/office/powerpoint/2010/main" val="2995437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929640"/>
            <a:ext cx="7886700" cy="708660"/>
          </a:xfrm>
        </p:spPr>
        <p:txBody>
          <a:bodyPr/>
          <a:lstStyle/>
          <a:p>
            <a:r>
              <a:rPr lang="en-GB" sz="3200" dirty="0"/>
              <a:t>Children want:</a:t>
            </a:r>
          </a:p>
        </p:txBody>
      </p:sp>
      <p:sp>
        <p:nvSpPr>
          <p:cNvPr id="3" name="Content Placeholder 2"/>
          <p:cNvSpPr>
            <a:spLocks noGrp="1"/>
          </p:cNvSpPr>
          <p:nvPr>
            <p:ph idx="1"/>
          </p:nvPr>
        </p:nvSpPr>
        <p:spPr>
          <a:xfrm>
            <a:off x="601125" y="1907771"/>
            <a:ext cx="7687391" cy="5016293"/>
          </a:xfrm>
        </p:spPr>
        <p:txBody>
          <a:bodyPr>
            <a:normAutofit/>
          </a:bodyPr>
          <a:lstStyle/>
          <a:p>
            <a:r>
              <a:rPr lang="en-GB" sz="2200" dirty="0"/>
              <a:t>Someone to talk to</a:t>
            </a:r>
          </a:p>
          <a:p>
            <a:r>
              <a:rPr lang="en-GB" sz="2200" dirty="0"/>
              <a:t>Someone to listen to them</a:t>
            </a:r>
          </a:p>
          <a:p>
            <a:r>
              <a:rPr lang="en-GB" sz="2200" dirty="0"/>
              <a:t>Someone who will treat them as an independent person</a:t>
            </a:r>
          </a:p>
          <a:p>
            <a:endParaRPr lang="en-GB" sz="2200" dirty="0"/>
          </a:p>
          <a:p>
            <a:pPr marL="0" indent="0">
              <a:buNone/>
            </a:pPr>
            <a:endParaRPr lang="en-GB" sz="2200" dirty="0"/>
          </a:p>
          <a:p>
            <a:pPr marL="0" indent="0">
              <a:buNone/>
            </a:pPr>
            <a:r>
              <a:rPr lang="en-GB" sz="2200" dirty="0"/>
              <a:t>	The Information from TICC enables you to change…</a:t>
            </a:r>
          </a:p>
          <a:p>
            <a:pPr marL="0" indent="0" algn="ctr">
              <a:buNone/>
            </a:pPr>
            <a:endParaRPr lang="en-GB" sz="2200" dirty="0"/>
          </a:p>
          <a:p>
            <a:pPr marL="0" indent="0" algn="ctr">
              <a:buNone/>
            </a:pPr>
            <a:r>
              <a:rPr lang="en-GB" sz="2200" b="1" dirty="0"/>
              <a:t>What’s wrong with you?</a:t>
            </a:r>
          </a:p>
          <a:p>
            <a:pPr marL="0" indent="0" algn="ctr">
              <a:buNone/>
            </a:pPr>
            <a:r>
              <a:rPr lang="en-GB" sz="2200" b="1" dirty="0"/>
              <a:t>To</a:t>
            </a:r>
          </a:p>
          <a:p>
            <a:pPr marL="0" indent="0" algn="ctr">
              <a:buNone/>
            </a:pPr>
            <a:r>
              <a:rPr lang="en-GB" sz="2200" b="1" dirty="0"/>
              <a:t>What’s happened to you?</a:t>
            </a:r>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endParaRPr lang="en-GB" dirty="0"/>
          </a:p>
        </p:txBody>
      </p:sp>
    </p:spTree>
    <p:extLst>
      <p:ext uri="{BB962C8B-B14F-4D97-AF65-F5344CB8AC3E}">
        <p14:creationId xmlns:p14="http://schemas.microsoft.com/office/powerpoint/2010/main" val="386470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5380"/>
            <a:ext cx="7886700" cy="800100"/>
          </a:xfrm>
        </p:spPr>
        <p:txBody>
          <a:bodyPr/>
          <a:lstStyle/>
          <a:p>
            <a:r>
              <a:rPr lang="en-GB" sz="3200" dirty="0"/>
              <a:t>Our Gift </a:t>
            </a:r>
          </a:p>
        </p:txBody>
      </p:sp>
      <p:sp>
        <p:nvSpPr>
          <p:cNvPr id="3" name="Content Placeholder 2"/>
          <p:cNvSpPr>
            <a:spLocks noGrp="1"/>
          </p:cNvSpPr>
          <p:nvPr>
            <p:ph idx="1"/>
          </p:nvPr>
        </p:nvSpPr>
        <p:spPr/>
        <p:txBody>
          <a:bodyPr/>
          <a:lstStyle/>
          <a:p>
            <a:endParaRPr lang="en-GB" dirty="0"/>
          </a:p>
          <a:p>
            <a:endParaRPr lang="en-GB" dirty="0"/>
          </a:p>
          <a:p>
            <a:endParaRPr lang="en-GB" dirty="0"/>
          </a:p>
          <a:p>
            <a:pPr marL="0" indent="0">
              <a:buNone/>
            </a:pPr>
            <a:r>
              <a:rPr lang="en-GB" dirty="0">
                <a:hlinkClick r:id="rId3"/>
              </a:rPr>
              <a:t>https://www.youtube.com/watch?v=omPdemwaNzQ</a:t>
            </a:r>
            <a:endParaRPr lang="en-GB" dirty="0"/>
          </a:p>
          <a:p>
            <a:pPr marL="0" indent="0">
              <a:buNone/>
            </a:pPr>
            <a:endParaRPr lang="en-GB" dirty="0"/>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endParaRPr lang="en-GB" dirty="0"/>
          </a:p>
        </p:txBody>
      </p:sp>
    </p:spTree>
    <p:extLst>
      <p:ext uri="{BB962C8B-B14F-4D97-AF65-F5344CB8AC3E}">
        <p14:creationId xmlns:p14="http://schemas.microsoft.com/office/powerpoint/2010/main" val="1907567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04900"/>
            <a:ext cx="7886700" cy="585789"/>
          </a:xfrm>
        </p:spPr>
        <p:txBody>
          <a:bodyPr/>
          <a:lstStyle/>
          <a:p>
            <a:r>
              <a:rPr lang="en-GB" sz="3600" b="1" dirty="0"/>
              <a:t>  </a:t>
            </a:r>
            <a:r>
              <a:rPr lang="en-GB" sz="3200" dirty="0"/>
              <a:t>Trauma Informed Contact &amp; Care (TICC)</a:t>
            </a:r>
          </a:p>
        </p:txBody>
      </p:sp>
      <p:sp>
        <p:nvSpPr>
          <p:cNvPr id="3" name="Content Placeholder 2"/>
          <p:cNvSpPr>
            <a:spLocks noGrp="1"/>
          </p:cNvSpPr>
          <p:nvPr>
            <p:ph idx="1"/>
          </p:nvPr>
        </p:nvSpPr>
        <p:spPr>
          <a:xfrm>
            <a:off x="374257" y="1690689"/>
            <a:ext cx="8141093" cy="4983066"/>
          </a:xfrm>
        </p:spPr>
        <p:txBody>
          <a:bodyPr>
            <a:normAutofit/>
          </a:bodyPr>
          <a:lstStyle/>
          <a:p>
            <a:pPr marL="0" indent="0">
              <a:buNone/>
            </a:pPr>
            <a:r>
              <a:rPr lang="en-GB" sz="2200" dirty="0"/>
              <a:t>A police and education early intervention partnership which supports children and young people exposed to domestic abuse.</a:t>
            </a:r>
          </a:p>
        </p:txBody>
      </p:sp>
      <p:pic>
        <p:nvPicPr>
          <p:cNvPr id="4"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l="15823" t="29516" r="32769" b="26014"/>
          <a:stretch/>
        </p:blipFill>
        <p:spPr bwMode="auto">
          <a:xfrm>
            <a:off x="1946304" y="2669169"/>
            <a:ext cx="5618791" cy="38884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Footer Placeholder 4"/>
          <p:cNvSpPr>
            <a:spLocks noGrp="1"/>
          </p:cNvSpPr>
          <p:nvPr>
            <p:ph type="ftr" sz="quarter" idx="11"/>
          </p:nvPr>
        </p:nvSpPr>
        <p:spPr>
          <a:xfrm>
            <a:off x="3028950" y="6557601"/>
            <a:ext cx="3086100" cy="163875"/>
          </a:xfrm>
        </p:spPr>
        <p:txBody>
          <a:bodyPr/>
          <a:lstStyle/>
          <a:p>
            <a:r>
              <a:rPr lang="en-GB" sz="1200" b="1">
                <a:solidFill>
                  <a:srgbClr val="FF0000"/>
                </a:solidFill>
                <a:latin typeface="Times New Roman" panose="02020603050405020304" pitchFamily="18" charset="0"/>
              </a:rPr>
              <a:t>
OFFICIAL: POLICE AND PARTNERS</a:t>
            </a:r>
            <a:endParaRPr lang="en-GB" dirty="0"/>
          </a:p>
        </p:txBody>
      </p:sp>
    </p:spTree>
    <p:extLst>
      <p:ext uri="{BB962C8B-B14F-4D97-AF65-F5344CB8AC3E}">
        <p14:creationId xmlns:p14="http://schemas.microsoft.com/office/powerpoint/2010/main" val="3988288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43940"/>
            <a:ext cx="8811491" cy="883919"/>
          </a:xfrm>
        </p:spPr>
        <p:txBody>
          <a:bodyPr/>
          <a:lstStyle/>
          <a:p>
            <a:r>
              <a:rPr lang="en-GB" sz="3200" dirty="0">
                <a:solidFill>
                  <a:prstClr val="black"/>
                </a:solidFill>
              </a:rPr>
              <a:t>TICC</a:t>
            </a:r>
            <a:r>
              <a:rPr lang="en-GB" sz="3200" b="1" dirty="0">
                <a:solidFill>
                  <a:prstClr val="black"/>
                </a:solidFill>
              </a:rPr>
              <a:t> </a:t>
            </a:r>
            <a:endParaRPr lang="en-GB" dirty="0"/>
          </a:p>
        </p:txBody>
      </p:sp>
      <p:sp>
        <p:nvSpPr>
          <p:cNvPr id="3" name="Content Placeholder 2"/>
          <p:cNvSpPr>
            <a:spLocks noGrp="1"/>
          </p:cNvSpPr>
          <p:nvPr>
            <p:ph idx="1"/>
          </p:nvPr>
        </p:nvSpPr>
        <p:spPr>
          <a:xfrm>
            <a:off x="279366" y="1510145"/>
            <a:ext cx="8365870" cy="5253130"/>
          </a:xfrm>
        </p:spPr>
        <p:txBody>
          <a:bodyPr/>
          <a:lstStyle/>
          <a:p>
            <a:pPr marL="0" lvl="0" indent="0">
              <a:spcAft>
                <a:spcPts val="600"/>
              </a:spcAft>
              <a:buNone/>
            </a:pPr>
            <a:endParaRPr lang="en-GB" sz="2000" dirty="0">
              <a:solidFill>
                <a:prstClr val="black"/>
              </a:solidFill>
            </a:endParaRPr>
          </a:p>
          <a:p>
            <a:pPr marL="0" lvl="0" indent="0">
              <a:spcAft>
                <a:spcPts val="600"/>
              </a:spcAft>
              <a:buNone/>
            </a:pPr>
            <a:r>
              <a:rPr lang="en-GB" sz="2200" dirty="0">
                <a:solidFill>
                  <a:prstClr val="black"/>
                </a:solidFill>
              </a:rPr>
              <a:t>Process to ensure that prior to the start of the next school day, a Named Person / Child Protection Co-ordinator will be informed that a child/young person has been exposed to a domestic incident in the last 24 hours.</a:t>
            </a:r>
          </a:p>
          <a:p>
            <a:pPr marL="0" lvl="0" indent="0">
              <a:spcAft>
                <a:spcPts val="600"/>
              </a:spcAft>
              <a:buNone/>
            </a:pPr>
            <a:endParaRPr lang="en-GB" sz="2200" dirty="0">
              <a:solidFill>
                <a:prstClr val="black"/>
              </a:solidFill>
            </a:endParaRPr>
          </a:p>
          <a:p>
            <a:pPr marL="0" lvl="0" indent="0">
              <a:spcAft>
                <a:spcPts val="600"/>
              </a:spcAft>
              <a:buNone/>
            </a:pPr>
            <a:r>
              <a:rPr lang="en-GB" sz="2200" dirty="0">
                <a:solidFill>
                  <a:prstClr val="black"/>
                </a:solidFill>
              </a:rPr>
              <a:t>The information given to schools allows the provision of immediate early support depending on the wellbeing needs and wishes of the child.</a:t>
            </a:r>
          </a:p>
          <a:p>
            <a:endParaRPr lang="en-GB" dirty="0"/>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endParaRPr lang="en-GB" dirty="0"/>
          </a:p>
        </p:txBody>
      </p:sp>
    </p:spTree>
    <p:extLst>
      <p:ext uri="{BB962C8B-B14F-4D97-AF65-F5344CB8AC3E}">
        <p14:creationId xmlns:p14="http://schemas.microsoft.com/office/powerpoint/2010/main" val="1468728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653039"/>
            <a:ext cx="7886700" cy="1295834"/>
          </a:xfrm>
        </p:spPr>
        <p:txBody>
          <a:bodyPr/>
          <a:lstStyle/>
          <a:p>
            <a:r>
              <a:rPr lang="en-GB" sz="3200" dirty="0"/>
              <a:t>Overview </a:t>
            </a:r>
          </a:p>
        </p:txBody>
      </p:sp>
      <p:sp>
        <p:nvSpPr>
          <p:cNvPr id="3" name="Content Placeholder 2"/>
          <p:cNvSpPr>
            <a:spLocks noGrp="1"/>
          </p:cNvSpPr>
          <p:nvPr>
            <p:ph idx="1"/>
          </p:nvPr>
        </p:nvSpPr>
        <p:spPr>
          <a:xfrm>
            <a:off x="384810" y="1948873"/>
            <a:ext cx="7886700" cy="4407478"/>
          </a:xfrm>
        </p:spPr>
        <p:txBody>
          <a:bodyPr>
            <a:normAutofit/>
          </a:bodyPr>
          <a:lstStyle/>
          <a:p>
            <a:r>
              <a:rPr lang="en-GB" sz="2400" dirty="0"/>
              <a:t>Background to Trauma Informed Contact &amp; Care (TICC) </a:t>
            </a:r>
          </a:p>
          <a:p>
            <a:r>
              <a:rPr lang="en-GB" sz="2400" dirty="0"/>
              <a:t>Overview of domestic abuse and its prevalence in Scotland </a:t>
            </a:r>
          </a:p>
          <a:p>
            <a:r>
              <a:rPr lang="en-GB" sz="2400" dirty="0"/>
              <a:t>The impact that domestic abuse can have on children</a:t>
            </a:r>
          </a:p>
          <a:p>
            <a:r>
              <a:rPr lang="en-GB" sz="2400" dirty="0"/>
              <a:t>Why TICC is important </a:t>
            </a:r>
          </a:p>
          <a:p>
            <a:r>
              <a:rPr lang="en-GB" sz="2400" dirty="0"/>
              <a:t>Process should follow should you get a TICC disclosure from Police</a:t>
            </a:r>
          </a:p>
          <a:p>
            <a:pPr marL="0" indent="0">
              <a:buNone/>
            </a:pPr>
            <a:endParaRPr lang="en-GB" sz="2400" b="1" dirty="0"/>
          </a:p>
          <a:p>
            <a:pPr marL="0" indent="0" algn="ctr">
              <a:buNone/>
            </a:pPr>
            <a:r>
              <a:rPr lang="en-GB" sz="2400" b="1" dirty="0"/>
              <a:t>**Self Care is Important** </a:t>
            </a:r>
          </a:p>
          <a:p>
            <a:endParaRPr lang="en-GB" sz="1400" dirty="0"/>
          </a:p>
          <a:p>
            <a:endParaRPr lang="en-GB" sz="1400" dirty="0"/>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p>
        </p:txBody>
      </p:sp>
    </p:spTree>
    <p:extLst>
      <p:ext uri="{BB962C8B-B14F-4D97-AF65-F5344CB8AC3E}">
        <p14:creationId xmlns:p14="http://schemas.microsoft.com/office/powerpoint/2010/main" val="23231415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596" y="708660"/>
            <a:ext cx="8320386" cy="1440180"/>
          </a:xfrm>
        </p:spPr>
        <p:txBody>
          <a:bodyPr/>
          <a:lstStyle/>
          <a:p>
            <a:br>
              <a:rPr lang="en-GB" sz="3200" dirty="0">
                <a:solidFill>
                  <a:prstClr val="black"/>
                </a:solidFill>
              </a:rPr>
            </a:br>
            <a:r>
              <a:rPr lang="en-GB" sz="3200" dirty="0">
                <a:solidFill>
                  <a:prstClr val="black"/>
                </a:solidFill>
              </a:rPr>
              <a:t>TICC Contact </a:t>
            </a:r>
            <a:br>
              <a:rPr lang="en-GB" sz="3200" b="1" dirty="0">
                <a:solidFill>
                  <a:prstClr val="black"/>
                </a:solidFill>
              </a:rPr>
            </a:br>
            <a:endParaRPr lang="en-GB" sz="3200" b="1" dirty="0"/>
          </a:p>
        </p:txBody>
      </p:sp>
      <p:sp>
        <p:nvSpPr>
          <p:cNvPr id="3" name="Content Placeholder 2"/>
          <p:cNvSpPr>
            <a:spLocks noGrp="1"/>
          </p:cNvSpPr>
          <p:nvPr>
            <p:ph idx="1"/>
          </p:nvPr>
        </p:nvSpPr>
        <p:spPr>
          <a:xfrm>
            <a:off x="158596" y="2065020"/>
            <a:ext cx="7687391" cy="4416252"/>
          </a:xfrm>
        </p:spPr>
        <p:txBody>
          <a:bodyPr>
            <a:normAutofit/>
          </a:bodyPr>
          <a:lstStyle/>
          <a:p>
            <a:pPr marL="0" indent="0">
              <a:buNone/>
            </a:pPr>
            <a:r>
              <a:rPr lang="en-GB" sz="2200" dirty="0"/>
              <a:t>The following information will be passed via e-mail to the Named Person Service in Education.  This email will be issued prior to the start of the school day. The information given by Police will be:- </a:t>
            </a:r>
          </a:p>
          <a:p>
            <a:r>
              <a:rPr lang="en-GB" sz="2200" dirty="0"/>
              <a:t>Name and Date of Birth of child </a:t>
            </a:r>
          </a:p>
          <a:p>
            <a:r>
              <a:rPr lang="en-GB" sz="2200" dirty="0"/>
              <a:t>Police Reference Number</a:t>
            </a:r>
          </a:p>
          <a:p>
            <a:r>
              <a:rPr lang="en-GB" sz="2200" dirty="0"/>
              <a:t>Time and Date of Incident</a:t>
            </a:r>
          </a:p>
          <a:p>
            <a:r>
              <a:rPr lang="en-GB" sz="2200" dirty="0"/>
              <a:t>Brief circumstances where the child was present, exposed to or involved in the incident (</a:t>
            </a:r>
            <a:r>
              <a:rPr lang="en-GB" sz="2200" dirty="0" err="1"/>
              <a:t>ie</a:t>
            </a:r>
            <a:r>
              <a:rPr lang="en-GB" sz="2200" dirty="0"/>
              <a:t> Violence and/or weapons) </a:t>
            </a:r>
          </a:p>
          <a:p>
            <a:r>
              <a:rPr lang="en-GB" sz="2200" dirty="0"/>
              <a:t>Wishes of the Child </a:t>
            </a:r>
          </a:p>
          <a:p>
            <a:endParaRPr lang="en-GB" dirty="0"/>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endParaRPr lang="en-GB" dirty="0"/>
          </a:p>
        </p:txBody>
      </p:sp>
    </p:spTree>
    <p:extLst>
      <p:ext uri="{BB962C8B-B14F-4D97-AF65-F5344CB8AC3E}">
        <p14:creationId xmlns:p14="http://schemas.microsoft.com/office/powerpoint/2010/main" val="14934166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596" y="471054"/>
            <a:ext cx="8320386" cy="1149555"/>
          </a:xfrm>
        </p:spPr>
        <p:txBody>
          <a:bodyPr/>
          <a:lstStyle/>
          <a:p>
            <a:r>
              <a:rPr lang="en-GB" sz="3200" dirty="0">
                <a:solidFill>
                  <a:prstClr val="black"/>
                </a:solidFill>
              </a:rPr>
              <a:t>TICC Care </a:t>
            </a:r>
            <a:br>
              <a:rPr lang="en-GB" sz="3200" b="1" dirty="0">
                <a:solidFill>
                  <a:prstClr val="black"/>
                </a:solidFill>
              </a:rPr>
            </a:br>
            <a:endParaRPr lang="en-GB" sz="3200" b="1" dirty="0"/>
          </a:p>
        </p:txBody>
      </p:sp>
      <p:sp>
        <p:nvSpPr>
          <p:cNvPr id="3" name="Rectangle 2"/>
          <p:cNvSpPr/>
          <p:nvPr/>
        </p:nvSpPr>
        <p:spPr>
          <a:xfrm>
            <a:off x="620038" y="1407781"/>
            <a:ext cx="8158202" cy="5355312"/>
          </a:xfrm>
          <a:prstGeom prst="rect">
            <a:avLst/>
          </a:prstGeom>
        </p:spPr>
        <p:txBody>
          <a:bodyPr wrap="square">
            <a:spAutoFit/>
          </a:bodyPr>
          <a:lstStyle/>
          <a:p>
            <a:pPr algn="ctr"/>
            <a:r>
              <a:rPr lang="en-GB" b="1" dirty="0"/>
              <a:t>What happens after this email is received? </a:t>
            </a:r>
          </a:p>
          <a:p>
            <a:endParaRPr lang="en-GB" dirty="0"/>
          </a:p>
          <a:p>
            <a:r>
              <a:rPr lang="en-GB" sz="1600" dirty="0"/>
              <a:t>Named Person / Child Protection Co-ordinator should:</a:t>
            </a:r>
          </a:p>
          <a:p>
            <a:endParaRPr lang="en-GB" sz="1600" dirty="0"/>
          </a:p>
          <a:p>
            <a:pPr marL="285750" indent="-285750">
              <a:buFont typeface="Wingdings" panose="05000000000000000000" pitchFamily="2" charset="2"/>
              <a:buChar char="§"/>
            </a:pPr>
            <a:r>
              <a:rPr lang="en-GB" sz="1600" dirty="0"/>
              <a:t>Follow the GIRFEC Child’s Pathway</a:t>
            </a:r>
          </a:p>
          <a:p>
            <a:endParaRPr lang="en-GB" sz="1600" dirty="0"/>
          </a:p>
          <a:p>
            <a:pPr marL="285750" indent="-285750">
              <a:buFont typeface="Wingdings" panose="05000000000000000000" pitchFamily="2" charset="2"/>
              <a:buChar char="§"/>
            </a:pPr>
            <a:r>
              <a:rPr lang="en-GB" sz="1600" dirty="0"/>
              <a:t>Consider your knowledge of the family and any additional information you have</a:t>
            </a:r>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r>
              <a:rPr lang="en-GB" sz="1600" dirty="0"/>
              <a:t>Take account of the child's views, and if appropriate talk to the child and/or parent/carer and offer support</a:t>
            </a:r>
          </a:p>
          <a:p>
            <a:endParaRPr lang="en-GB" sz="1600" dirty="0"/>
          </a:p>
          <a:p>
            <a:pPr marL="285750" indent="-285750">
              <a:buFont typeface="Wingdings" panose="05000000000000000000" pitchFamily="2" charset="2"/>
              <a:buChar char="§"/>
            </a:pPr>
            <a:r>
              <a:rPr lang="en-GB" sz="1600" dirty="0"/>
              <a:t>Record information in Pastoral Notes and in the </a:t>
            </a:r>
            <a:r>
              <a:rPr lang="en-GB" sz="1600" dirty="0" err="1"/>
              <a:t>AYRshare</a:t>
            </a:r>
            <a:r>
              <a:rPr lang="en-GB" sz="1600" dirty="0"/>
              <a:t> chronology if appropriate</a:t>
            </a:r>
          </a:p>
          <a:p>
            <a:pPr marL="285750" indent="-285750">
              <a:buFont typeface="Wingdings" panose="05000000000000000000" pitchFamily="2" charset="2"/>
              <a:buChar char="§"/>
            </a:pPr>
            <a:endParaRPr lang="en-GB" sz="1600" dirty="0"/>
          </a:p>
          <a:p>
            <a:pPr marL="285750" indent="-285750">
              <a:buFont typeface="Wingdings" panose="05000000000000000000" pitchFamily="2" charset="2"/>
              <a:buChar char="§"/>
            </a:pPr>
            <a:r>
              <a:rPr lang="en-GB" sz="1600" dirty="0"/>
              <a:t>If required carry out a wellbeing assessment and follow Team Around the Child Processes</a:t>
            </a:r>
          </a:p>
          <a:p>
            <a:pPr marL="285750" indent="-285750">
              <a:buFont typeface="Wingdings" panose="05000000000000000000" pitchFamily="2" charset="2"/>
              <a:buChar char="§"/>
            </a:pPr>
            <a:endParaRPr lang="en-GB" sz="1600" dirty="0"/>
          </a:p>
          <a:p>
            <a:r>
              <a:rPr lang="en-GB" sz="1600" b="1" dirty="0"/>
              <a:t>Information regarding the incident will continue to be shared with Social Work by the Police.  </a:t>
            </a:r>
          </a:p>
          <a:p>
            <a:endParaRPr lang="en-GB" sz="1600" b="1" dirty="0"/>
          </a:p>
          <a:p>
            <a:r>
              <a:rPr lang="en-GB" sz="1600" b="1" dirty="0"/>
              <a:t>If significant concerns arise then follow Child Protection Procedures. </a:t>
            </a:r>
          </a:p>
          <a:p>
            <a:pPr marL="285750" indent="-285750">
              <a:buFont typeface="Wingdings" panose="05000000000000000000" pitchFamily="2" charset="2"/>
              <a:buChar char="§"/>
            </a:pPr>
            <a:endParaRPr lang="en-GB" dirty="0"/>
          </a:p>
        </p:txBody>
      </p:sp>
      <p:sp>
        <p:nvSpPr>
          <p:cNvPr id="4" name="Footer Placeholder 3"/>
          <p:cNvSpPr>
            <a:spLocks noGrp="1"/>
          </p:cNvSpPr>
          <p:nvPr>
            <p:ph type="ftr" sz="quarter" idx="11"/>
          </p:nvPr>
        </p:nvSpPr>
        <p:spPr>
          <a:xfrm>
            <a:off x="3028950" y="6484620"/>
            <a:ext cx="3086100" cy="236856"/>
          </a:xfrm>
        </p:spPr>
        <p:txBody>
          <a:bodyPr/>
          <a:lstStyle/>
          <a:p>
            <a:r>
              <a:rPr lang="en-GB" sz="1200" b="1">
                <a:solidFill>
                  <a:srgbClr val="FF0000"/>
                </a:solidFill>
                <a:latin typeface="Times New Roman" panose="02020603050405020304" pitchFamily="18" charset="0"/>
              </a:rPr>
              <a:t>
OFFICIAL: POLICE AND PARTNERS</a:t>
            </a:r>
            <a:endParaRPr lang="en-GB" dirty="0"/>
          </a:p>
        </p:txBody>
      </p:sp>
    </p:spTree>
    <p:extLst>
      <p:ext uri="{BB962C8B-B14F-4D97-AF65-F5344CB8AC3E}">
        <p14:creationId xmlns:p14="http://schemas.microsoft.com/office/powerpoint/2010/main" val="3648971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718" y="263236"/>
            <a:ext cx="7886700" cy="886691"/>
          </a:xfrm>
        </p:spPr>
        <p:txBody>
          <a:bodyPr/>
          <a:lstStyle/>
          <a:p>
            <a:r>
              <a:rPr lang="en-GB" sz="3200" dirty="0">
                <a:solidFill>
                  <a:prstClr val="black"/>
                </a:solidFill>
              </a:rPr>
              <a:t>Information Sharing </a:t>
            </a:r>
            <a:endParaRPr lang="en-GB" sz="3200" dirty="0"/>
          </a:p>
        </p:txBody>
      </p:sp>
      <p:sp>
        <p:nvSpPr>
          <p:cNvPr id="3" name="Content Placeholder 2"/>
          <p:cNvSpPr>
            <a:spLocks noGrp="1"/>
          </p:cNvSpPr>
          <p:nvPr>
            <p:ph idx="1"/>
          </p:nvPr>
        </p:nvSpPr>
        <p:spPr>
          <a:xfrm>
            <a:off x="332027" y="1392382"/>
            <a:ext cx="7687391" cy="4982041"/>
          </a:xfrm>
        </p:spPr>
        <p:txBody>
          <a:bodyPr>
            <a:normAutofit/>
          </a:bodyPr>
          <a:lstStyle/>
          <a:p>
            <a:endParaRPr lang="en-GB" sz="2400" dirty="0"/>
          </a:p>
          <a:p>
            <a:pPr marL="0" indent="0">
              <a:buNone/>
            </a:pPr>
            <a:endParaRPr lang="en-GB" sz="2400" dirty="0"/>
          </a:p>
        </p:txBody>
      </p:sp>
      <p:pic>
        <p:nvPicPr>
          <p:cNvPr id="4" name="Picture 3"/>
          <p:cNvPicPr>
            <a:picLocks noChangeAspect="1"/>
          </p:cNvPicPr>
          <p:nvPr/>
        </p:nvPicPr>
        <p:blipFill rotWithShape="1">
          <a:blip r:embed="rId3"/>
          <a:srcRect l="3544" t="7560" r="61018" b="18731"/>
          <a:stretch/>
        </p:blipFill>
        <p:spPr>
          <a:xfrm>
            <a:off x="2915816" y="1052736"/>
            <a:ext cx="4391084" cy="5708410"/>
          </a:xfrm>
          <a:prstGeom prst="rect">
            <a:avLst/>
          </a:prstGeom>
        </p:spPr>
      </p:pic>
      <p:sp>
        <p:nvSpPr>
          <p:cNvPr id="5" name="Footer Placeholder 4"/>
          <p:cNvSpPr>
            <a:spLocks noGrp="1"/>
          </p:cNvSpPr>
          <p:nvPr>
            <p:ph type="ftr" sz="quarter" idx="11"/>
          </p:nvPr>
        </p:nvSpPr>
        <p:spPr/>
        <p:txBody>
          <a:bodyPr/>
          <a:lstStyle/>
          <a:p>
            <a:r>
              <a:rPr lang="en-GB"/>
              <a:t>
OFFICIAL: POLICE AND PARTNERS</a:t>
            </a:r>
            <a:endParaRPr lang="en-GB" dirty="0"/>
          </a:p>
        </p:txBody>
      </p:sp>
    </p:spTree>
    <p:extLst>
      <p:ext uri="{BB962C8B-B14F-4D97-AF65-F5344CB8AC3E}">
        <p14:creationId xmlns:p14="http://schemas.microsoft.com/office/powerpoint/2010/main" val="1263061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36419"/>
            <a:ext cx="7886700" cy="817417"/>
          </a:xfrm>
        </p:spPr>
        <p:txBody>
          <a:bodyPr/>
          <a:lstStyle/>
          <a:p>
            <a:r>
              <a:rPr lang="en-GB" sz="3200" dirty="0"/>
              <a:t>Next Steps</a:t>
            </a:r>
          </a:p>
        </p:txBody>
      </p:sp>
      <p:sp>
        <p:nvSpPr>
          <p:cNvPr id="3" name="Content Placeholder 2"/>
          <p:cNvSpPr>
            <a:spLocks noGrp="1"/>
          </p:cNvSpPr>
          <p:nvPr>
            <p:ph idx="1"/>
          </p:nvPr>
        </p:nvSpPr>
        <p:spPr>
          <a:xfrm>
            <a:off x="601125" y="1409701"/>
            <a:ext cx="7687391" cy="5102884"/>
          </a:xfrm>
        </p:spPr>
        <p:txBody>
          <a:bodyPr>
            <a:noAutofit/>
          </a:bodyPr>
          <a:lstStyle/>
          <a:p>
            <a:r>
              <a:rPr lang="en-GB" sz="2000" dirty="0"/>
              <a:t>Following this briefing the Child Protection Co-ordinator will disseminate the appropriate information to all staff in the school</a:t>
            </a:r>
          </a:p>
          <a:p>
            <a:pPr marL="0" indent="0">
              <a:buNone/>
            </a:pPr>
            <a:endParaRPr lang="en-GB" sz="2000" dirty="0"/>
          </a:p>
          <a:p>
            <a:r>
              <a:rPr lang="en-GB" sz="2000" dirty="0"/>
              <a:t>Parents will be informed that their child’s school is part of the Trauma Informed Contact &amp; Care Initiative (TICC) and it will be included in the school handbook and on their website</a:t>
            </a:r>
          </a:p>
          <a:p>
            <a:pPr marL="0" indent="0">
              <a:buNone/>
            </a:pPr>
            <a:endParaRPr lang="en-GB" sz="2000" dirty="0"/>
          </a:p>
          <a:p>
            <a:r>
              <a:rPr lang="en-GB" sz="2000" dirty="0"/>
              <a:t>The GIRFEC Child’s Pathway will be followed when a TICC disclosure is received by the school.  These will include the views of the child where appropriate</a:t>
            </a:r>
          </a:p>
          <a:p>
            <a:pPr marL="0" indent="0">
              <a:buNone/>
            </a:pPr>
            <a:endParaRPr lang="en-GB" sz="2000" dirty="0"/>
          </a:p>
          <a:p>
            <a:r>
              <a:rPr lang="en-GB" sz="2000" dirty="0"/>
              <a:t>Monitoring commenced from implementation in September 2021 and will continue until June 2022 when a further evaluation will take place.</a:t>
            </a:r>
          </a:p>
        </p:txBody>
      </p:sp>
      <p:sp>
        <p:nvSpPr>
          <p:cNvPr id="4" name="Footer Placeholder 3"/>
          <p:cNvSpPr>
            <a:spLocks noGrp="1"/>
          </p:cNvSpPr>
          <p:nvPr>
            <p:ph type="ftr" sz="quarter" idx="11"/>
          </p:nvPr>
        </p:nvSpPr>
        <p:spPr>
          <a:xfrm>
            <a:off x="3028950" y="6512584"/>
            <a:ext cx="3086100" cy="208892"/>
          </a:xfrm>
        </p:spPr>
        <p:txBody>
          <a:bodyPr/>
          <a:lstStyle/>
          <a:p>
            <a:r>
              <a:rPr lang="en-GB" sz="1200" b="1">
                <a:solidFill>
                  <a:srgbClr val="FF0000"/>
                </a:solidFill>
                <a:latin typeface="Times New Roman" panose="02020603050405020304" pitchFamily="18" charset="0"/>
              </a:rPr>
              <a:t>
OFFICIAL: POLICE AND PARTNERS</a:t>
            </a:r>
            <a:endParaRPr lang="en-GB" dirty="0"/>
          </a:p>
        </p:txBody>
      </p:sp>
    </p:spTree>
    <p:extLst>
      <p:ext uri="{BB962C8B-B14F-4D97-AF65-F5344CB8AC3E}">
        <p14:creationId xmlns:p14="http://schemas.microsoft.com/office/powerpoint/2010/main" val="4642389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36419"/>
            <a:ext cx="7886700" cy="817417"/>
          </a:xfrm>
        </p:spPr>
        <p:txBody>
          <a:bodyPr/>
          <a:lstStyle/>
          <a:p>
            <a:r>
              <a:rPr lang="en-GB" sz="3200" dirty="0"/>
              <a:t>Questions?</a:t>
            </a:r>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endParaRPr lang="en-GB" dirty="0"/>
          </a:p>
        </p:txBody>
      </p:sp>
      <p:pic>
        <p:nvPicPr>
          <p:cNvPr id="9" name="Content Placeholder 8" descr="MP900439519.JPG"/>
          <p:cNvPicPr>
            <a:picLocks noGrp="1" noChangeAspect="1"/>
          </p:cNvPicPr>
          <p:nvPr>
            <p:ph idx="1"/>
          </p:nvPr>
        </p:nvPicPr>
        <p:blipFill>
          <a:blip r:embed="rId3" cstate="email"/>
          <a:stretch>
            <a:fillRect/>
          </a:stretch>
        </p:blipFill>
        <p:spPr>
          <a:xfrm>
            <a:off x="689777" y="1497013"/>
            <a:ext cx="7510446" cy="501491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0" name="TextBox 9"/>
          <p:cNvSpPr txBox="1"/>
          <p:nvPr/>
        </p:nvSpPr>
        <p:spPr>
          <a:xfrm>
            <a:off x="892464" y="1501757"/>
            <a:ext cx="4450257" cy="646331"/>
          </a:xfrm>
          <a:prstGeom prst="rect">
            <a:avLst/>
          </a:prstGeom>
          <a:noFill/>
        </p:spPr>
        <p:txBody>
          <a:bodyPr wrap="none" rtlCol="0">
            <a:spAutoFit/>
          </a:bodyPr>
          <a:lstStyle/>
          <a:p>
            <a:r>
              <a:rPr lang="en-GB" sz="3600" b="1" dirty="0">
                <a:solidFill>
                  <a:schemeClr val="bg1"/>
                </a:solidFill>
                <a:latin typeface="Comic Sans MS" pitchFamily="66" charset="0"/>
              </a:rPr>
              <a:t>get it right for me</a:t>
            </a:r>
          </a:p>
        </p:txBody>
      </p:sp>
      <p:pic>
        <p:nvPicPr>
          <p:cNvPr id="11" name="Picture 2" descr="\\cnas1\users\homes\RamsayK\My Pictures\girfec-bird.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296826" y="5932764"/>
            <a:ext cx="847174" cy="847174"/>
          </a:xfrm>
          <a:prstGeom prst="rect">
            <a:avLst/>
          </a:prstGeom>
          <a:noFill/>
          <a:extLst>
            <a:ext uri="{909E8E84-426E-40DD-AFC4-6F175D3DCCD1}">
              <a14:hiddenFill xmlns:a14="http://schemas.microsoft.com/office/drawing/2010/main">
                <a:solidFill>
                  <a:srgbClr val="FFFFFF"/>
                </a:solidFill>
              </a14:hiddenFill>
            </a:ext>
          </a:extLst>
        </p:spPr>
      </p:pic>
      <p:sp>
        <p:nvSpPr>
          <p:cNvPr id="12" name="TextBox 11"/>
          <p:cNvSpPr txBox="1"/>
          <p:nvPr/>
        </p:nvSpPr>
        <p:spPr>
          <a:xfrm>
            <a:off x="5808884" y="2387620"/>
            <a:ext cx="2100676" cy="830997"/>
          </a:xfrm>
          <a:prstGeom prst="rect">
            <a:avLst/>
          </a:prstGeom>
          <a:noFill/>
        </p:spPr>
        <p:txBody>
          <a:bodyPr wrap="square" rtlCol="0">
            <a:spAutoFit/>
          </a:bodyPr>
          <a:lstStyle/>
          <a:p>
            <a:r>
              <a:rPr lang="en-GB" sz="4800" dirty="0">
                <a:solidFill>
                  <a:schemeClr val="bg1"/>
                </a:solidFill>
              </a:rPr>
              <a:t>TICC</a:t>
            </a:r>
          </a:p>
        </p:txBody>
      </p:sp>
    </p:spTree>
    <p:extLst>
      <p:ext uri="{BB962C8B-B14F-4D97-AF65-F5344CB8AC3E}">
        <p14:creationId xmlns:p14="http://schemas.microsoft.com/office/powerpoint/2010/main" val="2235632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15682"/>
            <a:ext cx="7766203" cy="566799"/>
          </a:xfrm>
        </p:spPr>
        <p:txBody>
          <a:bodyPr/>
          <a:lstStyle/>
          <a:p>
            <a:r>
              <a:rPr lang="en-GB" sz="3200" dirty="0">
                <a:solidFill>
                  <a:prstClr val="black"/>
                </a:solidFill>
              </a:rPr>
              <a:t>Trauma Informed Contact &amp; Care (TICC)</a:t>
            </a:r>
            <a:endParaRPr lang="en-GB" sz="3200" dirty="0"/>
          </a:p>
        </p:txBody>
      </p:sp>
      <p:sp>
        <p:nvSpPr>
          <p:cNvPr id="3" name="Content Placeholder 2"/>
          <p:cNvSpPr>
            <a:spLocks noGrp="1"/>
          </p:cNvSpPr>
          <p:nvPr>
            <p:ph idx="1"/>
          </p:nvPr>
        </p:nvSpPr>
        <p:spPr>
          <a:xfrm>
            <a:off x="435315" y="1833120"/>
            <a:ext cx="8212926" cy="4699882"/>
          </a:xfrm>
        </p:spPr>
        <p:txBody>
          <a:bodyPr>
            <a:noAutofit/>
          </a:bodyPr>
          <a:lstStyle/>
          <a:p>
            <a:pPr marL="0" indent="0">
              <a:buNone/>
            </a:pPr>
            <a:endParaRPr lang="en-GB" sz="1400" dirty="0"/>
          </a:p>
          <a:p>
            <a:r>
              <a:rPr lang="en-GB" sz="1400" dirty="0"/>
              <a:t>2018 - Ayrshire Division &amp; Partners introduction to ACE’s and impact of trauma</a:t>
            </a:r>
          </a:p>
          <a:p>
            <a:pPr marL="0" indent="0">
              <a:buNone/>
            </a:pPr>
            <a:endParaRPr lang="en-GB" sz="1400" dirty="0"/>
          </a:p>
          <a:p>
            <a:r>
              <a:rPr lang="en-GB" sz="1400" dirty="0"/>
              <a:t>Test of Change 2019 across Ayrshire - Operation Encompass </a:t>
            </a:r>
          </a:p>
          <a:p>
            <a:pPr marL="0" indent="0">
              <a:buNone/>
            </a:pPr>
            <a:endParaRPr lang="en-GB" sz="1400" dirty="0"/>
          </a:p>
          <a:p>
            <a:pPr>
              <a:buFont typeface="Arial" panose="020B0604020202020204" pitchFamily="34" charset="0"/>
              <a:buChar char="•"/>
            </a:pPr>
            <a:r>
              <a:rPr lang="en-GB" sz="1400" dirty="0"/>
              <a:t>Set up in 2011 in England and related to incidents where a child had been exposed to an incident of domestic abuse</a:t>
            </a:r>
          </a:p>
          <a:p>
            <a:pPr>
              <a:buFont typeface="Arial" panose="020B0604020202020204" pitchFamily="34" charset="0"/>
              <a:buChar char="•"/>
            </a:pPr>
            <a:endParaRPr lang="en-GB" sz="1400" dirty="0"/>
          </a:p>
          <a:p>
            <a:pPr>
              <a:buFont typeface="Arial" panose="020B0604020202020204" pitchFamily="34" charset="0"/>
              <a:buChar char="•"/>
            </a:pPr>
            <a:r>
              <a:rPr lang="en-GB" sz="1400" dirty="0"/>
              <a:t>Efficient, confidential communication process between police and Named Person / CP Co-ordinator</a:t>
            </a:r>
          </a:p>
          <a:p>
            <a:pPr marL="0" indent="0">
              <a:buNone/>
            </a:pPr>
            <a:endParaRPr lang="en-GB" sz="1400" dirty="0"/>
          </a:p>
          <a:p>
            <a:pPr>
              <a:buFont typeface="Arial" panose="020B0604020202020204" pitchFamily="34" charset="0"/>
              <a:buChar char="•"/>
            </a:pPr>
            <a:r>
              <a:rPr lang="en-GB" sz="1400" dirty="0"/>
              <a:t>Immediate recognition of the child's situation that enables staff to provide appropriate, proportionate and timely support</a:t>
            </a:r>
          </a:p>
          <a:p>
            <a:pPr marL="0" indent="0">
              <a:buNone/>
            </a:pPr>
            <a:endParaRPr lang="en-GB" sz="1400" dirty="0"/>
          </a:p>
          <a:p>
            <a:pPr>
              <a:buFont typeface="Arial" panose="020B0604020202020204" pitchFamily="34" charset="0"/>
              <a:buChar char="•"/>
            </a:pPr>
            <a:r>
              <a:rPr lang="en-GB" sz="1400" dirty="0"/>
              <a:t>Adopted a similar framework to Operation Encompass but recognised processes already in place across Scotland including GIRFEC</a:t>
            </a:r>
          </a:p>
          <a:p>
            <a:pPr marL="0" indent="0">
              <a:buNone/>
            </a:pPr>
            <a:endParaRPr lang="en-GB" sz="1400" dirty="0"/>
          </a:p>
          <a:p>
            <a:pPr>
              <a:buFont typeface="Arial" panose="020B0604020202020204" pitchFamily="34" charset="0"/>
              <a:buChar char="•"/>
            </a:pPr>
            <a:r>
              <a:rPr lang="en-GB" sz="1400" dirty="0"/>
              <a:t>Implementation in schools across East, North and South Ayrshire commenced from September 2021.</a:t>
            </a:r>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p>
        </p:txBody>
      </p:sp>
    </p:spTree>
    <p:extLst>
      <p:ext uri="{BB962C8B-B14F-4D97-AF65-F5344CB8AC3E}">
        <p14:creationId xmlns:p14="http://schemas.microsoft.com/office/powerpoint/2010/main" val="26314148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38146"/>
            <a:ext cx="7886700" cy="840059"/>
          </a:xfrm>
        </p:spPr>
        <p:txBody>
          <a:bodyPr/>
          <a:lstStyle/>
          <a:p>
            <a:r>
              <a:rPr lang="en-GB" sz="3200" dirty="0"/>
              <a:t>Domestic Abuse Definition </a:t>
            </a:r>
          </a:p>
        </p:txBody>
      </p:sp>
      <p:sp>
        <p:nvSpPr>
          <p:cNvPr id="3" name="Content Placeholder 2"/>
          <p:cNvSpPr>
            <a:spLocks noGrp="1"/>
          </p:cNvSpPr>
          <p:nvPr>
            <p:ph idx="1"/>
          </p:nvPr>
        </p:nvSpPr>
        <p:spPr>
          <a:xfrm>
            <a:off x="555812" y="2268071"/>
            <a:ext cx="7505836" cy="3468659"/>
          </a:xfrm>
        </p:spPr>
        <p:txBody>
          <a:bodyPr>
            <a:normAutofit/>
          </a:bodyPr>
          <a:lstStyle/>
          <a:p>
            <a:pPr marL="0" indent="0">
              <a:buNone/>
            </a:pPr>
            <a:r>
              <a:rPr lang="en-GB" sz="2400" dirty="0"/>
              <a:t>Any form of physical, verbal, sexual, psychological or financial abuse which might amount to criminal conduct and which takes place within the context of a relationship. The relationship will be between partners (married, cohabiting, civil partnership or otherwise) or ex-partners. The abuse may be committed in the home or elsewhere including online. </a:t>
            </a:r>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p>
        </p:txBody>
      </p:sp>
    </p:spTree>
    <p:extLst>
      <p:ext uri="{BB962C8B-B14F-4D97-AF65-F5344CB8AC3E}">
        <p14:creationId xmlns:p14="http://schemas.microsoft.com/office/powerpoint/2010/main" val="10366908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8656" y="1263805"/>
            <a:ext cx="7886700" cy="621665"/>
          </a:xfrm>
        </p:spPr>
        <p:txBody>
          <a:bodyPr/>
          <a:lstStyle/>
          <a:p>
            <a:r>
              <a:rPr lang="en-GB" sz="3200" dirty="0"/>
              <a:t>Domestic Abuse in Scotland 2020/21</a:t>
            </a:r>
          </a:p>
        </p:txBody>
      </p:sp>
      <p:sp>
        <p:nvSpPr>
          <p:cNvPr id="3" name="Content Placeholder 2"/>
          <p:cNvSpPr>
            <a:spLocks noGrp="1"/>
          </p:cNvSpPr>
          <p:nvPr>
            <p:ph idx="1"/>
          </p:nvPr>
        </p:nvSpPr>
        <p:spPr>
          <a:xfrm>
            <a:off x="464343" y="1885469"/>
            <a:ext cx="7698021" cy="4328043"/>
          </a:xfrm>
        </p:spPr>
        <p:txBody>
          <a:bodyPr>
            <a:noAutofit/>
          </a:bodyPr>
          <a:lstStyle/>
          <a:p>
            <a:r>
              <a:rPr lang="en-GB" sz="1600" dirty="0"/>
              <a:t>Police Scotland recorded 65,251 incidents of domestic abuse in 2020/21, an increase of 4% compared to the previous year. This is the fifth year in a row this figure has shown an increase. (2019/20 62,907 recorded incidents.)</a:t>
            </a:r>
          </a:p>
          <a:p>
            <a:endParaRPr lang="en-GB" sz="1600" dirty="0"/>
          </a:p>
          <a:p>
            <a:r>
              <a:rPr lang="en-GB" sz="1600" dirty="0"/>
              <a:t>In 2020/21, 40% of incidents of domestic abuse recorded by the police in Scotland included the recording of at least one crime or offence</a:t>
            </a:r>
          </a:p>
          <a:p>
            <a:pPr marL="0" indent="0">
              <a:buNone/>
            </a:pPr>
            <a:endParaRPr lang="en-GB" sz="1600" dirty="0"/>
          </a:p>
          <a:p>
            <a:r>
              <a:rPr lang="en-GB" sz="1600" dirty="0"/>
              <a:t>The crime or offence that was most frequently recorded as part of a domestic abuse incident was Common assault (accounting for 32% of all crimes and offences recorded). This was followed by Breach of the peace etc. which accounted for 23% of crimes and offences. This includes stalking and abusive behaviour</a:t>
            </a:r>
          </a:p>
          <a:p>
            <a:endParaRPr lang="en-GB" sz="1600" dirty="0"/>
          </a:p>
          <a:p>
            <a:r>
              <a:rPr lang="en-GB" sz="1600" dirty="0"/>
              <a:t>Where gender information was recorded, more than four in five incidents of domestic abuse had a female victim and a male accused.(80%) This decreased slightly from 82% in 2019/20</a:t>
            </a:r>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p>
        </p:txBody>
      </p:sp>
    </p:spTree>
    <p:extLst>
      <p:ext uri="{BB962C8B-B14F-4D97-AF65-F5344CB8AC3E}">
        <p14:creationId xmlns:p14="http://schemas.microsoft.com/office/powerpoint/2010/main" val="157515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Domestic Abuse 2020/21</a:t>
            </a:r>
          </a:p>
        </p:txBody>
      </p:sp>
      <p:sp>
        <p:nvSpPr>
          <p:cNvPr id="3" name="Content Placeholder 2"/>
          <p:cNvSpPr>
            <a:spLocks noGrp="1"/>
          </p:cNvSpPr>
          <p:nvPr>
            <p:ph idx="1"/>
          </p:nvPr>
        </p:nvSpPr>
        <p:spPr>
          <a:xfrm>
            <a:off x="481834" y="1925444"/>
            <a:ext cx="7687391" cy="4053333"/>
          </a:xfrm>
        </p:spPr>
        <p:txBody>
          <a:bodyPr>
            <a:normAutofit/>
          </a:bodyPr>
          <a:lstStyle/>
          <a:p>
            <a:pPr marL="0" indent="0">
              <a:buNone/>
            </a:pPr>
            <a:endParaRPr lang="en-GB" sz="1600" dirty="0"/>
          </a:p>
          <a:p>
            <a:r>
              <a:rPr lang="en-GB" sz="1600" dirty="0"/>
              <a:t>In 2020/21, the 31 to 35 years old age group had the highest incident rate for both victims and accused. </a:t>
            </a:r>
          </a:p>
          <a:p>
            <a:pPr marL="0" indent="0">
              <a:buNone/>
            </a:pPr>
            <a:endParaRPr lang="en-GB" sz="1600" dirty="0"/>
          </a:p>
          <a:p>
            <a:r>
              <a:rPr lang="en-GB" sz="1600" dirty="0"/>
              <a:t>50% of incidents were between current partners, 49% between ex partners and 1% was classed as other. </a:t>
            </a:r>
          </a:p>
          <a:p>
            <a:pPr marL="0" indent="0">
              <a:buNone/>
            </a:pPr>
            <a:endParaRPr lang="en-GB" sz="1600" dirty="0"/>
          </a:p>
          <a:p>
            <a:r>
              <a:rPr lang="en-GB" sz="1600" dirty="0"/>
              <a:t>Three-in-ten incidents (31%) occurred at the weekend in 2020-21. This is a slight decrease from 34% in 2019-20.</a:t>
            </a:r>
          </a:p>
          <a:p>
            <a:endParaRPr lang="en-GB" sz="1600" dirty="0"/>
          </a:p>
          <a:p>
            <a:r>
              <a:rPr lang="en-GB" sz="1600" dirty="0"/>
              <a:t>In 2020-21, Just over nine-in-ten (91%) of all domestic abuse incidents occurred in a home or dwelling.</a:t>
            </a:r>
          </a:p>
          <a:p>
            <a:pPr marL="0" indent="0">
              <a:buNone/>
            </a:pPr>
            <a:endParaRPr lang="en-GB" sz="1600" dirty="0"/>
          </a:p>
          <a:p>
            <a:pPr marL="0" indent="0">
              <a:buNone/>
            </a:pPr>
            <a:endParaRPr lang="en-GB" sz="1600" dirty="0"/>
          </a:p>
          <a:p>
            <a:endParaRPr lang="en-GB" sz="1800" dirty="0"/>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p>
        </p:txBody>
      </p:sp>
    </p:spTree>
    <p:extLst>
      <p:ext uri="{BB962C8B-B14F-4D97-AF65-F5344CB8AC3E}">
        <p14:creationId xmlns:p14="http://schemas.microsoft.com/office/powerpoint/2010/main" val="13922035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Location of Incident </a:t>
            </a:r>
          </a:p>
        </p:txBody>
      </p:sp>
      <p:sp>
        <p:nvSpPr>
          <p:cNvPr id="3" name="Content Placeholder 2"/>
          <p:cNvSpPr>
            <a:spLocks noGrp="1"/>
          </p:cNvSpPr>
          <p:nvPr>
            <p:ph idx="1"/>
          </p:nvPr>
        </p:nvSpPr>
        <p:spPr>
          <a:xfrm>
            <a:off x="524435" y="1761893"/>
            <a:ext cx="7537213" cy="4534829"/>
          </a:xfrm>
        </p:spPr>
        <p:txBody>
          <a:bodyPr>
            <a:normAutofit fontScale="85000" lnSpcReduction="20000"/>
          </a:bodyPr>
          <a:lstStyle/>
          <a:p>
            <a:r>
              <a:rPr lang="en-GB" sz="2600" dirty="0"/>
              <a:t>Joint Home – 15%</a:t>
            </a:r>
          </a:p>
          <a:p>
            <a:pPr marL="0" indent="0">
              <a:buNone/>
            </a:pPr>
            <a:endParaRPr lang="en-GB" sz="2600" dirty="0"/>
          </a:p>
          <a:p>
            <a:r>
              <a:rPr lang="en-GB" sz="2600" dirty="0"/>
              <a:t>Victims Home - 39%</a:t>
            </a:r>
          </a:p>
          <a:p>
            <a:pPr marL="0" indent="0">
              <a:buNone/>
            </a:pPr>
            <a:endParaRPr lang="en-GB" sz="2600" dirty="0"/>
          </a:p>
          <a:p>
            <a:r>
              <a:rPr lang="en-GB" sz="2600" dirty="0"/>
              <a:t>Accused's Home – 6%</a:t>
            </a:r>
          </a:p>
          <a:p>
            <a:pPr marL="0" indent="0">
              <a:buNone/>
            </a:pPr>
            <a:endParaRPr lang="en-GB" sz="2600" dirty="0"/>
          </a:p>
          <a:p>
            <a:r>
              <a:rPr lang="en-GB" sz="2600" dirty="0"/>
              <a:t>Other dwelling – 31%</a:t>
            </a:r>
          </a:p>
          <a:p>
            <a:pPr marL="0" indent="0">
              <a:buNone/>
            </a:pPr>
            <a:endParaRPr lang="en-GB" sz="2600" dirty="0"/>
          </a:p>
          <a:p>
            <a:r>
              <a:rPr lang="en-GB" sz="2600" dirty="0"/>
              <a:t>Street – 5%</a:t>
            </a:r>
          </a:p>
          <a:p>
            <a:pPr marL="0" indent="0">
              <a:buNone/>
            </a:pPr>
            <a:endParaRPr lang="en-GB" sz="2600" dirty="0"/>
          </a:p>
          <a:p>
            <a:r>
              <a:rPr lang="en-GB" sz="2600" dirty="0"/>
              <a:t>Licensed premises – 0.2%</a:t>
            </a:r>
          </a:p>
          <a:p>
            <a:pPr marL="0" indent="0">
              <a:buNone/>
            </a:pPr>
            <a:endParaRPr lang="en-GB" sz="2600" dirty="0"/>
          </a:p>
          <a:p>
            <a:r>
              <a:rPr lang="en-GB" sz="2600" dirty="0"/>
              <a:t>Other – 4%</a:t>
            </a:r>
          </a:p>
          <a:p>
            <a:pPr marL="0" indent="0">
              <a:buNone/>
            </a:pPr>
            <a:endParaRPr lang="en-GB" dirty="0"/>
          </a:p>
          <a:p>
            <a:endParaRPr lang="en-GB" dirty="0"/>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p>
        </p:txBody>
      </p:sp>
    </p:spTree>
    <p:extLst>
      <p:ext uri="{BB962C8B-B14F-4D97-AF65-F5344CB8AC3E}">
        <p14:creationId xmlns:p14="http://schemas.microsoft.com/office/powerpoint/2010/main" val="1761086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22556"/>
            <a:ext cx="7886700" cy="568133"/>
          </a:xfrm>
        </p:spPr>
        <p:txBody>
          <a:bodyPr/>
          <a:lstStyle/>
          <a:p>
            <a:r>
              <a:rPr lang="en-GB" sz="3200" dirty="0"/>
              <a:t>Known Frequency </a:t>
            </a:r>
          </a:p>
        </p:txBody>
      </p:sp>
      <p:sp>
        <p:nvSpPr>
          <p:cNvPr id="3" name="Content Placeholder 2"/>
          <p:cNvSpPr>
            <a:spLocks noGrp="1"/>
          </p:cNvSpPr>
          <p:nvPr>
            <p:ph idx="1"/>
          </p:nvPr>
        </p:nvSpPr>
        <p:spPr>
          <a:xfrm>
            <a:off x="628650" y="2408663"/>
            <a:ext cx="7687391" cy="3741285"/>
          </a:xfrm>
        </p:spPr>
        <p:txBody>
          <a:bodyPr>
            <a:normAutofit/>
          </a:bodyPr>
          <a:lstStyle/>
          <a:p>
            <a:pPr marL="0" indent="0">
              <a:buNone/>
            </a:pPr>
            <a:r>
              <a:rPr lang="en-GB" sz="2200" dirty="0"/>
              <a:t>No Previous Incidents – 23%</a:t>
            </a:r>
          </a:p>
          <a:p>
            <a:pPr marL="0" indent="0">
              <a:buNone/>
            </a:pPr>
            <a:endParaRPr lang="en-GB" sz="2200" dirty="0"/>
          </a:p>
          <a:p>
            <a:pPr marL="0" indent="0">
              <a:buNone/>
            </a:pPr>
            <a:r>
              <a:rPr lang="en-GB" sz="2200" dirty="0"/>
              <a:t>Previous Incidents – 64%</a:t>
            </a:r>
          </a:p>
          <a:p>
            <a:pPr marL="0" indent="0">
              <a:buNone/>
            </a:pPr>
            <a:endParaRPr lang="en-GB" sz="2200" dirty="0"/>
          </a:p>
          <a:p>
            <a:pPr marL="0" indent="0">
              <a:buNone/>
            </a:pPr>
            <a:r>
              <a:rPr lang="en-GB" sz="2200" dirty="0"/>
              <a:t>Mix of Previous Incidents – 14%</a:t>
            </a:r>
          </a:p>
          <a:p>
            <a:pPr marL="0" indent="0">
              <a:buNone/>
            </a:pPr>
            <a:endParaRPr lang="en-GB" sz="2200" dirty="0"/>
          </a:p>
          <a:p>
            <a:pPr marL="0" indent="0">
              <a:buNone/>
            </a:pPr>
            <a:r>
              <a:rPr lang="en-GB" sz="2200" dirty="0"/>
              <a:t>Total – 65,251</a:t>
            </a:r>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p>
        </p:txBody>
      </p:sp>
    </p:spTree>
    <p:extLst>
      <p:ext uri="{BB962C8B-B14F-4D97-AF65-F5344CB8AC3E}">
        <p14:creationId xmlns:p14="http://schemas.microsoft.com/office/powerpoint/2010/main" val="1958304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4273" y="750849"/>
            <a:ext cx="7687391" cy="1199113"/>
          </a:xfrm>
        </p:spPr>
        <p:txBody>
          <a:bodyPr/>
          <a:lstStyle/>
          <a:p>
            <a:r>
              <a:rPr lang="en-GB" sz="3200" dirty="0"/>
              <a:t>What children may experience </a:t>
            </a:r>
            <a:br>
              <a:rPr lang="en-GB" sz="3200" dirty="0"/>
            </a:br>
            <a:r>
              <a:rPr lang="en-GB" sz="3200" dirty="0"/>
              <a:t>when living with domestic abuse</a:t>
            </a:r>
          </a:p>
        </p:txBody>
      </p:sp>
      <p:sp>
        <p:nvSpPr>
          <p:cNvPr id="3" name="Content Placeholder 2"/>
          <p:cNvSpPr>
            <a:spLocks noGrp="1"/>
          </p:cNvSpPr>
          <p:nvPr>
            <p:ph idx="1"/>
          </p:nvPr>
        </p:nvSpPr>
        <p:spPr>
          <a:xfrm>
            <a:off x="628650" y="2051823"/>
            <a:ext cx="7687391" cy="4626067"/>
          </a:xfrm>
        </p:spPr>
        <p:txBody>
          <a:bodyPr>
            <a:normAutofit/>
          </a:bodyPr>
          <a:lstStyle/>
          <a:p>
            <a:r>
              <a:rPr lang="en-GB" sz="2000" dirty="0"/>
              <a:t>The tension of waiting for it to happen</a:t>
            </a:r>
          </a:p>
          <a:p>
            <a:r>
              <a:rPr lang="en-GB" sz="2000" dirty="0"/>
              <a:t>Overhearing violent incidents</a:t>
            </a:r>
          </a:p>
          <a:p>
            <a:r>
              <a:rPr lang="en-GB" sz="2000" dirty="0"/>
              <a:t>Being degraded and belittled</a:t>
            </a:r>
          </a:p>
          <a:p>
            <a:r>
              <a:rPr lang="en-GB" sz="2000" dirty="0"/>
              <a:t>Drug/alcohol misuse</a:t>
            </a:r>
          </a:p>
          <a:p>
            <a:r>
              <a:rPr lang="en-GB" sz="2000" dirty="0"/>
              <a:t>Destruction of property or belongings</a:t>
            </a:r>
          </a:p>
          <a:p>
            <a:r>
              <a:rPr lang="en-GB" sz="2000" dirty="0"/>
              <a:t>Abuse of siblings and/or family pets</a:t>
            </a:r>
          </a:p>
          <a:p>
            <a:r>
              <a:rPr lang="en-GB" sz="2000" dirty="0"/>
              <a:t>Forced participation/being made to watch abuse &amp; aftermath of injuries and distress</a:t>
            </a:r>
          </a:p>
          <a:p>
            <a:r>
              <a:rPr lang="en-GB" sz="2000" dirty="0"/>
              <a:t>Being deprived of family and social contacts (limiting disclosure)</a:t>
            </a:r>
          </a:p>
          <a:p>
            <a:r>
              <a:rPr lang="en-GB" sz="2000" dirty="0"/>
              <a:t>Day to day control of family life</a:t>
            </a:r>
          </a:p>
          <a:p>
            <a:r>
              <a:rPr lang="en-GB" sz="2000" dirty="0"/>
              <a:t>Arrests / attempted suicides / death</a:t>
            </a:r>
          </a:p>
          <a:p>
            <a:endParaRPr lang="en-GB" dirty="0"/>
          </a:p>
        </p:txBody>
      </p:sp>
      <p:sp>
        <p:nvSpPr>
          <p:cNvPr id="4" name="Footer Placeholder 3"/>
          <p:cNvSpPr>
            <a:spLocks noGrp="1"/>
          </p:cNvSpPr>
          <p:nvPr>
            <p:ph type="ftr" sz="quarter" idx="11"/>
          </p:nvPr>
        </p:nvSpPr>
        <p:spPr/>
        <p:txBody>
          <a:bodyPr/>
          <a:lstStyle/>
          <a:p>
            <a:r>
              <a:rPr lang="en-GB" sz="1200" b="1">
                <a:solidFill>
                  <a:srgbClr val="FF0000"/>
                </a:solidFill>
                <a:latin typeface="Times New Roman" panose="02020603050405020304" pitchFamily="18" charset="0"/>
              </a:rPr>
              <a:t>
OFFICIAL: POLICE AND PARTNERS</a:t>
            </a:r>
          </a:p>
        </p:txBody>
      </p:sp>
    </p:spTree>
    <p:extLst>
      <p:ext uri="{BB962C8B-B14F-4D97-AF65-F5344CB8AC3E}">
        <p14:creationId xmlns:p14="http://schemas.microsoft.com/office/powerpoint/2010/main" val="2579719953"/>
      </p:ext>
    </p:extLst>
  </p:cSld>
  <p:clrMapOvr>
    <a:masterClrMapping/>
  </p:clrMapOvr>
</p:sld>
</file>

<file path=ppt/theme/theme1.xml><?xml version="1.0" encoding="utf-8"?>
<a:theme xmlns:a="http://schemas.openxmlformats.org/drawingml/2006/main" name="NP joint meeting slide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etadata xmlns="http://www.objective.com/ecm/document/metadata/53D26341A57B383EE0540010E0463CCA" version="1.0.0">
  <systemFields>
    <field name="Objective-Id">
      <value order="0">A22371969</value>
    </field>
    <field name="Objective-Title">
      <value order="0">Draft presentation for Engagement Groups Oct 18 BF</value>
    </field>
    <field name="Objective-Description">
      <value order="0"/>
    </field>
    <field name="Objective-CreationStamp">
      <value order="0">2018-10-10T16:39:50Z</value>
    </field>
    <field name="Objective-IsApproved">
      <value order="0">false</value>
    </field>
    <field name="Objective-IsPublished">
      <value order="0">false</value>
    </field>
    <field name="Objective-DatePublished">
      <value order="0"/>
    </field>
    <field name="Objective-ModificationStamp">
      <value order="0">2018-10-22T15:45:41Z</value>
    </field>
    <field name="Objective-Owner">
      <value order="0">Fraser, Robert R (Z604722)</value>
    </field>
    <field name="Objective-Path">
      <value order="0">Objective Global Folder:SG File Plan:People, communities and living:Families and children:Care for children:Advice and policy: Care for children:Getting It Right For Every Child (GIRFEC): Policy: 2018-2023</value>
    </field>
    <field name="Objective-Parent">
      <value order="0">Getting It Right For Every Child (GIRFEC): Policy: 2018-2023</value>
    </field>
    <field name="Objective-State">
      <value order="0">Being Drafted</value>
    </field>
    <field name="Objective-VersionId">
      <value order="0">vA31791273</value>
    </field>
    <field name="Objective-Version">
      <value order="0">1.9</value>
    </field>
    <field name="Objective-VersionNumber">
      <value order="0">15</value>
    </field>
    <field name="Objective-VersionComment">
      <value order="0"/>
    </field>
    <field name="Objective-FileNumber">
      <value order="0">POL/27956</value>
    </field>
    <field name="Objective-Classification">
      <value order="0">OFFICIAL</value>
    </field>
    <field name="Objective-Caveats">
      <value order="0">Caveat for access to SG Fileplan</value>
    </field>
  </systemFields>
  <catalogues>
    <catalogue name="Document Type Catalogue" type="type" ori="id:cA35">
      <field name="Objective-Date of Original">
        <value order="0"/>
      </field>
      <field name="Objective-Date Received">
        <value order="0"/>
      </field>
      <field name="Objective-SG Web Publication - Category">
        <value order="0"/>
      </field>
      <field name="Objective-SG Web Publication - Category 2 Classification">
        <value order="0"/>
      </field>
      <field name="Objective-Connect Creator">
        <value order="0"/>
      </field>
    </catalogue>
  </catalogues>
</metadat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745109E-2DDF-40CB-AC2B-FF9B10C90820}">
  <ds:schemaRefs>
    <ds:schemaRef ds:uri="http://www.objective.com/ecm/document/metadata/53D26341A57B383EE0540010E0463CCA"/>
  </ds:schemaRefs>
</ds:datastoreItem>
</file>

<file path=customXml/itemProps3.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4.xml><?xml version="1.0" encoding="utf-8"?>
<ds:datastoreItem xmlns:ds="http://schemas.openxmlformats.org/officeDocument/2006/customXml" ds:itemID="{7B6F2769-7194-4217-93D3-3AF3A4742282}">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schemas.microsoft.com/sharepoint/v3/field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NP joint meeting slides</Template>
  <TotalTime>5202</TotalTime>
  <Words>1723</Words>
  <Application>Microsoft Office PowerPoint</Application>
  <PresentationFormat>On-screen Show (4:3)</PresentationFormat>
  <Paragraphs>232</Paragraphs>
  <Slides>24</Slides>
  <Notes>24</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24</vt:i4>
      </vt:variant>
    </vt:vector>
  </HeadingPairs>
  <TitlesOfParts>
    <vt:vector size="33" baseType="lpstr">
      <vt:lpstr>Arial</vt:lpstr>
      <vt:lpstr>Calibri</vt:lpstr>
      <vt:lpstr>Comic Sans MS</vt:lpstr>
      <vt:lpstr>Times New Roman</vt:lpstr>
      <vt:lpstr>Wingdings</vt:lpstr>
      <vt:lpstr>NP joint meeting slides</vt:lpstr>
      <vt:lpstr>Custom Design</vt:lpstr>
      <vt:lpstr>Office Theme</vt:lpstr>
      <vt:lpstr>1_Custom Design</vt:lpstr>
      <vt:lpstr>Trauma Informed Contact &amp; Care Initiative (TICC) Briefing to Schools February 2022 </vt:lpstr>
      <vt:lpstr>Overview </vt:lpstr>
      <vt:lpstr>Trauma Informed Contact &amp; Care (TICC)</vt:lpstr>
      <vt:lpstr>Domestic Abuse Definition </vt:lpstr>
      <vt:lpstr>Domestic Abuse in Scotland 2020/21</vt:lpstr>
      <vt:lpstr>Domestic Abuse 2020/21</vt:lpstr>
      <vt:lpstr>Location of Incident </vt:lpstr>
      <vt:lpstr>Known Frequency </vt:lpstr>
      <vt:lpstr>What children may experience  when living with domestic abuse</vt:lpstr>
      <vt:lpstr>The Reality </vt:lpstr>
      <vt:lpstr>Effects of Domestic Abuse  on Children </vt:lpstr>
      <vt:lpstr>PowerPoint Presentation</vt:lpstr>
      <vt:lpstr>Children In School</vt:lpstr>
      <vt:lpstr> Adverse Childhood Experiences (ACE’s)</vt:lpstr>
      <vt:lpstr> Adverse Childhood Experiences (ACE’s)</vt:lpstr>
      <vt:lpstr>Children want:</vt:lpstr>
      <vt:lpstr>Our Gift </vt:lpstr>
      <vt:lpstr>  Trauma Informed Contact &amp; Care (TICC)</vt:lpstr>
      <vt:lpstr>TICC </vt:lpstr>
      <vt:lpstr> TICC Contact  </vt:lpstr>
      <vt:lpstr>TICC Care  </vt:lpstr>
      <vt:lpstr>Information Sharing </vt:lpstr>
      <vt:lpstr>Next Steps</vt:lpstr>
      <vt:lpstr>Questions?</vt:lpstr>
    </vt:vector>
  </TitlesOfParts>
  <Company>Scottish Government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Joint meeting – Named Person service providers  29 November 2016</dc:title>
  <dc:creator>u205524</dc:creator>
  <cp:lastModifiedBy>Carlyn Jamieson ( Education Business Officer / Secondary LGVT )</cp:lastModifiedBy>
  <cp:revision>337</cp:revision>
  <cp:lastPrinted>2017-03-21T16:51:03Z</cp:lastPrinted>
  <dcterms:created xsi:type="dcterms:W3CDTF">2016-11-28T16:29:51Z</dcterms:created>
  <dcterms:modified xsi:type="dcterms:W3CDTF">2022-03-02T11:16:49Z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y fmtid="{D5CDD505-2E9C-101B-9397-08002B2CF9AE}" pid="3" name="Objective-Id">
    <vt:lpwstr>A22371969</vt:lpwstr>
  </property>
  <property fmtid="{D5CDD505-2E9C-101B-9397-08002B2CF9AE}" pid="4" name="Objective-Title">
    <vt:lpwstr>Draft presentation for Engagement Groups Oct 18 BF</vt:lpwstr>
  </property>
  <property fmtid="{D5CDD505-2E9C-101B-9397-08002B2CF9AE}" pid="5" name="Objective-Comment">
    <vt:lpwstr/>
  </property>
  <property fmtid="{D5CDD505-2E9C-101B-9397-08002B2CF9AE}" pid="6" name="Objective-CreationStamp">
    <vt:filetime>2018-10-10T17:34:24Z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2018-10-22T15:45:41Z</vt:filetime>
  </property>
  <property fmtid="{D5CDD505-2E9C-101B-9397-08002B2CF9AE}" pid="11" name="Objective-Owner">
    <vt:lpwstr>Fraser, Robert R (Z604722)</vt:lpwstr>
  </property>
  <property fmtid="{D5CDD505-2E9C-101B-9397-08002B2CF9AE}" pid="12" name="Objective-Path">
    <vt:lpwstr>Objective Global Folder:SG File Plan:People, communities and living:Families and children:Care for children:Advice and policy: Care for children:Getting It Right For Every Child (GIRFEC): Policy: 2018-2023:</vt:lpwstr>
  </property>
  <property fmtid="{D5CDD505-2E9C-101B-9397-08002B2CF9AE}" pid="13" name="Objective-Parent">
    <vt:lpwstr>Getting It Right For Every Child (GIRFEC): Policy: 2018-2023</vt:lpwstr>
  </property>
  <property fmtid="{D5CDD505-2E9C-101B-9397-08002B2CF9AE}" pid="14" name="Objective-State">
    <vt:lpwstr>Being Drafted</vt:lpwstr>
  </property>
  <property fmtid="{D5CDD505-2E9C-101B-9397-08002B2CF9AE}" pid="15" name="Objective-Version">
    <vt:lpwstr>1.9</vt:lpwstr>
  </property>
  <property fmtid="{D5CDD505-2E9C-101B-9397-08002B2CF9AE}" pid="16" name="Objective-VersionNumber">
    <vt:r8>15</vt:r8>
  </property>
  <property fmtid="{D5CDD505-2E9C-101B-9397-08002B2CF9AE}" pid="17" name="Objective-VersionComment">
    <vt:lpwstr/>
  </property>
  <property fmtid="{D5CDD505-2E9C-101B-9397-08002B2CF9AE}" pid="18" name="Objective-FileNumber">
    <vt:lpwstr/>
  </property>
  <property fmtid="{D5CDD505-2E9C-101B-9397-08002B2CF9AE}" pid="19" name="Objective-Classification">
    <vt:lpwstr>[Inherited - OFFICIAL]</vt:lpwstr>
  </property>
  <property fmtid="{D5CDD505-2E9C-101B-9397-08002B2CF9AE}" pid="20" name="Objective-Caveats">
    <vt:lpwstr/>
  </property>
  <property fmtid="{D5CDD505-2E9C-101B-9397-08002B2CF9AE}" pid="21" name="Objective-Date of Original [system]">
    <vt:lpwstr/>
  </property>
  <property fmtid="{D5CDD505-2E9C-101B-9397-08002B2CF9AE}" pid="22" name="Objective-Date Received [system]">
    <vt:lpwstr/>
  </property>
  <property fmtid="{D5CDD505-2E9C-101B-9397-08002B2CF9AE}" pid="23" name="Objective-SG Web Publication - Category [system]">
    <vt:lpwstr/>
  </property>
  <property fmtid="{D5CDD505-2E9C-101B-9397-08002B2CF9AE}" pid="24" name="Objective-SG Web Publication - Category 2 Classification [system]">
    <vt:lpwstr/>
  </property>
  <property fmtid="{D5CDD505-2E9C-101B-9397-08002B2CF9AE}" pid="25" name="Objective-Description">
    <vt:lpwstr/>
  </property>
  <property fmtid="{D5CDD505-2E9C-101B-9397-08002B2CF9AE}" pid="26" name="Objective-VersionId">
    <vt:lpwstr>vA31791273</vt:lpwstr>
  </property>
  <property fmtid="{D5CDD505-2E9C-101B-9397-08002B2CF9AE}" pid="27" name="Objective-Connect Creator">
    <vt:lpwstr/>
  </property>
  <property fmtid="{D5CDD505-2E9C-101B-9397-08002B2CF9AE}" pid="28" name="Objective-Date Received">
    <vt:lpwstr/>
  </property>
  <property fmtid="{D5CDD505-2E9C-101B-9397-08002B2CF9AE}" pid="29" name="Objective-Date of Original">
    <vt:lpwstr/>
  </property>
  <property fmtid="{D5CDD505-2E9C-101B-9397-08002B2CF9AE}" pid="30" name="Objective-SG Web Publication - Category">
    <vt:lpwstr/>
  </property>
  <property fmtid="{D5CDD505-2E9C-101B-9397-08002B2CF9AE}" pid="31" name="Objective-SG Web Publication - Category 2 Classification">
    <vt:lpwstr/>
  </property>
  <property fmtid="{D5CDD505-2E9C-101B-9397-08002B2CF9AE}" pid="32" name="Objective-Connect Creator [system]">
    <vt:lpwstr/>
  </property>
  <property fmtid="{D5CDD505-2E9C-101B-9397-08002B2CF9AE}" pid="33" name="ClassificationName">
    <vt:lpwstr>OFFICIAL: POLICE AND PARTNERS</vt:lpwstr>
  </property>
  <property fmtid="{D5CDD505-2E9C-101B-9397-08002B2CF9AE}" pid="34" name="ClassificationMarking">
    <vt:lpwstr>OFFICIAL: POLICE AND PARTNERS</vt:lpwstr>
  </property>
  <property fmtid="{D5CDD505-2E9C-101B-9397-08002B2CF9AE}" pid="35" name="ClassificationMadeBy">
    <vt:lpwstr>SPNET\1650340</vt:lpwstr>
  </property>
  <property fmtid="{D5CDD505-2E9C-101B-9397-08002B2CF9AE}" pid="36" name="ClassificationMadeExternally">
    <vt:lpwstr>No</vt:lpwstr>
  </property>
  <property fmtid="{D5CDD505-2E9C-101B-9397-08002B2CF9AE}" pid="37" name="ClassificationMadeOn">
    <vt:filetime>2021-07-20T11:22:48Z</vt:filetime>
  </property>
</Properties>
</file>