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99" r:id="rId2"/>
    <p:sldId id="302" r:id="rId3"/>
    <p:sldId id="301" r:id="rId4"/>
    <p:sldId id="305" r:id="rId5"/>
    <p:sldId id="256" r:id="rId6"/>
    <p:sldId id="313" r:id="rId7"/>
    <p:sldId id="303" r:id="rId8"/>
    <p:sldId id="304" r:id="rId9"/>
    <p:sldId id="306" r:id="rId10"/>
    <p:sldId id="307" r:id="rId11"/>
    <p:sldId id="308" r:id="rId12"/>
    <p:sldId id="309" r:id="rId13"/>
    <p:sldId id="311" r:id="rId14"/>
    <p:sldId id="30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E3F0-2E40-440B-B24D-9739F480431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3E4C-3185-4E35-AAF0-F727CCA863F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2236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478881" y="6260307"/>
            <a:ext cx="4186238" cy="7155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350" b="1" i="1" dirty="0">
              <a:solidFill>
                <a:prstClr val="white"/>
              </a:solidFill>
              <a:latin typeface="Segoe Print" panose="02000600000000000000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350" b="1" i="1" dirty="0">
                <a:solidFill>
                  <a:srgbClr val="0000FF"/>
                </a:solidFill>
                <a:latin typeface="Segoe Print" panose="02000600000000000000" pitchFamily="2" charset="0"/>
              </a:rPr>
              <a:t>Respect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FF0000"/>
                </a:solidFill>
                <a:latin typeface="Segoe Print" panose="02000600000000000000" pitchFamily="2" charset="0"/>
              </a:rPr>
              <a:t>Equality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00B050"/>
                </a:solidFill>
                <a:latin typeface="Segoe Print" panose="02000600000000000000" pitchFamily="2" charset="0"/>
              </a:rPr>
              <a:t>Determination</a:t>
            </a:r>
            <a:endParaRPr lang="en-GB" altLang="en-US" sz="1350" dirty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50" i="1" dirty="0">
                <a:solidFill>
                  <a:srgbClr val="04617B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0695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E3F0-2E40-440B-B24D-9739F480431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3E4C-3185-4E35-AAF0-F727CCA863F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2236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478881" y="6260307"/>
            <a:ext cx="4186238" cy="7155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350" b="1" i="1" dirty="0">
              <a:solidFill>
                <a:prstClr val="white"/>
              </a:solidFill>
              <a:latin typeface="Segoe Print" panose="02000600000000000000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350" b="1" i="1" dirty="0">
                <a:solidFill>
                  <a:srgbClr val="0000FF"/>
                </a:solidFill>
                <a:latin typeface="Segoe Print" panose="02000600000000000000" pitchFamily="2" charset="0"/>
              </a:rPr>
              <a:t>Respect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FF0000"/>
                </a:solidFill>
                <a:latin typeface="Segoe Print" panose="02000600000000000000" pitchFamily="2" charset="0"/>
              </a:rPr>
              <a:t>Equality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00B050"/>
                </a:solidFill>
                <a:latin typeface="Segoe Print" panose="02000600000000000000" pitchFamily="2" charset="0"/>
              </a:rPr>
              <a:t>Determination</a:t>
            </a:r>
            <a:endParaRPr lang="en-GB" altLang="en-US" sz="1350" dirty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50" i="1" dirty="0">
                <a:solidFill>
                  <a:srgbClr val="04617B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9247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E3F0-2E40-440B-B24D-9739F480431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3E4C-3185-4E35-AAF0-F727CCA86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E3F0-2E40-440B-B24D-9739F480431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3E4C-3185-4E35-AAF0-F727CCA863F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2236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478881" y="6260307"/>
            <a:ext cx="4186238" cy="7155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350" b="1" i="1" dirty="0">
              <a:solidFill>
                <a:prstClr val="white"/>
              </a:solidFill>
              <a:latin typeface="Segoe Print" panose="02000600000000000000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350" b="1" i="1" dirty="0">
                <a:solidFill>
                  <a:srgbClr val="0000FF"/>
                </a:solidFill>
                <a:latin typeface="Segoe Print" panose="02000600000000000000" pitchFamily="2" charset="0"/>
              </a:rPr>
              <a:t>Respect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FF0000"/>
                </a:solidFill>
                <a:latin typeface="Segoe Print" panose="02000600000000000000" pitchFamily="2" charset="0"/>
              </a:rPr>
              <a:t>Equality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00B050"/>
                </a:solidFill>
                <a:latin typeface="Segoe Print" panose="02000600000000000000" pitchFamily="2" charset="0"/>
              </a:rPr>
              <a:t>Determination</a:t>
            </a:r>
            <a:endParaRPr lang="en-GB" altLang="en-US" sz="1350" dirty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50" i="1" dirty="0">
                <a:solidFill>
                  <a:srgbClr val="04617B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6538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E3F0-2E40-440B-B24D-9739F480431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3E4C-3185-4E35-AAF0-F727CCA863F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2478881" y="6260307"/>
            <a:ext cx="4186238" cy="7155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350" b="1" i="1" dirty="0">
              <a:solidFill>
                <a:prstClr val="white"/>
              </a:solidFill>
              <a:latin typeface="Segoe Print" panose="02000600000000000000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350" b="1" i="1" dirty="0">
                <a:solidFill>
                  <a:srgbClr val="0000FF"/>
                </a:solidFill>
                <a:latin typeface="Segoe Print" panose="02000600000000000000" pitchFamily="2" charset="0"/>
              </a:rPr>
              <a:t>Respect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FF0000"/>
                </a:solidFill>
                <a:latin typeface="Segoe Print" panose="02000600000000000000" pitchFamily="2" charset="0"/>
              </a:rPr>
              <a:t>Equality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00B050"/>
                </a:solidFill>
                <a:latin typeface="Segoe Print" panose="02000600000000000000" pitchFamily="2" charset="0"/>
              </a:rPr>
              <a:t>Determination</a:t>
            </a:r>
            <a:endParaRPr lang="en-GB" altLang="en-US" sz="1350" dirty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50" i="1" dirty="0">
                <a:solidFill>
                  <a:srgbClr val="04617B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charset="0"/>
              </a:rPr>
              <a:t>	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61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E3F0-2E40-440B-B24D-9739F480431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3E4C-3185-4E35-AAF0-F727CCA863F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2236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478881" y="6260307"/>
            <a:ext cx="4186238" cy="7155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350" b="1" i="1" dirty="0">
              <a:solidFill>
                <a:prstClr val="white"/>
              </a:solidFill>
              <a:latin typeface="Segoe Print" panose="02000600000000000000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350" b="1" i="1" dirty="0">
                <a:solidFill>
                  <a:srgbClr val="0000FF"/>
                </a:solidFill>
                <a:latin typeface="Segoe Print" panose="02000600000000000000" pitchFamily="2" charset="0"/>
              </a:rPr>
              <a:t>Respect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FF0000"/>
                </a:solidFill>
                <a:latin typeface="Segoe Print" panose="02000600000000000000" pitchFamily="2" charset="0"/>
              </a:rPr>
              <a:t>Equality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00B050"/>
                </a:solidFill>
                <a:latin typeface="Segoe Print" panose="02000600000000000000" pitchFamily="2" charset="0"/>
              </a:rPr>
              <a:t>Determination</a:t>
            </a:r>
            <a:endParaRPr lang="en-GB" altLang="en-US" sz="1350" dirty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50" i="1" dirty="0">
                <a:solidFill>
                  <a:srgbClr val="04617B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4291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E3F0-2E40-440B-B24D-9739F480431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3E4C-3185-4E35-AAF0-F727CCA863F1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2236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478881" y="6260307"/>
            <a:ext cx="4186238" cy="7155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350" b="1" i="1" dirty="0">
              <a:solidFill>
                <a:prstClr val="white"/>
              </a:solidFill>
              <a:latin typeface="Segoe Print" panose="02000600000000000000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350" b="1" i="1" dirty="0">
                <a:solidFill>
                  <a:srgbClr val="0000FF"/>
                </a:solidFill>
                <a:latin typeface="Segoe Print" panose="02000600000000000000" pitchFamily="2" charset="0"/>
              </a:rPr>
              <a:t>Respect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FF0000"/>
                </a:solidFill>
                <a:latin typeface="Segoe Print" panose="02000600000000000000" pitchFamily="2" charset="0"/>
              </a:rPr>
              <a:t>Equality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00B050"/>
                </a:solidFill>
                <a:latin typeface="Segoe Print" panose="02000600000000000000" pitchFamily="2" charset="0"/>
              </a:rPr>
              <a:t>Determination</a:t>
            </a:r>
            <a:endParaRPr lang="en-GB" altLang="en-US" sz="1350" dirty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50" i="1" dirty="0">
                <a:solidFill>
                  <a:srgbClr val="04617B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39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E3F0-2E40-440B-B24D-9739F480431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3E4C-3185-4E35-AAF0-F727CCA863F1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2236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478881" y="6260307"/>
            <a:ext cx="4186238" cy="7155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350" b="1" i="1" dirty="0">
              <a:solidFill>
                <a:prstClr val="white"/>
              </a:solidFill>
              <a:latin typeface="Segoe Print" panose="02000600000000000000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350" b="1" i="1" dirty="0">
                <a:solidFill>
                  <a:srgbClr val="0000FF"/>
                </a:solidFill>
                <a:latin typeface="Segoe Print" panose="02000600000000000000" pitchFamily="2" charset="0"/>
              </a:rPr>
              <a:t>Respect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FF0000"/>
                </a:solidFill>
                <a:latin typeface="Segoe Print" panose="02000600000000000000" pitchFamily="2" charset="0"/>
              </a:rPr>
              <a:t>Equality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00B050"/>
                </a:solidFill>
                <a:latin typeface="Segoe Print" panose="02000600000000000000" pitchFamily="2" charset="0"/>
              </a:rPr>
              <a:t>Determination</a:t>
            </a:r>
            <a:endParaRPr lang="en-GB" altLang="en-US" sz="1350" dirty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50" i="1" dirty="0">
                <a:solidFill>
                  <a:srgbClr val="04617B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5299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E3F0-2E40-440B-B24D-9739F480431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3E4C-3185-4E35-AAF0-F727CCA863F1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2236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2478881" y="6260307"/>
            <a:ext cx="4186238" cy="7155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350" b="1" i="1" dirty="0">
              <a:solidFill>
                <a:prstClr val="white"/>
              </a:solidFill>
              <a:latin typeface="Segoe Print" panose="02000600000000000000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350" b="1" i="1" dirty="0">
                <a:solidFill>
                  <a:srgbClr val="0000FF"/>
                </a:solidFill>
                <a:latin typeface="Segoe Print" panose="02000600000000000000" pitchFamily="2" charset="0"/>
              </a:rPr>
              <a:t>Respect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FF0000"/>
                </a:solidFill>
                <a:latin typeface="Segoe Print" panose="02000600000000000000" pitchFamily="2" charset="0"/>
              </a:rPr>
              <a:t>Equality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00B050"/>
                </a:solidFill>
                <a:latin typeface="Segoe Print" panose="02000600000000000000" pitchFamily="2" charset="0"/>
              </a:rPr>
              <a:t>Determination</a:t>
            </a:r>
            <a:endParaRPr lang="en-GB" altLang="en-US" sz="1350" dirty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50" i="1" dirty="0">
                <a:solidFill>
                  <a:srgbClr val="04617B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3896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E3F0-2E40-440B-B24D-9739F480431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3E4C-3185-4E35-AAF0-F727CCA863F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2236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478881" y="6260307"/>
            <a:ext cx="4186238" cy="7155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350" b="1" i="1" dirty="0">
              <a:solidFill>
                <a:prstClr val="white"/>
              </a:solidFill>
              <a:latin typeface="Segoe Print" panose="02000600000000000000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350" b="1" i="1" dirty="0">
                <a:solidFill>
                  <a:srgbClr val="0000FF"/>
                </a:solidFill>
                <a:latin typeface="Segoe Print" panose="02000600000000000000" pitchFamily="2" charset="0"/>
              </a:rPr>
              <a:t>Respect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FF0000"/>
                </a:solidFill>
                <a:latin typeface="Segoe Print" panose="02000600000000000000" pitchFamily="2" charset="0"/>
              </a:rPr>
              <a:t>Equality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00B050"/>
                </a:solidFill>
                <a:latin typeface="Segoe Print" panose="02000600000000000000" pitchFamily="2" charset="0"/>
              </a:rPr>
              <a:t>Determination</a:t>
            </a:r>
            <a:endParaRPr lang="en-GB" altLang="en-US" sz="1350" dirty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50" i="1" dirty="0">
                <a:solidFill>
                  <a:srgbClr val="04617B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5232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E3F0-2E40-440B-B24D-9739F480431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3E4C-3185-4E35-AAF0-F727CCA863F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2236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478881" y="6260307"/>
            <a:ext cx="4186238" cy="7155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350" b="1" i="1" dirty="0">
              <a:solidFill>
                <a:prstClr val="white"/>
              </a:solidFill>
              <a:latin typeface="Segoe Print" panose="02000600000000000000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350" b="1" i="1" dirty="0">
                <a:solidFill>
                  <a:srgbClr val="0000FF"/>
                </a:solidFill>
                <a:latin typeface="Segoe Print" panose="02000600000000000000" pitchFamily="2" charset="0"/>
              </a:rPr>
              <a:t>Respect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FF0000"/>
                </a:solidFill>
                <a:latin typeface="Segoe Print" panose="02000600000000000000" pitchFamily="2" charset="0"/>
              </a:rPr>
              <a:t>Equality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00B050"/>
                </a:solidFill>
                <a:latin typeface="Segoe Print" panose="02000600000000000000" pitchFamily="2" charset="0"/>
              </a:rPr>
              <a:t>Determination</a:t>
            </a:r>
            <a:endParaRPr lang="en-GB" altLang="en-US" sz="1350" dirty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50" i="1" dirty="0">
                <a:solidFill>
                  <a:srgbClr val="04617B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1088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8E3F0-2E40-440B-B24D-9739F480431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53E4C-3185-4E35-AAF0-F727CCA863F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1"/>
            <a:ext cx="9144000" cy="112236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478881" y="6260307"/>
            <a:ext cx="4186238" cy="7155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350" b="1" i="1" dirty="0">
              <a:solidFill>
                <a:prstClr val="white"/>
              </a:solidFill>
              <a:latin typeface="Segoe Print" panose="02000600000000000000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350" b="1" i="1" dirty="0">
                <a:solidFill>
                  <a:srgbClr val="0000FF"/>
                </a:solidFill>
                <a:latin typeface="Segoe Print" panose="02000600000000000000" pitchFamily="2" charset="0"/>
              </a:rPr>
              <a:t>Respect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FF0000"/>
                </a:solidFill>
                <a:latin typeface="Segoe Print" panose="02000600000000000000" pitchFamily="2" charset="0"/>
              </a:rPr>
              <a:t>Equality</a:t>
            </a:r>
            <a:r>
              <a:rPr lang="en-GB" altLang="en-US" sz="1350" b="1" i="1" dirty="0">
                <a:solidFill>
                  <a:prstClr val="white"/>
                </a:solidFill>
                <a:latin typeface="Segoe Print" panose="02000600000000000000" pitchFamily="2" charset="0"/>
              </a:rPr>
              <a:t> 	</a:t>
            </a:r>
            <a:r>
              <a:rPr lang="en-GB" altLang="en-US" sz="1350" b="1" i="1" dirty="0">
                <a:solidFill>
                  <a:srgbClr val="00B050"/>
                </a:solidFill>
                <a:latin typeface="Segoe Print" panose="02000600000000000000" pitchFamily="2" charset="0"/>
              </a:rPr>
              <a:t>Determination</a:t>
            </a:r>
            <a:endParaRPr lang="en-GB" altLang="en-US" sz="1350" dirty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50" i="1" dirty="0">
                <a:solidFill>
                  <a:srgbClr val="04617B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3258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lesley.niven@sds.co.uk" TargetMode="External"/><Relationship Id="rId3" Type="http://schemas.openxmlformats.org/officeDocument/2006/relationships/hyperlink" Target="mailto:gw17mortonkayleigh1@ea.n-ayrshire.sch.uk" TargetMode="External"/><Relationship Id="rId7" Type="http://schemas.openxmlformats.org/officeDocument/2006/relationships/hyperlink" Target="mailto:gw16lynchamanda@ea.n-ayrshire.sch.uk" TargetMode="External"/><Relationship Id="rId2" Type="http://schemas.openxmlformats.org/officeDocument/2006/relationships/hyperlink" Target="mailto:gw09herdjohn@ea.n-ayrshire.sch.uk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gw09scottclaire4@ea.n-ayrshire.sch.uk" TargetMode="External"/><Relationship Id="rId11" Type="http://schemas.openxmlformats.org/officeDocument/2006/relationships/image" Target="../media/image12.jpeg"/><Relationship Id="rId5" Type="http://schemas.openxmlformats.org/officeDocument/2006/relationships/hyperlink" Target="mailto:gw09shawhelen@ea.n-ayrshire.sch.uk" TargetMode="External"/><Relationship Id="rId10" Type="http://schemas.openxmlformats.org/officeDocument/2006/relationships/image" Target="../media/image11.png"/><Relationship Id="rId4" Type="http://schemas.openxmlformats.org/officeDocument/2006/relationships/hyperlink" Target="mailto:gw16walkersuzanne@ea.n-ayrshire.sch.uk" TargetMode="External"/><Relationship Id="rId9" Type="http://schemas.openxmlformats.org/officeDocument/2006/relationships/hyperlink" Target="mailto:christine.strain@sds.co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as.com/undergraduate/after-you-apply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ucas.com/undergraduate/after-you-apply/making-right-decision" TargetMode="External"/><Relationship Id="rId4" Type="http://schemas.openxmlformats.org/officeDocument/2006/relationships/hyperlink" Target="https://www.ucas.com/undergraduate/after-you-apply/types-offer/replying-your-ucas-undergraduate-off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as.gov.uk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ventbrite.co.uk/o/student-awards-agency-scotland-4605806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vQw0sq8Od0&amp;safe=active" TargetMode="External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glowscotland.org.uk/na/auchenharvieacademy/options/" TargetMode="External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ayrshire.ac.uk/schools/" TargetMode="External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7vQw0sq8Od0&amp;safe=activ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96900" y="1373233"/>
            <a:ext cx="7772400" cy="14700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GB" altLang="en-US" sz="5400" b="1" i="1" dirty="0" err="1" smtClean="0">
                <a:solidFill>
                  <a:srgbClr val="002060"/>
                </a:solidFill>
              </a:rPr>
              <a:t>Auchenharvie</a:t>
            </a:r>
            <a:r>
              <a:rPr lang="en-GB" altLang="en-US" sz="5400" b="1" i="1" dirty="0" smtClean="0">
                <a:solidFill>
                  <a:srgbClr val="002060"/>
                </a:solidFill>
              </a:rPr>
              <a:t> Academy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82700" y="2843258"/>
            <a:ext cx="6400800" cy="3296285"/>
          </a:xfrm>
        </p:spPr>
        <p:txBody>
          <a:bodyPr>
            <a:normAutofit fontScale="40000" lnSpcReduction="20000"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en-GB" altLang="en-US" sz="3900" b="1" dirty="0" smtClean="0">
                <a:solidFill>
                  <a:srgbClr val="FF0000"/>
                </a:solidFill>
              </a:rPr>
              <a:t>Senior Phase Information</a:t>
            </a:r>
          </a:p>
          <a:p>
            <a:pPr algn="ctr">
              <a:lnSpc>
                <a:spcPct val="150000"/>
              </a:lnSpc>
              <a:defRPr/>
            </a:pPr>
            <a:r>
              <a:rPr lang="en-GB" altLang="en-US" sz="3400" dirty="0" smtClean="0">
                <a:solidFill>
                  <a:srgbClr val="0070C0"/>
                </a:solidFill>
              </a:rPr>
              <a:t>University Applicants</a:t>
            </a:r>
          </a:p>
          <a:p>
            <a:pPr algn="ctr">
              <a:lnSpc>
                <a:spcPct val="150000"/>
              </a:lnSpc>
              <a:defRPr/>
            </a:pPr>
            <a:r>
              <a:rPr lang="en-GB" altLang="en-US" sz="3400" dirty="0" smtClean="0">
                <a:solidFill>
                  <a:srgbClr val="0070C0"/>
                </a:solidFill>
              </a:rPr>
              <a:t>School Leavers</a:t>
            </a:r>
          </a:p>
          <a:p>
            <a:pPr algn="ctr">
              <a:lnSpc>
                <a:spcPct val="150000"/>
              </a:lnSpc>
              <a:defRPr/>
            </a:pPr>
            <a:r>
              <a:rPr lang="en-GB" altLang="en-US" sz="3400" dirty="0" smtClean="0">
                <a:solidFill>
                  <a:srgbClr val="0070C0"/>
                </a:solidFill>
              </a:rPr>
              <a:t>Option Choices</a:t>
            </a:r>
          </a:p>
          <a:p>
            <a:pPr algn="ctr">
              <a:lnSpc>
                <a:spcPct val="150000"/>
              </a:lnSpc>
              <a:defRPr/>
            </a:pPr>
            <a:r>
              <a:rPr lang="en-GB" altLang="en-US" sz="3400" dirty="0" smtClean="0">
                <a:solidFill>
                  <a:srgbClr val="0070C0"/>
                </a:solidFill>
              </a:rPr>
              <a:t>College Link Courses</a:t>
            </a:r>
          </a:p>
          <a:p>
            <a:pPr algn="ctr">
              <a:lnSpc>
                <a:spcPct val="150000"/>
              </a:lnSpc>
              <a:defRPr/>
            </a:pPr>
            <a:r>
              <a:rPr lang="en-GB" altLang="en-US" sz="3400" dirty="0">
                <a:solidFill>
                  <a:srgbClr val="0070C0"/>
                </a:solidFill>
              </a:rPr>
              <a:t>S4 </a:t>
            </a:r>
            <a:r>
              <a:rPr lang="en-GB" altLang="en-US" sz="3400" dirty="0" smtClean="0">
                <a:solidFill>
                  <a:srgbClr val="0070C0"/>
                </a:solidFill>
              </a:rPr>
              <a:t>REACH</a:t>
            </a:r>
          </a:p>
          <a:p>
            <a:pPr algn="ctr">
              <a:lnSpc>
                <a:spcPct val="150000"/>
              </a:lnSpc>
              <a:defRPr/>
            </a:pPr>
            <a:r>
              <a:rPr lang="en-GB" sz="3400" dirty="0">
                <a:solidFill>
                  <a:srgbClr val="0070C0"/>
                </a:solidFill>
              </a:rPr>
              <a:t>Senior Career Information - Google Classroom</a:t>
            </a:r>
          </a:p>
          <a:p>
            <a:pPr algn="ctr">
              <a:lnSpc>
                <a:spcPct val="150000"/>
              </a:lnSpc>
              <a:defRPr/>
            </a:pPr>
            <a:r>
              <a:rPr lang="en-GB" altLang="en-US" sz="3400" dirty="0" smtClean="0">
                <a:solidFill>
                  <a:srgbClr val="0070C0"/>
                </a:solidFill>
              </a:rPr>
              <a:t>Who can help me? </a:t>
            </a:r>
          </a:p>
        </p:txBody>
      </p:sp>
      <p:pic>
        <p:nvPicPr>
          <p:cNvPr id="6149" name="Picture 7" descr="imageedit_2_51261954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327400"/>
            <a:ext cx="1185863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150" name="Picture 8" descr="imageedit_1_393006228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3138488"/>
            <a:ext cx="1193800" cy="238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79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1595577" y="1078535"/>
            <a:ext cx="55890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School College Link Courses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63" y="1478645"/>
            <a:ext cx="7824936" cy="487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79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1595577" y="1078535"/>
            <a:ext cx="55890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School College Link Courses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429" y="1478645"/>
            <a:ext cx="7575301" cy="49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2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793" y="1887819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n-GB" sz="2600" dirty="0">
                <a:solidFill>
                  <a:srgbClr val="002060"/>
                </a:solidFill>
              </a:rPr>
              <a:t>If any </a:t>
            </a:r>
            <a:r>
              <a:rPr lang="en-GB" sz="2600" dirty="0" smtClean="0">
                <a:solidFill>
                  <a:srgbClr val="002060"/>
                </a:solidFill>
              </a:rPr>
              <a:t>S4 are </a:t>
            </a:r>
            <a:r>
              <a:rPr lang="en-GB" sz="2600" dirty="0">
                <a:solidFill>
                  <a:srgbClr val="002060"/>
                </a:solidFill>
              </a:rPr>
              <a:t>interested in studying any of the following courses at university can you please email </a:t>
            </a:r>
            <a:r>
              <a:rPr lang="en-GB" sz="2600" dirty="0" smtClean="0">
                <a:solidFill>
                  <a:srgbClr val="002060"/>
                </a:solidFill>
              </a:rPr>
              <a:t>Miss Morton </a:t>
            </a:r>
            <a:r>
              <a:rPr lang="en-GB" sz="2600" dirty="0">
                <a:solidFill>
                  <a:srgbClr val="002060"/>
                </a:solidFill>
              </a:rPr>
              <a:t>by no later than Thursday </a:t>
            </a:r>
            <a:r>
              <a:rPr lang="en-GB" sz="2600" dirty="0" smtClean="0">
                <a:solidFill>
                  <a:srgbClr val="002060"/>
                </a:solidFill>
              </a:rPr>
              <a:t>26th February</a:t>
            </a:r>
          </a:p>
          <a:p>
            <a:pPr fontAlgn="base"/>
            <a:r>
              <a:rPr lang="en-GB" sz="2600" dirty="0" smtClean="0">
                <a:solidFill>
                  <a:srgbClr val="002060"/>
                </a:solidFill>
              </a:rPr>
              <a:t>We </a:t>
            </a:r>
            <a:r>
              <a:rPr lang="en-GB" sz="2600" dirty="0">
                <a:solidFill>
                  <a:srgbClr val="002060"/>
                </a:solidFill>
              </a:rPr>
              <a:t>have an opportunity to work with Glasgow University on the REACH qualification which can help gain entry to university </a:t>
            </a:r>
            <a:r>
              <a:rPr lang="en-GB" sz="2600" dirty="0" smtClean="0">
                <a:solidFill>
                  <a:srgbClr val="002060"/>
                </a:solidFill>
              </a:rPr>
              <a:t>courses below</a:t>
            </a:r>
            <a:r>
              <a:rPr lang="en-GB" sz="2600" dirty="0">
                <a:solidFill>
                  <a:srgbClr val="002060"/>
                </a:solidFill>
              </a:rPr>
              <a:t> </a:t>
            </a:r>
            <a:br>
              <a:rPr lang="en-GB" sz="2600" dirty="0">
                <a:solidFill>
                  <a:srgbClr val="002060"/>
                </a:solidFill>
              </a:rPr>
            </a:br>
            <a:endParaRPr lang="en-GB" sz="2600" dirty="0">
              <a:solidFill>
                <a:srgbClr val="002060"/>
              </a:solidFill>
            </a:endParaRPr>
          </a:p>
          <a:p>
            <a:pPr fontAlgn="base"/>
            <a:r>
              <a:rPr lang="en-GB" sz="2600" dirty="0">
                <a:solidFill>
                  <a:srgbClr val="FF0000"/>
                </a:solidFill>
              </a:rPr>
              <a:t>Teaching </a:t>
            </a:r>
          </a:p>
          <a:p>
            <a:pPr fontAlgn="base"/>
            <a:r>
              <a:rPr lang="en-GB" sz="2600" dirty="0">
                <a:solidFill>
                  <a:srgbClr val="FF0000"/>
                </a:solidFill>
              </a:rPr>
              <a:t>Engineering </a:t>
            </a:r>
          </a:p>
          <a:p>
            <a:pPr fontAlgn="base"/>
            <a:r>
              <a:rPr lang="en-GB" sz="2600" dirty="0">
                <a:solidFill>
                  <a:srgbClr val="FF0000"/>
                </a:solidFill>
              </a:rPr>
              <a:t>Vet Medicine </a:t>
            </a:r>
          </a:p>
          <a:p>
            <a:pPr fontAlgn="base"/>
            <a:r>
              <a:rPr lang="en-GB" sz="2600" dirty="0">
                <a:solidFill>
                  <a:srgbClr val="FF0000"/>
                </a:solidFill>
              </a:rPr>
              <a:t>Medicine </a:t>
            </a:r>
          </a:p>
          <a:p>
            <a:pPr fontAlgn="base"/>
            <a:r>
              <a:rPr lang="en-GB" sz="2600" dirty="0">
                <a:solidFill>
                  <a:srgbClr val="FF0000"/>
                </a:solidFill>
              </a:rPr>
              <a:t>Dentistry </a:t>
            </a:r>
          </a:p>
          <a:p>
            <a:pPr fontAlgn="base"/>
            <a:r>
              <a:rPr lang="en-GB" sz="2600" dirty="0">
                <a:solidFill>
                  <a:srgbClr val="FF0000"/>
                </a:solidFill>
              </a:rPr>
              <a:t>Law </a:t>
            </a:r>
          </a:p>
          <a:p>
            <a:pPr fontAlgn="base"/>
            <a:r>
              <a:rPr lang="en-GB" sz="2600" dirty="0">
                <a:solidFill>
                  <a:srgbClr val="FF0000"/>
                </a:solidFill>
              </a:rPr>
              <a:t>Accounting &amp; Finance</a:t>
            </a:r>
            <a:r>
              <a:rPr lang="en-GB" b="1" dirty="0">
                <a:solidFill>
                  <a:srgbClr val="FF0000"/>
                </a:solidFill>
              </a:rPr>
              <a:t> 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0" y="1149155"/>
            <a:ext cx="8806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2060"/>
                </a:solidFill>
              </a:rPr>
              <a:t>REACH for S4</a:t>
            </a:r>
          </a:p>
          <a:p>
            <a:pPr algn="ctr"/>
            <a:r>
              <a:rPr lang="en-GB" sz="1400" i="1" dirty="0" smtClean="0">
                <a:solidFill>
                  <a:schemeClr val="accent1">
                    <a:lumMod val="75000"/>
                  </a:schemeClr>
                </a:solidFill>
              </a:rPr>
              <a:t>Pupils who are considering going to university </a:t>
            </a:r>
            <a:endParaRPr lang="en-GB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290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339" y="2012604"/>
            <a:ext cx="7886700" cy="219850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0" y="1149155"/>
            <a:ext cx="8806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2060"/>
                </a:solidFill>
              </a:rPr>
              <a:t>Senior Career Information - Google Classroom</a:t>
            </a:r>
          </a:p>
          <a:p>
            <a:pPr algn="ctr"/>
            <a:r>
              <a:rPr lang="en-GB" sz="1400" i="1" dirty="0" smtClean="0">
                <a:solidFill>
                  <a:schemeClr val="accent1">
                    <a:lumMod val="75000"/>
                  </a:schemeClr>
                </a:solidFill>
              </a:rPr>
              <a:t>Leavers, college link courses, career opportunities, careers guidance, webinars &amp; work experience</a:t>
            </a:r>
            <a:endParaRPr lang="en-GB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4211107"/>
            <a:ext cx="7886700" cy="2231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sz="2600" dirty="0" smtClean="0">
                <a:solidFill>
                  <a:srgbClr val="002060"/>
                </a:solidFill>
              </a:rPr>
              <a:t>Access this resource through logging on to Glow</a:t>
            </a:r>
          </a:p>
          <a:p>
            <a:pPr fontAlgn="base"/>
            <a:r>
              <a:rPr lang="en-GB" sz="2600" dirty="0" smtClean="0">
                <a:solidFill>
                  <a:srgbClr val="002060"/>
                </a:solidFill>
              </a:rPr>
              <a:t>Click on the Google Classroom tile on the Glow main screen</a:t>
            </a:r>
            <a:br>
              <a:rPr lang="en-GB" sz="2600" dirty="0" smtClean="0">
                <a:solidFill>
                  <a:srgbClr val="002060"/>
                </a:solidFill>
              </a:rPr>
            </a:br>
            <a:endParaRPr lang="en-GB" sz="2600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881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860425" y="739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78843" y="1809451"/>
            <a:ext cx="7848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altLang="en-US" b="1" dirty="0" smtClean="0">
                <a:solidFill>
                  <a:srgbClr val="FF0000"/>
                </a:solidFill>
                <a:ea typeface="Calibri" panose="020F0502020204030204" pitchFamily="34" charset="0"/>
              </a:rPr>
              <a:t>School Supports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dirty="0" smtClean="0">
                <a:solidFill>
                  <a:srgbClr val="002060"/>
                </a:solidFill>
                <a:ea typeface="Calibri" panose="020F0502020204030204" pitchFamily="34" charset="0"/>
              </a:rPr>
              <a:t>Mr </a:t>
            </a:r>
            <a:r>
              <a:rPr lang="en-GB" altLang="en-US" dirty="0">
                <a:solidFill>
                  <a:srgbClr val="002060"/>
                </a:solidFill>
                <a:ea typeface="Calibri" panose="020F0502020204030204" pitchFamily="34" charset="0"/>
              </a:rPr>
              <a:t>Herd </a:t>
            </a:r>
            <a:r>
              <a:rPr lang="en-GB" altLang="en-US" dirty="0" smtClean="0">
                <a:solidFill>
                  <a:srgbClr val="002060"/>
                </a:solidFill>
                <a:ea typeface="Calibri" panose="020F0502020204030204" pitchFamily="34" charset="0"/>
              </a:rPr>
              <a:t>(DHT) </a:t>
            </a:r>
            <a:r>
              <a:rPr lang="en-GB" altLang="en-US" dirty="0" smtClean="0">
                <a:solidFill>
                  <a:srgbClr val="002060"/>
                </a:solidFill>
                <a:ea typeface="Calibri" panose="020F0502020204030204" pitchFamily="34" charset="0"/>
                <a:hlinkClick r:id="rId2"/>
              </a:rPr>
              <a:t>gw09herdjohn@ea.n-ayrshire.sch.uk</a:t>
            </a:r>
            <a:endParaRPr lang="en-GB" altLang="en-US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dirty="0" smtClean="0">
                <a:solidFill>
                  <a:srgbClr val="002060"/>
                </a:solidFill>
                <a:ea typeface="Calibri" panose="020F0502020204030204" pitchFamily="34" charset="0"/>
              </a:rPr>
              <a:t>Miss Morton (PT DYW) </a:t>
            </a:r>
            <a:r>
              <a:rPr lang="en-GB" altLang="en-US" dirty="0" smtClean="0">
                <a:solidFill>
                  <a:srgbClr val="002060"/>
                </a:solidFill>
                <a:ea typeface="Calibri" panose="020F0502020204030204" pitchFamily="34" charset="0"/>
                <a:hlinkClick r:id="rId3"/>
              </a:rPr>
              <a:t>gw17mortonkayleigh1@ea.n-ayrshire.sch.uk</a:t>
            </a:r>
            <a:endParaRPr lang="en-GB" altLang="en-US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dirty="0" smtClean="0">
                <a:solidFill>
                  <a:srgbClr val="002060"/>
                </a:solidFill>
                <a:ea typeface="Calibri" panose="020F0502020204030204" pitchFamily="34" charset="0"/>
              </a:rPr>
              <a:t>Miss Walker (School Librarian) </a:t>
            </a:r>
            <a:r>
              <a:rPr lang="en-GB" altLang="en-US" dirty="0" smtClean="0">
                <a:solidFill>
                  <a:srgbClr val="002060"/>
                </a:solidFill>
                <a:ea typeface="Calibri" panose="020F0502020204030204" pitchFamily="34" charset="0"/>
                <a:hlinkClick r:id="rId4"/>
              </a:rPr>
              <a:t>gw16walkersuzanne@ea.n-ayrshire.sch.uk</a:t>
            </a:r>
            <a:endParaRPr lang="en-GB" altLang="en-US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dirty="0" smtClean="0">
                <a:solidFill>
                  <a:srgbClr val="002060"/>
                </a:solidFill>
                <a:ea typeface="Calibri" panose="020F0502020204030204" pitchFamily="34" charset="0"/>
              </a:rPr>
              <a:t> Miss Shaw (PTPC </a:t>
            </a:r>
            <a:r>
              <a:rPr lang="en-GB" altLang="en-US" dirty="0" err="1" smtClean="0">
                <a:solidFill>
                  <a:srgbClr val="002060"/>
                </a:solidFill>
                <a:ea typeface="Calibri" panose="020F0502020204030204" pitchFamily="34" charset="0"/>
              </a:rPr>
              <a:t>Parkend</a:t>
            </a:r>
            <a:r>
              <a:rPr lang="en-GB" altLang="en-US" dirty="0" smtClean="0">
                <a:solidFill>
                  <a:srgbClr val="002060"/>
                </a:solidFill>
                <a:ea typeface="Calibri" panose="020F0502020204030204" pitchFamily="34" charset="0"/>
              </a:rPr>
              <a:t>) </a:t>
            </a:r>
            <a:r>
              <a:rPr lang="en-GB" altLang="en-US" dirty="0" smtClean="0">
                <a:solidFill>
                  <a:srgbClr val="002060"/>
                </a:solidFill>
                <a:ea typeface="Calibri" panose="020F0502020204030204" pitchFamily="34" charset="0"/>
                <a:hlinkClick r:id="rId5"/>
              </a:rPr>
              <a:t>gw09shawhelen@ea.n-ayrshire.sch.uk</a:t>
            </a:r>
            <a:endParaRPr lang="en-GB" altLang="en-US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dirty="0" smtClean="0">
                <a:solidFill>
                  <a:srgbClr val="002060"/>
                </a:solidFill>
                <a:ea typeface="Calibri" panose="020F0502020204030204" pitchFamily="34" charset="0"/>
              </a:rPr>
              <a:t>Mrs Scott  (PTPC Warner) </a:t>
            </a:r>
            <a:r>
              <a:rPr lang="en-GB" altLang="en-US" dirty="0" smtClean="0">
                <a:solidFill>
                  <a:srgbClr val="002060"/>
                </a:solidFill>
                <a:ea typeface="Calibri" panose="020F0502020204030204" pitchFamily="34" charset="0"/>
                <a:hlinkClick r:id="rId6"/>
              </a:rPr>
              <a:t>gw09scottclaire4@ea.n-ayrshire.sch.uk</a:t>
            </a:r>
            <a:endParaRPr lang="en-GB" altLang="en-US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dirty="0" smtClean="0">
                <a:solidFill>
                  <a:srgbClr val="002060"/>
                </a:solidFill>
                <a:ea typeface="Calibri" panose="020F0502020204030204" pitchFamily="34" charset="0"/>
              </a:rPr>
              <a:t>Miss Lynch (PTPC Ashgrove) </a:t>
            </a:r>
            <a:r>
              <a:rPr lang="en-GB" altLang="en-US" dirty="0" smtClean="0">
                <a:solidFill>
                  <a:srgbClr val="002060"/>
                </a:solidFill>
                <a:ea typeface="Calibri" panose="020F0502020204030204" pitchFamily="34" charset="0"/>
                <a:hlinkClick r:id="rId7"/>
              </a:rPr>
              <a:t>gw16lynchamanda@ea.n-ayrshire.sch.uk</a:t>
            </a:r>
            <a:endParaRPr lang="en-GB" altLang="en-US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algn="ctr">
              <a:defRPr/>
            </a:pPr>
            <a:endParaRPr lang="en-GB" altLang="en-US" b="1" dirty="0" smtClean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algn="ctr">
              <a:defRPr/>
            </a:pPr>
            <a:r>
              <a:rPr lang="en-GB" altLang="en-US" b="1" dirty="0" smtClean="0">
                <a:solidFill>
                  <a:srgbClr val="FF0000"/>
                </a:solidFill>
                <a:ea typeface="Calibri" panose="020F0502020204030204" pitchFamily="34" charset="0"/>
              </a:rPr>
              <a:t>SDS Careers </a:t>
            </a:r>
            <a:r>
              <a:rPr lang="en-GB" altLang="en-US" b="1" dirty="0">
                <a:solidFill>
                  <a:srgbClr val="FF0000"/>
                </a:solidFill>
                <a:ea typeface="Calibri" panose="020F0502020204030204" pitchFamily="34" charset="0"/>
              </a:rPr>
              <a:t>Guidance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02060"/>
                </a:solidFill>
                <a:ea typeface="Calibri" panose="020F0502020204030204" pitchFamily="34" charset="0"/>
              </a:rPr>
              <a:t>Lesley Niven </a:t>
            </a:r>
            <a:r>
              <a:rPr lang="en-GB" altLang="en-US" dirty="0" smtClean="0">
                <a:solidFill>
                  <a:srgbClr val="002060"/>
                </a:solidFill>
                <a:ea typeface="Calibri" panose="020F0502020204030204" pitchFamily="34" charset="0"/>
              </a:rPr>
              <a:t>(Careers Adviser) </a:t>
            </a:r>
            <a:r>
              <a:rPr lang="en-GB" altLang="en-US" dirty="0" smtClean="0">
                <a:ea typeface="Calibri" panose="020F0502020204030204" pitchFamily="34" charset="0"/>
                <a:hlinkClick r:id="rId8"/>
              </a:rPr>
              <a:t>lesley.niven@sds.co.uk</a:t>
            </a:r>
            <a:r>
              <a:rPr lang="en-GB" altLang="en-US" dirty="0" smtClean="0">
                <a:ea typeface="Calibri" panose="020F0502020204030204" pitchFamily="34" charset="0"/>
              </a:rPr>
              <a:t> </a:t>
            </a:r>
            <a:r>
              <a:rPr lang="en-GB" altLang="en-U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or 07917200965 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02060"/>
                </a:solidFill>
                <a:ea typeface="Calibri" panose="020F0502020204030204" pitchFamily="34" charset="0"/>
              </a:rPr>
              <a:t>Christine Strain (Work Coach) </a:t>
            </a:r>
            <a:r>
              <a:rPr lang="en-GB" altLang="en-US" dirty="0" smtClean="0">
                <a:ea typeface="Calibri" panose="020F0502020204030204" pitchFamily="34" charset="0"/>
                <a:hlinkClick r:id="rId9"/>
              </a:rPr>
              <a:t>christine.strain@sds.co.uk</a:t>
            </a:r>
            <a:r>
              <a:rPr lang="en-GB" altLang="en-US" dirty="0" smtClean="0">
                <a:ea typeface="Calibri" panose="020F0502020204030204" pitchFamily="34" charset="0"/>
              </a:rPr>
              <a:t> </a:t>
            </a:r>
            <a:r>
              <a:rPr lang="en-GB" altLang="en-U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or 07766087074</a:t>
            </a:r>
          </a:p>
          <a:p>
            <a:pPr algn="ctr">
              <a:defRPr/>
            </a:pPr>
            <a:endParaRPr lang="en-GB" alt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900" y="4389119"/>
            <a:ext cx="1031090" cy="1002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0" y="1155426"/>
            <a:ext cx="88062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Who can help me?</a:t>
            </a:r>
          </a:p>
          <a:p>
            <a:pPr algn="ctr"/>
            <a:endParaRPr lang="en-GB" sz="2800" b="1" dirty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240" y="1311266"/>
            <a:ext cx="1035750" cy="109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755650" y="912177"/>
            <a:ext cx="76327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3600" b="1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36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36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6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Our </a:t>
            </a:r>
            <a:r>
              <a:rPr lang="en-GB" altLang="en-US" sz="36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Vision: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200" i="1" dirty="0" smtClean="0">
                <a:solidFill>
                  <a:srgbClr val="0070C0"/>
                </a:solidFill>
                <a:latin typeface="+mn-lt"/>
                <a:cs typeface="+mn-cs"/>
              </a:rPr>
              <a:t>To </a:t>
            </a:r>
            <a:r>
              <a:rPr lang="en-GB" altLang="en-US" sz="2200" i="1" dirty="0">
                <a:solidFill>
                  <a:srgbClr val="0070C0"/>
                </a:solidFill>
                <a:latin typeface="+mn-lt"/>
                <a:cs typeface="+mn-cs"/>
              </a:rPr>
              <a:t>provide an equitable and excellent learning environment for ALL pupils which enables them to maximise their full potential and supports them into appropriate, positive and sustainable destinations.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GB" altLang="en-US" sz="36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endParaRPr lang="en-GB" altLang="en-US" sz="1800" b="1" i="1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324" y="1204632"/>
            <a:ext cx="1345696" cy="14230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45919" y="5214637"/>
            <a:ext cx="5852159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GB" altLang="en-US" sz="3600" i="1" dirty="0">
                <a:solidFill>
                  <a:srgbClr val="002060"/>
                </a:solidFill>
              </a:rPr>
              <a:t>Our Values</a:t>
            </a:r>
            <a:r>
              <a:rPr lang="en-GB" altLang="en-US" sz="3600" i="1" dirty="0" smtClean="0">
                <a:solidFill>
                  <a:srgbClr val="002060"/>
                </a:solidFill>
              </a:rPr>
              <a:t>:</a:t>
            </a:r>
            <a:endParaRPr lang="en-GB" altLang="en-US" sz="3600" b="1" i="1" dirty="0">
              <a:solidFill>
                <a:srgbClr val="002060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None/>
            </a:pPr>
            <a:endParaRPr lang="en-GB" sz="2200" i="1" dirty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None/>
            </a:pPr>
            <a:endParaRPr lang="en-GB" sz="2200" i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37803" y="5958494"/>
            <a:ext cx="5786848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GB" sz="2200" i="1" dirty="0">
                <a:solidFill>
                  <a:srgbClr val="0070C0"/>
                </a:solidFill>
              </a:rPr>
              <a:t>Respect</a:t>
            </a:r>
            <a:r>
              <a:rPr lang="en-GB" sz="2200" i="1" dirty="0"/>
              <a:t>		</a:t>
            </a:r>
            <a:r>
              <a:rPr lang="en-GB" sz="2200" i="1" dirty="0">
                <a:solidFill>
                  <a:srgbClr val="FF0000"/>
                </a:solidFill>
              </a:rPr>
              <a:t>Equality</a:t>
            </a:r>
            <a:r>
              <a:rPr lang="en-GB" sz="2200" i="1" dirty="0"/>
              <a:t>		</a:t>
            </a:r>
            <a:r>
              <a:rPr lang="en-GB" sz="2200" i="1" dirty="0" smtClean="0">
                <a:solidFill>
                  <a:srgbClr val="00B050"/>
                </a:solidFill>
              </a:rPr>
              <a:t>Determination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endParaRPr lang="en-GB" sz="2200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9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0" y="1061283"/>
            <a:ext cx="8806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2060"/>
                </a:solidFill>
              </a:rPr>
              <a:t>University </a:t>
            </a:r>
            <a:r>
              <a:rPr lang="en-GB" sz="2800" b="1" dirty="0">
                <a:solidFill>
                  <a:srgbClr val="002060"/>
                </a:solidFill>
              </a:rPr>
              <a:t>Applicants - S5/6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43" y="5697418"/>
            <a:ext cx="769257" cy="8134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0571" y="2176041"/>
            <a:ext cx="85057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All pupils who have applied to UCAS - check your email and UCAS track regularly</a:t>
            </a:r>
          </a:p>
          <a:p>
            <a:pPr marL="800100" lvl="1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en-GB" dirty="0" smtClean="0">
                <a:solidFill>
                  <a:srgbClr val="FF0000"/>
                </a:solidFill>
                <a:hlinkClick r:id="rId3"/>
              </a:rPr>
              <a:t>www.ucas.com/undergraduate/after-you-apply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When you receive an offer from a university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Types of offers:</a:t>
            </a:r>
          </a:p>
          <a:p>
            <a:pPr marL="1257300" lvl="2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hlinkClick r:id="rId4"/>
              </a:rPr>
              <a:t>https://</a:t>
            </a:r>
            <a:r>
              <a:rPr lang="en-GB" dirty="0" smtClean="0">
                <a:solidFill>
                  <a:srgbClr val="FF0000"/>
                </a:solidFill>
                <a:hlinkClick r:id="rId4"/>
              </a:rPr>
              <a:t>www.ucas.com/undergraduate/after-you-apply/types-offer/replying-your-ucas-undergraduate-offers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 lvl="1">
              <a:buClr>
                <a:srgbClr val="002060"/>
              </a:buClr>
            </a:pPr>
            <a:endParaRPr lang="en-GB" dirty="0" smtClean="0">
              <a:solidFill>
                <a:srgbClr val="FF0000"/>
              </a:solidFill>
            </a:endParaRPr>
          </a:p>
          <a:p>
            <a:pPr lvl="1">
              <a:buClr>
                <a:srgbClr val="002060"/>
              </a:buClr>
            </a:pPr>
            <a:endParaRPr lang="en-GB" dirty="0">
              <a:solidFill>
                <a:srgbClr val="FF0000"/>
              </a:solidFill>
            </a:endParaRPr>
          </a:p>
          <a:p>
            <a:pPr marL="342900" lvl="1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Making the right decision/responding to universities:</a:t>
            </a:r>
          </a:p>
          <a:p>
            <a:pPr marL="1257300" lvl="2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hlinkClick r:id="rId5"/>
              </a:rPr>
              <a:t>https://</a:t>
            </a:r>
            <a:r>
              <a:rPr lang="en-GB" dirty="0" smtClean="0">
                <a:solidFill>
                  <a:srgbClr val="FF0000"/>
                </a:solidFill>
                <a:hlinkClick r:id="rId5"/>
              </a:rPr>
              <a:t>www.ucas.com/undergraduate/after-you-apply/making-right-decision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 smtClean="0">
              <a:solidFill>
                <a:srgbClr val="00206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1608640" y="1680217"/>
            <a:ext cx="55890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How can we help?</a:t>
            </a:r>
          </a:p>
        </p:txBody>
      </p:sp>
    </p:spTree>
    <p:extLst>
      <p:ext uri="{BB962C8B-B14F-4D97-AF65-F5344CB8AC3E}">
        <p14:creationId xmlns:p14="http://schemas.microsoft.com/office/powerpoint/2010/main" val="30683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0" y="1061283"/>
            <a:ext cx="8806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</a:rPr>
              <a:t>University Applicants - S5/6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43" y="5697418"/>
            <a:ext cx="769257" cy="8134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0571" y="1953973"/>
            <a:ext cx="85057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Check on funding for your course:</a:t>
            </a:r>
          </a:p>
          <a:p>
            <a:pPr marL="800100" lvl="1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hlinkClick r:id="rId3"/>
              </a:rPr>
              <a:t>https://www.saas.gov.uk</a:t>
            </a:r>
            <a:r>
              <a:rPr lang="en-GB" dirty="0" smtClean="0">
                <a:solidFill>
                  <a:srgbClr val="FF0000"/>
                </a:solidFill>
                <a:hlinkClick r:id="rId3"/>
              </a:rPr>
              <a:t>/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Webinars - </a:t>
            </a:r>
            <a:r>
              <a:rPr lang="en-GB" dirty="0">
                <a:solidFill>
                  <a:srgbClr val="FF0000"/>
                </a:solidFill>
                <a:hlinkClick r:id="rId4"/>
              </a:rPr>
              <a:t>https://</a:t>
            </a:r>
            <a:r>
              <a:rPr lang="en-GB" dirty="0" smtClean="0">
                <a:solidFill>
                  <a:srgbClr val="FF0000"/>
                </a:solidFill>
                <a:hlinkClick r:id="rId4"/>
              </a:rPr>
              <a:t>www.eventbrite.co.uk/o/student-awards-agency-scotland-460580653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Let Mr Herd and/or Miss Morton know about your offers and what one you are thinking of accepting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We can help with a back up plan for other applications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You </a:t>
            </a:r>
            <a:r>
              <a:rPr lang="en-GB" dirty="0">
                <a:solidFill>
                  <a:srgbClr val="002060"/>
                </a:solidFill>
              </a:rPr>
              <a:t>will be able to attend a leavers support session via </a:t>
            </a:r>
            <a:r>
              <a:rPr lang="en-GB" dirty="0">
                <a:solidFill>
                  <a:srgbClr val="FF0000"/>
                </a:solidFill>
              </a:rPr>
              <a:t>MS Teams: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</a:rPr>
              <a:t>Each Monday P4 – 11.40 – </a:t>
            </a:r>
            <a:r>
              <a:rPr lang="en-GB" b="1" dirty="0" smtClean="0">
                <a:solidFill>
                  <a:srgbClr val="FF0000"/>
                </a:solidFill>
              </a:rPr>
              <a:t>12.30</a:t>
            </a:r>
          </a:p>
          <a:p>
            <a:pPr lvl="1"/>
            <a:endParaRPr lang="en-GB" b="1" dirty="0">
              <a:solidFill>
                <a:srgbClr val="FF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We will email a link to invite </a:t>
            </a:r>
            <a:r>
              <a:rPr lang="en-GB" dirty="0" smtClean="0">
                <a:solidFill>
                  <a:srgbClr val="002060"/>
                </a:solidFill>
              </a:rPr>
              <a:t>you and there is a link on the </a:t>
            </a:r>
            <a:r>
              <a:rPr lang="en-GB" dirty="0" smtClean="0">
                <a:solidFill>
                  <a:srgbClr val="FF0000"/>
                </a:solidFill>
              </a:rPr>
              <a:t>Senior </a:t>
            </a:r>
            <a:r>
              <a:rPr lang="en-GB" dirty="0">
                <a:solidFill>
                  <a:srgbClr val="FF0000"/>
                </a:solidFill>
              </a:rPr>
              <a:t>Career Information Google Classroom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rgbClr val="00206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2060"/>
              </a:solidFill>
            </a:endParaRPr>
          </a:p>
          <a:p>
            <a:pPr marL="342900" indent="-3429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1608640" y="1553863"/>
            <a:ext cx="55890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How can we help?</a:t>
            </a:r>
          </a:p>
        </p:txBody>
      </p:sp>
    </p:spTree>
    <p:extLst>
      <p:ext uri="{BB962C8B-B14F-4D97-AF65-F5344CB8AC3E}">
        <p14:creationId xmlns:p14="http://schemas.microsoft.com/office/powerpoint/2010/main" val="114782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0" y="1155426"/>
            <a:ext cx="8806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2060"/>
                </a:solidFill>
              </a:rPr>
              <a:t>School Leavers - S4, S5, S6</a:t>
            </a:r>
            <a:endParaRPr lang="en-GB" sz="2800" b="1" dirty="0">
              <a:solidFill>
                <a:srgbClr val="00206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119" y="4983364"/>
            <a:ext cx="1444481" cy="1527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0571" y="2029601"/>
            <a:ext cx="905124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Email Mr Herd or Miss Morton to confirm you are thinking of leaving </a:t>
            </a:r>
          </a:p>
          <a:p>
            <a:r>
              <a:rPr lang="en-GB" sz="1200" dirty="0">
                <a:solidFill>
                  <a:srgbClr val="002060"/>
                </a:solidFill>
              </a:rPr>
              <a:t> </a:t>
            </a:r>
            <a:r>
              <a:rPr lang="en-GB" sz="1200" dirty="0" smtClean="0">
                <a:solidFill>
                  <a:srgbClr val="002060"/>
                </a:solidFill>
              </a:rPr>
              <a:t>         (if you have not already)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We can help with college, employment, modern apprenticeships and training…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You will be able to attend a leavers support session via </a:t>
            </a:r>
            <a:r>
              <a:rPr lang="en-GB" sz="1600" dirty="0">
                <a:solidFill>
                  <a:srgbClr val="FF0000"/>
                </a:solidFill>
              </a:rPr>
              <a:t>MS Teams: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FF0000"/>
                </a:solidFill>
              </a:rPr>
              <a:t>Each Monday P4 – 11.40 – 12.30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We will email a link to invite you and there is a link on the </a:t>
            </a:r>
            <a:r>
              <a:rPr lang="en-GB" sz="1600" dirty="0">
                <a:solidFill>
                  <a:srgbClr val="FF0000"/>
                </a:solidFill>
              </a:rPr>
              <a:t>Senior Career Information Google Classroom</a:t>
            </a:r>
          </a:p>
          <a:p>
            <a:pPr lvl="1"/>
            <a:endParaRPr lang="en-GB" sz="16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SDS Advisors will be able to offer one to one support via email, telephone or MS Teams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Online resources such as:  </a:t>
            </a:r>
            <a:r>
              <a:rPr lang="en-GB" sz="1600" dirty="0" err="1" smtClean="0">
                <a:solidFill>
                  <a:srgbClr val="002060"/>
                </a:solidFill>
              </a:rPr>
              <a:t>PlanIT</a:t>
            </a:r>
            <a:r>
              <a:rPr lang="en-GB" sz="1600" dirty="0" smtClean="0">
                <a:solidFill>
                  <a:srgbClr val="002060"/>
                </a:solidFill>
              </a:rPr>
              <a:t> Plus, My WOW, college websites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Senior Career Information Google </a:t>
            </a:r>
            <a:r>
              <a:rPr lang="en-GB" sz="1600" dirty="0" smtClean="0">
                <a:solidFill>
                  <a:srgbClr val="FF0000"/>
                </a:solidFill>
              </a:rPr>
              <a:t>Classroom – </a:t>
            </a:r>
            <a:r>
              <a:rPr lang="en-GB" sz="1600" dirty="0" smtClean="0">
                <a:solidFill>
                  <a:srgbClr val="002060"/>
                </a:solidFill>
              </a:rPr>
              <a:t>pupils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>
                <a:solidFill>
                  <a:srgbClr val="002060"/>
                </a:solidFill>
              </a:rPr>
              <a:t>can fill out a Ayrshire College </a:t>
            </a:r>
          </a:p>
          <a:p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smtClean="0">
                <a:solidFill>
                  <a:srgbClr val="002060"/>
                </a:solidFill>
              </a:rPr>
              <a:t>      application form to help with college applications &amp; personal statements:</a:t>
            </a:r>
          </a:p>
          <a:p>
            <a:pPr algn="ctr"/>
            <a:r>
              <a:rPr lang="en-GB" sz="1600" dirty="0" smtClean="0">
                <a:solidFill>
                  <a:srgbClr val="002060"/>
                </a:solidFill>
                <a:hlinkClick r:id="rId3"/>
              </a:rPr>
              <a:t>https</a:t>
            </a:r>
            <a:r>
              <a:rPr lang="en-GB" sz="1600" dirty="0">
                <a:solidFill>
                  <a:srgbClr val="002060"/>
                </a:solidFill>
                <a:hlinkClick r:id="rId3"/>
              </a:rPr>
              <a:t>://www.youtube.com/watch?v=7vQw0sq8Od0&amp;safe=active</a:t>
            </a:r>
            <a:endParaRPr lang="en-GB" sz="1600" dirty="0">
              <a:solidFill>
                <a:srgbClr val="002060"/>
              </a:solidFill>
            </a:endParaRPr>
          </a:p>
          <a:p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1608640" y="1678646"/>
            <a:ext cx="55890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How can we help?</a:t>
            </a:r>
          </a:p>
        </p:txBody>
      </p:sp>
    </p:spTree>
    <p:extLst>
      <p:ext uri="{BB962C8B-B14F-4D97-AF65-F5344CB8AC3E}">
        <p14:creationId xmlns:p14="http://schemas.microsoft.com/office/powerpoint/2010/main" val="33810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0" y="1155426"/>
            <a:ext cx="8806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2060"/>
                </a:solidFill>
              </a:rPr>
              <a:t>Option Choices - S4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smtClean="0">
                <a:solidFill>
                  <a:srgbClr val="002060"/>
                </a:solidFill>
              </a:rPr>
              <a:t>&amp; S5 (March)</a:t>
            </a:r>
            <a:endParaRPr lang="en-GB" sz="2800" b="1" dirty="0">
              <a:solidFill>
                <a:srgbClr val="00206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119" y="4983364"/>
            <a:ext cx="1444481" cy="1527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2753" y="1949981"/>
            <a:ext cx="905124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Given </a:t>
            </a:r>
            <a:r>
              <a:rPr lang="en-GB" sz="1600" dirty="0">
                <a:solidFill>
                  <a:srgbClr val="002060"/>
                </a:solidFill>
              </a:rPr>
              <a:t>the present circumstances of remote learning, S4/5 pupils will not have the opportunity to meet with their pastoral care teacher and/or depute head to discuss option choices for next session on a face to face </a:t>
            </a:r>
            <a:r>
              <a:rPr lang="en-GB" sz="1600" dirty="0" smtClean="0">
                <a:solidFill>
                  <a:srgbClr val="002060"/>
                </a:solidFill>
              </a:rPr>
              <a:t>basis</a:t>
            </a:r>
            <a:endParaRPr lang="en-GB" sz="1600" dirty="0">
              <a:solidFill>
                <a:srgbClr val="002060"/>
              </a:solidFill>
            </a:endParaRPr>
          </a:p>
          <a:p>
            <a:r>
              <a:rPr lang="en-GB" sz="1600" dirty="0">
                <a:solidFill>
                  <a:srgbClr val="002060"/>
                </a:solidFill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Your </a:t>
            </a:r>
            <a:r>
              <a:rPr lang="en-GB" sz="1600" dirty="0" smtClean="0">
                <a:solidFill>
                  <a:srgbClr val="002060"/>
                </a:solidFill>
              </a:rPr>
              <a:t>pastoral </a:t>
            </a:r>
            <a:r>
              <a:rPr lang="en-GB" sz="1600" dirty="0">
                <a:solidFill>
                  <a:srgbClr val="002060"/>
                </a:solidFill>
              </a:rPr>
              <a:t>teacher will make contact/telephone to discuss your </a:t>
            </a:r>
            <a:r>
              <a:rPr lang="en-GB" sz="1600" dirty="0" smtClean="0">
                <a:solidFill>
                  <a:srgbClr val="002060"/>
                </a:solidFill>
              </a:rPr>
              <a:t>options</a:t>
            </a:r>
            <a:r>
              <a:rPr lang="en-GB" sz="1600" dirty="0">
                <a:solidFill>
                  <a:srgbClr val="002060"/>
                </a:solidFill>
              </a:rPr>
              <a:t>, the timeframe for </a:t>
            </a:r>
            <a:r>
              <a:rPr lang="en-GB" sz="1600" dirty="0" smtClean="0">
                <a:solidFill>
                  <a:srgbClr val="002060"/>
                </a:solidFill>
              </a:rPr>
              <a:t>this will be in March</a:t>
            </a:r>
            <a:r>
              <a:rPr lang="en-GB" sz="1600" dirty="0">
                <a:solidFill>
                  <a:srgbClr val="002060"/>
                </a:solidFill>
              </a:rPr>
              <a:t> and the school will be in </a:t>
            </a:r>
            <a:r>
              <a:rPr lang="en-GB" sz="1600" dirty="0" smtClean="0">
                <a:solidFill>
                  <a:srgbClr val="002060"/>
                </a:solidFill>
              </a:rPr>
              <a:t>touch to confirm the roll out of option interviews via the Head teacher update</a:t>
            </a:r>
            <a:r>
              <a:rPr lang="en-GB" sz="1600" dirty="0">
                <a:solidFill>
                  <a:srgbClr val="002060"/>
                </a:solidFill>
              </a:rPr>
              <a:t>  </a:t>
            </a:r>
            <a:endParaRPr lang="en-GB" sz="1600" dirty="0" smtClean="0">
              <a:solidFill>
                <a:srgbClr val="002060"/>
              </a:solidFill>
            </a:endParaRPr>
          </a:p>
          <a:p>
            <a:endParaRPr lang="en-GB" sz="1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I</a:t>
            </a:r>
            <a:r>
              <a:rPr lang="en-GB" sz="1600" dirty="0" smtClean="0">
                <a:solidFill>
                  <a:srgbClr val="002060"/>
                </a:solidFill>
              </a:rPr>
              <a:t>f </a:t>
            </a:r>
            <a:r>
              <a:rPr lang="en-GB" sz="1600" dirty="0">
                <a:solidFill>
                  <a:srgbClr val="002060"/>
                </a:solidFill>
              </a:rPr>
              <a:t>there is a specific time that parents/carers would like to schedule a telephone call to discuss option choices this can be done by emailing </a:t>
            </a:r>
            <a:r>
              <a:rPr lang="en-GB" sz="1600" dirty="0" smtClean="0">
                <a:solidFill>
                  <a:srgbClr val="002060"/>
                </a:solidFill>
              </a:rPr>
              <a:t>your Pastoral Teacher </a:t>
            </a:r>
            <a:r>
              <a:rPr lang="en-GB" sz="1200" dirty="0" smtClean="0">
                <a:solidFill>
                  <a:srgbClr val="002060"/>
                </a:solidFill>
              </a:rPr>
              <a:t>(contact details on later slide)</a:t>
            </a:r>
            <a:endParaRPr lang="en-GB" sz="1200" dirty="0">
              <a:solidFill>
                <a:srgbClr val="002060"/>
              </a:solidFill>
            </a:endParaRPr>
          </a:p>
          <a:p>
            <a:r>
              <a:rPr lang="en-GB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Please note that there is a copy of the Senior option form available on the school website </a:t>
            </a:r>
            <a:r>
              <a:rPr lang="en-GB" sz="1600" dirty="0" smtClean="0">
                <a:solidFill>
                  <a:srgbClr val="002060"/>
                </a:solidFill>
              </a:rPr>
              <a:t>at: </a:t>
            </a:r>
            <a:r>
              <a:rPr lang="en-GB" sz="1600" dirty="0" smtClean="0">
                <a:solidFill>
                  <a:srgbClr val="002060"/>
                </a:solidFill>
                <a:hlinkClick r:id="rId3"/>
              </a:rPr>
              <a:t>https</a:t>
            </a:r>
            <a:r>
              <a:rPr lang="en-GB" sz="1600" dirty="0">
                <a:solidFill>
                  <a:srgbClr val="002060"/>
                </a:solidFill>
                <a:hlinkClick r:id="rId3"/>
              </a:rPr>
              <a:t>://blogs.glowscotland.org.uk/na/auchenharvieacademy/options/</a:t>
            </a:r>
            <a:endParaRPr lang="en-GB" sz="1600" dirty="0">
              <a:solidFill>
                <a:srgbClr val="002060"/>
              </a:solidFill>
            </a:endParaRPr>
          </a:p>
          <a:p>
            <a:pPr lvl="1"/>
            <a:endParaRPr lang="en-GB" sz="16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SDS Advisors will be able to offer one to one support to give you career advice </a:t>
            </a:r>
          </a:p>
          <a:p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smtClean="0">
                <a:solidFill>
                  <a:srgbClr val="002060"/>
                </a:solidFill>
              </a:rPr>
              <a:t>       before your option interview via email, telephone or MS Teams </a:t>
            </a:r>
            <a:r>
              <a:rPr lang="en-GB" sz="1100" dirty="0">
                <a:solidFill>
                  <a:srgbClr val="002060"/>
                </a:solidFill>
              </a:rPr>
              <a:t>(contact details on later slide)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Online resources such as:  </a:t>
            </a:r>
            <a:r>
              <a:rPr lang="en-GB" sz="1600" dirty="0" err="1" smtClean="0">
                <a:solidFill>
                  <a:srgbClr val="002060"/>
                </a:solidFill>
              </a:rPr>
              <a:t>PlanIT</a:t>
            </a:r>
            <a:r>
              <a:rPr lang="en-GB" sz="1600" dirty="0" smtClean="0">
                <a:solidFill>
                  <a:srgbClr val="002060"/>
                </a:solidFill>
              </a:rPr>
              <a:t> Plus, My WOW, college &amp; university websites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2060"/>
              </a:solidFill>
            </a:endParaRPr>
          </a:p>
          <a:p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1608640" y="1549871"/>
            <a:ext cx="55890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How can we help?</a:t>
            </a:r>
          </a:p>
        </p:txBody>
      </p:sp>
    </p:spTree>
    <p:extLst>
      <p:ext uri="{BB962C8B-B14F-4D97-AF65-F5344CB8AC3E}">
        <p14:creationId xmlns:p14="http://schemas.microsoft.com/office/powerpoint/2010/main" val="364749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0" y="1156331"/>
            <a:ext cx="8806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2060"/>
                </a:solidFill>
              </a:rPr>
              <a:t>School Link College Courses- S4, S5, S6</a:t>
            </a:r>
          </a:p>
          <a:p>
            <a:pPr algn="ctr"/>
            <a:r>
              <a:rPr lang="en-GB" sz="1400" i="1" dirty="0">
                <a:solidFill>
                  <a:schemeClr val="accent1">
                    <a:lumMod val="75000"/>
                  </a:schemeClr>
                </a:solidFill>
              </a:rPr>
              <a:t>Staying on at school but doing a </a:t>
            </a:r>
            <a:r>
              <a:rPr lang="en-GB" sz="1400" i="1" dirty="0" smtClean="0">
                <a:solidFill>
                  <a:schemeClr val="accent1">
                    <a:lumMod val="75000"/>
                  </a:schemeClr>
                </a:solidFill>
              </a:rPr>
              <a:t>college course as part of your timetable</a:t>
            </a:r>
            <a:endParaRPr lang="en-GB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119" y="4983364"/>
            <a:ext cx="1444481" cy="1527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7383" y="2095050"/>
            <a:ext cx="876386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Email Mr Herd or Miss Morton to confirm you are wanting to do a college course </a:t>
            </a:r>
            <a:r>
              <a:rPr lang="en-GB" sz="1600" i="1" dirty="0" smtClean="0">
                <a:solidFill>
                  <a:srgbClr val="002060"/>
                </a:solidFill>
              </a:rPr>
              <a:t>(</a:t>
            </a:r>
            <a:r>
              <a:rPr lang="en-GB" sz="1600" dirty="0">
                <a:solidFill>
                  <a:srgbClr val="002060"/>
                </a:solidFill>
              </a:rPr>
              <a:t>if you have not </a:t>
            </a:r>
            <a:r>
              <a:rPr lang="en-GB" sz="1600" dirty="0" smtClean="0">
                <a:solidFill>
                  <a:srgbClr val="002060"/>
                </a:solidFill>
              </a:rPr>
              <a:t>already)</a:t>
            </a:r>
          </a:p>
          <a:p>
            <a:endParaRPr lang="en-GB" sz="16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You will be able to attend an application support session via </a:t>
            </a:r>
            <a:r>
              <a:rPr lang="en-GB" sz="1600" dirty="0" smtClean="0">
                <a:solidFill>
                  <a:srgbClr val="FF0000"/>
                </a:solidFill>
              </a:rPr>
              <a:t>MS Teams: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FF0000"/>
                </a:solidFill>
              </a:rPr>
              <a:t>Each Tuesday P4 – 11.40 – 12.30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We will email a link to invite you and there is a link on the </a:t>
            </a:r>
            <a:r>
              <a:rPr lang="en-GB" sz="1600" dirty="0">
                <a:solidFill>
                  <a:srgbClr val="FF0000"/>
                </a:solidFill>
              </a:rPr>
              <a:t>Senior Career Information Google </a:t>
            </a:r>
            <a:r>
              <a:rPr lang="en-GB" sz="1600" dirty="0" smtClean="0">
                <a:solidFill>
                  <a:srgbClr val="FF0000"/>
                </a:solidFill>
              </a:rPr>
              <a:t>Classroom</a:t>
            </a:r>
          </a:p>
          <a:p>
            <a:pPr lvl="1"/>
            <a:endParaRPr lang="en-GB" sz="16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SDS Advisors will be able to offer one to one support via email, telephone or MS Teams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Online resources: Ayrshire college website</a:t>
            </a:r>
          </a:p>
          <a:p>
            <a:pPr marL="800100" lvl="1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  <a:hlinkClick r:id="rId3"/>
              </a:rPr>
              <a:t>https://www1.ayrshire.ac.uk/schools</a:t>
            </a:r>
            <a:r>
              <a:rPr lang="en-GB" sz="1600" dirty="0" smtClean="0">
                <a:solidFill>
                  <a:srgbClr val="FF0000"/>
                </a:solidFill>
                <a:hlinkClick r:id="rId3"/>
              </a:rPr>
              <a:t>/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endParaRPr lang="en-GB" sz="16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Senior Career Information Google Classroom – </a:t>
            </a:r>
            <a:r>
              <a:rPr lang="en-GB" sz="1600" dirty="0">
                <a:solidFill>
                  <a:srgbClr val="002060"/>
                </a:solidFill>
              </a:rPr>
              <a:t>pupils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</a:p>
          <a:p>
            <a:r>
              <a:rPr lang="en-GB" sz="1600" dirty="0">
                <a:solidFill>
                  <a:srgbClr val="FF0000"/>
                </a:solidFill>
              </a:rPr>
              <a:t>    </a:t>
            </a:r>
            <a:r>
              <a:rPr lang="en-GB" sz="1600" dirty="0" smtClean="0">
                <a:solidFill>
                  <a:srgbClr val="FF0000"/>
                </a:solidFill>
              </a:rPr>
              <a:t>    </a:t>
            </a:r>
            <a:r>
              <a:rPr lang="en-GB" sz="1600" dirty="0">
                <a:solidFill>
                  <a:srgbClr val="002060"/>
                </a:solidFill>
              </a:rPr>
              <a:t>to fill out a Ayrshire College school application form and there is also an </a:t>
            </a:r>
          </a:p>
          <a:p>
            <a:r>
              <a:rPr lang="en-GB" sz="1600" dirty="0">
                <a:solidFill>
                  <a:srgbClr val="002060"/>
                </a:solidFill>
              </a:rPr>
              <a:t>     </a:t>
            </a:r>
            <a:r>
              <a:rPr lang="en-GB" sz="1600" dirty="0" smtClean="0">
                <a:solidFill>
                  <a:srgbClr val="002060"/>
                </a:solidFill>
              </a:rPr>
              <a:t>   </a:t>
            </a:r>
            <a:r>
              <a:rPr lang="en-GB" sz="1600" dirty="0">
                <a:solidFill>
                  <a:srgbClr val="002060"/>
                </a:solidFill>
              </a:rPr>
              <a:t>application support video to help </a:t>
            </a:r>
            <a:r>
              <a:rPr lang="en-GB" sz="1600" dirty="0" smtClean="0">
                <a:solidFill>
                  <a:srgbClr val="002060"/>
                </a:solidFill>
              </a:rPr>
              <a:t>you:</a:t>
            </a:r>
          </a:p>
          <a:p>
            <a:pPr algn="ctr"/>
            <a:r>
              <a:rPr lang="en-GB" sz="1600" dirty="0">
                <a:solidFill>
                  <a:srgbClr val="002060"/>
                </a:solidFill>
                <a:hlinkClick r:id="rId4"/>
              </a:rPr>
              <a:t>https://</a:t>
            </a:r>
            <a:r>
              <a:rPr lang="en-GB" sz="1600" dirty="0" smtClean="0">
                <a:solidFill>
                  <a:srgbClr val="002060"/>
                </a:solidFill>
                <a:hlinkClick r:id="rId4"/>
              </a:rPr>
              <a:t>www.youtube.com/watch?v=7vQw0sq8Od0&amp;safe=active</a:t>
            </a:r>
            <a:endParaRPr lang="en-GB" sz="1600" dirty="0" smtClean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1608640" y="1777080"/>
            <a:ext cx="55890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How can we help?</a:t>
            </a:r>
          </a:p>
        </p:txBody>
      </p:sp>
    </p:spTree>
    <p:extLst>
      <p:ext uri="{BB962C8B-B14F-4D97-AF65-F5344CB8AC3E}">
        <p14:creationId xmlns:p14="http://schemas.microsoft.com/office/powerpoint/2010/main" val="86479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1595577" y="1078535"/>
            <a:ext cx="55890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School College Link Courses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328" y="1478645"/>
            <a:ext cx="7575301" cy="4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8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29C375-6D3A-4281-9646-72E9145275AB}"/>
              </a:ext>
            </a:extLst>
          </p:cNvPr>
          <p:cNvSpPr/>
          <p:nvPr/>
        </p:nvSpPr>
        <p:spPr>
          <a:xfrm>
            <a:off x="1595577" y="1078535"/>
            <a:ext cx="55890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School College Link Courses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86" y="1789612"/>
            <a:ext cx="8912512" cy="432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1730</TotalTime>
  <Words>746</Words>
  <Application>Microsoft Office PowerPoint</Application>
  <PresentationFormat>On-screen Show (4:3)</PresentationFormat>
  <Paragraphs>129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Segoe Print</vt:lpstr>
      <vt:lpstr>Tahoma</vt:lpstr>
      <vt:lpstr>Office Theme</vt:lpstr>
      <vt:lpstr>Auchenharvie Academy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Brien</dc:creator>
  <cp:lastModifiedBy>Mr Herd</cp:lastModifiedBy>
  <cp:revision>167</cp:revision>
  <dcterms:created xsi:type="dcterms:W3CDTF">2020-11-18T15:58:29Z</dcterms:created>
  <dcterms:modified xsi:type="dcterms:W3CDTF">2021-02-22T12:54:00Z</dcterms:modified>
</cp:coreProperties>
</file>