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8"/>
  </p:notesMasterIdLst>
  <p:sldIdLst>
    <p:sldId id="529" r:id="rId2"/>
    <p:sldId id="303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530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24" r:id="rId30"/>
    <p:sldId id="332" r:id="rId31"/>
    <p:sldId id="333" r:id="rId32"/>
    <p:sldId id="334" r:id="rId33"/>
    <p:sldId id="335" r:id="rId34"/>
    <p:sldId id="336" r:id="rId35"/>
    <p:sldId id="337" r:id="rId36"/>
    <p:sldId id="338" r:id="rId37"/>
    <p:sldId id="339" r:id="rId38"/>
    <p:sldId id="341" r:id="rId39"/>
    <p:sldId id="342" r:id="rId40"/>
    <p:sldId id="343" r:id="rId41"/>
    <p:sldId id="344" r:id="rId42"/>
    <p:sldId id="345" r:id="rId43"/>
    <p:sldId id="346" r:id="rId44"/>
    <p:sldId id="340" r:id="rId45"/>
    <p:sldId id="347" r:id="rId46"/>
    <p:sldId id="348" r:id="rId47"/>
    <p:sldId id="350" r:id="rId48"/>
    <p:sldId id="531" r:id="rId49"/>
    <p:sldId id="351" r:id="rId50"/>
    <p:sldId id="352" r:id="rId51"/>
    <p:sldId id="353" r:id="rId52"/>
    <p:sldId id="354" r:id="rId53"/>
    <p:sldId id="355" r:id="rId54"/>
    <p:sldId id="356" r:id="rId55"/>
    <p:sldId id="357" r:id="rId56"/>
    <p:sldId id="358" r:id="rId57"/>
    <p:sldId id="359" r:id="rId58"/>
    <p:sldId id="511" r:id="rId59"/>
    <p:sldId id="512" r:id="rId60"/>
    <p:sldId id="513" r:id="rId61"/>
    <p:sldId id="514" r:id="rId62"/>
    <p:sldId id="515" r:id="rId63"/>
    <p:sldId id="517" r:id="rId64"/>
    <p:sldId id="516" r:id="rId65"/>
    <p:sldId id="518" r:id="rId66"/>
    <p:sldId id="519" r:id="rId67"/>
    <p:sldId id="532" r:id="rId68"/>
    <p:sldId id="521" r:id="rId69"/>
    <p:sldId id="533" r:id="rId70"/>
    <p:sldId id="522" r:id="rId71"/>
    <p:sldId id="523" r:id="rId72"/>
    <p:sldId id="524" r:id="rId73"/>
    <p:sldId id="525" r:id="rId74"/>
    <p:sldId id="526" r:id="rId75"/>
    <p:sldId id="527" r:id="rId76"/>
    <p:sldId id="528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2" autoAdjust="0"/>
    <p:restoredTop sz="85325" autoAdjust="0"/>
  </p:normalViewPr>
  <p:slideViewPr>
    <p:cSldViewPr>
      <p:cViewPr varScale="1">
        <p:scale>
          <a:sx n="107" d="100"/>
          <a:sy n="107" d="100"/>
        </p:scale>
        <p:origin x="3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38FC8-4DD4-431A-854B-29253671AFBC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A967-F545-42EC-9B92-11984BD81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95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877" indent="-2857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888" indent="-22857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043" indent="-22857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199" indent="-22857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354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509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664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819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4FA7919E-B23E-469C-A916-483F97196E57}" type="slidenum">
              <a:rPr lang="en-GB" smtClean="0"/>
              <a:pPr eaLnBrk="1" hangingPunct="1">
                <a:defRPr/>
              </a:pPr>
              <a:t>1</a:t>
            </a:fld>
            <a:endParaRPr lang="en-GB" smtClean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>
                <a:cs typeface="+mn-cs"/>
              </a:rPr>
              <a:t>Welcome; talk will include input from 2 speakers, information from university language careers adviser and viewpoint plus information from current employers</a:t>
            </a:r>
          </a:p>
          <a:p>
            <a:pPr eaLnBrk="1" hangingPunct="1">
              <a:defRPr/>
            </a:pPr>
            <a:r>
              <a:rPr lang="en-GB" smtClean="0">
                <a:cs typeface="+mn-cs"/>
              </a:rPr>
              <a:t>Brief biog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66B54C-81D2-4D55-99A9-6C8FF05FE383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018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1F4AD1-041A-43D9-B9B0-623B05993535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AD3E54-130A-48C7-8B77-5D75904BCE5D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31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274638"/>
            <a:ext cx="7127875" cy="12096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371600" y="1600200"/>
            <a:ext cx="3487738" cy="4464050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1738" y="1600200"/>
            <a:ext cx="3487737" cy="4464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267200" y="6400800"/>
            <a:ext cx="4191000" cy="414338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Learning and Teaching Scotland</a:t>
            </a:r>
            <a:endParaRPr lang="en-US">
              <a:solidFill>
                <a:srgbClr val="C9C2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24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466086-E2AD-415D-93DA-1A2557DD9C5A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88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ADF3C8-0F07-4D82-9546-C935CB523063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41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95600"/>
            <a:ext cx="4038600" cy="259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038600" cy="259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53B744-A36F-4B1A-A67F-AB114B1C5D85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37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FF7AE-2214-403A-BDDE-BDC2E4B5F7B0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37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4091B-4FF5-42E6-84E2-D06BCABEC204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8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5A2B44-0124-4980-A431-8D7A43E5C288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61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1219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D5F5E2-EF1A-45CF-A9A2-3CEDA5295F7B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4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7F1719-C409-4F3A-BE7C-C2DA3BC9C89C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9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490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00200"/>
            <a:ext cx="8229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95600"/>
            <a:ext cx="8229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5845" name="Rectangle 5"/>
          <p:cNvSpPr>
            <a:spLocks noChangeArrowheads="1"/>
          </p:cNvSpPr>
          <p:nvPr userDrawn="1"/>
        </p:nvSpPr>
        <p:spPr bwMode="auto">
          <a:xfrm>
            <a:off x="0" y="6669360"/>
            <a:ext cx="9144000" cy="18864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5846" name="Rectangle 6"/>
          <p:cNvSpPr>
            <a:spLocks noChangeArrowheads="1"/>
          </p:cNvSpPr>
          <p:nvPr userDrawn="1"/>
        </p:nvSpPr>
        <p:spPr bwMode="auto">
          <a:xfrm>
            <a:off x="0" y="6525344"/>
            <a:ext cx="9144000" cy="171872"/>
          </a:xfrm>
          <a:prstGeom prst="rect">
            <a:avLst/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17" name="Picture 16" descr="Sciltlogo2010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52" y="187699"/>
            <a:ext cx="4059834" cy="87425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585" y="187699"/>
            <a:ext cx="950423" cy="96877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807" y="187699"/>
            <a:ext cx="1161629" cy="874256"/>
          </a:xfrm>
          <a:prstGeom prst="rect">
            <a:avLst/>
          </a:prstGeom>
          <a:noFill/>
          <a:ln>
            <a:noFill/>
          </a:ln>
          <a:extLst/>
        </p:spPr>
      </p:pic>
      <p:cxnSp>
        <p:nvCxnSpPr>
          <p:cNvPr id="21" name="Straight Connector 20"/>
          <p:cNvCxnSpPr/>
          <p:nvPr userDrawn="1"/>
        </p:nvCxnSpPr>
        <p:spPr>
          <a:xfrm>
            <a:off x="-112078" y="1156469"/>
            <a:ext cx="9368155" cy="0"/>
          </a:xfrm>
          <a:prstGeom prst="line">
            <a:avLst/>
          </a:prstGeom>
          <a:noFill/>
          <a:ln w="25400" cap="flat" cmpd="sng" algn="ctr">
            <a:solidFill>
              <a:srgbClr val="8064A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15663"/>
            <a:ext cx="1440160" cy="73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96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600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ndara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Candar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Candar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Candar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Candar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600" b="1">
          <a:solidFill>
            <a:srgbClr val="000099"/>
          </a:solidFill>
          <a:latin typeface="Candar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000099"/>
          </a:solidFill>
          <a:latin typeface="Candara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rgbClr val="000099"/>
          </a:solidFill>
          <a:latin typeface="Candara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000099"/>
          </a:solidFill>
          <a:latin typeface="Candara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000099"/>
          </a:solidFill>
          <a:latin typeface="Candara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rgbClr val="0000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rgbClr val="0000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rgbClr val="0000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rgbClr val="0000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664" y="1484784"/>
            <a:ext cx="5997575" cy="2421467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400" dirty="0" smtClean="0">
                <a:solidFill>
                  <a:srgbClr val="000099"/>
                </a:solidFill>
                <a:latin typeface="Matura MT Script Capitals" panose="03020802060602070202" pitchFamily="66" charset="0"/>
                <a:ea typeface="+mn-ea"/>
                <a:cs typeface="+mn-cs"/>
              </a:rPr>
              <a:t>Word Wizard Competition </a:t>
            </a:r>
            <a:r>
              <a:rPr lang="en-GB" sz="4400" dirty="0" smtClean="0">
                <a:solidFill>
                  <a:srgbClr val="000099"/>
                </a:solidFill>
                <a:ea typeface="+mn-ea"/>
                <a:cs typeface="+mn-cs"/>
              </a:rPr>
              <a:t/>
            </a:r>
            <a:br>
              <a:rPr lang="en-GB" sz="4400" dirty="0" smtClean="0">
                <a:solidFill>
                  <a:srgbClr val="000099"/>
                </a:solidFill>
                <a:ea typeface="+mn-ea"/>
                <a:cs typeface="+mn-cs"/>
              </a:rPr>
            </a:br>
            <a:endParaRPr lang="en-GB" sz="4400" dirty="0">
              <a:solidFill>
                <a:srgbClr val="000099"/>
              </a:solidFill>
              <a:latin typeface="Matura MT Script Capitals" panose="03020802060602070202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9552" y="3861048"/>
            <a:ext cx="8229600" cy="14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 b="1">
                <a:solidFill>
                  <a:srgbClr val="000099"/>
                </a:solidFill>
                <a:latin typeface="Candara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99"/>
                </a:solidFill>
                <a:latin typeface="Candara" pitchFamily="34" charset="0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rgbClr val="000099"/>
                </a:solidFill>
                <a:latin typeface="Candara" pitchFamily="34" charset="0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rgbClr val="000099"/>
                </a:solidFill>
                <a:latin typeface="Candara" pitchFamily="34" charset="0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rgbClr val="000099"/>
                </a:solidFill>
                <a:latin typeface="Candara" pitchFamily="34" charset="0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99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99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99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99"/>
                </a:solidFill>
                <a:latin typeface="+mn-lt"/>
                <a:cs typeface="+mn-cs"/>
              </a:defRPr>
            </a:lvl9pPr>
          </a:lstStyle>
          <a:p>
            <a:r>
              <a:rPr lang="en-GB" sz="7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Spanish Beginner</a:t>
            </a:r>
          </a:p>
          <a:p>
            <a:r>
              <a:rPr lang="en-GB" sz="7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1</a:t>
            </a:r>
            <a:endParaRPr lang="en-GB" sz="72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66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fish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pez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5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fox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zorro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goat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cabra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06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hamster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 smtClean="0">
                <a:solidFill>
                  <a:schemeClr val="accent3">
                    <a:lumMod val="75000"/>
                  </a:schemeClr>
                </a:solidFill>
              </a:rPr>
              <a:t>hámster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82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horse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caballo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78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mouse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ratón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4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penguin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pingüino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16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pig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cerdo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09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rabbit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conejo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0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sheep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oveja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02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nimals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los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animales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76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tortoise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tortuga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45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wolf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lobo</a:t>
            </a:r>
          </a:p>
        </p:txBody>
      </p:sp>
    </p:spTree>
    <p:extLst>
      <p:ext uri="{BB962C8B-B14F-4D97-AF65-F5344CB8AC3E}">
        <p14:creationId xmlns:p14="http://schemas.microsoft.com/office/powerpoint/2010/main" val="313218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degree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grado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0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fog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niebla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5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56084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forecast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pronóstico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24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rain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lluvia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48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snow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nieve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68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un </a:t>
            </a:r>
            <a:r>
              <a:rPr lang="en-GB" sz="4800" dirty="0" smtClean="0">
                <a:solidFill>
                  <a:schemeClr val="accent4">
                    <a:lumMod val="75000"/>
                  </a:schemeClr>
                </a:solidFill>
              </a:rPr>
              <a:t>(as in weather)</a:t>
            </a:r>
            <a:r>
              <a:rPr lang="en-GB" sz="66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66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sol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99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7992888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temperature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temperatura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10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weather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tiempo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10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bear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oso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8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wind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viento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81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to rain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llover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80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to snow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nevar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cold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frío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2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hot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calor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01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minus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menos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53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nice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buen</a:t>
            </a: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tiempo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34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overcast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nublado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1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apple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manzana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01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cabbage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repollo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1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bird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pájaro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3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cake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pastel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4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carrot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zanahoria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54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coffee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café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70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egg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huevo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food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comida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92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7416824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jam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mermelada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oil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aceite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34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sausage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salchicha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7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vinegar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 smtClean="0">
                <a:solidFill>
                  <a:schemeClr val="accent3">
                    <a:lumMod val="75000"/>
                  </a:schemeClr>
                </a:solidFill>
              </a:rPr>
              <a:t>vinagre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6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water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agua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83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camel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camello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56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o bake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hornear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7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o drink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beber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31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o eat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comer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22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o take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tomar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00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o taste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probar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8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delicious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delicioso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juicy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jugoso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19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salty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salado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40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Australia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Australia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2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Austria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Austria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cat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gato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8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Belgium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Bélgica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06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China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China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31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England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Inglaterra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4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Finland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 err="1">
                <a:solidFill>
                  <a:schemeClr val="accent3">
                    <a:lumMod val="75000"/>
                  </a:schemeClr>
                </a:solidFill>
              </a:rPr>
              <a:t>Finlandia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45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France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Francia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3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Germany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 err="1">
                <a:solidFill>
                  <a:schemeClr val="accent3">
                    <a:lumMod val="75000"/>
                  </a:schemeClr>
                </a:solidFill>
              </a:rPr>
              <a:t>Alemania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4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Greece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 err="1">
                <a:solidFill>
                  <a:schemeClr val="accent3">
                    <a:lumMod val="75000"/>
                  </a:schemeClr>
                </a:solidFill>
              </a:rPr>
              <a:t>Grecia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1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India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 err="1" smtClean="0">
                <a:solidFill>
                  <a:schemeClr val="accent3">
                    <a:lumMod val="75000"/>
                  </a:schemeClr>
                </a:solidFill>
              </a:rPr>
              <a:t>India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13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Ireland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 err="1">
                <a:solidFill>
                  <a:schemeClr val="accent3">
                    <a:lumMod val="75000"/>
                  </a:schemeClr>
                </a:solidFill>
              </a:rPr>
              <a:t>Irlanda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34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424936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Netherlands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 smtClean="0">
                <a:solidFill>
                  <a:schemeClr val="accent3">
                    <a:lumMod val="75000"/>
                  </a:schemeClr>
                </a:solidFill>
              </a:rPr>
              <a:t>los </a:t>
            </a:r>
            <a:r>
              <a:rPr lang="fr-FR" sz="8800" dirty="0" err="1" smtClean="0">
                <a:solidFill>
                  <a:schemeClr val="accent3">
                    <a:lumMod val="75000"/>
                  </a:schemeClr>
                </a:solidFill>
              </a:rPr>
              <a:t>Países</a:t>
            </a:r>
            <a:r>
              <a:rPr lang="fr-FR" sz="8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sz="8800" dirty="0" err="1" smtClean="0">
                <a:solidFill>
                  <a:schemeClr val="accent3">
                    <a:lumMod val="75000"/>
                  </a:schemeClr>
                </a:solidFill>
              </a:rPr>
              <a:t>Bajos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24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cow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vaca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66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Poland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 err="1">
                <a:solidFill>
                  <a:schemeClr val="accent3">
                    <a:lumMod val="75000"/>
                  </a:schemeClr>
                </a:solidFill>
              </a:rPr>
              <a:t>Polonia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Russia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 err="1">
                <a:solidFill>
                  <a:schemeClr val="accent3">
                    <a:lumMod val="75000"/>
                  </a:schemeClr>
                </a:solidFill>
              </a:rPr>
              <a:t>Rusia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91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Scotland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 err="1">
                <a:solidFill>
                  <a:schemeClr val="accent3">
                    <a:lumMod val="75000"/>
                  </a:schemeClr>
                </a:solidFill>
              </a:rPr>
              <a:t>Escocia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61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Spain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>
                <a:solidFill>
                  <a:schemeClr val="accent3">
                    <a:lumMod val="75000"/>
                  </a:schemeClr>
                </a:solidFill>
              </a:rPr>
              <a:t>España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44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Switzerland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 err="1">
                <a:solidFill>
                  <a:schemeClr val="accent3">
                    <a:lumMod val="75000"/>
                  </a:schemeClr>
                </a:solidFill>
              </a:rPr>
              <a:t>Suiza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2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Turkey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 err="1">
                <a:solidFill>
                  <a:schemeClr val="accent3">
                    <a:lumMod val="75000"/>
                  </a:schemeClr>
                </a:solidFill>
              </a:rPr>
              <a:t>Turquía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Wales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800" dirty="0">
                <a:solidFill>
                  <a:schemeClr val="accent3">
                    <a:lumMod val="75000"/>
                  </a:schemeClr>
                </a:solidFill>
              </a:rPr>
              <a:t>Gales</a:t>
            </a:r>
            <a:endParaRPr lang="en-GB" sz="8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6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dog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perro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27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duck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pato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1_Default Design">
      <a:majorFont>
        <a:latin typeface="Century Gothic"/>
        <a:ea typeface=""/>
        <a:cs typeface="Arial"/>
      </a:majorFont>
      <a:minorFont>
        <a:latin typeface="Century Gothic"/>
        <a:ea typeface=""/>
        <a:cs typeface="Arial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2622</TotalTime>
  <Words>195</Words>
  <Application>Microsoft Office PowerPoint</Application>
  <PresentationFormat>On-screen Show (4:3)</PresentationFormat>
  <Paragraphs>156</Paragraphs>
  <Slides>76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3" baseType="lpstr">
      <vt:lpstr>ＭＳ Ｐゴシック</vt:lpstr>
      <vt:lpstr>Arial</vt:lpstr>
      <vt:lpstr>Calibri</vt:lpstr>
      <vt:lpstr>Candara</vt:lpstr>
      <vt:lpstr>Century Gothic</vt:lpstr>
      <vt:lpstr>Matura MT Script Capitals</vt:lpstr>
      <vt:lpstr>2_Default Design</vt:lpstr>
      <vt:lpstr>Word Wizard Competition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temp</dc:creator>
  <cp:lastModifiedBy>Alice Lister</cp:lastModifiedBy>
  <cp:revision>252</cp:revision>
  <dcterms:created xsi:type="dcterms:W3CDTF">2010-08-31T10:04:20Z</dcterms:created>
  <dcterms:modified xsi:type="dcterms:W3CDTF">2018-09-10T15:16:47Z</dcterms:modified>
</cp:coreProperties>
</file>