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2"/>
  </p:notesMasterIdLst>
  <p:sldIdLst>
    <p:sldId id="256" r:id="rId5"/>
    <p:sldId id="285" r:id="rId6"/>
    <p:sldId id="279" r:id="rId7"/>
    <p:sldId id="284" r:id="rId8"/>
    <p:sldId id="263" r:id="rId9"/>
    <p:sldId id="264" r:id="rId10"/>
    <p:sldId id="265" r:id="rId11"/>
    <p:sldId id="266" r:id="rId12"/>
    <p:sldId id="268" r:id="rId13"/>
    <p:sldId id="269" r:id="rId14"/>
    <p:sldId id="272" r:id="rId15"/>
    <p:sldId id="273" r:id="rId16"/>
    <p:sldId id="282" r:id="rId17"/>
    <p:sldId id="274" r:id="rId18"/>
    <p:sldId id="275" r:id="rId19"/>
    <p:sldId id="276" r:id="rId20"/>
    <p:sldId id="277" r:id="rId21"/>
  </p:sldIdLst>
  <p:sldSz cx="9144000" cy="54038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17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3E"/>
    <a:srgbClr val="009644"/>
    <a:srgbClr val="0D17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4660"/>
  </p:normalViewPr>
  <p:slideViewPr>
    <p:cSldViewPr snapToGrid="0" snapToObjects="1">
      <p:cViewPr varScale="1">
        <p:scale>
          <a:sx n="79" d="100"/>
          <a:sy n="79" d="100"/>
        </p:scale>
        <p:origin x="664" y="56"/>
      </p:cViewPr>
      <p:guideLst>
        <p:guide orient="horz" pos="1620"/>
        <p:guide pos="2880"/>
        <p:guide orient="horz" pos="1702"/>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4835A-FD66-43EC-9ABF-39DE03311771}" type="datetimeFigureOut">
              <a:rPr lang="en-GB" smtClean="0"/>
              <a:t>19/02/2020</a:t>
            </a:fld>
            <a:endParaRPr lang="en-GB"/>
          </a:p>
        </p:txBody>
      </p:sp>
      <p:sp>
        <p:nvSpPr>
          <p:cNvPr id="4" name="Slide Image Placeholder 3"/>
          <p:cNvSpPr>
            <a:spLocks noGrp="1" noRot="1" noChangeAspect="1"/>
          </p:cNvSpPr>
          <p:nvPr>
            <p:ph type="sldImg" idx="2"/>
          </p:nvPr>
        </p:nvSpPr>
        <p:spPr>
          <a:xfrm>
            <a:off x="817563" y="1143000"/>
            <a:ext cx="52228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C18B6-D24F-4CDF-A384-B7C7DF1DBC75}" type="slidenum">
              <a:rPr lang="en-GB" smtClean="0"/>
              <a:t>‹#›</a:t>
            </a:fld>
            <a:endParaRPr lang="en-GB"/>
          </a:p>
        </p:txBody>
      </p:sp>
    </p:spTree>
    <p:extLst>
      <p:ext uri="{BB962C8B-B14F-4D97-AF65-F5344CB8AC3E}">
        <p14:creationId xmlns:p14="http://schemas.microsoft.com/office/powerpoint/2010/main" val="149818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8702"/>
            <a:ext cx="7772400" cy="1158326"/>
          </a:xfrm>
        </p:spPr>
        <p:txBody>
          <a:bodyPr/>
          <a:lstStyle/>
          <a:p>
            <a:r>
              <a:rPr lang="en-US"/>
              <a:t>Click to edit Master title style</a:t>
            </a:r>
          </a:p>
        </p:txBody>
      </p:sp>
      <p:sp>
        <p:nvSpPr>
          <p:cNvPr id="3" name="Subtitle 2"/>
          <p:cNvSpPr>
            <a:spLocks noGrp="1"/>
          </p:cNvSpPr>
          <p:nvPr>
            <p:ph type="subTitle" idx="1"/>
          </p:nvPr>
        </p:nvSpPr>
        <p:spPr>
          <a:xfrm>
            <a:off x="1371600" y="3062182"/>
            <a:ext cx="6400800" cy="138098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6405"/>
            <a:ext cx="2057400" cy="461078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6405"/>
            <a:ext cx="6019800" cy="4610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72476"/>
            <a:ext cx="7772400" cy="107326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290383"/>
            <a:ext cx="7772400" cy="118209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0899"/>
            <a:ext cx="4038600" cy="3566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0899"/>
            <a:ext cx="4038600" cy="3566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209614"/>
            <a:ext cx="4040188" cy="5041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713720"/>
            <a:ext cx="4040188" cy="3113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209614"/>
            <a:ext cx="4041775" cy="5041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713720"/>
            <a:ext cx="4041775" cy="3113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15154"/>
            <a:ext cx="3008313" cy="91565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7" y="215157"/>
            <a:ext cx="5111751" cy="46120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130810"/>
            <a:ext cx="3008313" cy="36963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82695"/>
            <a:ext cx="5486400" cy="44656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82845"/>
            <a:ext cx="5486400" cy="32423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229268"/>
            <a:ext cx="5486400" cy="6342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6405"/>
            <a:ext cx="8229600" cy="900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60899"/>
            <a:ext cx="8229600" cy="35662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008569"/>
            <a:ext cx="2133600" cy="28770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2/19/2020</a:t>
            </a:fld>
            <a:endParaRPr lang="en-US"/>
          </a:p>
        </p:txBody>
      </p:sp>
      <p:sp>
        <p:nvSpPr>
          <p:cNvPr id="5" name="Footer Placeholder 4"/>
          <p:cNvSpPr>
            <a:spLocks noGrp="1"/>
          </p:cNvSpPr>
          <p:nvPr>
            <p:ph type="ftr" sz="quarter" idx="3"/>
          </p:nvPr>
        </p:nvSpPr>
        <p:spPr>
          <a:xfrm>
            <a:off x="3124200" y="5008569"/>
            <a:ext cx="2895600" cy="28770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008569"/>
            <a:ext cx="2133600" cy="28770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uchenharvie Academy Slide Intro 31Mar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50" y="-220301"/>
            <a:ext cx="9424996" cy="5844452"/>
          </a:xfrm>
          <a:prstGeom prst="rect">
            <a:avLst/>
          </a:prstGeom>
        </p:spPr>
      </p:pic>
      <p:sp>
        <p:nvSpPr>
          <p:cNvPr id="3" name="TextBox 2">
            <a:extLst>
              <a:ext uri="{FF2B5EF4-FFF2-40B4-BE49-F238E27FC236}">
                <a16:creationId xmlns:a16="http://schemas.microsoft.com/office/drawing/2014/main" id="{3F0A1A3A-C751-4136-87F2-8950EBDF08A3}"/>
              </a:ext>
            </a:extLst>
          </p:cNvPr>
          <p:cNvSpPr txBox="1"/>
          <p:nvPr/>
        </p:nvSpPr>
        <p:spPr>
          <a:xfrm>
            <a:off x="111318" y="1011307"/>
            <a:ext cx="6114553" cy="1815882"/>
          </a:xfrm>
          <a:prstGeom prst="rect">
            <a:avLst/>
          </a:prstGeom>
          <a:solidFill>
            <a:srgbClr val="13293E"/>
          </a:solidFill>
          <a:effectLst>
            <a:glow rad="228600">
              <a:schemeClr val="accent1">
                <a:satMod val="175000"/>
                <a:alpha val="40000"/>
              </a:schemeClr>
            </a:glow>
          </a:effectLst>
        </p:spPr>
        <p:txBody>
          <a:bodyPr wrap="square" rtlCol="0">
            <a:spAutoFit/>
          </a:bodyPr>
          <a:lstStyle/>
          <a:p>
            <a:pPr algn="ctr"/>
            <a:r>
              <a:rPr lang="en-GB" sz="2800" b="1" i="1" dirty="0">
                <a:solidFill>
                  <a:schemeClr val="bg1"/>
                </a:solidFill>
                <a:latin typeface="Calibri" panose="020F0502020204030204" pitchFamily="34" charset="0"/>
                <a:cs typeface="Calibri" panose="020F0502020204030204" pitchFamily="34" charset="0"/>
              </a:rPr>
              <a:t>‘A strategic approach to improving outcomes for pupils through targeted family learning and working in partnership with parents.’</a:t>
            </a:r>
            <a:endParaRPr lang="en-GB" sz="2800" i="1" dirty="0">
              <a:solidFill>
                <a:schemeClr val="bg1"/>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64F5E58-C6E6-45CF-ADE6-F4A16B0FD1E5}"/>
              </a:ext>
            </a:extLst>
          </p:cNvPr>
          <p:cNvSpPr>
            <a:spLocks noGrp="1"/>
          </p:cNvSpPr>
          <p:nvPr/>
        </p:nvSpPr>
        <p:spPr>
          <a:xfrm>
            <a:off x="-648470" y="-113242"/>
            <a:ext cx="6965285" cy="880533"/>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solidFill>
                  <a:schemeClr val="bg1"/>
                </a:solidFill>
                <a:latin typeface="Calibri" panose="020F0502020204030204" pitchFamily="34" charset="0"/>
                <a:cs typeface="Calibri" panose="020F0502020204030204" pitchFamily="34" charset="0"/>
              </a:rPr>
              <a:t>Family Learning</a:t>
            </a:r>
          </a:p>
        </p:txBody>
      </p:sp>
    </p:spTree>
    <p:extLst>
      <p:ext uri="{BB962C8B-B14F-4D97-AF65-F5344CB8AC3E}">
        <p14:creationId xmlns:p14="http://schemas.microsoft.com/office/powerpoint/2010/main" val="384487644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Title 1">
            <a:extLst>
              <a:ext uri="{FF2B5EF4-FFF2-40B4-BE49-F238E27FC236}">
                <a16:creationId xmlns:a16="http://schemas.microsoft.com/office/drawing/2014/main" id="{55E6DDA5-D4DD-4D30-B06E-F64A41B89EEA}"/>
              </a:ext>
            </a:extLst>
          </p:cNvPr>
          <p:cNvSpPr txBox="1">
            <a:spLocks/>
          </p:cNvSpPr>
          <p:nvPr/>
        </p:nvSpPr>
        <p:spPr>
          <a:xfrm>
            <a:off x="-809238" y="114697"/>
            <a:ext cx="8001000" cy="804333"/>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chemeClr val="bg1"/>
                </a:solidFill>
              </a:rPr>
              <a:t>PIP Moving forward…</a:t>
            </a:r>
          </a:p>
        </p:txBody>
      </p:sp>
      <p:sp>
        <p:nvSpPr>
          <p:cNvPr id="11" name="Text Placeholder 2">
            <a:extLst>
              <a:ext uri="{FF2B5EF4-FFF2-40B4-BE49-F238E27FC236}">
                <a16:creationId xmlns:a16="http://schemas.microsoft.com/office/drawing/2014/main" id="{9C3BF7B4-3CCB-465A-8139-3BB9F2A305D2}"/>
              </a:ext>
            </a:extLst>
          </p:cNvPr>
          <p:cNvSpPr txBox="1">
            <a:spLocks/>
          </p:cNvSpPr>
          <p:nvPr/>
        </p:nvSpPr>
        <p:spPr>
          <a:xfrm>
            <a:off x="554511" y="1163687"/>
            <a:ext cx="6400800" cy="3615269"/>
          </a:xfrm>
          <a:prstGeom prst="rect">
            <a:avLst/>
          </a:prstGeom>
        </p:spPr>
        <p:txBody>
          <a:bodyPr vert="horz" lIns="91440" tIns="45720" rIns="91440" bIns="45720" rtlCol="0" anchor="t">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90000"/>
              </a:lnSpc>
              <a:buFont typeface="Arial" panose="020B0604020202020204" pitchFamily="34" charset="0"/>
              <a:buChar char="•"/>
            </a:pPr>
            <a:r>
              <a:rPr lang="en-US" dirty="0">
                <a:solidFill>
                  <a:srgbClr val="FFFF00"/>
                </a:solidFill>
              </a:rPr>
              <a:t>SQA accredited courses in Literacy, Numeracy and Volunteering</a:t>
            </a:r>
          </a:p>
          <a:p>
            <a:pPr marL="285750" indent="-285750">
              <a:lnSpc>
                <a:spcPct val="90000"/>
              </a:lnSpc>
              <a:buFont typeface="Arial" panose="020B0604020202020204" pitchFamily="34" charset="0"/>
              <a:buChar char="•"/>
            </a:pPr>
            <a:r>
              <a:rPr lang="en-US" dirty="0">
                <a:solidFill>
                  <a:srgbClr val="FFFF00"/>
                </a:solidFill>
              </a:rPr>
              <a:t>Barista training from senior pupils</a:t>
            </a:r>
          </a:p>
          <a:p>
            <a:pPr marL="285750" indent="-285750">
              <a:lnSpc>
                <a:spcPct val="90000"/>
              </a:lnSpc>
              <a:buFont typeface="Arial" panose="020B0604020202020204" pitchFamily="34" charset="0"/>
              <a:buChar char="•"/>
            </a:pPr>
            <a:r>
              <a:rPr lang="en-US" dirty="0">
                <a:solidFill>
                  <a:srgbClr val="FFFF00"/>
                </a:solidFill>
              </a:rPr>
              <a:t>6/10 initial group full time employment or full/part time education</a:t>
            </a:r>
          </a:p>
          <a:p>
            <a:pPr marL="285750" indent="-285750">
              <a:lnSpc>
                <a:spcPct val="90000"/>
              </a:lnSpc>
              <a:buFont typeface="Arial" panose="020B0604020202020204" pitchFamily="34" charset="0"/>
              <a:buChar char="•"/>
            </a:pPr>
            <a:r>
              <a:rPr lang="en-US" dirty="0">
                <a:solidFill>
                  <a:srgbClr val="FFFF00"/>
                </a:solidFill>
              </a:rPr>
              <a:t>New group joined after initial 6 week block</a:t>
            </a:r>
          </a:p>
          <a:p>
            <a:pPr marL="285750" indent="-285750">
              <a:lnSpc>
                <a:spcPct val="90000"/>
              </a:lnSpc>
              <a:buFont typeface="Arial" panose="020B0604020202020204" pitchFamily="34" charset="0"/>
              <a:buChar char="•"/>
            </a:pPr>
            <a:r>
              <a:rPr lang="en-US" dirty="0">
                <a:solidFill>
                  <a:srgbClr val="FFFF00"/>
                </a:solidFill>
              </a:rPr>
              <a:t>Targeted the same way – measure impact</a:t>
            </a:r>
          </a:p>
          <a:p>
            <a:pPr>
              <a:lnSpc>
                <a:spcPct val="90000"/>
              </a:lnSpc>
            </a:pPr>
            <a:endParaRPr lang="en-US" sz="1500" dirty="0">
              <a:solidFill>
                <a:srgbClr val="FFFF00"/>
              </a:solidFill>
            </a:endParaRPr>
          </a:p>
        </p:txBody>
      </p:sp>
    </p:spTree>
    <p:extLst>
      <p:ext uri="{BB962C8B-B14F-4D97-AF65-F5344CB8AC3E}">
        <p14:creationId xmlns:p14="http://schemas.microsoft.com/office/powerpoint/2010/main" val="41940356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anim calcmode="lin" valueType="num">
                                      <p:cBhvr>
                                        <p:cTn id="2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Title 1">
            <a:extLst>
              <a:ext uri="{FF2B5EF4-FFF2-40B4-BE49-F238E27FC236}">
                <a16:creationId xmlns:a16="http://schemas.microsoft.com/office/drawing/2014/main" id="{3C51ACB9-2842-435B-A846-F00E9B4C373C}"/>
              </a:ext>
            </a:extLst>
          </p:cNvPr>
          <p:cNvSpPr txBox="1">
            <a:spLocks/>
          </p:cNvSpPr>
          <p:nvPr/>
        </p:nvSpPr>
        <p:spPr>
          <a:xfrm>
            <a:off x="-1181418" y="111668"/>
            <a:ext cx="8534400" cy="150706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Impact on staff…</a:t>
            </a:r>
          </a:p>
        </p:txBody>
      </p:sp>
      <p:sp>
        <p:nvSpPr>
          <p:cNvPr id="11" name="Content Placeholder 2">
            <a:extLst>
              <a:ext uri="{FF2B5EF4-FFF2-40B4-BE49-F238E27FC236}">
                <a16:creationId xmlns:a16="http://schemas.microsoft.com/office/drawing/2014/main" id="{849F6738-171A-4790-8F59-4F5FCD184A3B}"/>
              </a:ext>
            </a:extLst>
          </p:cNvPr>
          <p:cNvSpPr txBox="1">
            <a:spLocks/>
          </p:cNvSpPr>
          <p:nvPr/>
        </p:nvSpPr>
        <p:spPr>
          <a:xfrm>
            <a:off x="121298" y="878547"/>
            <a:ext cx="8534400" cy="5029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i="1" dirty="0">
                <a:solidFill>
                  <a:srgbClr val="FFFF00"/>
                </a:solidFill>
              </a:rPr>
              <a:t>“I have realised that there is benefit to having a programme like this run in the school. The parents were brilliant to work with and have shared with me stories of how it has impacted their relationship with their child and how this has had a positive impact on their child’s attendance at school.”</a:t>
            </a:r>
          </a:p>
          <a:p>
            <a:pPr marL="0" indent="0">
              <a:buFont typeface="Arial"/>
              <a:buNone/>
            </a:pPr>
            <a:endParaRPr lang="en-GB" sz="1100" dirty="0">
              <a:solidFill>
                <a:srgbClr val="FFFF00"/>
              </a:solidFill>
            </a:endParaRPr>
          </a:p>
          <a:p>
            <a:r>
              <a:rPr lang="en-GB" sz="2400" i="1" dirty="0">
                <a:solidFill>
                  <a:srgbClr val="FFFF00"/>
                </a:solidFill>
              </a:rPr>
              <a:t>“I had a positive experience teaching the PIP group, so much so that I’m continuing to teach them Spanish a period a week over a 4 week block.  I thought the parents and carers were really keen to learn and enjoyed taking part.”</a:t>
            </a:r>
          </a:p>
          <a:p>
            <a:pPr marL="0" indent="0">
              <a:buFont typeface="Arial"/>
              <a:buNone/>
            </a:pPr>
            <a:endParaRPr lang="en-GB" sz="1100" dirty="0">
              <a:solidFill>
                <a:srgbClr val="FFFF00"/>
              </a:solidFill>
            </a:endParaRPr>
          </a:p>
          <a:p>
            <a:pPr marL="0" indent="0">
              <a:buFont typeface="Arial"/>
              <a:buNone/>
            </a:pPr>
            <a:endParaRPr lang="en-GB" sz="1100" dirty="0">
              <a:solidFill>
                <a:srgbClr val="FFFF00"/>
              </a:solidFill>
            </a:endParaRPr>
          </a:p>
          <a:p>
            <a:pPr marL="0" indent="0">
              <a:buFont typeface="Arial"/>
              <a:buNone/>
            </a:pPr>
            <a:endParaRPr lang="en-GB" sz="1100" dirty="0">
              <a:solidFill>
                <a:srgbClr val="FFFF00"/>
              </a:solidFill>
            </a:endParaRPr>
          </a:p>
          <a:p>
            <a:pPr marL="0" indent="0">
              <a:buFont typeface="Arial"/>
              <a:buNone/>
            </a:pPr>
            <a:endParaRPr lang="en-GB" sz="1100" dirty="0">
              <a:solidFill>
                <a:srgbClr val="FFFF00"/>
              </a:solidFill>
            </a:endParaRPr>
          </a:p>
        </p:txBody>
      </p:sp>
    </p:spTree>
    <p:extLst>
      <p:ext uri="{BB962C8B-B14F-4D97-AF65-F5344CB8AC3E}">
        <p14:creationId xmlns:p14="http://schemas.microsoft.com/office/powerpoint/2010/main" val="38445809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1000"/>
                                        <p:tgtEl>
                                          <p:spTgt spid="11">
                                            <p:txEl>
                                              <p:pRg st="2" end="2"/>
                                            </p:txEl>
                                          </p:spTgt>
                                        </p:tgtEl>
                                      </p:cBhvr>
                                    </p:animEffect>
                                    <p:anim calcmode="lin" valueType="num">
                                      <p:cBhvr>
                                        <p:cTn id="1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Title 1">
            <a:extLst>
              <a:ext uri="{FF2B5EF4-FFF2-40B4-BE49-F238E27FC236}">
                <a16:creationId xmlns:a16="http://schemas.microsoft.com/office/drawing/2014/main" id="{3700D041-20B1-47E6-B486-D2062C8E9902}"/>
              </a:ext>
            </a:extLst>
          </p:cNvPr>
          <p:cNvSpPr txBox="1">
            <a:spLocks/>
          </p:cNvSpPr>
          <p:nvPr/>
        </p:nvSpPr>
        <p:spPr>
          <a:xfrm>
            <a:off x="-1489558" y="114338"/>
            <a:ext cx="8534400" cy="150706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Impact on parents…</a:t>
            </a:r>
          </a:p>
        </p:txBody>
      </p:sp>
      <p:sp>
        <p:nvSpPr>
          <p:cNvPr id="11" name="Content Placeholder 2">
            <a:extLst>
              <a:ext uri="{FF2B5EF4-FFF2-40B4-BE49-F238E27FC236}">
                <a16:creationId xmlns:a16="http://schemas.microsoft.com/office/drawing/2014/main" id="{A4C15E16-9593-4046-9866-FFB511C71D8B}"/>
              </a:ext>
            </a:extLst>
          </p:cNvPr>
          <p:cNvSpPr txBox="1">
            <a:spLocks/>
          </p:cNvSpPr>
          <p:nvPr/>
        </p:nvSpPr>
        <p:spPr>
          <a:xfrm>
            <a:off x="304800" y="909455"/>
            <a:ext cx="8534400" cy="445770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solidFill>
                  <a:srgbClr val="FFFF00"/>
                </a:solidFill>
              </a:rPr>
              <a:t>“</a:t>
            </a:r>
            <a:r>
              <a:rPr lang="en-GB" sz="2400" i="1" dirty="0">
                <a:solidFill>
                  <a:srgbClr val="FFFF00"/>
                </a:solidFill>
              </a:rPr>
              <a:t>I cannot thank the staff enough.  This programme has allowed me to gain more confidence when engaging with the school.  From doing my National 5 Numeracy, I have been able to help with Maths homework at home which has helped with having more conversations with my son at home</a:t>
            </a:r>
            <a:r>
              <a:rPr lang="en-GB" sz="2400" dirty="0">
                <a:solidFill>
                  <a:srgbClr val="FFFF00"/>
                </a:solidFill>
              </a:rPr>
              <a:t>.”</a:t>
            </a:r>
          </a:p>
          <a:p>
            <a:endParaRPr lang="en-GB" sz="2400" i="1" dirty="0">
              <a:solidFill>
                <a:srgbClr val="FFFF00"/>
              </a:solidFill>
            </a:endParaRPr>
          </a:p>
          <a:p>
            <a:r>
              <a:rPr lang="en-GB" sz="2400" i="1" dirty="0">
                <a:solidFill>
                  <a:srgbClr val="FFFF00"/>
                </a:solidFill>
              </a:rPr>
              <a:t>“I am so glad I decided to come along to this programme.  I am now at college part time and have applied for a summer job to gain more experience to help me with my course.  I would never have done this if I hadn’t started the programme.”</a:t>
            </a:r>
            <a:endParaRPr lang="en-GB" sz="1800" dirty="0">
              <a:solidFill>
                <a:srgbClr val="FFFF00"/>
              </a:solidFill>
            </a:endParaRPr>
          </a:p>
          <a:p>
            <a:pPr marL="0" indent="0">
              <a:buFont typeface="Arial"/>
              <a:buNone/>
            </a:pPr>
            <a:endParaRPr lang="en-GB" sz="1800" dirty="0">
              <a:solidFill>
                <a:srgbClr val="FFFF00"/>
              </a:solidFill>
            </a:endParaRPr>
          </a:p>
          <a:p>
            <a:pPr marL="0" indent="0">
              <a:buFont typeface="Arial"/>
              <a:buNone/>
            </a:pPr>
            <a:endParaRPr lang="en-GB" sz="1800" dirty="0">
              <a:solidFill>
                <a:srgbClr val="FFFF00"/>
              </a:solidFill>
            </a:endParaRPr>
          </a:p>
        </p:txBody>
      </p:sp>
    </p:spTree>
    <p:extLst>
      <p:ext uri="{BB962C8B-B14F-4D97-AF65-F5344CB8AC3E}">
        <p14:creationId xmlns:p14="http://schemas.microsoft.com/office/powerpoint/2010/main" val="31226812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7" name="Title 1">
            <a:extLst>
              <a:ext uri="{FF2B5EF4-FFF2-40B4-BE49-F238E27FC236}">
                <a16:creationId xmlns:a16="http://schemas.microsoft.com/office/drawing/2014/main" id="{BE7C2E3E-0959-4B76-8160-E3ED29049AE8}"/>
              </a:ext>
            </a:extLst>
          </p:cNvPr>
          <p:cNvSpPr txBox="1">
            <a:spLocks/>
          </p:cNvSpPr>
          <p:nvPr/>
        </p:nvSpPr>
        <p:spPr>
          <a:xfrm>
            <a:off x="665722" y="1245009"/>
            <a:ext cx="7812556" cy="1360372"/>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FF00"/>
                </a:solidFill>
              </a:rPr>
              <a:t>‘My Gran now knows what I have on at school and who to speak to if I don’t understanding things. I think it’s a good thing . . . most of the time!’</a:t>
            </a:r>
            <a:endParaRPr lang="en-GB" sz="2800" dirty="0">
              <a:solidFill>
                <a:srgbClr val="FFFF00"/>
              </a:solidFill>
            </a:endParaRPr>
          </a:p>
        </p:txBody>
      </p:sp>
      <p:sp>
        <p:nvSpPr>
          <p:cNvPr id="8" name="Title 1">
            <a:extLst>
              <a:ext uri="{FF2B5EF4-FFF2-40B4-BE49-F238E27FC236}">
                <a16:creationId xmlns:a16="http://schemas.microsoft.com/office/drawing/2014/main" id="{BE7C2E3E-0959-4B76-8160-E3ED29049AE8}"/>
              </a:ext>
            </a:extLst>
          </p:cNvPr>
          <p:cNvSpPr txBox="1">
            <a:spLocks/>
          </p:cNvSpPr>
          <p:nvPr/>
        </p:nvSpPr>
        <p:spPr>
          <a:xfrm>
            <a:off x="384652" y="2907809"/>
            <a:ext cx="8759348" cy="163981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FF00"/>
                </a:solidFill>
              </a:rPr>
              <a:t>‘I am a young </a:t>
            </a:r>
            <a:r>
              <a:rPr lang="en-US" sz="2800" dirty="0" err="1">
                <a:solidFill>
                  <a:srgbClr val="FFFF00"/>
                </a:solidFill>
              </a:rPr>
              <a:t>carer</a:t>
            </a:r>
            <a:r>
              <a:rPr lang="en-US" sz="2800" dirty="0">
                <a:solidFill>
                  <a:srgbClr val="FFFF00"/>
                </a:solidFill>
              </a:rPr>
              <a:t> and have helped looked after my Mum for a long time. She’s never mentioned going to university and now she has been accepted into a course.’</a:t>
            </a:r>
            <a:endParaRPr lang="en-GB" sz="2800" dirty="0">
              <a:solidFill>
                <a:srgbClr val="FFFF00"/>
              </a:solidFill>
            </a:endParaRPr>
          </a:p>
        </p:txBody>
      </p:sp>
      <p:sp>
        <p:nvSpPr>
          <p:cNvPr id="9" name="Title 1">
            <a:extLst>
              <a:ext uri="{FF2B5EF4-FFF2-40B4-BE49-F238E27FC236}">
                <a16:creationId xmlns:a16="http://schemas.microsoft.com/office/drawing/2014/main" id="{BE7C2E3E-0959-4B76-8160-E3ED29049AE8}"/>
              </a:ext>
            </a:extLst>
          </p:cNvPr>
          <p:cNvSpPr txBox="1">
            <a:spLocks/>
          </p:cNvSpPr>
          <p:nvPr/>
        </p:nvSpPr>
        <p:spPr>
          <a:xfrm>
            <a:off x="275114" y="195888"/>
            <a:ext cx="5165565" cy="680186"/>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rPr>
              <a:t>Impact on pupils . . .</a:t>
            </a:r>
            <a:endParaRPr lang="en-GB" sz="3600" b="1" dirty="0">
              <a:solidFill>
                <a:schemeClr val="bg1"/>
              </a:solidFill>
            </a:endParaRPr>
          </a:p>
        </p:txBody>
      </p:sp>
    </p:spTree>
    <p:extLst>
      <p:ext uri="{BB962C8B-B14F-4D97-AF65-F5344CB8AC3E}">
        <p14:creationId xmlns:p14="http://schemas.microsoft.com/office/powerpoint/2010/main" val="7857733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Title 1">
            <a:extLst>
              <a:ext uri="{FF2B5EF4-FFF2-40B4-BE49-F238E27FC236}">
                <a16:creationId xmlns:a16="http://schemas.microsoft.com/office/drawing/2014/main" id="{73D1E720-64A5-478B-8CA5-91DB192D40C9}"/>
              </a:ext>
            </a:extLst>
          </p:cNvPr>
          <p:cNvSpPr txBox="1">
            <a:spLocks/>
          </p:cNvSpPr>
          <p:nvPr/>
        </p:nvSpPr>
        <p:spPr>
          <a:xfrm>
            <a:off x="-450905" y="-151930"/>
            <a:ext cx="4781147" cy="4892676"/>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GB" sz="5200" dirty="0">
                <a:solidFill>
                  <a:schemeClr val="bg1"/>
                </a:solidFill>
              </a:rPr>
              <a:t>Universal programme of events</a:t>
            </a:r>
          </a:p>
        </p:txBody>
      </p:sp>
      <p:sp>
        <p:nvSpPr>
          <p:cNvPr id="11" name="Subtitle 2">
            <a:extLst>
              <a:ext uri="{FF2B5EF4-FFF2-40B4-BE49-F238E27FC236}">
                <a16:creationId xmlns:a16="http://schemas.microsoft.com/office/drawing/2014/main" id="{66300EC0-50FE-4CFB-9FD4-DAF7A8938BF3}"/>
              </a:ext>
            </a:extLst>
          </p:cNvPr>
          <p:cNvSpPr txBox="1">
            <a:spLocks/>
          </p:cNvSpPr>
          <p:nvPr/>
        </p:nvSpPr>
        <p:spPr>
          <a:xfrm>
            <a:off x="5028585" y="-140583"/>
            <a:ext cx="4816572" cy="4869981"/>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4000" dirty="0">
                <a:solidFill>
                  <a:srgbClr val="FFFF00"/>
                </a:solidFill>
              </a:rPr>
              <a:t>Events for all Parents/Carers</a:t>
            </a:r>
          </a:p>
        </p:txBody>
      </p:sp>
    </p:spTree>
    <p:extLst>
      <p:ext uri="{BB962C8B-B14F-4D97-AF65-F5344CB8AC3E}">
        <p14:creationId xmlns:p14="http://schemas.microsoft.com/office/powerpoint/2010/main" val="8685912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Title 1">
            <a:extLst>
              <a:ext uri="{FF2B5EF4-FFF2-40B4-BE49-F238E27FC236}">
                <a16:creationId xmlns:a16="http://schemas.microsoft.com/office/drawing/2014/main" id="{6A6DBA50-E580-4546-B4AF-906B8A106AAA}"/>
              </a:ext>
            </a:extLst>
          </p:cNvPr>
          <p:cNvSpPr txBox="1">
            <a:spLocks/>
          </p:cNvSpPr>
          <p:nvPr/>
        </p:nvSpPr>
        <p:spPr>
          <a:xfrm>
            <a:off x="-1902272" y="-244503"/>
            <a:ext cx="4781147" cy="489267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5200" dirty="0">
                <a:solidFill>
                  <a:schemeClr val="bg1"/>
                </a:solidFill>
              </a:rPr>
              <a:t>So far…</a:t>
            </a:r>
          </a:p>
        </p:txBody>
      </p:sp>
      <p:sp>
        <p:nvSpPr>
          <p:cNvPr id="11" name="Text Placeholder 2">
            <a:extLst>
              <a:ext uri="{FF2B5EF4-FFF2-40B4-BE49-F238E27FC236}">
                <a16:creationId xmlns:a16="http://schemas.microsoft.com/office/drawing/2014/main" id="{BA72EA60-C32D-414A-BA7C-B0E88C8865EA}"/>
              </a:ext>
            </a:extLst>
          </p:cNvPr>
          <p:cNvSpPr txBox="1">
            <a:spLocks/>
          </p:cNvSpPr>
          <p:nvPr/>
        </p:nvSpPr>
        <p:spPr>
          <a:xfrm>
            <a:off x="3706394" y="125380"/>
            <a:ext cx="4816572" cy="532718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buFont typeface="Arial" panose="020B0604020202020204" pitchFamily="34" charset="0"/>
              <a:buChar char="•"/>
            </a:pPr>
            <a:r>
              <a:rPr lang="en-US" sz="3100" dirty="0">
                <a:solidFill>
                  <a:srgbClr val="FFFF00"/>
                </a:solidFill>
              </a:rPr>
              <a:t>Internet Awareness</a:t>
            </a:r>
          </a:p>
          <a:p>
            <a:pPr marL="457200" indent="-457200">
              <a:lnSpc>
                <a:spcPct val="90000"/>
              </a:lnSpc>
              <a:buFont typeface="Arial" panose="020B0604020202020204" pitchFamily="34" charset="0"/>
              <a:buChar char="•"/>
            </a:pPr>
            <a:r>
              <a:rPr lang="en-US" sz="3100" dirty="0">
                <a:solidFill>
                  <a:srgbClr val="FFFF00"/>
                </a:solidFill>
              </a:rPr>
              <a:t>Show My Homework</a:t>
            </a:r>
          </a:p>
          <a:p>
            <a:pPr marL="457200" indent="-457200">
              <a:lnSpc>
                <a:spcPct val="90000"/>
              </a:lnSpc>
              <a:buFont typeface="Arial" panose="020B0604020202020204" pitchFamily="34" charset="0"/>
              <a:buChar char="•"/>
            </a:pPr>
            <a:r>
              <a:rPr lang="en-US" sz="3100" dirty="0">
                <a:solidFill>
                  <a:srgbClr val="FFFF00"/>
                </a:solidFill>
              </a:rPr>
              <a:t>Materials for parents to help at home</a:t>
            </a:r>
          </a:p>
          <a:p>
            <a:pPr marL="457200" indent="-457200">
              <a:lnSpc>
                <a:spcPct val="90000"/>
              </a:lnSpc>
              <a:buFont typeface="Arial" panose="020B0604020202020204" pitchFamily="34" charset="0"/>
              <a:buChar char="•"/>
            </a:pPr>
            <a:r>
              <a:rPr lang="en-US" sz="3100" dirty="0">
                <a:solidFill>
                  <a:srgbClr val="FFFF00"/>
                </a:solidFill>
              </a:rPr>
              <a:t>Mindfulness workshops</a:t>
            </a:r>
          </a:p>
          <a:p>
            <a:pPr marL="457200" indent="-457200">
              <a:lnSpc>
                <a:spcPct val="90000"/>
              </a:lnSpc>
              <a:buFont typeface="Arial" panose="020B0604020202020204" pitchFamily="34" charset="0"/>
              <a:buChar char="•"/>
            </a:pPr>
            <a:r>
              <a:rPr lang="en-US" sz="3100" dirty="0">
                <a:solidFill>
                  <a:srgbClr val="FFFF00"/>
                </a:solidFill>
              </a:rPr>
              <a:t>Zumba</a:t>
            </a:r>
          </a:p>
          <a:p>
            <a:pPr marL="457200" indent="-457200">
              <a:lnSpc>
                <a:spcPct val="90000"/>
              </a:lnSpc>
              <a:buFont typeface="Arial" panose="020B0604020202020204" pitchFamily="34" charset="0"/>
              <a:buChar char="•"/>
            </a:pPr>
            <a:r>
              <a:rPr lang="en-US" sz="3100" dirty="0">
                <a:solidFill>
                  <a:srgbClr val="FFFF00"/>
                </a:solidFill>
              </a:rPr>
              <a:t>Parents leading parents</a:t>
            </a:r>
          </a:p>
          <a:p>
            <a:pPr>
              <a:lnSpc>
                <a:spcPct val="90000"/>
              </a:lnSpc>
            </a:pPr>
            <a:endParaRPr lang="en-US" sz="3100" dirty="0">
              <a:solidFill>
                <a:srgbClr val="FFFF00"/>
              </a:solidFill>
            </a:endParaRPr>
          </a:p>
        </p:txBody>
      </p:sp>
    </p:spTree>
    <p:extLst>
      <p:ext uri="{BB962C8B-B14F-4D97-AF65-F5344CB8AC3E}">
        <p14:creationId xmlns:p14="http://schemas.microsoft.com/office/powerpoint/2010/main" val="1050976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000"/>
                                        <p:tgtEl>
                                          <p:spTgt spid="11">
                                            <p:txEl>
                                              <p:pRg st="0" end="0"/>
                                            </p:txEl>
                                          </p:spTgt>
                                        </p:tgtEl>
                                      </p:cBhvr>
                                    </p:animEffect>
                                    <p:anim calcmode="lin" valueType="num">
                                      <p:cBhvr>
                                        <p:cTn id="1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1000"/>
                                        <p:tgtEl>
                                          <p:spTgt spid="11">
                                            <p:txEl>
                                              <p:pRg st="1" end="1"/>
                                            </p:txEl>
                                          </p:spTgt>
                                        </p:tgtEl>
                                      </p:cBhvr>
                                    </p:animEffect>
                                    <p:anim calcmode="lin" valueType="num">
                                      <p:cBhvr>
                                        <p:cTn id="1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1000"/>
                                        <p:tgtEl>
                                          <p:spTgt spid="11">
                                            <p:txEl>
                                              <p:pRg st="2" end="2"/>
                                            </p:txEl>
                                          </p:spTgt>
                                        </p:tgtEl>
                                      </p:cBhvr>
                                    </p:animEffect>
                                    <p:anim calcmode="lin" valueType="num">
                                      <p:cBhvr>
                                        <p:cTn id="2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1000"/>
                                        <p:tgtEl>
                                          <p:spTgt spid="11">
                                            <p:txEl>
                                              <p:pRg st="3" end="3"/>
                                            </p:txEl>
                                          </p:spTgt>
                                        </p:tgtEl>
                                      </p:cBhvr>
                                    </p:animEffect>
                                    <p:anim calcmode="lin" valueType="num">
                                      <p:cBhvr>
                                        <p:cTn id="3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fade">
                                      <p:cBhvr>
                                        <p:cTn id="39" dur="1000"/>
                                        <p:tgtEl>
                                          <p:spTgt spid="11">
                                            <p:txEl>
                                              <p:pRg st="4" end="4"/>
                                            </p:txEl>
                                          </p:spTgt>
                                        </p:tgtEl>
                                      </p:cBhvr>
                                    </p:animEffect>
                                    <p:anim calcmode="lin" valueType="num">
                                      <p:cBhvr>
                                        <p:cTn id="4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Effect transition="in" filter="fade">
                                      <p:cBhvr>
                                        <p:cTn id="46" dur="1000"/>
                                        <p:tgtEl>
                                          <p:spTgt spid="11">
                                            <p:txEl>
                                              <p:pRg st="5" end="5"/>
                                            </p:txEl>
                                          </p:spTgt>
                                        </p:tgtEl>
                                      </p:cBhvr>
                                    </p:animEffect>
                                    <p:anim calcmode="lin" valueType="num">
                                      <p:cBhvr>
                                        <p:cTn id="47"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Title 1">
            <a:extLst>
              <a:ext uri="{FF2B5EF4-FFF2-40B4-BE49-F238E27FC236}">
                <a16:creationId xmlns:a16="http://schemas.microsoft.com/office/drawing/2014/main" id="{68F0CFCF-4E34-4A6D-B992-6D92E97777CA}"/>
              </a:ext>
            </a:extLst>
          </p:cNvPr>
          <p:cNvSpPr txBox="1">
            <a:spLocks/>
          </p:cNvSpPr>
          <p:nvPr/>
        </p:nvSpPr>
        <p:spPr>
          <a:xfrm>
            <a:off x="936648" y="143123"/>
            <a:ext cx="6965285" cy="785192"/>
          </a:xfrm>
          <a:prstGeom prst="rect">
            <a:avLst/>
          </a:prstGeom>
        </p:spPr>
        <p:txBody>
          <a:bodyPr vert="horz" lIns="91440" tIns="45720" rIns="91440" bIns="45720" rtlCol="0" anchor="b">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rPr>
              <a:t>What next?</a:t>
            </a:r>
          </a:p>
        </p:txBody>
      </p:sp>
      <p:sp>
        <p:nvSpPr>
          <p:cNvPr id="11" name="Text Placeholder 2">
            <a:extLst>
              <a:ext uri="{FF2B5EF4-FFF2-40B4-BE49-F238E27FC236}">
                <a16:creationId xmlns:a16="http://schemas.microsoft.com/office/drawing/2014/main" id="{D0E3DAD0-03C0-42F9-BFC0-7BFA58EA8852}"/>
              </a:ext>
            </a:extLst>
          </p:cNvPr>
          <p:cNvSpPr txBox="1">
            <a:spLocks/>
          </p:cNvSpPr>
          <p:nvPr/>
        </p:nvSpPr>
        <p:spPr>
          <a:xfrm>
            <a:off x="320244" y="949629"/>
            <a:ext cx="7972966" cy="384556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buFont typeface="Arial" panose="020B0604020202020204" pitchFamily="34" charset="0"/>
              <a:buChar char="•"/>
            </a:pPr>
            <a:r>
              <a:rPr lang="en-US" dirty="0">
                <a:solidFill>
                  <a:srgbClr val="FFFF00"/>
                </a:solidFill>
              </a:rPr>
              <a:t>Continuing to build links with agencies to best support our parents.</a:t>
            </a:r>
          </a:p>
          <a:p>
            <a:pPr marL="457200" indent="-457200">
              <a:lnSpc>
                <a:spcPct val="90000"/>
              </a:lnSpc>
              <a:buFont typeface="Arial" panose="020B0604020202020204" pitchFamily="34" charset="0"/>
              <a:buChar char="•"/>
            </a:pPr>
            <a:r>
              <a:rPr lang="en-US" dirty="0">
                <a:solidFill>
                  <a:srgbClr val="FFFF00"/>
                </a:solidFill>
              </a:rPr>
              <a:t>Add to our </a:t>
            </a:r>
            <a:r>
              <a:rPr lang="en-US" dirty="0" err="1">
                <a:solidFill>
                  <a:srgbClr val="FFFF00"/>
                </a:solidFill>
              </a:rPr>
              <a:t>programme</a:t>
            </a:r>
            <a:r>
              <a:rPr lang="en-US" dirty="0">
                <a:solidFill>
                  <a:srgbClr val="FFFF00"/>
                </a:solidFill>
              </a:rPr>
              <a:t> of events based on the needs and requirements of our families.</a:t>
            </a:r>
          </a:p>
          <a:p>
            <a:pPr marL="457200" indent="-457200">
              <a:lnSpc>
                <a:spcPct val="90000"/>
              </a:lnSpc>
              <a:buFont typeface="Arial" panose="020B0604020202020204" pitchFamily="34" charset="0"/>
              <a:buChar char="•"/>
            </a:pPr>
            <a:r>
              <a:rPr lang="en-US" dirty="0">
                <a:solidFill>
                  <a:srgbClr val="FFFF00"/>
                </a:solidFill>
              </a:rPr>
              <a:t>Looking at learning tutorials on school website from each Faculty.</a:t>
            </a:r>
          </a:p>
          <a:p>
            <a:pPr>
              <a:lnSpc>
                <a:spcPct val="90000"/>
              </a:lnSpc>
            </a:pPr>
            <a:endParaRPr lang="en-US" sz="1300" dirty="0">
              <a:solidFill>
                <a:srgbClr val="FFFF00"/>
              </a:solidFill>
            </a:endParaRPr>
          </a:p>
        </p:txBody>
      </p:sp>
    </p:spTree>
    <p:extLst>
      <p:ext uri="{BB962C8B-B14F-4D97-AF65-F5344CB8AC3E}">
        <p14:creationId xmlns:p14="http://schemas.microsoft.com/office/powerpoint/2010/main" val="28327236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4854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Title 1">
            <a:extLst>
              <a:ext uri="{FF2B5EF4-FFF2-40B4-BE49-F238E27FC236}">
                <a16:creationId xmlns:a16="http://schemas.microsoft.com/office/drawing/2014/main" id="{BE7C2E3E-0959-4B76-8160-E3ED29049AE8}"/>
              </a:ext>
            </a:extLst>
          </p:cNvPr>
          <p:cNvSpPr txBox="1">
            <a:spLocks/>
          </p:cNvSpPr>
          <p:nvPr/>
        </p:nvSpPr>
        <p:spPr>
          <a:xfrm>
            <a:off x="290844" y="502260"/>
            <a:ext cx="7812556" cy="2474912"/>
          </a:xfrm>
          <a:prstGeom prst="rect">
            <a:avLst/>
          </a:prstGeom>
        </p:spPr>
        <p:txBody>
          <a:bodyP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FFFF00"/>
                </a:solidFill>
              </a:rPr>
              <a:t>Aim for a community in which parents/</a:t>
            </a:r>
            <a:r>
              <a:rPr lang="en-US" dirty="0" err="1">
                <a:solidFill>
                  <a:srgbClr val="FFFF00"/>
                </a:solidFill>
              </a:rPr>
              <a:t>carers</a:t>
            </a:r>
            <a:r>
              <a:rPr lang="en-US" dirty="0">
                <a:solidFill>
                  <a:srgbClr val="FFFF00"/>
                </a:solidFill>
              </a:rPr>
              <a:t> feel included and involved in their young person’s learning and, most importantly, knowing how they can best support their young person at home.</a:t>
            </a:r>
            <a:br>
              <a:rPr lang="en-US" dirty="0">
                <a:solidFill>
                  <a:srgbClr val="FFFF00"/>
                </a:solidFill>
              </a:rPr>
            </a:br>
            <a:endParaRPr lang="en-GB" dirty="0">
              <a:solidFill>
                <a:srgbClr val="FFFF00"/>
              </a:solidFill>
            </a:endParaRPr>
          </a:p>
        </p:txBody>
      </p:sp>
      <p:pic>
        <p:nvPicPr>
          <p:cNvPr id="11" name="Picture 10">
            <a:extLst>
              <a:ext uri="{FF2B5EF4-FFF2-40B4-BE49-F238E27FC236}">
                <a16:creationId xmlns:a16="http://schemas.microsoft.com/office/drawing/2014/main" id="{D4689D7F-1918-49D1-9BB6-7D7455EBB633}"/>
              </a:ext>
            </a:extLst>
          </p:cNvPr>
          <p:cNvPicPr>
            <a:picLocks noChangeAspect="1"/>
          </p:cNvPicPr>
          <p:nvPr/>
        </p:nvPicPr>
        <p:blipFill>
          <a:blip r:embed="rId3"/>
          <a:stretch>
            <a:fillRect/>
          </a:stretch>
        </p:blipFill>
        <p:spPr>
          <a:xfrm>
            <a:off x="596748" y="2194718"/>
            <a:ext cx="2440595" cy="2395538"/>
          </a:xfrm>
          <a:prstGeom prst="rect">
            <a:avLst/>
          </a:prstGeom>
        </p:spPr>
      </p:pic>
    </p:spTree>
    <p:extLst>
      <p:ext uri="{BB962C8B-B14F-4D97-AF65-F5344CB8AC3E}">
        <p14:creationId xmlns:p14="http://schemas.microsoft.com/office/powerpoint/2010/main" val="272922019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BD6570-7163-4731-8259-6C1F5D85E92C}"/>
              </a:ext>
            </a:extLst>
          </p:cNvPr>
          <p:cNvGrpSpPr/>
          <p:nvPr/>
        </p:nvGrpSpPr>
        <p:grpSpPr>
          <a:xfrm>
            <a:off x="0" y="-79513"/>
            <a:ext cx="9144000" cy="5403850"/>
            <a:chOff x="0" y="0"/>
            <a:chExt cx="9144000" cy="5403850"/>
          </a:xfrm>
        </p:grpSpPr>
        <p:pic>
          <p:nvPicPr>
            <p:cNvPr id="3" name="Picture 2" descr="Auchenharvie Academy Slide BG.jpg">
              <a:extLst>
                <a:ext uri="{FF2B5EF4-FFF2-40B4-BE49-F238E27FC236}">
                  <a16:creationId xmlns:a16="http://schemas.microsoft.com/office/drawing/2014/main" id="{9C65F3B3-123E-4804-8167-209C6669FEC0}"/>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4" name="TextBox 3">
              <a:extLst>
                <a:ext uri="{FF2B5EF4-FFF2-40B4-BE49-F238E27FC236}">
                  <a16:creationId xmlns:a16="http://schemas.microsoft.com/office/drawing/2014/main" id="{24BDFB39-336C-4DD2-A3D0-D125D9864C59}"/>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5" name="Picture 4" descr="Auchenharvie Academy Slide BG.jpg">
              <a:extLst>
                <a:ext uri="{FF2B5EF4-FFF2-40B4-BE49-F238E27FC236}">
                  <a16:creationId xmlns:a16="http://schemas.microsoft.com/office/drawing/2014/main" id="{1F89190C-278E-42E3-B120-5C7AE818CC53}"/>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6" name="TextBox 5">
            <a:extLst>
              <a:ext uri="{FF2B5EF4-FFF2-40B4-BE49-F238E27FC236}">
                <a16:creationId xmlns:a16="http://schemas.microsoft.com/office/drawing/2014/main" id="{713EE0A3-6B14-4CF0-ADBF-B546EDD23BB6}"/>
              </a:ext>
            </a:extLst>
          </p:cNvPr>
          <p:cNvSpPr txBox="1"/>
          <p:nvPr/>
        </p:nvSpPr>
        <p:spPr>
          <a:xfrm>
            <a:off x="98688" y="159238"/>
            <a:ext cx="6178163" cy="584775"/>
          </a:xfrm>
          <a:prstGeom prst="rect">
            <a:avLst/>
          </a:prstGeom>
          <a:noFill/>
        </p:spPr>
        <p:txBody>
          <a:bodyPr wrap="square" rtlCol="0">
            <a:spAutoFit/>
          </a:bodyPr>
          <a:lstStyle/>
          <a:p>
            <a:r>
              <a:rPr lang="en-GB" sz="3200" b="1" dirty="0">
                <a:solidFill>
                  <a:schemeClr val="bg1"/>
                </a:solidFill>
              </a:rPr>
              <a:t>Meet the team</a:t>
            </a:r>
          </a:p>
        </p:txBody>
      </p:sp>
      <p:sp>
        <p:nvSpPr>
          <p:cNvPr id="7" name="TextBox 6">
            <a:extLst>
              <a:ext uri="{FF2B5EF4-FFF2-40B4-BE49-F238E27FC236}">
                <a16:creationId xmlns:a16="http://schemas.microsoft.com/office/drawing/2014/main" id="{FD30853A-632A-415A-9893-9854EDAE9E1E}"/>
              </a:ext>
            </a:extLst>
          </p:cNvPr>
          <p:cNvSpPr txBox="1"/>
          <p:nvPr/>
        </p:nvSpPr>
        <p:spPr>
          <a:xfrm>
            <a:off x="1291384" y="938626"/>
            <a:ext cx="6540652" cy="3477875"/>
          </a:xfrm>
          <a:prstGeom prst="rect">
            <a:avLst/>
          </a:prstGeom>
          <a:noFill/>
        </p:spPr>
        <p:txBody>
          <a:bodyPr wrap="square" rtlCol="0">
            <a:spAutoFit/>
          </a:bodyPr>
          <a:lstStyle/>
          <a:p>
            <a:r>
              <a:rPr lang="en-GB" sz="3200" b="1" dirty="0">
                <a:solidFill>
                  <a:srgbClr val="FFFF00"/>
                </a:solidFill>
              </a:rPr>
              <a:t>Allison Hopton</a:t>
            </a:r>
          </a:p>
          <a:p>
            <a:r>
              <a:rPr lang="en-GB" sz="2000" b="1" dirty="0">
                <a:solidFill>
                  <a:schemeClr val="bg1"/>
                </a:solidFill>
              </a:rPr>
              <a:t>Principal Teacher of Family Learning</a:t>
            </a:r>
          </a:p>
          <a:p>
            <a:endParaRPr lang="en-GB" sz="3200" b="1" dirty="0">
              <a:solidFill>
                <a:srgbClr val="FFFF00"/>
              </a:solidFill>
            </a:endParaRPr>
          </a:p>
          <a:p>
            <a:r>
              <a:rPr lang="en-GB" sz="3200" b="1" dirty="0">
                <a:solidFill>
                  <a:srgbClr val="FFFF00"/>
                </a:solidFill>
              </a:rPr>
              <a:t>Angie Pirie </a:t>
            </a:r>
          </a:p>
          <a:p>
            <a:r>
              <a:rPr lang="en-GB" sz="2000" b="1" dirty="0">
                <a:solidFill>
                  <a:schemeClr val="bg1"/>
                </a:solidFill>
              </a:rPr>
              <a:t>Area Inclusion Officer</a:t>
            </a:r>
          </a:p>
          <a:p>
            <a:endParaRPr lang="en-GB" sz="3200" b="1" dirty="0">
              <a:solidFill>
                <a:srgbClr val="FFFF00"/>
              </a:solidFill>
            </a:endParaRPr>
          </a:p>
          <a:p>
            <a:r>
              <a:rPr lang="en-GB" sz="3200" b="1" dirty="0">
                <a:solidFill>
                  <a:srgbClr val="FFFF00"/>
                </a:solidFill>
              </a:rPr>
              <a:t>Stephen Scholes </a:t>
            </a:r>
            <a:endParaRPr lang="en-GB" sz="1100" b="1" dirty="0">
              <a:solidFill>
                <a:srgbClr val="FFFF00"/>
              </a:solidFill>
            </a:endParaRPr>
          </a:p>
          <a:p>
            <a:r>
              <a:rPr lang="en-GB" sz="2000" b="1" dirty="0">
                <a:solidFill>
                  <a:schemeClr val="bg1"/>
                </a:solidFill>
              </a:rPr>
              <a:t>Depute Head Teacher (Acting)</a:t>
            </a:r>
          </a:p>
        </p:txBody>
      </p:sp>
    </p:spTree>
    <p:extLst>
      <p:ext uri="{BB962C8B-B14F-4D97-AF65-F5344CB8AC3E}">
        <p14:creationId xmlns:p14="http://schemas.microsoft.com/office/powerpoint/2010/main" val="37103328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Rectangle 9">
            <a:extLst>
              <a:ext uri="{FF2B5EF4-FFF2-40B4-BE49-F238E27FC236}">
                <a16:creationId xmlns:a16="http://schemas.microsoft.com/office/drawing/2014/main" id="{268240C3-D5F2-4EB8-B8DC-01A3F1C3E450}"/>
              </a:ext>
            </a:extLst>
          </p:cNvPr>
          <p:cNvSpPr/>
          <p:nvPr/>
        </p:nvSpPr>
        <p:spPr>
          <a:xfrm>
            <a:off x="302150" y="984561"/>
            <a:ext cx="7784327" cy="2308324"/>
          </a:xfrm>
          <a:prstGeom prst="rect">
            <a:avLst/>
          </a:prstGeom>
          <a:ln>
            <a:solidFill>
              <a:srgbClr val="FFFF00"/>
            </a:solidFill>
          </a:ln>
        </p:spPr>
        <p:txBody>
          <a:bodyPr wrap="square">
            <a:spAutoFit/>
          </a:bodyPr>
          <a:lstStyle/>
          <a:p>
            <a:pPr marL="342900" indent="-342900">
              <a:buFont typeface="Arial" panose="020B0604020202020204" pitchFamily="34" charset="0"/>
              <a:buChar char="•"/>
            </a:pPr>
            <a:r>
              <a:rPr lang="en-GB" sz="2400" dirty="0">
                <a:solidFill>
                  <a:srgbClr val="FFFF00"/>
                </a:solidFill>
                <a:latin typeface="Lato"/>
              </a:rPr>
              <a:t>Our school is a six year non-denominational school.</a:t>
            </a:r>
          </a:p>
          <a:p>
            <a:pPr marL="342900" indent="-342900">
              <a:buFont typeface="Arial" panose="020B0604020202020204" pitchFamily="34" charset="0"/>
              <a:buChar char="•"/>
            </a:pPr>
            <a:endParaRPr lang="en-GB" sz="2400" dirty="0">
              <a:solidFill>
                <a:srgbClr val="FFFF00"/>
              </a:solidFill>
              <a:latin typeface="Lato"/>
            </a:endParaRPr>
          </a:p>
          <a:p>
            <a:pPr marL="342900" indent="-342900">
              <a:buFont typeface="Arial" panose="020B0604020202020204" pitchFamily="34" charset="0"/>
              <a:buChar char="•"/>
            </a:pPr>
            <a:r>
              <a:rPr lang="en-GB" sz="2400" dirty="0">
                <a:solidFill>
                  <a:srgbClr val="FFFF00"/>
                </a:solidFill>
                <a:latin typeface="Lato"/>
              </a:rPr>
              <a:t>Our catchment covers </a:t>
            </a:r>
            <a:r>
              <a:rPr lang="en-GB" sz="2400" dirty="0" err="1">
                <a:solidFill>
                  <a:srgbClr val="FFFF00"/>
                </a:solidFill>
                <a:latin typeface="Lato"/>
              </a:rPr>
              <a:t>Stevenston</a:t>
            </a:r>
            <a:r>
              <a:rPr lang="en-GB" sz="2400" dirty="0">
                <a:solidFill>
                  <a:srgbClr val="FFFF00"/>
                </a:solidFill>
                <a:latin typeface="Lato"/>
              </a:rPr>
              <a:t> and Saltcoats in North Ayrshire.</a:t>
            </a:r>
          </a:p>
          <a:p>
            <a:pPr marL="342900" indent="-342900">
              <a:buFont typeface="Arial" panose="020B0604020202020204" pitchFamily="34" charset="0"/>
              <a:buChar char="•"/>
            </a:pPr>
            <a:endParaRPr lang="en-GB" sz="2400" dirty="0">
              <a:solidFill>
                <a:srgbClr val="FFFF00"/>
              </a:solidFill>
              <a:latin typeface="Lato"/>
            </a:endParaRPr>
          </a:p>
          <a:p>
            <a:pPr marL="342900" indent="-342900">
              <a:buFont typeface="Arial" panose="020B0604020202020204" pitchFamily="34" charset="0"/>
              <a:buChar char="•"/>
            </a:pPr>
            <a:r>
              <a:rPr lang="en-GB" sz="2400" dirty="0">
                <a:solidFill>
                  <a:srgbClr val="FFFF00"/>
                </a:solidFill>
                <a:latin typeface="Lato"/>
              </a:rPr>
              <a:t>Our current school roll is 648. </a:t>
            </a:r>
          </a:p>
        </p:txBody>
      </p:sp>
      <p:sp>
        <p:nvSpPr>
          <p:cNvPr id="11" name="TextBox 10">
            <a:extLst>
              <a:ext uri="{FF2B5EF4-FFF2-40B4-BE49-F238E27FC236}">
                <a16:creationId xmlns:a16="http://schemas.microsoft.com/office/drawing/2014/main" id="{F9F2A529-B91F-4E08-8055-46589A2273AA}"/>
              </a:ext>
            </a:extLst>
          </p:cNvPr>
          <p:cNvSpPr txBox="1"/>
          <p:nvPr/>
        </p:nvSpPr>
        <p:spPr>
          <a:xfrm>
            <a:off x="620202" y="143123"/>
            <a:ext cx="5263763" cy="584775"/>
          </a:xfrm>
          <a:prstGeom prst="rect">
            <a:avLst/>
          </a:prstGeom>
          <a:noFill/>
        </p:spPr>
        <p:txBody>
          <a:bodyPr wrap="square" rtlCol="0">
            <a:spAutoFit/>
          </a:bodyPr>
          <a:lstStyle/>
          <a:p>
            <a:r>
              <a:rPr lang="en-GB" sz="3200" b="1" dirty="0">
                <a:solidFill>
                  <a:schemeClr val="bg1"/>
                </a:solidFill>
              </a:rPr>
              <a:t>Our School</a:t>
            </a:r>
          </a:p>
        </p:txBody>
      </p:sp>
      <p:pic>
        <p:nvPicPr>
          <p:cNvPr id="13" name="Picture 12" descr="A picture containing building, outdoor, bus, sky&#10;&#10;Description automatically generated">
            <a:extLst>
              <a:ext uri="{FF2B5EF4-FFF2-40B4-BE49-F238E27FC236}">
                <a16:creationId xmlns:a16="http://schemas.microsoft.com/office/drawing/2014/main" id="{C2FDF321-97EA-4307-8C03-2FF75C6157EB}"/>
              </a:ext>
            </a:extLst>
          </p:cNvPr>
          <p:cNvPicPr>
            <a:picLocks noChangeAspect="1"/>
          </p:cNvPicPr>
          <p:nvPr/>
        </p:nvPicPr>
        <p:blipFill>
          <a:blip r:embed="rId3"/>
          <a:stretch>
            <a:fillRect/>
          </a:stretch>
        </p:blipFill>
        <p:spPr>
          <a:xfrm>
            <a:off x="2019200" y="3355669"/>
            <a:ext cx="4350225" cy="1450075"/>
          </a:xfrm>
          <a:prstGeom prst="rect">
            <a:avLst/>
          </a:prstGeom>
        </p:spPr>
      </p:pic>
    </p:spTree>
    <p:extLst>
      <p:ext uri="{BB962C8B-B14F-4D97-AF65-F5344CB8AC3E}">
        <p14:creationId xmlns:p14="http://schemas.microsoft.com/office/powerpoint/2010/main" val="41405719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376ACF-9A58-45F5-BBB9-7A19755E2390}"/>
              </a:ext>
            </a:extLst>
          </p:cNvPr>
          <p:cNvGrpSpPr/>
          <p:nvPr/>
        </p:nvGrpSpPr>
        <p:grpSpPr>
          <a:xfrm>
            <a:off x="0" y="0"/>
            <a:ext cx="9144000" cy="5403850"/>
            <a:chOff x="0" y="0"/>
            <a:chExt cx="9144000" cy="5403850"/>
          </a:xfrm>
        </p:grpSpPr>
        <p:pic>
          <p:nvPicPr>
            <p:cNvPr id="5" name="Picture 4" descr="Auchenharvie Academy Slide BG.jpg">
              <a:extLst>
                <a:ext uri="{FF2B5EF4-FFF2-40B4-BE49-F238E27FC236}">
                  <a16:creationId xmlns:a16="http://schemas.microsoft.com/office/drawing/2014/main" id="{1DE12F2E-1715-4C0A-AB44-BD5433747F6E}"/>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6" name="TextBox 5">
              <a:extLst>
                <a:ext uri="{FF2B5EF4-FFF2-40B4-BE49-F238E27FC236}">
                  <a16:creationId xmlns:a16="http://schemas.microsoft.com/office/drawing/2014/main" id="{02309BA0-D257-462A-926F-8CCA63F03432}"/>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7" name="Picture 6" descr="Auchenharvie Academy Slide BG.jpg">
              <a:extLst>
                <a:ext uri="{FF2B5EF4-FFF2-40B4-BE49-F238E27FC236}">
                  <a16:creationId xmlns:a16="http://schemas.microsoft.com/office/drawing/2014/main" id="{6E986638-7EC4-4B0E-A176-E0C7782D03E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2" name="Title 1">
            <a:extLst>
              <a:ext uri="{FF2B5EF4-FFF2-40B4-BE49-F238E27FC236}">
                <a16:creationId xmlns:a16="http://schemas.microsoft.com/office/drawing/2014/main" id="{F41A5668-54C4-4DEB-8699-1504EB6C8B4D}"/>
              </a:ext>
            </a:extLst>
          </p:cNvPr>
          <p:cNvSpPr>
            <a:spLocks noGrp="1"/>
          </p:cNvSpPr>
          <p:nvPr>
            <p:ph type="title"/>
          </p:nvPr>
        </p:nvSpPr>
        <p:spPr/>
        <p:txBody>
          <a:bodyPr/>
          <a:lstStyle/>
          <a:p>
            <a:r>
              <a:rPr lang="en-GB" b="1" dirty="0">
                <a:solidFill>
                  <a:srgbClr val="FFFF00"/>
                </a:solidFill>
              </a:rPr>
              <a:t>Why Family Learning?</a:t>
            </a:r>
          </a:p>
        </p:txBody>
      </p:sp>
      <p:sp>
        <p:nvSpPr>
          <p:cNvPr id="3" name="Content Placeholder 2">
            <a:extLst>
              <a:ext uri="{FF2B5EF4-FFF2-40B4-BE49-F238E27FC236}">
                <a16:creationId xmlns:a16="http://schemas.microsoft.com/office/drawing/2014/main" id="{98F6D0E2-42BE-49F3-849A-D3D57C1F1EE5}"/>
              </a:ext>
            </a:extLst>
          </p:cNvPr>
          <p:cNvSpPr>
            <a:spLocks noGrp="1"/>
          </p:cNvSpPr>
          <p:nvPr>
            <p:ph idx="1"/>
          </p:nvPr>
        </p:nvSpPr>
        <p:spPr/>
        <p:txBody>
          <a:bodyPr>
            <a:normAutofit/>
          </a:bodyPr>
          <a:lstStyle/>
          <a:p>
            <a:r>
              <a:rPr lang="en-GB" sz="2800" dirty="0">
                <a:solidFill>
                  <a:srgbClr val="FFFF00"/>
                </a:solidFill>
              </a:rPr>
              <a:t>Many of our families face challenges to supporting their young people to attend, attain and achieve.</a:t>
            </a:r>
          </a:p>
          <a:p>
            <a:endParaRPr lang="en-GB" sz="2800" dirty="0">
              <a:solidFill>
                <a:srgbClr val="FFFF00"/>
              </a:solidFill>
            </a:endParaRPr>
          </a:p>
          <a:p>
            <a:r>
              <a:rPr lang="en-GB" sz="2800" dirty="0">
                <a:solidFill>
                  <a:srgbClr val="FFFF00"/>
                </a:solidFill>
              </a:rPr>
              <a:t>The Pupil Equity Fund allowed us an opportunity to focus on Family Learning as an intervention. </a:t>
            </a:r>
          </a:p>
        </p:txBody>
      </p:sp>
    </p:spTree>
    <p:extLst>
      <p:ext uri="{BB962C8B-B14F-4D97-AF65-F5344CB8AC3E}">
        <p14:creationId xmlns:p14="http://schemas.microsoft.com/office/powerpoint/2010/main" val="227699995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A613BC-339E-458E-94AE-92422E69B162}"/>
              </a:ext>
            </a:extLst>
          </p:cNvPr>
          <p:cNvGrpSpPr/>
          <p:nvPr/>
        </p:nvGrpSpPr>
        <p:grpSpPr>
          <a:xfrm>
            <a:off x="0" y="0"/>
            <a:ext cx="9144000" cy="5403850"/>
            <a:chOff x="0" y="0"/>
            <a:chExt cx="9144000" cy="5403850"/>
          </a:xfrm>
        </p:grpSpPr>
        <p:pic>
          <p:nvPicPr>
            <p:cNvPr id="7" name="Picture 6" descr="Auchenharvie Academy Slide BG.jpg">
              <a:extLst>
                <a:ext uri="{FF2B5EF4-FFF2-40B4-BE49-F238E27FC236}">
                  <a16:creationId xmlns:a16="http://schemas.microsoft.com/office/drawing/2014/main" id="{0FB6FA0D-B399-4021-ABAA-8B89D20172A2}"/>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8" name="TextBox 7">
              <a:extLst>
                <a:ext uri="{FF2B5EF4-FFF2-40B4-BE49-F238E27FC236}">
                  <a16:creationId xmlns:a16="http://schemas.microsoft.com/office/drawing/2014/main" id="{E1FB9E21-776D-4382-AA76-B0F9AD7FB465}"/>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9" name="Picture 8" descr="Auchenharvie Academy Slide BG.jpg">
              <a:extLst>
                <a:ext uri="{FF2B5EF4-FFF2-40B4-BE49-F238E27FC236}">
                  <a16:creationId xmlns:a16="http://schemas.microsoft.com/office/drawing/2014/main" id="{37FEA9C6-C00C-4538-9258-4A6651E7490D}"/>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Content Placeholder 2">
            <a:extLst>
              <a:ext uri="{FF2B5EF4-FFF2-40B4-BE49-F238E27FC236}">
                <a16:creationId xmlns:a16="http://schemas.microsoft.com/office/drawing/2014/main" id="{E8695BDC-5B4C-46C1-B476-FB15D6F8F10A}"/>
              </a:ext>
            </a:extLst>
          </p:cNvPr>
          <p:cNvSpPr txBox="1">
            <a:spLocks/>
          </p:cNvSpPr>
          <p:nvPr/>
        </p:nvSpPr>
        <p:spPr>
          <a:xfrm>
            <a:off x="665162" y="1900849"/>
            <a:ext cx="3485419" cy="2077252"/>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3600" dirty="0">
                <a:solidFill>
                  <a:schemeClr val="bg1"/>
                </a:solidFill>
              </a:rPr>
              <a:t>1. ‘Targeted’ Parents in Partnership Programme</a:t>
            </a:r>
          </a:p>
        </p:txBody>
      </p:sp>
      <p:sp>
        <p:nvSpPr>
          <p:cNvPr id="11" name="Content Placeholder 3">
            <a:extLst>
              <a:ext uri="{FF2B5EF4-FFF2-40B4-BE49-F238E27FC236}">
                <a16:creationId xmlns:a16="http://schemas.microsoft.com/office/drawing/2014/main" id="{1391D18A-A43D-4487-A7A0-A2D369508945}"/>
              </a:ext>
            </a:extLst>
          </p:cNvPr>
          <p:cNvSpPr txBox="1">
            <a:spLocks/>
          </p:cNvSpPr>
          <p:nvPr/>
        </p:nvSpPr>
        <p:spPr>
          <a:xfrm>
            <a:off x="4659465" y="1894857"/>
            <a:ext cx="3819374" cy="207725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3600" dirty="0">
                <a:solidFill>
                  <a:schemeClr val="bg1"/>
                </a:solidFill>
              </a:rPr>
              <a:t>2. ‘Universal’ Programme of Events</a:t>
            </a:r>
          </a:p>
        </p:txBody>
      </p:sp>
      <p:pic>
        <p:nvPicPr>
          <p:cNvPr id="12" name="Picture 11">
            <a:extLst>
              <a:ext uri="{FF2B5EF4-FFF2-40B4-BE49-F238E27FC236}">
                <a16:creationId xmlns:a16="http://schemas.microsoft.com/office/drawing/2014/main" id="{F88F7C80-E3E4-46F8-8FD2-42C7655308DD}"/>
              </a:ext>
            </a:extLst>
          </p:cNvPr>
          <p:cNvPicPr>
            <a:picLocks noChangeAspect="1"/>
          </p:cNvPicPr>
          <p:nvPr/>
        </p:nvPicPr>
        <p:blipFill>
          <a:blip r:embed="rId3"/>
          <a:stretch>
            <a:fillRect/>
          </a:stretch>
        </p:blipFill>
        <p:spPr>
          <a:xfrm>
            <a:off x="0" y="0"/>
            <a:ext cx="1561467" cy="1506415"/>
          </a:xfrm>
          <a:prstGeom prst="rect">
            <a:avLst/>
          </a:prstGeom>
        </p:spPr>
      </p:pic>
    </p:spTree>
    <p:extLst>
      <p:ext uri="{BB962C8B-B14F-4D97-AF65-F5344CB8AC3E}">
        <p14:creationId xmlns:p14="http://schemas.microsoft.com/office/powerpoint/2010/main" val="28807579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Title 1">
            <a:extLst>
              <a:ext uri="{FF2B5EF4-FFF2-40B4-BE49-F238E27FC236}">
                <a16:creationId xmlns:a16="http://schemas.microsoft.com/office/drawing/2014/main" id="{480660FC-F320-4719-BE6E-CB6A5F1E7364}"/>
              </a:ext>
            </a:extLst>
          </p:cNvPr>
          <p:cNvSpPr txBox="1">
            <a:spLocks/>
          </p:cNvSpPr>
          <p:nvPr/>
        </p:nvSpPr>
        <p:spPr>
          <a:xfrm>
            <a:off x="684212" y="685799"/>
            <a:ext cx="3747111" cy="48920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4000" b="1" dirty="0">
                <a:solidFill>
                  <a:schemeClr val="bg1"/>
                </a:solidFill>
              </a:rPr>
              <a:t>Parents in Partnership</a:t>
            </a:r>
          </a:p>
        </p:txBody>
      </p:sp>
      <p:pic>
        <p:nvPicPr>
          <p:cNvPr id="11" name="Picture 10">
            <a:extLst>
              <a:ext uri="{FF2B5EF4-FFF2-40B4-BE49-F238E27FC236}">
                <a16:creationId xmlns:a16="http://schemas.microsoft.com/office/drawing/2014/main" id="{8A14BBF1-FF29-48BF-ACFB-941CF18E0264}"/>
              </a:ext>
            </a:extLst>
          </p:cNvPr>
          <p:cNvPicPr>
            <a:picLocks noChangeAspect="1"/>
          </p:cNvPicPr>
          <p:nvPr/>
        </p:nvPicPr>
        <p:blipFill>
          <a:blip r:embed="rId3"/>
          <a:stretch>
            <a:fillRect/>
          </a:stretch>
        </p:blipFill>
        <p:spPr>
          <a:xfrm>
            <a:off x="429825" y="886617"/>
            <a:ext cx="4294575" cy="1143000"/>
          </a:xfrm>
          <a:prstGeom prst="rect">
            <a:avLst/>
          </a:prstGeom>
          <a:ln>
            <a:noFill/>
          </a:ln>
          <a:effectLst>
            <a:outerShdw blurRad="292100" dist="139700" dir="2700000" algn="tl" rotWithShape="0">
              <a:srgbClr val="333333">
                <a:alpha val="65000"/>
              </a:srgbClr>
            </a:outerShdw>
            <a:softEdge rad="12700"/>
          </a:effectLst>
        </p:spPr>
      </p:pic>
      <p:sp>
        <p:nvSpPr>
          <p:cNvPr id="12" name="Text Placeholder 3">
            <a:extLst>
              <a:ext uri="{FF2B5EF4-FFF2-40B4-BE49-F238E27FC236}">
                <a16:creationId xmlns:a16="http://schemas.microsoft.com/office/drawing/2014/main" id="{55656B24-4FBE-4529-9515-38DFCCF44A97}"/>
              </a:ext>
            </a:extLst>
          </p:cNvPr>
          <p:cNvSpPr txBox="1">
            <a:spLocks/>
          </p:cNvSpPr>
          <p:nvPr/>
        </p:nvSpPr>
        <p:spPr>
          <a:xfrm>
            <a:off x="5278839" y="404490"/>
            <a:ext cx="3376859" cy="434538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3" panose="05040102010807070707" pitchFamily="18" charset="2"/>
              <a:buChar char=""/>
            </a:pPr>
            <a:r>
              <a:rPr lang="en-US" sz="2800" dirty="0">
                <a:solidFill>
                  <a:srgbClr val="FFFF00"/>
                </a:solidFill>
              </a:rPr>
              <a:t>CELCIS</a:t>
            </a:r>
          </a:p>
          <a:p>
            <a:pPr marL="285750" indent="-285750">
              <a:buFont typeface="Wingdings 3" panose="05040102010807070707" pitchFamily="18" charset="2"/>
              <a:buChar char=""/>
            </a:pPr>
            <a:r>
              <a:rPr lang="en-US" sz="2800" dirty="0">
                <a:solidFill>
                  <a:srgbClr val="FFFF00"/>
                </a:solidFill>
              </a:rPr>
              <a:t>6 week </a:t>
            </a:r>
            <a:r>
              <a:rPr lang="en-US" sz="2800" dirty="0" err="1">
                <a:solidFill>
                  <a:srgbClr val="FFFF00"/>
                </a:solidFill>
              </a:rPr>
              <a:t>programme</a:t>
            </a:r>
            <a:r>
              <a:rPr lang="en-US" sz="2800" dirty="0">
                <a:solidFill>
                  <a:srgbClr val="FFFF00"/>
                </a:solidFill>
              </a:rPr>
              <a:t> for parents/</a:t>
            </a:r>
            <a:r>
              <a:rPr lang="en-US" sz="2800" dirty="0" err="1">
                <a:solidFill>
                  <a:srgbClr val="FFFF00"/>
                </a:solidFill>
              </a:rPr>
              <a:t>carers</a:t>
            </a:r>
            <a:endParaRPr lang="en-US" sz="2800" dirty="0">
              <a:solidFill>
                <a:srgbClr val="FFFF00"/>
              </a:solidFill>
            </a:endParaRPr>
          </a:p>
          <a:p>
            <a:pPr marL="285750" indent="-285750">
              <a:buFont typeface="Wingdings 3" panose="05040102010807070707" pitchFamily="18" charset="2"/>
              <a:buChar char=""/>
            </a:pPr>
            <a:r>
              <a:rPr lang="en-US" sz="2800" dirty="0">
                <a:solidFill>
                  <a:srgbClr val="FFFF00"/>
                </a:solidFill>
              </a:rPr>
              <a:t>Experience of school in the eyes of their young person</a:t>
            </a:r>
          </a:p>
        </p:txBody>
      </p:sp>
    </p:spTree>
    <p:extLst>
      <p:ext uri="{BB962C8B-B14F-4D97-AF65-F5344CB8AC3E}">
        <p14:creationId xmlns:p14="http://schemas.microsoft.com/office/powerpoint/2010/main" val="18494798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Title 1">
            <a:extLst>
              <a:ext uri="{FF2B5EF4-FFF2-40B4-BE49-F238E27FC236}">
                <a16:creationId xmlns:a16="http://schemas.microsoft.com/office/drawing/2014/main" id="{E13A157C-1A1D-4E1A-92D6-2A04FB1F577E}"/>
              </a:ext>
            </a:extLst>
          </p:cNvPr>
          <p:cNvSpPr txBox="1">
            <a:spLocks/>
          </p:cNvSpPr>
          <p:nvPr/>
        </p:nvSpPr>
        <p:spPr>
          <a:xfrm>
            <a:off x="63179" y="285667"/>
            <a:ext cx="3887787" cy="33362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4000" dirty="0">
                <a:solidFill>
                  <a:schemeClr val="bg1"/>
                </a:solidFill>
              </a:rPr>
              <a:t>How we targeted parents/</a:t>
            </a:r>
            <a:r>
              <a:rPr lang="en-US" sz="4000" dirty="0" err="1">
                <a:solidFill>
                  <a:schemeClr val="bg1"/>
                </a:solidFill>
              </a:rPr>
              <a:t>carers</a:t>
            </a:r>
            <a:endParaRPr lang="en-US" sz="4000" dirty="0">
              <a:solidFill>
                <a:schemeClr val="bg1"/>
              </a:solidFill>
            </a:endParaRPr>
          </a:p>
        </p:txBody>
      </p:sp>
      <p:sp>
        <p:nvSpPr>
          <p:cNvPr id="11" name="Text Placeholder 2">
            <a:extLst>
              <a:ext uri="{FF2B5EF4-FFF2-40B4-BE49-F238E27FC236}">
                <a16:creationId xmlns:a16="http://schemas.microsoft.com/office/drawing/2014/main" id="{F432DE75-735F-485A-8641-C2BBE5A2C88D}"/>
              </a:ext>
            </a:extLst>
          </p:cNvPr>
          <p:cNvSpPr txBox="1">
            <a:spLocks/>
          </p:cNvSpPr>
          <p:nvPr/>
        </p:nvSpPr>
        <p:spPr>
          <a:xfrm>
            <a:off x="4264249" y="533869"/>
            <a:ext cx="4068718" cy="4869981"/>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buFont typeface="Arial" panose="020B0604020202020204" pitchFamily="34" charset="0"/>
              <a:buChar char="•"/>
            </a:pPr>
            <a:r>
              <a:rPr lang="en-US" dirty="0">
                <a:solidFill>
                  <a:srgbClr val="FFFF00"/>
                </a:solidFill>
              </a:rPr>
              <a:t>Made aware of targeted families</a:t>
            </a:r>
          </a:p>
          <a:p>
            <a:pPr marL="457200" indent="-457200">
              <a:lnSpc>
                <a:spcPct val="90000"/>
              </a:lnSpc>
              <a:buFont typeface="Arial" panose="020B0604020202020204" pitchFamily="34" charset="0"/>
              <a:buChar char="•"/>
            </a:pPr>
            <a:r>
              <a:rPr lang="en-US" dirty="0">
                <a:solidFill>
                  <a:srgbClr val="FFFF00"/>
                </a:solidFill>
              </a:rPr>
              <a:t>Telephone contact -Summer holidays</a:t>
            </a:r>
          </a:p>
          <a:p>
            <a:pPr marL="457200" indent="-457200">
              <a:lnSpc>
                <a:spcPct val="90000"/>
              </a:lnSpc>
              <a:buFont typeface="Arial" panose="020B0604020202020204" pitchFamily="34" charset="0"/>
              <a:buChar char="•"/>
            </a:pPr>
            <a:r>
              <a:rPr lang="en-US" dirty="0">
                <a:solidFill>
                  <a:srgbClr val="FFFF00"/>
                </a:solidFill>
              </a:rPr>
              <a:t>Home visit</a:t>
            </a:r>
          </a:p>
          <a:p>
            <a:pPr marL="457200" indent="-457200">
              <a:lnSpc>
                <a:spcPct val="90000"/>
              </a:lnSpc>
              <a:buFont typeface="Arial" panose="020B0604020202020204" pitchFamily="34" charset="0"/>
              <a:buChar char="•"/>
            </a:pPr>
            <a:r>
              <a:rPr lang="en-US" dirty="0">
                <a:solidFill>
                  <a:srgbClr val="FFFF00"/>
                </a:solidFill>
              </a:rPr>
              <a:t>Contact 1 week prior to </a:t>
            </a:r>
            <a:r>
              <a:rPr lang="en-US" dirty="0" err="1">
                <a:solidFill>
                  <a:srgbClr val="FFFF00"/>
                </a:solidFill>
              </a:rPr>
              <a:t>programme</a:t>
            </a:r>
            <a:endParaRPr lang="en-US" dirty="0">
              <a:solidFill>
                <a:srgbClr val="FFFF00"/>
              </a:solidFill>
            </a:endParaRPr>
          </a:p>
          <a:p>
            <a:pPr>
              <a:lnSpc>
                <a:spcPct val="90000"/>
              </a:lnSpc>
            </a:pPr>
            <a:endParaRPr lang="en-US" sz="2800" dirty="0">
              <a:solidFill>
                <a:schemeClr val="tx2">
                  <a:lumMod val="60000"/>
                  <a:lumOff val="40000"/>
                </a:schemeClr>
              </a:solidFill>
            </a:endParaRPr>
          </a:p>
        </p:txBody>
      </p:sp>
    </p:spTree>
    <p:extLst>
      <p:ext uri="{BB962C8B-B14F-4D97-AF65-F5344CB8AC3E}">
        <p14:creationId xmlns:p14="http://schemas.microsoft.com/office/powerpoint/2010/main" val="489647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A613BC-339E-458E-94AE-92422E69B162}"/>
              </a:ext>
            </a:extLst>
          </p:cNvPr>
          <p:cNvGrpSpPr/>
          <p:nvPr/>
        </p:nvGrpSpPr>
        <p:grpSpPr>
          <a:xfrm>
            <a:off x="0" y="0"/>
            <a:ext cx="9144000" cy="5403850"/>
            <a:chOff x="0" y="0"/>
            <a:chExt cx="9144000" cy="5403850"/>
          </a:xfrm>
        </p:grpSpPr>
        <p:pic>
          <p:nvPicPr>
            <p:cNvPr id="7" name="Picture 6" descr="Auchenharvie Academy Slide BG.jpg">
              <a:extLst>
                <a:ext uri="{FF2B5EF4-FFF2-40B4-BE49-F238E27FC236}">
                  <a16:creationId xmlns:a16="http://schemas.microsoft.com/office/drawing/2014/main" id="{0FB6FA0D-B399-4021-ABAA-8B89D20172A2}"/>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8" name="TextBox 7">
              <a:extLst>
                <a:ext uri="{FF2B5EF4-FFF2-40B4-BE49-F238E27FC236}">
                  <a16:creationId xmlns:a16="http://schemas.microsoft.com/office/drawing/2014/main" id="{E1FB9E21-776D-4382-AA76-B0F9AD7FB465}"/>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9" name="Picture 8" descr="Auchenharvie Academy Slide BG.jpg">
              <a:extLst>
                <a:ext uri="{FF2B5EF4-FFF2-40B4-BE49-F238E27FC236}">
                  <a16:creationId xmlns:a16="http://schemas.microsoft.com/office/drawing/2014/main" id="{37FEA9C6-C00C-4538-9258-4A6651E7490D}"/>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Title 1">
            <a:extLst>
              <a:ext uri="{FF2B5EF4-FFF2-40B4-BE49-F238E27FC236}">
                <a16:creationId xmlns:a16="http://schemas.microsoft.com/office/drawing/2014/main" id="{2A342A62-FC14-4F5B-A0E8-04C6E8AEDA34}"/>
              </a:ext>
            </a:extLst>
          </p:cNvPr>
          <p:cNvSpPr txBox="1">
            <a:spLocks/>
          </p:cNvSpPr>
          <p:nvPr/>
        </p:nvSpPr>
        <p:spPr>
          <a:xfrm>
            <a:off x="0" y="176029"/>
            <a:ext cx="8534401" cy="11163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P.I.P in Auchenharvie – 2017/18</a:t>
            </a:r>
          </a:p>
        </p:txBody>
      </p:sp>
      <p:graphicFrame>
        <p:nvGraphicFramePr>
          <p:cNvPr id="11" name="Table 10">
            <a:extLst>
              <a:ext uri="{FF2B5EF4-FFF2-40B4-BE49-F238E27FC236}">
                <a16:creationId xmlns:a16="http://schemas.microsoft.com/office/drawing/2014/main" id="{B7BA43F9-BE6B-41F1-8C73-2ADE92A19EAE}"/>
              </a:ext>
            </a:extLst>
          </p:cNvPr>
          <p:cNvGraphicFramePr>
            <a:graphicFrameLocks noGrp="1"/>
          </p:cNvGraphicFramePr>
          <p:nvPr>
            <p:extLst>
              <p:ext uri="{D42A27DB-BD31-4B8C-83A1-F6EECF244321}">
                <p14:modId xmlns:p14="http://schemas.microsoft.com/office/powerpoint/2010/main" val="2669925665"/>
              </p:ext>
            </p:extLst>
          </p:nvPr>
        </p:nvGraphicFramePr>
        <p:xfrm>
          <a:off x="303708" y="1135800"/>
          <a:ext cx="8426824" cy="3672533"/>
        </p:xfrm>
        <a:graphic>
          <a:graphicData uri="http://schemas.openxmlformats.org/drawingml/2006/table">
            <a:tbl>
              <a:tblPr firstRow="1" bandRow="1">
                <a:tableStyleId>{5C22544A-7EE6-4342-B048-85BDC9FD1C3A}</a:tableStyleId>
              </a:tblPr>
              <a:tblGrid>
                <a:gridCol w="947538">
                  <a:extLst>
                    <a:ext uri="{9D8B030D-6E8A-4147-A177-3AD203B41FA5}">
                      <a16:colId xmlns:a16="http://schemas.microsoft.com/office/drawing/2014/main" val="1834858520"/>
                    </a:ext>
                  </a:extLst>
                </a:gridCol>
                <a:gridCol w="1251863">
                  <a:extLst>
                    <a:ext uri="{9D8B030D-6E8A-4147-A177-3AD203B41FA5}">
                      <a16:colId xmlns:a16="http://schemas.microsoft.com/office/drawing/2014/main" val="1090560259"/>
                    </a:ext>
                  </a:extLst>
                </a:gridCol>
                <a:gridCol w="1802045">
                  <a:extLst>
                    <a:ext uri="{9D8B030D-6E8A-4147-A177-3AD203B41FA5}">
                      <a16:colId xmlns:a16="http://schemas.microsoft.com/office/drawing/2014/main" val="258627775"/>
                    </a:ext>
                  </a:extLst>
                </a:gridCol>
                <a:gridCol w="1291732">
                  <a:extLst>
                    <a:ext uri="{9D8B030D-6E8A-4147-A177-3AD203B41FA5}">
                      <a16:colId xmlns:a16="http://schemas.microsoft.com/office/drawing/2014/main" val="3893094996"/>
                    </a:ext>
                  </a:extLst>
                </a:gridCol>
                <a:gridCol w="1419310">
                  <a:extLst>
                    <a:ext uri="{9D8B030D-6E8A-4147-A177-3AD203B41FA5}">
                      <a16:colId xmlns:a16="http://schemas.microsoft.com/office/drawing/2014/main" val="2882646159"/>
                    </a:ext>
                  </a:extLst>
                </a:gridCol>
                <a:gridCol w="1714336">
                  <a:extLst>
                    <a:ext uri="{9D8B030D-6E8A-4147-A177-3AD203B41FA5}">
                      <a16:colId xmlns:a16="http://schemas.microsoft.com/office/drawing/2014/main" val="101746057"/>
                    </a:ext>
                  </a:extLst>
                </a:gridCol>
              </a:tblGrid>
              <a:tr h="298270">
                <a:tc>
                  <a:txBody>
                    <a:bodyPr/>
                    <a:lstStyle/>
                    <a:p>
                      <a:pPr algn="ctr"/>
                      <a:r>
                        <a:rPr lang="en-GB" sz="1400" dirty="0"/>
                        <a:t>Date</a:t>
                      </a:r>
                    </a:p>
                  </a:txBody>
                  <a:tcPr/>
                </a:tc>
                <a:tc>
                  <a:txBody>
                    <a:bodyPr/>
                    <a:lstStyle/>
                    <a:p>
                      <a:pPr algn="ctr"/>
                      <a:r>
                        <a:rPr lang="en-GB" sz="1400" dirty="0"/>
                        <a:t>10-10.35</a:t>
                      </a:r>
                    </a:p>
                  </a:txBody>
                  <a:tcPr/>
                </a:tc>
                <a:tc>
                  <a:txBody>
                    <a:bodyPr/>
                    <a:lstStyle/>
                    <a:p>
                      <a:pPr algn="ctr"/>
                      <a:r>
                        <a:rPr lang="en-GB" sz="1400" dirty="0"/>
                        <a:t>10.35-11.25</a:t>
                      </a:r>
                    </a:p>
                  </a:txBody>
                  <a:tcPr/>
                </a:tc>
                <a:tc>
                  <a:txBody>
                    <a:bodyPr/>
                    <a:lstStyle/>
                    <a:p>
                      <a:pPr algn="ctr"/>
                      <a:r>
                        <a:rPr lang="en-GB" sz="1400" dirty="0"/>
                        <a:t>Interval</a:t>
                      </a:r>
                    </a:p>
                  </a:txBody>
                  <a:tcPr/>
                </a:tc>
                <a:tc>
                  <a:txBody>
                    <a:bodyPr/>
                    <a:lstStyle/>
                    <a:p>
                      <a:pPr algn="ctr"/>
                      <a:r>
                        <a:rPr lang="en-GB" sz="1400" dirty="0"/>
                        <a:t>11.40-12.30</a:t>
                      </a:r>
                    </a:p>
                  </a:txBody>
                  <a:tcPr/>
                </a:tc>
                <a:tc>
                  <a:txBody>
                    <a:bodyPr/>
                    <a:lstStyle/>
                    <a:p>
                      <a:pPr algn="ctr"/>
                      <a:r>
                        <a:rPr lang="en-GB" sz="1400" dirty="0"/>
                        <a:t>12.30-13.20</a:t>
                      </a:r>
                    </a:p>
                  </a:txBody>
                  <a:tcPr/>
                </a:tc>
                <a:extLst>
                  <a:ext uri="{0D108BD9-81ED-4DB2-BD59-A6C34878D82A}">
                    <a16:rowId xmlns:a16="http://schemas.microsoft.com/office/drawing/2014/main" val="2799392841"/>
                  </a:ext>
                </a:extLst>
              </a:tr>
              <a:tr h="715848">
                <a:tc>
                  <a:txBody>
                    <a:bodyPr/>
                    <a:lstStyle/>
                    <a:p>
                      <a:pPr algn="ctr"/>
                      <a:r>
                        <a:rPr lang="en-GB" sz="1400" dirty="0"/>
                        <a:t>Week 1</a:t>
                      </a:r>
                    </a:p>
                  </a:txBody>
                  <a:tcPr/>
                </a:tc>
                <a:tc>
                  <a:txBody>
                    <a:bodyPr/>
                    <a:lstStyle/>
                    <a:p>
                      <a:pPr algn="ctr"/>
                      <a:r>
                        <a:rPr lang="en-GB" sz="1400" dirty="0"/>
                        <a:t>Tea/Coffee &amp; hot roll</a:t>
                      </a:r>
                    </a:p>
                  </a:txBody>
                  <a:tcPr/>
                </a:tc>
                <a:tc>
                  <a:txBody>
                    <a:bodyPr/>
                    <a:lstStyle/>
                    <a:p>
                      <a:pPr algn="ctr"/>
                      <a:r>
                        <a:rPr lang="en-GB" sz="1400" dirty="0"/>
                        <a:t>Welcome from HT</a:t>
                      </a:r>
                    </a:p>
                  </a:txBody>
                  <a:tcPr/>
                </a:tc>
                <a:tc>
                  <a:txBody>
                    <a:bodyPr/>
                    <a:lstStyle/>
                    <a:p>
                      <a:pPr algn="ctr"/>
                      <a:r>
                        <a:rPr lang="en-GB" sz="1400" dirty="0"/>
                        <a:t>Tea/Coffee Conference Room</a:t>
                      </a:r>
                    </a:p>
                  </a:txBody>
                  <a:tcPr/>
                </a:tc>
                <a:tc>
                  <a:txBody>
                    <a:bodyPr/>
                    <a:lstStyle/>
                    <a:p>
                      <a:pPr algn="ctr"/>
                      <a:r>
                        <a:rPr lang="en-GB" sz="1400" dirty="0"/>
                        <a:t>Art</a:t>
                      </a:r>
                    </a:p>
                  </a:txBody>
                  <a:tcPr/>
                </a:tc>
                <a:tc>
                  <a:txBody>
                    <a:bodyPr/>
                    <a:lstStyle/>
                    <a:p>
                      <a:pPr algn="ctr"/>
                      <a:r>
                        <a:rPr lang="en-GB" sz="1400" dirty="0"/>
                        <a:t>CLD</a:t>
                      </a:r>
                    </a:p>
                  </a:txBody>
                  <a:tcPr/>
                </a:tc>
                <a:extLst>
                  <a:ext uri="{0D108BD9-81ED-4DB2-BD59-A6C34878D82A}">
                    <a16:rowId xmlns:a16="http://schemas.microsoft.com/office/drawing/2014/main" val="1088695755"/>
                  </a:ext>
                </a:extLst>
              </a:tr>
              <a:tr h="509096">
                <a:tc>
                  <a:txBody>
                    <a:bodyPr/>
                    <a:lstStyle/>
                    <a:p>
                      <a:pPr algn="ctr"/>
                      <a:r>
                        <a:rPr lang="en-GB" sz="1400" dirty="0"/>
                        <a:t>Week 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a:ea typeface="+mn-ea"/>
                          <a:cs typeface="+mn-cs"/>
                        </a:rPr>
                        <a:t>Tea/Coffee &amp; hot roll</a:t>
                      </a:r>
                      <a:endPar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a:txBody>
                    <a:bodyPr/>
                    <a:lstStyle/>
                    <a:p>
                      <a:pPr algn="ctr"/>
                      <a:r>
                        <a:rPr lang="en-GB" sz="1400" dirty="0"/>
                        <a:t>Science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a:ea typeface="+mn-ea"/>
                          <a:cs typeface="+mn-cs"/>
                        </a:rPr>
                        <a:t>Tea/Coffee Conf. Room</a:t>
                      </a:r>
                      <a:endPar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a:txBody>
                    <a:bodyPr/>
                    <a:lstStyle/>
                    <a:p>
                      <a:pPr algn="ctr"/>
                      <a:r>
                        <a:rPr lang="en-GB" sz="1400" dirty="0"/>
                        <a:t>PSE</a:t>
                      </a:r>
                    </a:p>
                  </a:txBody>
                  <a:tcPr/>
                </a:tc>
                <a:tc>
                  <a:txBody>
                    <a:bodyPr/>
                    <a:lstStyle/>
                    <a:p>
                      <a:pPr algn="ctr"/>
                      <a:r>
                        <a:rPr lang="en-GB" sz="1400" dirty="0"/>
                        <a:t>Maths</a:t>
                      </a:r>
                    </a:p>
                    <a:p>
                      <a:pPr algn="ctr"/>
                      <a:endParaRPr lang="en-GB" sz="1400" dirty="0"/>
                    </a:p>
                  </a:txBody>
                  <a:tcPr/>
                </a:tc>
                <a:extLst>
                  <a:ext uri="{0D108BD9-81ED-4DB2-BD59-A6C34878D82A}">
                    <a16:rowId xmlns:a16="http://schemas.microsoft.com/office/drawing/2014/main" val="248127447"/>
                  </a:ext>
                </a:extLst>
              </a:tr>
              <a:tr h="509096">
                <a:tc>
                  <a:txBody>
                    <a:bodyPr/>
                    <a:lstStyle/>
                    <a:p>
                      <a:pPr algn="ctr"/>
                      <a:r>
                        <a:rPr lang="en-GB" sz="1400" dirty="0"/>
                        <a:t>Week 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a:ea typeface="+mn-ea"/>
                          <a:cs typeface="+mn-cs"/>
                        </a:rPr>
                        <a:t>Tea/Coffee &amp; hot roll</a:t>
                      </a:r>
                      <a:endPar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a:txBody>
                    <a:bodyPr/>
                    <a:lstStyle/>
                    <a:p>
                      <a:pPr algn="ctr"/>
                      <a:r>
                        <a:rPr lang="en-GB" sz="1400" dirty="0"/>
                        <a:t>English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a:ea typeface="+mn-ea"/>
                          <a:cs typeface="+mn-cs"/>
                        </a:rPr>
                        <a:t>Tea/Coffee Conf. Room</a:t>
                      </a:r>
                      <a:endPar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a:txBody>
                    <a:bodyPr/>
                    <a:lstStyle/>
                    <a:p>
                      <a:pPr algn="ctr"/>
                      <a:r>
                        <a:rPr lang="en-GB" sz="1400" dirty="0"/>
                        <a:t>Music</a:t>
                      </a:r>
                    </a:p>
                  </a:txBody>
                  <a:tcPr/>
                </a:tc>
                <a:tc>
                  <a:txBody>
                    <a:bodyPr/>
                    <a:lstStyle/>
                    <a:p>
                      <a:pPr algn="ctr"/>
                      <a:r>
                        <a:rPr lang="en-GB" sz="1400" dirty="0"/>
                        <a:t>Parental Empowerment</a:t>
                      </a:r>
                    </a:p>
                  </a:txBody>
                  <a:tcPr/>
                </a:tc>
                <a:extLst>
                  <a:ext uri="{0D108BD9-81ED-4DB2-BD59-A6C34878D82A}">
                    <a16:rowId xmlns:a16="http://schemas.microsoft.com/office/drawing/2014/main" val="4115172203"/>
                  </a:ext>
                </a:extLst>
              </a:tr>
              <a:tr h="509096">
                <a:tc>
                  <a:txBody>
                    <a:bodyPr/>
                    <a:lstStyle/>
                    <a:p>
                      <a:pPr algn="ctr"/>
                      <a:r>
                        <a:rPr lang="en-GB" sz="1400" dirty="0"/>
                        <a:t>Week 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a:ea typeface="+mn-ea"/>
                          <a:cs typeface="+mn-cs"/>
                        </a:rPr>
                        <a:t>Tea/Coffee &amp; hot roll</a:t>
                      </a:r>
                      <a:endPar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a:txBody>
                    <a:bodyPr/>
                    <a:lstStyle/>
                    <a:p>
                      <a:pPr algn="ctr"/>
                      <a:r>
                        <a:rPr lang="en-GB" sz="1400" dirty="0"/>
                        <a:t>Mod. Languages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a:ea typeface="+mn-ea"/>
                          <a:cs typeface="+mn-cs"/>
                        </a:rPr>
                        <a:t>Tea/Coffee Conf. Room</a:t>
                      </a:r>
                      <a:endPar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a:txBody>
                    <a:bodyPr/>
                    <a:lstStyle/>
                    <a:p>
                      <a:pPr algn="ctr"/>
                      <a:r>
                        <a:rPr lang="en-GB" sz="1400" dirty="0"/>
                        <a:t>Soc. Subjects</a:t>
                      </a:r>
                    </a:p>
                  </a:txBody>
                  <a:tcPr/>
                </a:tc>
                <a:tc>
                  <a:txBody>
                    <a:bodyPr/>
                    <a:lstStyle/>
                    <a:p>
                      <a:pPr algn="ctr"/>
                      <a:r>
                        <a:rPr lang="en-GB" sz="1400" dirty="0"/>
                        <a:t>Credit Union</a:t>
                      </a:r>
                    </a:p>
                  </a:txBody>
                  <a:tcPr/>
                </a:tc>
                <a:extLst>
                  <a:ext uri="{0D108BD9-81ED-4DB2-BD59-A6C34878D82A}">
                    <a16:rowId xmlns:a16="http://schemas.microsoft.com/office/drawing/2014/main" val="2269507513"/>
                  </a:ext>
                </a:extLst>
              </a:tr>
              <a:tr h="509096">
                <a:tc>
                  <a:txBody>
                    <a:bodyPr/>
                    <a:lstStyle/>
                    <a:p>
                      <a:pPr algn="ctr"/>
                      <a:r>
                        <a:rPr lang="en-GB" sz="1400" dirty="0"/>
                        <a:t>Week 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entury Gothic" panose="020B0502020202020204"/>
                          <a:ea typeface="+mn-ea"/>
                          <a:cs typeface="+mn-cs"/>
                        </a:rPr>
                        <a:t>Tea/Coffee &amp; hot roll</a:t>
                      </a:r>
                      <a:endPar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tc>
                  <a:txBody>
                    <a:bodyPr/>
                    <a:lstStyle/>
                    <a:p>
                      <a:pPr algn="ctr"/>
                      <a:r>
                        <a:rPr lang="en-GB" sz="1400" dirty="0"/>
                        <a:t>Digital Literacy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Tea/Coffee Conf. Room</a:t>
                      </a:r>
                    </a:p>
                  </a:txBody>
                  <a:tcPr/>
                </a:tc>
                <a:tc>
                  <a:txBody>
                    <a:bodyPr/>
                    <a:lstStyle/>
                    <a:p>
                      <a:pPr algn="ctr"/>
                      <a:r>
                        <a:rPr lang="en-GB" sz="1400" dirty="0"/>
                        <a:t>Technical</a:t>
                      </a:r>
                    </a:p>
                  </a:txBody>
                  <a:tcPr/>
                </a:tc>
                <a:tc>
                  <a:txBody>
                    <a:bodyPr/>
                    <a:lstStyle/>
                    <a:p>
                      <a:pPr algn="ctr"/>
                      <a:r>
                        <a:rPr lang="en-GB" sz="1400" dirty="0"/>
                        <a:t>Barnardo’s </a:t>
                      </a:r>
                    </a:p>
                  </a:txBody>
                  <a:tcPr/>
                </a:tc>
                <a:extLst>
                  <a:ext uri="{0D108BD9-81ED-4DB2-BD59-A6C34878D82A}">
                    <a16:rowId xmlns:a16="http://schemas.microsoft.com/office/drawing/2014/main" val="4179792140"/>
                  </a:ext>
                </a:extLst>
              </a:tr>
              <a:tr h="563573">
                <a:tc>
                  <a:txBody>
                    <a:bodyPr/>
                    <a:lstStyle/>
                    <a:p>
                      <a:pPr algn="ctr"/>
                      <a:r>
                        <a:rPr lang="en-GB" sz="1400" dirty="0"/>
                        <a:t>Week 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Tea/Coffee &amp; hot roll</a:t>
                      </a:r>
                    </a:p>
                  </a:txBody>
                  <a:tcPr/>
                </a:tc>
                <a:tc>
                  <a:txBody>
                    <a:bodyPr/>
                    <a:lstStyle/>
                    <a:p>
                      <a:pPr algn="ctr"/>
                      <a:r>
                        <a:rPr lang="en-GB" sz="1400" dirty="0"/>
                        <a:t>Drama</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rPr>
                        <a:t>Tea/Coffee Conf. Room</a:t>
                      </a:r>
                    </a:p>
                  </a:txBody>
                  <a:tcPr/>
                </a:tc>
                <a:tc>
                  <a:txBody>
                    <a:bodyPr/>
                    <a:lstStyle/>
                    <a:p>
                      <a:pPr algn="ctr"/>
                      <a:r>
                        <a:rPr lang="en-GB" sz="1400" dirty="0"/>
                        <a:t>Technical</a:t>
                      </a:r>
                    </a:p>
                  </a:txBody>
                  <a:tcPr/>
                </a:tc>
                <a:tc>
                  <a:txBody>
                    <a:bodyPr/>
                    <a:lstStyle/>
                    <a:p>
                      <a:pPr algn="ctr"/>
                      <a:r>
                        <a:rPr lang="en-GB" sz="1400" dirty="0"/>
                        <a:t>Graduation Ceremony</a:t>
                      </a:r>
                    </a:p>
                  </a:txBody>
                  <a:tcPr/>
                </a:tc>
                <a:extLst>
                  <a:ext uri="{0D108BD9-81ED-4DB2-BD59-A6C34878D82A}">
                    <a16:rowId xmlns:a16="http://schemas.microsoft.com/office/drawing/2014/main" val="2939413601"/>
                  </a:ext>
                </a:extLst>
              </a:tr>
            </a:tbl>
          </a:graphicData>
        </a:graphic>
      </p:graphicFrame>
    </p:spTree>
    <p:extLst>
      <p:ext uri="{BB962C8B-B14F-4D97-AF65-F5344CB8AC3E}">
        <p14:creationId xmlns:p14="http://schemas.microsoft.com/office/powerpoint/2010/main" val="65015448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99CA8-558B-4B7A-8E8E-DA54BBF7132D}"/>
              </a:ext>
            </a:extLst>
          </p:cNvPr>
          <p:cNvGrpSpPr/>
          <p:nvPr/>
        </p:nvGrpSpPr>
        <p:grpSpPr>
          <a:xfrm>
            <a:off x="0" y="0"/>
            <a:ext cx="9144000" cy="5403850"/>
            <a:chOff x="0" y="0"/>
            <a:chExt cx="9144000" cy="5403850"/>
          </a:xfrm>
        </p:grpSpPr>
        <p:pic>
          <p:nvPicPr>
            <p:cNvPr id="2" name="Picture 1" descr="Auchenharvie Academy Slide BG.jpg">
              <a:extLst>
                <a:ext uri="{FF2B5EF4-FFF2-40B4-BE49-F238E27FC236}">
                  <a16:creationId xmlns:a16="http://schemas.microsoft.com/office/drawing/2014/main" id="{582C7C15-2F95-43F0-992D-80E5C7B92639}"/>
                </a:ext>
              </a:extLst>
            </p:cNvPr>
            <p:cNvPicPr>
              <a:picLocks noChangeAspect="1"/>
            </p:cNvPicPr>
            <p:nvPr/>
          </p:nvPicPr>
          <p:blipFill rotWithShape="1">
            <a:blip r:embed="rId2">
              <a:extLst>
                <a:ext uri="{28A0092B-C50C-407E-A947-70E740481C1C}">
                  <a14:useLocalDpi xmlns:a14="http://schemas.microsoft.com/office/drawing/2010/main" val="0"/>
                </a:ext>
              </a:extLst>
            </a:blip>
            <a:srcRect t="35795" b="22119"/>
            <a:stretch/>
          </p:blipFill>
          <p:spPr>
            <a:xfrm>
              <a:off x="0" y="0"/>
              <a:ext cx="9144000" cy="5403850"/>
            </a:xfrm>
            <a:prstGeom prst="rect">
              <a:avLst/>
            </a:prstGeom>
          </p:spPr>
        </p:pic>
        <p:sp>
          <p:nvSpPr>
            <p:cNvPr id="3" name="TextBox 2">
              <a:extLst>
                <a:ext uri="{FF2B5EF4-FFF2-40B4-BE49-F238E27FC236}">
                  <a16:creationId xmlns:a16="http://schemas.microsoft.com/office/drawing/2014/main" id="{65133E8A-B3CB-4782-982A-F2965FE0DE37}"/>
                </a:ext>
              </a:extLst>
            </p:cNvPr>
            <p:cNvSpPr txBox="1"/>
            <p:nvPr/>
          </p:nvSpPr>
          <p:spPr>
            <a:xfrm>
              <a:off x="488302" y="4749877"/>
              <a:ext cx="8655698" cy="400110"/>
            </a:xfrm>
            <a:prstGeom prst="rect">
              <a:avLst/>
            </a:prstGeom>
            <a:noFill/>
          </p:spPr>
          <p:txBody>
            <a:bodyPr wrap="square" rtlCol="0">
              <a:spAutoFit/>
            </a:bodyPr>
            <a:lstStyle/>
            <a:p>
              <a:r>
                <a:rPr lang="en-US" sz="2000" dirty="0">
                  <a:solidFill>
                    <a:srgbClr val="FF0000"/>
                  </a:solidFill>
                  <a:latin typeface="Lucida Handwriting" panose="03010101010101010101" pitchFamily="66" charset="0"/>
                  <a:cs typeface="Futura Bk BT"/>
                </a:rPr>
                <a:t>Respect				Equality			Determination</a:t>
              </a:r>
            </a:p>
          </p:txBody>
        </p:sp>
        <p:pic>
          <p:nvPicPr>
            <p:cNvPr id="4" name="Picture 3" descr="Auchenharvie Academy Slide BG.jpg">
              <a:extLst>
                <a:ext uri="{FF2B5EF4-FFF2-40B4-BE49-F238E27FC236}">
                  <a16:creationId xmlns:a16="http://schemas.microsoft.com/office/drawing/2014/main" id="{3A493A0F-1CA1-4E25-92E9-622FC45A0934}"/>
                </a:ext>
              </a:extLst>
            </p:cNvPr>
            <p:cNvPicPr>
              <a:picLocks noChangeAspect="1"/>
            </p:cNvPicPr>
            <p:nvPr/>
          </p:nvPicPr>
          <p:blipFill rotWithShape="1">
            <a:blip r:embed="rId2">
              <a:extLst>
                <a:ext uri="{28A0092B-C50C-407E-A947-70E740481C1C}">
                  <a14:useLocalDpi xmlns:a14="http://schemas.microsoft.com/office/drawing/2010/main" val="0"/>
                </a:ext>
              </a:extLst>
            </a:blip>
            <a:srcRect l="86416" b="74184"/>
            <a:stretch/>
          </p:blipFill>
          <p:spPr>
            <a:xfrm>
              <a:off x="7901933" y="36694"/>
              <a:ext cx="1242067" cy="1395047"/>
            </a:xfrm>
            <a:prstGeom prst="rect">
              <a:avLst/>
            </a:prstGeom>
          </p:spPr>
        </p:pic>
      </p:grpSp>
      <p:sp>
        <p:nvSpPr>
          <p:cNvPr id="10" name="Title 1">
            <a:extLst>
              <a:ext uri="{FF2B5EF4-FFF2-40B4-BE49-F238E27FC236}">
                <a16:creationId xmlns:a16="http://schemas.microsoft.com/office/drawing/2014/main" id="{D3F73A94-6AE6-4101-A423-9129CDB9269E}"/>
              </a:ext>
            </a:extLst>
          </p:cNvPr>
          <p:cNvSpPr txBox="1">
            <a:spLocks/>
          </p:cNvSpPr>
          <p:nvPr/>
        </p:nvSpPr>
        <p:spPr>
          <a:xfrm>
            <a:off x="-344713" y="194715"/>
            <a:ext cx="6965285" cy="780336"/>
          </a:xfrm>
          <a:prstGeom prst="rect">
            <a:avLst/>
          </a:prstGeom>
        </p:spPr>
        <p:txBody>
          <a:bodyPr vert="horz" lIns="91440" tIns="45720" rIns="91440" bIns="45720" rtlCol="0" anchor="b">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rPr>
              <a:t>PIP Moving forward</a:t>
            </a:r>
          </a:p>
        </p:txBody>
      </p:sp>
      <p:sp>
        <p:nvSpPr>
          <p:cNvPr id="11" name="Text Placeholder 2">
            <a:extLst>
              <a:ext uri="{FF2B5EF4-FFF2-40B4-BE49-F238E27FC236}">
                <a16:creationId xmlns:a16="http://schemas.microsoft.com/office/drawing/2014/main" id="{E4431858-78F9-493D-A86E-E179078FB75C}"/>
              </a:ext>
            </a:extLst>
          </p:cNvPr>
          <p:cNvSpPr txBox="1">
            <a:spLocks/>
          </p:cNvSpPr>
          <p:nvPr/>
        </p:nvSpPr>
        <p:spPr>
          <a:xfrm>
            <a:off x="390013" y="1283923"/>
            <a:ext cx="3486838" cy="344885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buFont typeface="Arial" panose="020B0604020202020204" pitchFamily="34" charset="0"/>
              <a:buChar char="•"/>
            </a:pPr>
            <a:r>
              <a:rPr lang="en-US" sz="2000" dirty="0">
                <a:solidFill>
                  <a:srgbClr val="FFFF00"/>
                </a:solidFill>
              </a:rPr>
              <a:t>Parents fully engaged – didn’t want to stop coming to school!</a:t>
            </a:r>
          </a:p>
          <a:p>
            <a:pPr marL="457200" indent="-457200">
              <a:lnSpc>
                <a:spcPct val="90000"/>
              </a:lnSpc>
              <a:buFont typeface="Arial" panose="020B0604020202020204" pitchFamily="34" charset="0"/>
              <a:buChar char="•"/>
            </a:pPr>
            <a:r>
              <a:rPr lang="en-US" sz="2000" dirty="0">
                <a:solidFill>
                  <a:srgbClr val="FFFF00"/>
                </a:solidFill>
              </a:rPr>
              <a:t>Second block</a:t>
            </a:r>
          </a:p>
          <a:p>
            <a:pPr marL="457200" indent="-457200">
              <a:lnSpc>
                <a:spcPct val="90000"/>
              </a:lnSpc>
              <a:buFont typeface="Arial" panose="020B0604020202020204" pitchFamily="34" charset="0"/>
              <a:buChar char="•"/>
            </a:pPr>
            <a:r>
              <a:rPr lang="en-US" sz="2000" dirty="0">
                <a:solidFill>
                  <a:srgbClr val="FFFF00"/>
                </a:solidFill>
              </a:rPr>
              <a:t>Parental empowerment course</a:t>
            </a:r>
          </a:p>
          <a:p>
            <a:pPr marL="457200" indent="-457200">
              <a:lnSpc>
                <a:spcPct val="90000"/>
              </a:lnSpc>
              <a:buFont typeface="Arial" panose="020B0604020202020204" pitchFamily="34" charset="0"/>
              <a:buChar char="•"/>
            </a:pPr>
            <a:r>
              <a:rPr lang="en-US" sz="2000" dirty="0">
                <a:solidFill>
                  <a:srgbClr val="FFFF00"/>
                </a:solidFill>
              </a:rPr>
              <a:t>Whole school events including school show and open evenings</a:t>
            </a:r>
          </a:p>
          <a:p>
            <a:pPr marL="457200" indent="-457200">
              <a:lnSpc>
                <a:spcPct val="90000"/>
              </a:lnSpc>
              <a:buFont typeface="Arial" panose="020B0604020202020204" pitchFamily="34" charset="0"/>
              <a:buChar char="•"/>
            </a:pPr>
            <a:r>
              <a:rPr lang="en-US" sz="2000" dirty="0">
                <a:solidFill>
                  <a:srgbClr val="FFFF00"/>
                </a:solidFill>
              </a:rPr>
              <a:t>100% attendance at parents’ evenings</a:t>
            </a:r>
          </a:p>
          <a:p>
            <a:pPr>
              <a:lnSpc>
                <a:spcPct val="90000"/>
              </a:lnSpc>
            </a:pPr>
            <a:endParaRPr lang="en-US" sz="1000" dirty="0">
              <a:solidFill>
                <a:srgbClr val="FFFF00"/>
              </a:solidFill>
            </a:endParaRPr>
          </a:p>
        </p:txBody>
      </p:sp>
      <p:pic>
        <p:nvPicPr>
          <p:cNvPr id="12" name="Picture 11" descr="A close up of a logo&#10;&#10;Description automatically generated">
            <a:extLst>
              <a:ext uri="{FF2B5EF4-FFF2-40B4-BE49-F238E27FC236}">
                <a16:creationId xmlns:a16="http://schemas.microsoft.com/office/drawing/2014/main" id="{F0B7C865-B899-45DC-A009-2E4EBBF73CAF}"/>
              </a:ext>
            </a:extLst>
          </p:cNvPr>
          <p:cNvPicPr>
            <a:picLocks noChangeAspect="1"/>
          </p:cNvPicPr>
          <p:nvPr/>
        </p:nvPicPr>
        <p:blipFill rotWithShape="1">
          <a:blip r:embed="rId3"/>
          <a:srcRect l="7202" r="928" b="3"/>
          <a:stretch/>
        </p:blipFill>
        <p:spPr>
          <a:xfrm>
            <a:off x="4221565" y="975051"/>
            <a:ext cx="4532422" cy="3448851"/>
          </a:xfrm>
          <a:custGeom>
            <a:avLst/>
            <a:gdLst>
              <a:gd name="connsiteX0" fmla="*/ 409034 w 3152439"/>
              <a:gd name="connsiteY0" fmla="*/ 0 h 3448851"/>
              <a:gd name="connsiteX1" fmla="*/ 3152439 w 3152439"/>
              <a:gd name="connsiteY1" fmla="*/ 0 h 3448851"/>
              <a:gd name="connsiteX2" fmla="*/ 3152439 w 3152439"/>
              <a:gd name="connsiteY2" fmla="*/ 3032147 h 3448851"/>
              <a:gd name="connsiteX3" fmla="*/ 2735735 w 3152439"/>
              <a:gd name="connsiteY3" fmla="*/ 3448851 h 3448851"/>
              <a:gd name="connsiteX4" fmla="*/ 0 w 3152439"/>
              <a:gd name="connsiteY4" fmla="*/ 3448851 h 3448851"/>
              <a:gd name="connsiteX5" fmla="*/ 0 w 3152439"/>
              <a:gd name="connsiteY5" fmla="*/ 409034 h 344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2439" h="3448851">
                <a:moveTo>
                  <a:pt x="409034" y="0"/>
                </a:moveTo>
                <a:lnTo>
                  <a:pt x="3152439" y="0"/>
                </a:lnTo>
                <a:lnTo>
                  <a:pt x="3152439" y="3032147"/>
                </a:lnTo>
                <a:lnTo>
                  <a:pt x="2735735" y="3448851"/>
                </a:lnTo>
                <a:lnTo>
                  <a:pt x="0" y="3448851"/>
                </a:lnTo>
                <a:lnTo>
                  <a:pt x="0" y="409034"/>
                </a:lnTo>
                <a:close/>
              </a:path>
            </a:pathLst>
          </a:cu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398359253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anim calcmode="lin" valueType="num">
                                      <p:cBhvr>
                                        <p:cTn id="2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openxmlformats.org/package/2006/metadata/core-properties"/>
    <ds:schemaRef ds:uri="http://purl.org/dc/terms/"/>
    <ds:schemaRef ds:uri="http://schemas.microsoft.com/office/2006/metadata/properties"/>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22</TotalTime>
  <Words>944</Words>
  <Application>Microsoft Office PowerPoint</Application>
  <PresentationFormat>Custom</PresentationFormat>
  <Paragraphs>130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Lato</vt:lpstr>
      <vt:lpstr>Lucida Handwriting</vt:lpstr>
      <vt:lpstr>Wingdings 3</vt:lpstr>
      <vt:lpstr>Office Theme</vt:lpstr>
      <vt:lpstr>PowerPoint Presentation</vt:lpstr>
      <vt:lpstr>PowerPoint Presentation</vt:lpstr>
      <vt:lpstr>PowerPoint Presentation</vt:lpstr>
      <vt:lpstr>Why Family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Allison Hopton</cp:lastModifiedBy>
  <cp:revision>109</cp:revision>
  <dcterms:created xsi:type="dcterms:W3CDTF">2010-04-12T23:12:02Z</dcterms:created>
  <dcterms:modified xsi:type="dcterms:W3CDTF">2020-02-19T20:15:23Z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