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8"/>
  </p:notesMasterIdLst>
  <p:sldIdLst>
    <p:sldId id="344" r:id="rId6"/>
    <p:sldId id="271" r:id="rId7"/>
    <p:sldId id="1031" r:id="rId8"/>
    <p:sldId id="1019" r:id="rId9"/>
    <p:sldId id="1032" r:id="rId10"/>
    <p:sldId id="1033" r:id="rId11"/>
    <p:sldId id="1039" r:id="rId12"/>
    <p:sldId id="284" r:id="rId13"/>
    <p:sldId id="1040" r:id="rId14"/>
    <p:sldId id="1042" r:id="rId15"/>
    <p:sldId id="1043" r:id="rId16"/>
    <p:sldId id="1018" r:id="rId17"/>
    <p:sldId id="1034" r:id="rId18"/>
    <p:sldId id="991" r:id="rId19"/>
    <p:sldId id="996" r:id="rId20"/>
    <p:sldId id="1001" r:id="rId21"/>
    <p:sldId id="1044" r:id="rId22"/>
    <p:sldId id="993" r:id="rId23"/>
    <p:sldId id="1038" r:id="rId24"/>
    <p:sldId id="1060" r:id="rId25"/>
    <p:sldId id="1035" r:id="rId26"/>
    <p:sldId id="1022" r:id="rId27"/>
    <p:sldId id="1036" r:id="rId28"/>
    <p:sldId id="1027" r:id="rId29"/>
    <p:sldId id="1047" r:id="rId30"/>
    <p:sldId id="257" r:id="rId31"/>
    <p:sldId id="262" r:id="rId32"/>
    <p:sldId id="266" r:id="rId33"/>
    <p:sldId id="1057" r:id="rId34"/>
    <p:sldId id="1059" r:id="rId35"/>
    <p:sldId id="267" r:id="rId36"/>
    <p:sldId id="1052" r:id="rId37"/>
    <p:sldId id="263" r:id="rId38"/>
    <p:sldId id="269" r:id="rId39"/>
    <p:sldId id="265" r:id="rId40"/>
    <p:sldId id="264" r:id="rId41"/>
    <p:sldId id="268" r:id="rId42"/>
    <p:sldId id="1063" r:id="rId43"/>
    <p:sldId id="1066" r:id="rId44"/>
    <p:sldId id="1067" r:id="rId45"/>
    <p:sldId id="1028" r:id="rId46"/>
    <p:sldId id="1062"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5C9C1-8E69-4F11-8712-E1E5F519CD93}" v="4251" dt="2024-08-26T16:36:32.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541" autoAdjust="0"/>
  </p:normalViewPr>
  <p:slideViewPr>
    <p:cSldViewPr snapToGrid="0">
      <p:cViewPr varScale="1">
        <p:scale>
          <a:sx n="40" d="100"/>
          <a:sy n="40" d="100"/>
        </p:scale>
        <p:origin x="16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irstynisbet\Documents\Attendance\Attendance%20figures%202018-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irstynisbet\Documents\Attendance\Attendance%20figures%202018-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irstynisbet\Documents\Attendance\Attendance%20figures%202018-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irstynisbet\Documents\Attendance\Attendance%20questionnare%20data%20v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NAC attendance</a:t>
            </a:r>
            <a:r>
              <a:rPr lang="en-GB" b="1" baseline="0"/>
              <a:t> overall </a:t>
            </a:r>
            <a:endParaRPr lang="en-GB" b="1"/>
          </a:p>
        </c:rich>
      </c:tx>
      <c:layout>
        <c:manualLayout>
          <c:xMode val="edge"/>
          <c:yMode val="edge"/>
          <c:x val="0.29596949358306218"/>
          <c:y val="1.93140539147638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'Other NA subgroups'!$C$31</c:f>
              <c:strCache>
                <c:ptCount val="1"/>
                <c:pt idx="0">
                  <c:v>Below 90% attendance</c:v>
                </c:pt>
              </c:strCache>
            </c:strRef>
          </c:tx>
          <c:spPr>
            <a:ln w="28575" cap="rnd">
              <a:solidFill>
                <a:srgbClr val="6699FF"/>
              </a:solidFill>
              <a:round/>
            </a:ln>
            <a:effectLst/>
          </c:spPr>
          <c:marker>
            <c:symbol val="circle"/>
            <c:size val="5"/>
            <c:spPr>
              <a:solidFill>
                <a:srgbClr val="6699FF"/>
              </a:solidFill>
              <a:ln w="9525">
                <a:solidFill>
                  <a:srgbClr val="6699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NA subgroups'!$D$30:$F$30</c:f>
              <c:strCache>
                <c:ptCount val="3"/>
                <c:pt idx="0">
                  <c:v>2018/19</c:v>
                </c:pt>
                <c:pt idx="1">
                  <c:v>2021/22</c:v>
                </c:pt>
                <c:pt idx="2">
                  <c:v>2022/23</c:v>
                </c:pt>
              </c:strCache>
            </c:strRef>
          </c:cat>
          <c:val>
            <c:numRef>
              <c:f>'Other NA subgroups'!$D$31:$F$31</c:f>
              <c:numCache>
                <c:formatCode>0.0%</c:formatCode>
                <c:ptCount val="3"/>
                <c:pt idx="0">
                  <c:v>0.25982933678980341</c:v>
                </c:pt>
                <c:pt idx="1">
                  <c:v>0.38735091366670316</c:v>
                </c:pt>
                <c:pt idx="2">
                  <c:v>0.41917551874071218</c:v>
                </c:pt>
              </c:numCache>
            </c:numRef>
          </c:val>
          <c:smooth val="0"/>
          <c:extLst>
            <c:ext xmlns:c16="http://schemas.microsoft.com/office/drawing/2014/chart" uri="{C3380CC4-5D6E-409C-BE32-E72D297353CC}">
              <c16:uniqueId val="{00000000-3D91-4E47-8B68-7601BE6625D4}"/>
            </c:ext>
          </c:extLst>
        </c:ser>
        <c:ser>
          <c:idx val="2"/>
          <c:order val="2"/>
          <c:tx>
            <c:strRef>
              <c:f>'Other NA subgroups'!$C$32</c:f>
              <c:strCache>
                <c:ptCount val="1"/>
                <c:pt idx="0">
                  <c:v>Below 80% attendance</c:v>
                </c:pt>
              </c:strCache>
            </c:strRef>
          </c:tx>
          <c:spPr>
            <a:ln w="28575" cap="rnd">
              <a:solidFill>
                <a:srgbClr val="FF7979"/>
              </a:solidFill>
              <a:round/>
            </a:ln>
            <a:effectLst/>
          </c:spPr>
          <c:marker>
            <c:symbol val="circle"/>
            <c:size val="5"/>
            <c:spPr>
              <a:solidFill>
                <a:srgbClr val="FF7979"/>
              </a:solidFill>
              <a:ln w="9525">
                <a:solidFill>
                  <a:srgbClr val="FF797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NA subgroups'!$D$30:$F$30</c:f>
              <c:strCache>
                <c:ptCount val="3"/>
                <c:pt idx="0">
                  <c:v>2018/19</c:v>
                </c:pt>
                <c:pt idx="1">
                  <c:v>2021/22</c:v>
                </c:pt>
                <c:pt idx="2">
                  <c:v>2022/23</c:v>
                </c:pt>
              </c:strCache>
            </c:strRef>
          </c:cat>
          <c:val>
            <c:numRef>
              <c:f>'Other NA subgroups'!$D$32:$F$32</c:f>
              <c:numCache>
                <c:formatCode>0.0%</c:formatCode>
                <c:ptCount val="3"/>
                <c:pt idx="0">
                  <c:v>7.9984877943400298E-2</c:v>
                </c:pt>
                <c:pt idx="1">
                  <c:v>0.13185250027355291</c:v>
                </c:pt>
                <c:pt idx="2">
                  <c:v>0.15829159557488029</c:v>
                </c:pt>
              </c:numCache>
            </c:numRef>
          </c:val>
          <c:smooth val="0"/>
          <c:extLst>
            <c:ext xmlns:c16="http://schemas.microsoft.com/office/drawing/2014/chart" uri="{C3380CC4-5D6E-409C-BE32-E72D297353CC}">
              <c16:uniqueId val="{00000001-3D91-4E47-8B68-7601BE6625D4}"/>
            </c:ext>
          </c:extLst>
        </c:ser>
        <c:ser>
          <c:idx val="3"/>
          <c:order val="3"/>
          <c:tx>
            <c:strRef>
              <c:f>'Other NA subgroups'!$C$33</c:f>
              <c:strCache>
                <c:ptCount val="1"/>
                <c:pt idx="0">
                  <c:v>Below 50% attendance</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NA subgroups'!$D$30:$F$30</c:f>
              <c:strCache>
                <c:ptCount val="3"/>
                <c:pt idx="0">
                  <c:v>2018/19</c:v>
                </c:pt>
                <c:pt idx="1">
                  <c:v>2021/22</c:v>
                </c:pt>
                <c:pt idx="2">
                  <c:v>2022/23</c:v>
                </c:pt>
              </c:strCache>
            </c:strRef>
          </c:cat>
          <c:val>
            <c:numRef>
              <c:f>'Other NA subgroups'!$D$33:$F$33</c:f>
              <c:numCache>
                <c:formatCode>0.0%</c:formatCode>
                <c:ptCount val="3"/>
                <c:pt idx="0">
                  <c:v>1.2799740764744005E-2</c:v>
                </c:pt>
                <c:pt idx="1">
                  <c:v>1.6358463726884778E-2</c:v>
                </c:pt>
                <c:pt idx="2">
                  <c:v>2.8785293632010569E-2</c:v>
                </c:pt>
              </c:numCache>
            </c:numRef>
          </c:val>
          <c:smooth val="0"/>
          <c:extLst>
            <c:ext xmlns:c16="http://schemas.microsoft.com/office/drawing/2014/chart" uri="{C3380CC4-5D6E-409C-BE32-E72D297353CC}">
              <c16:uniqueId val="{00000002-3D91-4E47-8B68-7601BE6625D4}"/>
            </c:ext>
          </c:extLst>
        </c:ser>
        <c:dLbls>
          <c:dLblPos val="t"/>
          <c:showLegendKey val="0"/>
          <c:showVal val="1"/>
          <c:showCatName val="0"/>
          <c:showSerName val="0"/>
          <c:showPercent val="0"/>
          <c:showBubbleSize val="0"/>
        </c:dLbls>
        <c:marker val="1"/>
        <c:smooth val="0"/>
        <c:axId val="816323920"/>
        <c:axId val="805930472"/>
        <c:extLst>
          <c:ext xmlns:c15="http://schemas.microsoft.com/office/drawing/2012/chart" uri="{02D57815-91ED-43cb-92C2-25804820EDAC}">
            <c15:filteredLineSeries>
              <c15:ser>
                <c:idx val="0"/>
                <c:order val="0"/>
                <c:tx>
                  <c:strRef>
                    <c:extLst>
                      <c:ext uri="{02D57815-91ED-43cb-92C2-25804820EDAC}">
                        <c15:formulaRef>
                          <c15:sqref>'Other NA subgroups'!#REF!</c15:sqref>
                        </c15:formulaRef>
                      </c:ext>
                    </c:extLst>
                    <c:strCache>
                      <c:ptCount val="1"/>
                      <c:pt idx="0">
                        <c:v>#REF!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'Other NA subgroups'!$D$30:$F$30</c15:sqref>
                        </c15:formulaRef>
                      </c:ext>
                    </c:extLst>
                    <c:strCache>
                      <c:ptCount val="3"/>
                      <c:pt idx="0">
                        <c:v>2018/19</c:v>
                      </c:pt>
                      <c:pt idx="1">
                        <c:v>2021/22</c:v>
                      </c:pt>
                      <c:pt idx="2">
                        <c:v>2022/23</c:v>
                      </c:pt>
                    </c:strCache>
                  </c:strRef>
                </c:cat>
                <c:val>
                  <c:numRef>
                    <c:extLst>
                      <c:ext uri="{02D57815-91ED-43cb-92C2-25804820EDAC}">
                        <c15:formulaRef>
                          <c15:sqref>'Other NA subgroups'!#REF!</c15:sqref>
                        </c15:formulaRef>
                      </c:ext>
                    </c:extLst>
                    <c:numCache>
                      <c:formatCode>General</c:formatCode>
                      <c:ptCount val="1"/>
                      <c:pt idx="0">
                        <c:v>1</c:v>
                      </c:pt>
                    </c:numCache>
                  </c:numRef>
                </c:val>
                <c:smooth val="0"/>
                <c:extLst>
                  <c:ext xmlns:c16="http://schemas.microsoft.com/office/drawing/2014/chart" uri="{C3380CC4-5D6E-409C-BE32-E72D297353CC}">
                    <c16:uniqueId val="{00000004-3D91-4E47-8B68-7601BE6625D4}"/>
                  </c:ext>
                </c:extLst>
              </c15:ser>
            </c15:filteredLineSeries>
          </c:ext>
        </c:extLst>
      </c:lineChart>
      <c:catAx>
        <c:axId val="81632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05930472"/>
        <c:crosses val="autoZero"/>
        <c:auto val="1"/>
        <c:lblAlgn val="ctr"/>
        <c:lblOffset val="100"/>
        <c:noMultiLvlLbl val="0"/>
      </c:catAx>
      <c:valAx>
        <c:axId val="805930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of pupils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323920"/>
        <c:crosses val="autoZero"/>
        <c:crossBetween val="between"/>
      </c:valAx>
      <c:spPr>
        <a:noFill/>
        <a:ln>
          <a:noFill/>
        </a:ln>
        <a:effectLst/>
      </c:spPr>
    </c:plotArea>
    <c:legend>
      <c:legendPos val="b"/>
      <c:layout>
        <c:manualLayout>
          <c:xMode val="edge"/>
          <c:yMode val="edge"/>
          <c:x val="9.3231224658351548E-3"/>
          <c:y val="0.88829870260614807"/>
          <c:w val="0.98798802422847376"/>
          <c:h val="0.1087688381642712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Pupils with below</a:t>
            </a:r>
            <a:r>
              <a:rPr lang="en-GB" b="1" baseline="0"/>
              <a:t> 90% attendance</a:t>
            </a:r>
          </a:p>
          <a:p>
            <a:pPr>
              <a:defRPr b="1"/>
            </a:pPr>
            <a:r>
              <a:rPr lang="en-GB" b="1" baseline="0"/>
              <a:t>Comparing NAC to National Average</a:t>
            </a:r>
            <a:endParaRPr lang="en-GB" b="1"/>
          </a:p>
        </c:rich>
      </c:tx>
      <c:layout>
        <c:manualLayout>
          <c:xMode val="edge"/>
          <c:yMode val="edge"/>
          <c:x val="0.25345231818247188"/>
          <c:y val="8.151450091623583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590448336561079E-2"/>
          <c:y val="0.16351808883796906"/>
          <c:w val="0.84719507865430588"/>
          <c:h val="0.70613851260639937"/>
        </c:manualLayout>
      </c:layout>
      <c:lineChart>
        <c:grouping val="standard"/>
        <c:varyColors val="0"/>
        <c:ser>
          <c:idx val="0"/>
          <c:order val="0"/>
          <c:tx>
            <c:strRef>
              <c:f>'NA compared with LA average'!$H$35</c:f>
              <c:strCache>
                <c:ptCount val="1"/>
                <c:pt idx="0">
                  <c:v>North Ayrshire</c:v>
                </c:pt>
              </c:strCache>
            </c:strRef>
          </c:tx>
          <c:spPr>
            <a:ln w="28575" cap="rnd">
              <a:solidFill>
                <a:srgbClr val="6699FF"/>
              </a:solidFill>
              <a:round/>
            </a:ln>
            <a:effectLst/>
          </c:spPr>
          <c:marker>
            <c:symbol val="circle"/>
            <c:size val="5"/>
            <c:spPr>
              <a:solidFill>
                <a:srgbClr val="6699FF"/>
              </a:solidFill>
              <a:ln w="9525">
                <a:solidFill>
                  <a:srgbClr val="6699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 compared with LA average'!$I$34:$K$34</c:f>
              <c:strCache>
                <c:ptCount val="3"/>
                <c:pt idx="0">
                  <c:v>2018/19</c:v>
                </c:pt>
                <c:pt idx="1">
                  <c:v>2021/22</c:v>
                </c:pt>
                <c:pt idx="2">
                  <c:v>2022/23</c:v>
                </c:pt>
              </c:strCache>
            </c:strRef>
          </c:cat>
          <c:val>
            <c:numRef>
              <c:f>'NA compared with LA average'!$I$35:$K$35</c:f>
              <c:numCache>
                <c:formatCode>0.0%</c:formatCode>
                <c:ptCount val="3"/>
                <c:pt idx="0">
                  <c:v>0.25982933678980341</c:v>
                </c:pt>
                <c:pt idx="1">
                  <c:v>0.38735091366670316</c:v>
                </c:pt>
                <c:pt idx="2">
                  <c:v>0.41917551874071218</c:v>
                </c:pt>
              </c:numCache>
            </c:numRef>
          </c:val>
          <c:smooth val="0"/>
          <c:extLst>
            <c:ext xmlns:c16="http://schemas.microsoft.com/office/drawing/2014/chart" uri="{C3380CC4-5D6E-409C-BE32-E72D297353CC}">
              <c16:uniqueId val="{00000000-BA18-44DE-AF85-8C0DF6341203}"/>
            </c:ext>
          </c:extLst>
        </c:ser>
        <c:ser>
          <c:idx val="1"/>
          <c:order val="1"/>
          <c:tx>
            <c:strRef>
              <c:f>'NA compared with LA average'!$H$36</c:f>
              <c:strCache>
                <c:ptCount val="1"/>
                <c:pt idx="0">
                  <c:v>National Average</c:v>
                </c:pt>
              </c:strCache>
            </c:strRef>
          </c:tx>
          <c:spPr>
            <a:ln w="28575" cap="rnd">
              <a:solidFill>
                <a:srgbClr val="FF7979"/>
              </a:solidFill>
              <a:round/>
            </a:ln>
            <a:effectLst/>
          </c:spPr>
          <c:marker>
            <c:symbol val="circle"/>
            <c:size val="5"/>
            <c:spPr>
              <a:solidFill>
                <a:srgbClr val="FF7979"/>
              </a:solidFill>
              <a:ln w="9525">
                <a:solidFill>
                  <a:srgbClr val="FF797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 compared with LA average'!$I$34:$K$34</c:f>
              <c:strCache>
                <c:ptCount val="3"/>
                <c:pt idx="0">
                  <c:v>2018/19</c:v>
                </c:pt>
                <c:pt idx="1">
                  <c:v>2021/22</c:v>
                </c:pt>
                <c:pt idx="2">
                  <c:v>2022/23</c:v>
                </c:pt>
              </c:strCache>
            </c:strRef>
          </c:cat>
          <c:val>
            <c:numRef>
              <c:f>'NA compared with LA average'!$I$36:$K$36</c:f>
              <c:numCache>
                <c:formatCode>0%</c:formatCode>
                <c:ptCount val="3"/>
                <c:pt idx="0">
                  <c:v>0.22749999999999998</c:v>
                </c:pt>
                <c:pt idx="1">
                  <c:v>0.35249999999999998</c:v>
                </c:pt>
                <c:pt idx="2">
                  <c:v>0.32750000000000001</c:v>
                </c:pt>
              </c:numCache>
            </c:numRef>
          </c:val>
          <c:smooth val="0"/>
          <c:extLst>
            <c:ext xmlns:c16="http://schemas.microsoft.com/office/drawing/2014/chart" uri="{C3380CC4-5D6E-409C-BE32-E72D297353CC}">
              <c16:uniqueId val="{00000001-BA18-44DE-AF85-8C0DF6341203}"/>
            </c:ext>
          </c:extLst>
        </c:ser>
        <c:dLbls>
          <c:dLblPos val="t"/>
          <c:showLegendKey val="0"/>
          <c:showVal val="1"/>
          <c:showCatName val="0"/>
          <c:showSerName val="0"/>
          <c:showPercent val="0"/>
          <c:showBubbleSize val="0"/>
        </c:dLbls>
        <c:marker val="1"/>
        <c:smooth val="0"/>
        <c:axId val="892859736"/>
        <c:axId val="892861176"/>
      </c:lineChart>
      <c:catAx>
        <c:axId val="89285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92861176"/>
        <c:crosses val="autoZero"/>
        <c:auto val="1"/>
        <c:lblAlgn val="ctr"/>
        <c:lblOffset val="100"/>
        <c:noMultiLvlLbl val="0"/>
      </c:catAx>
      <c:valAx>
        <c:axId val="892861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of total pupils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859736"/>
        <c:crosses val="autoZero"/>
        <c:crossBetween val="between"/>
      </c:valAx>
      <c:spPr>
        <a:noFill/>
        <a:ln>
          <a:noFill/>
        </a:ln>
        <a:effectLst/>
      </c:spPr>
    </c:plotArea>
    <c:legend>
      <c:legendPos val="b"/>
      <c:layout>
        <c:manualLayout>
          <c:xMode val="edge"/>
          <c:yMode val="edge"/>
          <c:x val="0.12977890218137289"/>
          <c:y val="0.93674854474060254"/>
          <c:w val="0.74044219563725422"/>
          <c:h val="5.73111436970721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Pupils</a:t>
            </a:r>
            <a:r>
              <a:rPr lang="en-GB" b="1" baseline="0"/>
              <a:t> with below 80% attendance</a:t>
            </a:r>
          </a:p>
          <a:p>
            <a:pPr>
              <a:defRPr b="1"/>
            </a:pPr>
            <a:r>
              <a:rPr lang="en-GB" b="1" baseline="0"/>
              <a:t>Comparing NAC to National Average</a:t>
            </a:r>
            <a:endParaRPr lang="en-GB" b="1"/>
          </a:p>
        </c:rich>
      </c:tx>
      <c:layout>
        <c:manualLayout>
          <c:xMode val="edge"/>
          <c:yMode val="edge"/>
          <c:x val="0.25360665154859369"/>
          <c:y val="5.4405915251006191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'NA compared with LA average'!$H$48</c:f>
              <c:strCache>
                <c:ptCount val="1"/>
                <c:pt idx="0">
                  <c:v>North Ayrshire</c:v>
                </c:pt>
              </c:strCache>
            </c:strRef>
          </c:tx>
          <c:spPr>
            <a:ln w="28575" cap="rnd">
              <a:solidFill>
                <a:srgbClr val="6699FF"/>
              </a:solidFill>
              <a:round/>
            </a:ln>
            <a:effectLst/>
          </c:spPr>
          <c:marker>
            <c:symbol val="circle"/>
            <c:size val="5"/>
            <c:spPr>
              <a:solidFill>
                <a:srgbClr val="6699FF"/>
              </a:solidFill>
              <a:ln w="9525">
                <a:solidFill>
                  <a:srgbClr val="6699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 compared with LA average'!$I$47:$K$47</c:f>
              <c:strCache>
                <c:ptCount val="3"/>
                <c:pt idx="0">
                  <c:v>2018/19</c:v>
                </c:pt>
                <c:pt idx="1">
                  <c:v>2021/22</c:v>
                </c:pt>
                <c:pt idx="2">
                  <c:v>2022/23</c:v>
                </c:pt>
              </c:strCache>
            </c:strRef>
          </c:cat>
          <c:val>
            <c:numRef>
              <c:f>'NA compared with LA average'!$I$48:$K$48</c:f>
              <c:numCache>
                <c:formatCode>0.0%</c:formatCode>
                <c:ptCount val="3"/>
                <c:pt idx="0">
                  <c:v>7.9984877943400298E-2</c:v>
                </c:pt>
                <c:pt idx="1">
                  <c:v>0.13185250027355291</c:v>
                </c:pt>
                <c:pt idx="2">
                  <c:v>0.15829159557488029</c:v>
                </c:pt>
              </c:numCache>
            </c:numRef>
          </c:val>
          <c:smooth val="0"/>
          <c:extLst>
            <c:ext xmlns:c16="http://schemas.microsoft.com/office/drawing/2014/chart" uri="{C3380CC4-5D6E-409C-BE32-E72D297353CC}">
              <c16:uniqueId val="{00000000-2762-471E-B82D-D999CD1D285D}"/>
            </c:ext>
          </c:extLst>
        </c:ser>
        <c:ser>
          <c:idx val="1"/>
          <c:order val="1"/>
          <c:tx>
            <c:strRef>
              <c:f>'NA compared with LA average'!$H$49</c:f>
              <c:strCache>
                <c:ptCount val="1"/>
                <c:pt idx="0">
                  <c:v>National Average</c:v>
                </c:pt>
              </c:strCache>
            </c:strRef>
          </c:tx>
          <c:spPr>
            <a:ln w="28575" cap="rnd">
              <a:solidFill>
                <a:srgbClr val="FF7979"/>
              </a:solidFill>
              <a:round/>
            </a:ln>
            <a:effectLst/>
          </c:spPr>
          <c:marker>
            <c:symbol val="circle"/>
            <c:size val="5"/>
            <c:spPr>
              <a:solidFill>
                <a:srgbClr val="FF7979"/>
              </a:solidFill>
              <a:ln w="9525">
                <a:solidFill>
                  <a:srgbClr val="FF797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 compared with LA average'!$I$47:$K$47</c:f>
              <c:strCache>
                <c:ptCount val="3"/>
                <c:pt idx="0">
                  <c:v>2018/19</c:v>
                </c:pt>
                <c:pt idx="1">
                  <c:v>2021/22</c:v>
                </c:pt>
                <c:pt idx="2">
                  <c:v>2022/23</c:v>
                </c:pt>
              </c:strCache>
            </c:strRef>
          </c:cat>
          <c:val>
            <c:numRef>
              <c:f>'NA compared with LA average'!$I$49:$K$49</c:f>
              <c:numCache>
                <c:formatCode>0.0%</c:formatCode>
                <c:ptCount val="3"/>
                <c:pt idx="0">
                  <c:v>7.775E-2</c:v>
                </c:pt>
                <c:pt idx="1">
                  <c:v>0.12675</c:v>
                </c:pt>
                <c:pt idx="2">
                  <c:v>0.127</c:v>
                </c:pt>
              </c:numCache>
            </c:numRef>
          </c:val>
          <c:smooth val="0"/>
          <c:extLst>
            <c:ext xmlns:c16="http://schemas.microsoft.com/office/drawing/2014/chart" uri="{C3380CC4-5D6E-409C-BE32-E72D297353CC}">
              <c16:uniqueId val="{00000001-2762-471E-B82D-D999CD1D285D}"/>
            </c:ext>
          </c:extLst>
        </c:ser>
        <c:dLbls>
          <c:dLblPos val="t"/>
          <c:showLegendKey val="0"/>
          <c:showVal val="1"/>
          <c:showCatName val="0"/>
          <c:showSerName val="0"/>
          <c:showPercent val="0"/>
          <c:showBubbleSize val="0"/>
        </c:dLbls>
        <c:marker val="1"/>
        <c:smooth val="0"/>
        <c:axId val="1043267304"/>
        <c:axId val="1043265504"/>
      </c:lineChart>
      <c:catAx>
        <c:axId val="104326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043265504"/>
        <c:crosses val="autoZero"/>
        <c:auto val="1"/>
        <c:lblAlgn val="ctr"/>
        <c:lblOffset val="100"/>
        <c:noMultiLvlLbl val="0"/>
      </c:catAx>
      <c:valAx>
        <c:axId val="104326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of total pupils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326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'Quant analysis'!$C$1</c:f>
              <c:strCache>
                <c:ptCount val="1"/>
                <c:pt idx="0">
                  <c:v>Mean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'Quant analysis'!$A$2:$A$14</c:f>
              <c:strCache>
                <c:ptCount val="13"/>
                <c:pt idx="0">
                  <c:v>Incentive systems </c:v>
                </c:pt>
                <c:pt idx="1">
                  <c:v>Campaigns to promote attendance </c:v>
                </c:pt>
                <c:pt idx="2">
                  <c:v>Breakfast Clubs </c:v>
                </c:pt>
                <c:pt idx="3">
                  <c:v>Cost of the school day initiatives </c:v>
                </c:pt>
                <c:pt idx="4">
                  <c:v>School counselling support </c:v>
                </c:pt>
                <c:pt idx="5">
                  <c:v>Bespoke Timetables </c:v>
                </c:pt>
                <c:pt idx="6">
                  <c:v>Targeted use of staff</c:v>
                </c:pt>
                <c:pt idx="7">
                  <c:v>Extra curricular activities </c:v>
                </c:pt>
                <c:pt idx="8">
                  <c:v>Use of Technology </c:v>
                </c:pt>
                <c:pt idx="9">
                  <c:v>Partnership working </c:v>
                </c:pt>
                <c:pt idx="10">
                  <c:v>Parental engagement </c:v>
                </c:pt>
                <c:pt idx="11">
                  <c:v>Differentiated learning and teaching to meet learner needs </c:v>
                </c:pt>
                <c:pt idx="12">
                  <c:v>Nurturing relationships within the school </c:v>
                </c:pt>
              </c:strCache>
            </c:strRef>
          </c:cat>
          <c:val>
            <c:numRef>
              <c:f>'Quant analysis'!$C$2:$C$14</c:f>
              <c:numCache>
                <c:formatCode>0.00</c:formatCode>
                <c:ptCount val="13"/>
                <c:pt idx="0">
                  <c:v>2.763157894736842</c:v>
                </c:pt>
                <c:pt idx="1">
                  <c:v>3.1025641025641026</c:v>
                </c:pt>
                <c:pt idx="2">
                  <c:v>3.3421052631578947</c:v>
                </c:pt>
                <c:pt idx="3">
                  <c:v>3.3947368421052633</c:v>
                </c:pt>
                <c:pt idx="4">
                  <c:v>3.6578947368421053</c:v>
                </c:pt>
                <c:pt idx="5">
                  <c:v>3.7179487179487181</c:v>
                </c:pt>
                <c:pt idx="6">
                  <c:v>3.8974358974358974</c:v>
                </c:pt>
                <c:pt idx="7">
                  <c:v>3.9736842105263159</c:v>
                </c:pt>
                <c:pt idx="8">
                  <c:v>4.0526315789473681</c:v>
                </c:pt>
                <c:pt idx="9">
                  <c:v>4.384615384615385</c:v>
                </c:pt>
                <c:pt idx="10">
                  <c:v>4.6410256410256414</c:v>
                </c:pt>
                <c:pt idx="11">
                  <c:v>4.6410256410256414</c:v>
                </c:pt>
                <c:pt idx="12">
                  <c:v>4.8205128205128203</c:v>
                </c:pt>
              </c:numCache>
            </c:numRef>
          </c:val>
          <c:extLst>
            <c:ext xmlns:c16="http://schemas.microsoft.com/office/drawing/2014/chart" uri="{C3380CC4-5D6E-409C-BE32-E72D297353CC}">
              <c16:uniqueId val="{00000000-CDF6-4252-A2F2-13A216446F81}"/>
            </c:ext>
          </c:extLst>
        </c:ser>
        <c:dLbls>
          <c:dLblPos val="outEnd"/>
          <c:showLegendKey val="0"/>
          <c:showVal val="1"/>
          <c:showCatName val="0"/>
          <c:showSerName val="0"/>
          <c:showPercent val="0"/>
          <c:showBubbleSize val="0"/>
        </c:dLbls>
        <c:gapWidth val="115"/>
        <c:overlap val="-20"/>
        <c:axId val="899573936"/>
        <c:axId val="899574296"/>
        <c:extLst>
          <c:ext xmlns:c15="http://schemas.microsoft.com/office/drawing/2012/chart" uri="{02D57815-91ED-43cb-92C2-25804820EDAC}">
            <c15:filteredBarSeries>
              <c15:ser>
                <c:idx val="0"/>
                <c:order val="0"/>
                <c:tx>
                  <c:strRef>
                    <c:extLst>
                      <c:ext uri="{02D57815-91ED-43cb-92C2-25804820EDAC}">
                        <c15:formulaRef>
                          <c15:sqref>'Quant analysis'!$B$1</c15:sqref>
                        </c15:formulaRef>
                      </c:ext>
                    </c:extLst>
                    <c:strCache>
                      <c:ptCount val="1"/>
                      <c:pt idx="0">
                        <c:v>Total score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'Quant analysis'!$A$2:$A$14</c15:sqref>
                        </c15:formulaRef>
                      </c:ext>
                    </c:extLst>
                    <c:strCache>
                      <c:ptCount val="13"/>
                      <c:pt idx="0">
                        <c:v>Incentive systems </c:v>
                      </c:pt>
                      <c:pt idx="1">
                        <c:v>Campaigns to promote attendance </c:v>
                      </c:pt>
                      <c:pt idx="2">
                        <c:v>Breakfast Clubs </c:v>
                      </c:pt>
                      <c:pt idx="3">
                        <c:v>Cost of the school day initiatives </c:v>
                      </c:pt>
                      <c:pt idx="4">
                        <c:v>School counselling support </c:v>
                      </c:pt>
                      <c:pt idx="5">
                        <c:v>Bespoke Timetables </c:v>
                      </c:pt>
                      <c:pt idx="6">
                        <c:v>Targeted use of staff</c:v>
                      </c:pt>
                      <c:pt idx="7">
                        <c:v>Extra curricular activities </c:v>
                      </c:pt>
                      <c:pt idx="8">
                        <c:v>Use of Technology </c:v>
                      </c:pt>
                      <c:pt idx="9">
                        <c:v>Partnership working </c:v>
                      </c:pt>
                      <c:pt idx="10">
                        <c:v>Parental engagement </c:v>
                      </c:pt>
                      <c:pt idx="11">
                        <c:v>Differentiated learning and teaching to meet learner needs </c:v>
                      </c:pt>
                      <c:pt idx="12">
                        <c:v>Nurturing relationships within the school </c:v>
                      </c:pt>
                    </c:strCache>
                  </c:strRef>
                </c:cat>
                <c:val>
                  <c:numRef>
                    <c:extLst>
                      <c:ext uri="{02D57815-91ED-43cb-92C2-25804820EDAC}">
                        <c15:formulaRef>
                          <c15:sqref>'Quant analysis'!$B$2:$B$14</c15:sqref>
                        </c15:formulaRef>
                      </c:ext>
                    </c:extLst>
                    <c:numCache>
                      <c:formatCode>General</c:formatCode>
                      <c:ptCount val="13"/>
                      <c:pt idx="0">
                        <c:v>105</c:v>
                      </c:pt>
                      <c:pt idx="1">
                        <c:v>121</c:v>
                      </c:pt>
                      <c:pt idx="2">
                        <c:v>127</c:v>
                      </c:pt>
                      <c:pt idx="3">
                        <c:v>129</c:v>
                      </c:pt>
                      <c:pt idx="4">
                        <c:v>139</c:v>
                      </c:pt>
                      <c:pt idx="5">
                        <c:v>145</c:v>
                      </c:pt>
                      <c:pt idx="6">
                        <c:v>152</c:v>
                      </c:pt>
                      <c:pt idx="7">
                        <c:v>151</c:v>
                      </c:pt>
                      <c:pt idx="8">
                        <c:v>154</c:v>
                      </c:pt>
                      <c:pt idx="9">
                        <c:v>171</c:v>
                      </c:pt>
                      <c:pt idx="10">
                        <c:v>181</c:v>
                      </c:pt>
                      <c:pt idx="11">
                        <c:v>181</c:v>
                      </c:pt>
                      <c:pt idx="12">
                        <c:v>188</c:v>
                      </c:pt>
                    </c:numCache>
                  </c:numRef>
                </c:val>
                <c:extLst>
                  <c:ext xmlns:c16="http://schemas.microsoft.com/office/drawing/2014/chart" uri="{C3380CC4-5D6E-409C-BE32-E72D297353CC}">
                    <c16:uniqueId val="{00000001-CDF6-4252-A2F2-13A216446F81}"/>
                  </c:ext>
                </c:extLst>
              </c15:ser>
            </c15:filteredBarSeries>
          </c:ext>
        </c:extLst>
      </c:barChart>
      <c:catAx>
        <c:axId val="8995739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9574296"/>
        <c:crosses val="autoZero"/>
        <c:auto val="1"/>
        <c:lblAlgn val="ctr"/>
        <c:lblOffset val="100"/>
        <c:noMultiLvlLbl val="0"/>
      </c:catAx>
      <c:valAx>
        <c:axId val="899574296"/>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995739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8F486-9061-4583-96C9-09ED587EBE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8E87BE-9ADF-4E06-AC6C-D520E5CC71DD}">
      <dgm:prSet/>
      <dgm:spPr/>
      <dgm:t>
        <a:bodyPr/>
        <a:lstStyle/>
        <a:p>
          <a:r>
            <a:rPr lang="en-GB" b="1"/>
            <a:t>Guardian Headline Nov 2023 </a:t>
          </a:r>
          <a:r>
            <a:rPr lang="en-GB"/>
            <a:t>- School leaders in England feel lockdown ‘broke spell’ of bond with parents</a:t>
          </a:r>
          <a:endParaRPr lang="en-US"/>
        </a:p>
      </dgm:t>
    </dgm:pt>
    <dgm:pt modelId="{C4E70171-C4A6-4432-A896-4AAA5C557F95}" type="parTrans" cxnId="{29D68DAD-E5B0-4436-8FAD-F16927C3792B}">
      <dgm:prSet/>
      <dgm:spPr/>
      <dgm:t>
        <a:bodyPr/>
        <a:lstStyle/>
        <a:p>
          <a:endParaRPr lang="en-US"/>
        </a:p>
      </dgm:t>
    </dgm:pt>
    <dgm:pt modelId="{FA3D65DB-7B6B-4994-B5A4-AD736B692752}" type="sibTrans" cxnId="{29D68DAD-E5B0-4436-8FAD-F16927C3792B}">
      <dgm:prSet/>
      <dgm:spPr/>
      <dgm:t>
        <a:bodyPr/>
        <a:lstStyle/>
        <a:p>
          <a:endParaRPr lang="en-US"/>
        </a:p>
      </dgm:t>
    </dgm:pt>
    <dgm:pt modelId="{5804E173-4422-46E8-AB7F-CC3D89FC31DC}">
      <dgm:prSet/>
      <dgm:spPr/>
      <dgm:t>
        <a:bodyPr/>
        <a:lstStyle/>
        <a:p>
          <a:r>
            <a:rPr lang="en-GB" b="1"/>
            <a:t>SkyNews  Sep 2023 - </a:t>
          </a:r>
          <a:r>
            <a:rPr lang="en-GB"/>
            <a:t>Parents don't believe children must be in school every day anymore – </a:t>
          </a:r>
          <a:endParaRPr lang="en-US"/>
        </a:p>
      </dgm:t>
    </dgm:pt>
    <dgm:pt modelId="{1B2E6C39-7EA9-4507-BC75-56185A6CA935}" type="parTrans" cxnId="{308DA97D-5E82-42E9-8C70-5AD11EE2DB25}">
      <dgm:prSet/>
      <dgm:spPr/>
      <dgm:t>
        <a:bodyPr/>
        <a:lstStyle/>
        <a:p>
          <a:endParaRPr lang="en-US"/>
        </a:p>
      </dgm:t>
    </dgm:pt>
    <dgm:pt modelId="{5F8299FE-B5B4-4F2C-9A84-7C5CC3F9FAF7}" type="sibTrans" cxnId="{308DA97D-5E82-42E9-8C70-5AD11EE2DB25}">
      <dgm:prSet/>
      <dgm:spPr/>
      <dgm:t>
        <a:bodyPr/>
        <a:lstStyle/>
        <a:p>
          <a:endParaRPr lang="en-US"/>
        </a:p>
      </dgm:t>
    </dgm:pt>
    <dgm:pt modelId="{B36AE7D5-33CB-4443-9329-995D17B74064}">
      <dgm:prSet/>
      <dgm:spPr/>
      <dgm:t>
        <a:bodyPr/>
        <a:lstStyle/>
        <a:p>
          <a:r>
            <a:rPr lang="en-GB" b="1"/>
            <a:t>Sydney Morning Herald Mar 2023 - </a:t>
          </a:r>
          <a:r>
            <a:rPr lang="en-GB"/>
            <a:t>School attendance has plummeted. And it’s not just because of COVID</a:t>
          </a:r>
          <a:endParaRPr lang="en-US"/>
        </a:p>
      </dgm:t>
    </dgm:pt>
    <dgm:pt modelId="{8183229E-F2DC-4B24-92DC-0ADB7FEA071D}" type="parTrans" cxnId="{5D7A7F55-9104-4D4B-83A2-6DB7EDBA8845}">
      <dgm:prSet/>
      <dgm:spPr/>
      <dgm:t>
        <a:bodyPr/>
        <a:lstStyle/>
        <a:p>
          <a:endParaRPr lang="en-US"/>
        </a:p>
      </dgm:t>
    </dgm:pt>
    <dgm:pt modelId="{9475E0A5-82FA-4C5D-AAF3-BC0C69A83AB6}" type="sibTrans" cxnId="{5D7A7F55-9104-4D4B-83A2-6DB7EDBA8845}">
      <dgm:prSet/>
      <dgm:spPr/>
      <dgm:t>
        <a:bodyPr/>
        <a:lstStyle/>
        <a:p>
          <a:endParaRPr lang="en-US"/>
        </a:p>
      </dgm:t>
    </dgm:pt>
    <dgm:pt modelId="{61068D9D-E27F-44CF-8A61-FE0F8CD37930}">
      <dgm:prSet/>
      <dgm:spPr/>
      <dgm:t>
        <a:bodyPr/>
        <a:lstStyle/>
        <a:p>
          <a:r>
            <a:rPr lang="en-GB" b="1"/>
            <a:t>Northen Ireland Oct 23 - </a:t>
          </a:r>
          <a:r>
            <a:rPr lang="en-GB"/>
            <a:t>Summit to address serious pupil attendance issues at school</a:t>
          </a:r>
          <a:endParaRPr lang="en-US"/>
        </a:p>
      </dgm:t>
    </dgm:pt>
    <dgm:pt modelId="{F164FA33-44EB-4250-A8E4-37CF82A4238B}" type="parTrans" cxnId="{6BAAC088-9E54-4711-8668-671EDA0807D7}">
      <dgm:prSet/>
      <dgm:spPr/>
      <dgm:t>
        <a:bodyPr/>
        <a:lstStyle/>
        <a:p>
          <a:endParaRPr lang="en-US"/>
        </a:p>
      </dgm:t>
    </dgm:pt>
    <dgm:pt modelId="{791D5EB9-3667-4B9E-A4CC-0D27A0FFF652}" type="sibTrans" cxnId="{6BAAC088-9E54-4711-8668-671EDA0807D7}">
      <dgm:prSet/>
      <dgm:spPr/>
      <dgm:t>
        <a:bodyPr/>
        <a:lstStyle/>
        <a:p>
          <a:endParaRPr lang="en-US"/>
        </a:p>
      </dgm:t>
    </dgm:pt>
    <dgm:pt modelId="{1267A9B9-8D75-4E4B-BA96-9A5280D1CA7A}" type="pres">
      <dgm:prSet presAssocID="{40C8F486-9061-4583-96C9-09ED587EBE9F}" presName="linear" presStyleCnt="0">
        <dgm:presLayoutVars>
          <dgm:animLvl val="lvl"/>
          <dgm:resizeHandles val="exact"/>
        </dgm:presLayoutVars>
      </dgm:prSet>
      <dgm:spPr/>
    </dgm:pt>
    <dgm:pt modelId="{9A136457-2AD1-4B71-A2D2-7BA3625C9F20}" type="pres">
      <dgm:prSet presAssocID="{218E87BE-9ADF-4E06-AC6C-D520E5CC71DD}" presName="parentText" presStyleLbl="node1" presStyleIdx="0" presStyleCnt="4">
        <dgm:presLayoutVars>
          <dgm:chMax val="0"/>
          <dgm:bulletEnabled val="1"/>
        </dgm:presLayoutVars>
      </dgm:prSet>
      <dgm:spPr/>
    </dgm:pt>
    <dgm:pt modelId="{31A74160-12BF-43C6-9427-CE295941EC3D}" type="pres">
      <dgm:prSet presAssocID="{FA3D65DB-7B6B-4994-B5A4-AD736B692752}" presName="spacer" presStyleCnt="0"/>
      <dgm:spPr/>
    </dgm:pt>
    <dgm:pt modelId="{D10E5593-0A17-475F-A666-7A435A8A833E}" type="pres">
      <dgm:prSet presAssocID="{5804E173-4422-46E8-AB7F-CC3D89FC31DC}" presName="parentText" presStyleLbl="node1" presStyleIdx="1" presStyleCnt="4">
        <dgm:presLayoutVars>
          <dgm:chMax val="0"/>
          <dgm:bulletEnabled val="1"/>
        </dgm:presLayoutVars>
      </dgm:prSet>
      <dgm:spPr/>
    </dgm:pt>
    <dgm:pt modelId="{4CCE2678-F35C-42DC-9056-63894C1774A0}" type="pres">
      <dgm:prSet presAssocID="{5F8299FE-B5B4-4F2C-9A84-7C5CC3F9FAF7}" presName="spacer" presStyleCnt="0"/>
      <dgm:spPr/>
    </dgm:pt>
    <dgm:pt modelId="{32316B6C-EEF3-49E4-AC7F-FAF8BBCA94BA}" type="pres">
      <dgm:prSet presAssocID="{B36AE7D5-33CB-4443-9329-995D17B74064}" presName="parentText" presStyleLbl="node1" presStyleIdx="2" presStyleCnt="4">
        <dgm:presLayoutVars>
          <dgm:chMax val="0"/>
          <dgm:bulletEnabled val="1"/>
        </dgm:presLayoutVars>
      </dgm:prSet>
      <dgm:spPr/>
    </dgm:pt>
    <dgm:pt modelId="{581C3B7E-0A38-478B-8D21-87E6B0833CC5}" type="pres">
      <dgm:prSet presAssocID="{9475E0A5-82FA-4C5D-AAF3-BC0C69A83AB6}" presName="spacer" presStyleCnt="0"/>
      <dgm:spPr/>
    </dgm:pt>
    <dgm:pt modelId="{48230A81-A7D6-44A7-9BC2-5B58EB8B1D42}" type="pres">
      <dgm:prSet presAssocID="{61068D9D-E27F-44CF-8A61-FE0F8CD37930}" presName="parentText" presStyleLbl="node1" presStyleIdx="3" presStyleCnt="4">
        <dgm:presLayoutVars>
          <dgm:chMax val="0"/>
          <dgm:bulletEnabled val="1"/>
        </dgm:presLayoutVars>
      </dgm:prSet>
      <dgm:spPr/>
    </dgm:pt>
  </dgm:ptLst>
  <dgm:cxnLst>
    <dgm:cxn modelId="{FC879704-E865-427F-9355-7BFB140605B8}" type="presOf" srcId="{61068D9D-E27F-44CF-8A61-FE0F8CD37930}" destId="{48230A81-A7D6-44A7-9BC2-5B58EB8B1D42}" srcOrd="0" destOrd="0" presId="urn:microsoft.com/office/officeart/2005/8/layout/vList2"/>
    <dgm:cxn modelId="{049A6F19-DE6D-4B00-9B0F-E1D24E66192F}" type="presOf" srcId="{5804E173-4422-46E8-AB7F-CC3D89FC31DC}" destId="{D10E5593-0A17-475F-A666-7A435A8A833E}" srcOrd="0" destOrd="0" presId="urn:microsoft.com/office/officeart/2005/8/layout/vList2"/>
    <dgm:cxn modelId="{5D0D9C64-D5C6-4BEF-8CEA-FF11DE2EE426}" type="presOf" srcId="{40C8F486-9061-4583-96C9-09ED587EBE9F}" destId="{1267A9B9-8D75-4E4B-BA96-9A5280D1CA7A}" srcOrd="0" destOrd="0" presId="urn:microsoft.com/office/officeart/2005/8/layout/vList2"/>
    <dgm:cxn modelId="{5D7A7F55-9104-4D4B-83A2-6DB7EDBA8845}" srcId="{40C8F486-9061-4583-96C9-09ED587EBE9F}" destId="{B36AE7D5-33CB-4443-9329-995D17B74064}" srcOrd="2" destOrd="0" parTransId="{8183229E-F2DC-4B24-92DC-0ADB7FEA071D}" sibTransId="{9475E0A5-82FA-4C5D-AAF3-BC0C69A83AB6}"/>
    <dgm:cxn modelId="{308DA97D-5E82-42E9-8C70-5AD11EE2DB25}" srcId="{40C8F486-9061-4583-96C9-09ED587EBE9F}" destId="{5804E173-4422-46E8-AB7F-CC3D89FC31DC}" srcOrd="1" destOrd="0" parTransId="{1B2E6C39-7EA9-4507-BC75-56185A6CA935}" sibTransId="{5F8299FE-B5B4-4F2C-9A84-7C5CC3F9FAF7}"/>
    <dgm:cxn modelId="{6BAAC088-9E54-4711-8668-671EDA0807D7}" srcId="{40C8F486-9061-4583-96C9-09ED587EBE9F}" destId="{61068D9D-E27F-44CF-8A61-FE0F8CD37930}" srcOrd="3" destOrd="0" parTransId="{F164FA33-44EB-4250-A8E4-37CF82A4238B}" sibTransId="{791D5EB9-3667-4B9E-A4CC-0D27A0FFF652}"/>
    <dgm:cxn modelId="{4006308A-88EB-46FE-A155-41D65E14135D}" type="presOf" srcId="{B36AE7D5-33CB-4443-9329-995D17B74064}" destId="{32316B6C-EEF3-49E4-AC7F-FAF8BBCA94BA}" srcOrd="0" destOrd="0" presId="urn:microsoft.com/office/officeart/2005/8/layout/vList2"/>
    <dgm:cxn modelId="{29D68DAD-E5B0-4436-8FAD-F16927C3792B}" srcId="{40C8F486-9061-4583-96C9-09ED587EBE9F}" destId="{218E87BE-9ADF-4E06-AC6C-D520E5CC71DD}" srcOrd="0" destOrd="0" parTransId="{C4E70171-C4A6-4432-A896-4AAA5C557F95}" sibTransId="{FA3D65DB-7B6B-4994-B5A4-AD736B692752}"/>
    <dgm:cxn modelId="{5360A4BF-3F8B-4673-9E17-913F87CB4C9E}" type="presOf" srcId="{218E87BE-9ADF-4E06-AC6C-D520E5CC71DD}" destId="{9A136457-2AD1-4B71-A2D2-7BA3625C9F20}" srcOrd="0" destOrd="0" presId="urn:microsoft.com/office/officeart/2005/8/layout/vList2"/>
    <dgm:cxn modelId="{663211BF-BF14-4AB6-997D-32DF42F9079A}" type="presParOf" srcId="{1267A9B9-8D75-4E4B-BA96-9A5280D1CA7A}" destId="{9A136457-2AD1-4B71-A2D2-7BA3625C9F20}" srcOrd="0" destOrd="0" presId="urn:microsoft.com/office/officeart/2005/8/layout/vList2"/>
    <dgm:cxn modelId="{8EA8D0BE-5CE2-499A-B158-B339780033C3}" type="presParOf" srcId="{1267A9B9-8D75-4E4B-BA96-9A5280D1CA7A}" destId="{31A74160-12BF-43C6-9427-CE295941EC3D}" srcOrd="1" destOrd="0" presId="urn:microsoft.com/office/officeart/2005/8/layout/vList2"/>
    <dgm:cxn modelId="{C91789A1-C7DA-4C04-BE28-C32372C84E1F}" type="presParOf" srcId="{1267A9B9-8D75-4E4B-BA96-9A5280D1CA7A}" destId="{D10E5593-0A17-475F-A666-7A435A8A833E}" srcOrd="2" destOrd="0" presId="urn:microsoft.com/office/officeart/2005/8/layout/vList2"/>
    <dgm:cxn modelId="{058AB1BE-6A04-43CE-9A44-0AE466B18524}" type="presParOf" srcId="{1267A9B9-8D75-4E4B-BA96-9A5280D1CA7A}" destId="{4CCE2678-F35C-42DC-9056-63894C1774A0}" srcOrd="3" destOrd="0" presId="urn:microsoft.com/office/officeart/2005/8/layout/vList2"/>
    <dgm:cxn modelId="{517093B0-C726-48F7-A29B-2A27C42D4680}" type="presParOf" srcId="{1267A9B9-8D75-4E4B-BA96-9A5280D1CA7A}" destId="{32316B6C-EEF3-49E4-AC7F-FAF8BBCA94BA}" srcOrd="4" destOrd="0" presId="urn:microsoft.com/office/officeart/2005/8/layout/vList2"/>
    <dgm:cxn modelId="{1C996FC6-0927-4406-A180-0FA056977DDF}" type="presParOf" srcId="{1267A9B9-8D75-4E4B-BA96-9A5280D1CA7A}" destId="{581C3B7E-0A38-478B-8D21-87E6B0833CC5}" srcOrd="5" destOrd="0" presId="urn:microsoft.com/office/officeart/2005/8/layout/vList2"/>
    <dgm:cxn modelId="{A16C35A6-276A-4455-9BBC-E5CA874DDE03}" type="presParOf" srcId="{1267A9B9-8D75-4E4B-BA96-9A5280D1CA7A}" destId="{48230A81-A7D6-44A7-9BC2-5B58EB8B1D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36457-2AD1-4B71-A2D2-7BA3625C9F20}">
      <dsp:nvSpPr>
        <dsp:cNvPr id="0" name=""/>
        <dsp:cNvSpPr/>
      </dsp:nvSpPr>
      <dsp:spPr>
        <a:xfrm>
          <a:off x="0" y="330308"/>
          <a:ext cx="6968067"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Guardian Headline Nov 2023 </a:t>
          </a:r>
          <a:r>
            <a:rPr lang="en-GB" sz="2200" kern="1200"/>
            <a:t>- School leaders in England feel lockdown ‘broke spell’ of bond with parents</a:t>
          </a:r>
          <a:endParaRPr lang="en-US" sz="2200" kern="1200"/>
        </a:p>
      </dsp:txBody>
      <dsp:txXfrm>
        <a:off x="42722" y="373030"/>
        <a:ext cx="6882623" cy="789716"/>
      </dsp:txXfrm>
    </dsp:sp>
    <dsp:sp modelId="{D10E5593-0A17-475F-A666-7A435A8A833E}">
      <dsp:nvSpPr>
        <dsp:cNvPr id="0" name=""/>
        <dsp:cNvSpPr/>
      </dsp:nvSpPr>
      <dsp:spPr>
        <a:xfrm>
          <a:off x="0" y="1268829"/>
          <a:ext cx="6968067"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SkyNews  Sep 2023 - </a:t>
          </a:r>
          <a:r>
            <a:rPr lang="en-GB" sz="2200" kern="1200"/>
            <a:t>Parents don't believe children must be in school every day anymore – </a:t>
          </a:r>
          <a:endParaRPr lang="en-US" sz="2200" kern="1200"/>
        </a:p>
      </dsp:txBody>
      <dsp:txXfrm>
        <a:off x="42722" y="1311551"/>
        <a:ext cx="6882623" cy="789716"/>
      </dsp:txXfrm>
    </dsp:sp>
    <dsp:sp modelId="{32316B6C-EEF3-49E4-AC7F-FAF8BBCA94BA}">
      <dsp:nvSpPr>
        <dsp:cNvPr id="0" name=""/>
        <dsp:cNvSpPr/>
      </dsp:nvSpPr>
      <dsp:spPr>
        <a:xfrm>
          <a:off x="0" y="2207349"/>
          <a:ext cx="6968067"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Sydney Morning Herald Mar 2023 - </a:t>
          </a:r>
          <a:r>
            <a:rPr lang="en-GB" sz="2200" kern="1200"/>
            <a:t>School attendance has plummeted. And it’s not just because of COVID</a:t>
          </a:r>
          <a:endParaRPr lang="en-US" sz="2200" kern="1200"/>
        </a:p>
      </dsp:txBody>
      <dsp:txXfrm>
        <a:off x="42722" y="2250071"/>
        <a:ext cx="6882623" cy="789716"/>
      </dsp:txXfrm>
    </dsp:sp>
    <dsp:sp modelId="{48230A81-A7D6-44A7-9BC2-5B58EB8B1D42}">
      <dsp:nvSpPr>
        <dsp:cNvPr id="0" name=""/>
        <dsp:cNvSpPr/>
      </dsp:nvSpPr>
      <dsp:spPr>
        <a:xfrm>
          <a:off x="0" y="3145869"/>
          <a:ext cx="6968067"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Northen Ireland Oct 23 - </a:t>
          </a:r>
          <a:r>
            <a:rPr lang="en-GB" sz="2200" kern="1200"/>
            <a:t>Summit to address serious pupil attendance issues at school</a:t>
          </a:r>
          <a:endParaRPr lang="en-US" sz="2200" kern="1200"/>
        </a:p>
      </dsp:txBody>
      <dsp:txXfrm>
        <a:off x="42722" y="3188591"/>
        <a:ext cx="6882623"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ABEB67-1753-4EBD-977F-03B751958EDE}" type="datetimeFigureOut">
              <a:rPr lang="en-GB" smtClean="0"/>
              <a:t>30/08/2024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DD86DE-8791-46C1-8686-8FAC1B69210B}" type="slidenum">
              <a:rPr lang="en-GB" smtClean="0"/>
              <a:t>‹#›</a:t>
            </a:fld>
            <a:endParaRPr lang="en-GB"/>
          </a:p>
        </p:txBody>
      </p:sp>
    </p:spTree>
    <p:extLst>
      <p:ext uri="{BB962C8B-B14F-4D97-AF65-F5344CB8AC3E}">
        <p14:creationId xmlns:p14="http://schemas.microsoft.com/office/powerpoint/2010/main" val="408609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es.com/magazine/analysis/general/education-can-be-part-watershed-gypsy-traveller-communit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tes.com/magazine/news/general/schools-impact-anti-poverty-funding-attainment-gap-scotland" TargetMode="External"/><Relationship Id="rId5" Type="http://schemas.openxmlformats.org/officeDocument/2006/relationships/hyperlink" Target="https://www.tes.com/magazine/analysis/general/collective-action-key-closing-attainment-gap" TargetMode="External"/><Relationship Id="rId4" Type="http://schemas.openxmlformats.org/officeDocument/2006/relationships/hyperlink" Target="https://www.tes.com/magazine/news/general/charities-should-have-bigger-role-scottish-school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blogs.glowscotland.org.uk/na/public/attendance/uploads/sites/21294/2024/03/18154847/Booklet-Tools-and-Resources-to-Explore-CYP-View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blogs.glowscotland.org.uk/glowblogs/fvwlric/school-refusal-assessment-scale-sras-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Supporting attendance is one of the key priorities in North Ayrshire’s service improvement plan – we need to focus on both the preventative – promoting attendance where we can through working with parents and partners, making school a welcoming and inclusive place to be and ensuring we have a range of approaches to support attendance. Then when issues do occur we want to tackle these early and ensure we have targeted supports and interventions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70B64-5BB7-4601-B832-CF6E42972C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10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many factors that can impact on attendance relating to family and community – parents may have had a negative experience of schools themselves and this may then influence how they support their child or </a:t>
            </a:r>
            <a:r>
              <a:rPr lang="en-GB" err="1"/>
              <a:t>yp</a:t>
            </a:r>
            <a:r>
              <a:rPr lang="en-GB"/>
              <a:t>; families may have different priorities to school also such as caring for others or taking holidays – communication around this can be key.  Domestic violence can have a significant impact on children’s ability to attend school. There may be cultural obligations that can impact on attendance such as attending certain events, etc – dependent on the community of the school – it could be helpful to meet with community reps to discuss what is expected in this area – some things will be important and others less so.</a:t>
            </a:r>
          </a:p>
          <a:p>
            <a:r>
              <a:rPr lang="en-GB"/>
              <a:t>Some children can be involved in gangs or territorial issues in the community that affect their attendance as they may be afraid or be threatened.</a:t>
            </a:r>
          </a:p>
        </p:txBody>
      </p:sp>
      <p:sp>
        <p:nvSpPr>
          <p:cNvPr id="4" name="Slide Number Placeholder 3"/>
          <p:cNvSpPr>
            <a:spLocks noGrp="1"/>
          </p:cNvSpPr>
          <p:nvPr>
            <p:ph type="sldNum" sz="quarter" idx="5"/>
          </p:nvPr>
        </p:nvSpPr>
        <p:spPr/>
        <p:txBody>
          <a:bodyPr/>
          <a:lstStyle/>
          <a:p>
            <a:fld id="{6ADD86DE-8791-46C1-8686-8FAC1B69210B}" type="slidenum">
              <a:rPr lang="en-GB" smtClean="0"/>
              <a:t>10</a:t>
            </a:fld>
            <a:endParaRPr lang="en-GB"/>
          </a:p>
        </p:txBody>
      </p:sp>
    </p:spTree>
    <p:extLst>
      <p:ext uri="{BB962C8B-B14F-4D97-AF65-F5344CB8AC3E}">
        <p14:creationId xmlns:p14="http://schemas.microsoft.com/office/powerpoint/2010/main" val="96111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may have had a negative experience of school and this impacts on their future engagement, they may not have much motivation or engagement with how education can support them and this makes it difficult for them</a:t>
            </a:r>
          </a:p>
        </p:txBody>
      </p:sp>
      <p:sp>
        <p:nvSpPr>
          <p:cNvPr id="4" name="Slide Number Placeholder 3"/>
          <p:cNvSpPr>
            <a:spLocks noGrp="1"/>
          </p:cNvSpPr>
          <p:nvPr>
            <p:ph type="sldNum" sz="quarter" idx="5"/>
          </p:nvPr>
        </p:nvSpPr>
        <p:spPr/>
        <p:txBody>
          <a:bodyPr/>
          <a:lstStyle/>
          <a:p>
            <a:fld id="{6ADD86DE-8791-46C1-8686-8FAC1B69210B}" type="slidenum">
              <a:rPr lang="en-GB" smtClean="0"/>
              <a:t>11</a:t>
            </a:fld>
            <a:endParaRPr lang="en-GB"/>
          </a:p>
        </p:txBody>
      </p:sp>
    </p:spTree>
    <p:extLst>
      <p:ext uri="{BB962C8B-B14F-4D97-AF65-F5344CB8AC3E}">
        <p14:creationId xmlns:p14="http://schemas.microsoft.com/office/powerpoint/2010/main" val="329557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NA carried out a survey with different groups of stakeholders including parents, children in primary and secondary, school Senior leaders and partners –n this is what they felt the most common factors were in non-attendance.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looked at the commonalities across the different stakeholder groups that participated in this survey</a:t>
            </a:r>
          </a:p>
          <a:p>
            <a:pPr marL="171450" indent="-171450">
              <a:buFont typeface="Arial" panose="020B0604020202020204" pitchFamily="34" charset="0"/>
              <a:buChar char="•"/>
            </a:pPr>
            <a:r>
              <a:rPr lang="en-GB" dirty="0"/>
              <a:t>Children’s mental health – common factor across all stakeholders (particularly felt by parents/carers of children with lower attendance, Secondary pupils, and Partners)</a:t>
            </a:r>
          </a:p>
          <a:p>
            <a:pPr marL="171450" indent="-171450">
              <a:buFont typeface="Arial" panose="020B0604020202020204" pitchFamily="34" charset="0"/>
              <a:buChar char="•"/>
            </a:pPr>
            <a:r>
              <a:rPr lang="en-GB" dirty="0"/>
              <a:t>Some differences - schools thought parental mental health and family attitudes were more common reasons behind non-attendance, whereas parents/carers, children and partners thought physical/ mental health or peer factors were more common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971F139-DC88-4D2E-9BE2-F39CAD0260DC}" type="slidenum">
              <a:rPr lang="en-GB" smtClean="0"/>
              <a:t>12</a:t>
            </a:fld>
            <a:endParaRPr lang="en-GB"/>
          </a:p>
        </p:txBody>
      </p:sp>
    </p:spTree>
    <p:extLst>
      <p:ext uri="{BB962C8B-B14F-4D97-AF65-F5344CB8AC3E}">
        <p14:creationId xmlns:p14="http://schemas.microsoft.com/office/powerpoint/2010/main" val="162744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Commission of school reform include education academics, Keir Bloomer (Chair): Education Consultant and former Director of Education • Cllr Sarah Atkin: Independent Councillor at The Highland Council and member of the Education Committee. Former Parent Council Chairwoman and School. Worked in ASN for 12 years. • John Barnett: University Court Member, retired finance professional and former Parent Council Chairman. • John Edward: Scottish Council on Global Affairs, Former Director SCIS; Trustee of Scottish European Educational Trust and Board Member of AGBIS. • Carole Ford: Former head teacher of Kilmarnock Academy and former president of School Leaders Scotland • Jim Goodall: Former Head of Education and Community Services at Clackmannanshire Council and former Lib Dem councillor at East Dunbartonshire Council • Anna Hazel-Dunn: Headteacher, Royal High Primary, Edinburgh • Johann Lamont: Former teacher (1979-99) and retired Member of Scottish Parliament (1999-2022) • Frank Lennon: Former Head of Dunblane High School and St </a:t>
            </a:r>
            <a:r>
              <a:rPr lang="en-GB" dirty="0" err="1"/>
              <a:t>Modan’s</a:t>
            </a:r>
            <a:r>
              <a:rPr lang="en-GB" dirty="0"/>
              <a:t>, Stirling • Ross Martin: Economic agitator with experience in a variety of roles in education – including school teacher, voluntary tutor, chair of local education authority, member of college board and university court, Chair of a charity, and, most importantly, a parent and former student. • Lindsay Paterson: Professor emeritus of education policy in the School of Social and Political Science at Edinburgh University</a:t>
            </a:r>
          </a:p>
          <a:p>
            <a:endParaRPr lang="en-GB" dirty="0"/>
          </a:p>
          <a:p>
            <a:r>
              <a:rPr lang="en-GB" dirty="0"/>
              <a:t>Felt SG data and statistics on attendance were inadequate at identifying the scale of the problem. Did an FOI to look at both overall attendance rates, absence rates and persistent absence rates…..</a:t>
            </a:r>
          </a:p>
          <a:p>
            <a:endParaRPr lang="en-GB" dirty="0"/>
          </a:p>
          <a:p>
            <a:r>
              <a:rPr lang="en-GB" dirty="0"/>
              <a:t>Under 90% equates to missing one day every two weeks as we saw earlier – our figures have actually been shown to be worse than this with over 40% under 90%. We also have the highest figures for holidays taken in term time and our primary figures are in the lowest 3 for LAs.</a:t>
            </a:r>
          </a:p>
          <a:p>
            <a:endParaRPr lang="en-GB" dirty="0"/>
          </a:p>
        </p:txBody>
      </p:sp>
      <p:sp>
        <p:nvSpPr>
          <p:cNvPr id="4" name="Slide Number Placeholder 3"/>
          <p:cNvSpPr>
            <a:spLocks noGrp="1"/>
          </p:cNvSpPr>
          <p:nvPr>
            <p:ph type="sldNum" sz="quarter" idx="5"/>
          </p:nvPr>
        </p:nvSpPr>
        <p:spPr/>
        <p:txBody>
          <a:bodyPr/>
          <a:lstStyle/>
          <a:p>
            <a:fld id="{6ADD86DE-8791-46C1-8686-8FAC1B69210B}" type="slidenum">
              <a:rPr lang="en-GB" smtClean="0"/>
              <a:t>13</a:t>
            </a:fld>
            <a:endParaRPr lang="en-GB"/>
          </a:p>
        </p:txBody>
      </p:sp>
    </p:spTree>
    <p:extLst>
      <p:ext uri="{BB962C8B-B14F-4D97-AF65-F5344CB8AC3E}">
        <p14:creationId xmlns:p14="http://schemas.microsoft.com/office/powerpoint/2010/main" val="278281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Overall attendance in NA. This line graph shows how our figures have worsened over time – only 26% were lower than 90% in 2018/19 – in 22/23 this had risen to 41.9%</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a:t>2018/19 – 74.8%</a:t>
            </a:r>
          </a:p>
          <a:p>
            <a:pPr marL="171450" indent="-171450">
              <a:buFont typeface="Arial" panose="020B0604020202020204" pitchFamily="34" charset="0"/>
              <a:buChar char="•"/>
            </a:pPr>
            <a:r>
              <a:rPr lang="en-GB"/>
              <a:t>2021/22 – 61.3%</a:t>
            </a:r>
          </a:p>
          <a:p>
            <a:pPr marL="171450" indent="-171450">
              <a:buFont typeface="Arial" panose="020B0604020202020204" pitchFamily="34" charset="0"/>
              <a:buChar char="•"/>
            </a:pPr>
            <a:r>
              <a:rPr lang="en-GB"/>
              <a:t>2022/23 – 62.8%</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3B522-79E7-448C-80A2-75A97870D2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22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info about national average:</a:t>
            </a:r>
          </a:p>
          <a:p>
            <a:endParaRPr lang="en-GB"/>
          </a:p>
          <a:p>
            <a:r>
              <a:rPr lang="en-GB"/>
              <a:t>Dumfries &amp; Galloway did not provide figures for individuals stages in 2017/18 &amp; 2018/19; Argyll &amp; Bute and Orkney Islands councils did not have absence figures for 2022/23; Renfrewshire was not able to give figures for any years. As a result, the overall number of pupils in local authority schools in Scotland was adjusted to ensure that the percentage of pupils affected refers to only local authorities which submitted answers.</a:t>
            </a:r>
          </a:p>
          <a:p>
            <a:endParaRPr lang="en-GB"/>
          </a:p>
          <a:p>
            <a:r>
              <a:rPr lang="en-GB"/>
              <a:t>National averages includes NAC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For session 2023 -24 the % of children and young people in NAC with attendance below 90% was 37.81%  this illustrates an almost 3% improvement </a:t>
            </a: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mn-cs"/>
              </a:rPr>
              <a:t>fro</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session 2022-23 and brings us closer to 202-22 figures..</a:t>
            </a:r>
          </a:p>
          <a:p>
            <a:endParaRPr lang="en-GB"/>
          </a:p>
        </p:txBody>
      </p:sp>
      <p:sp>
        <p:nvSpPr>
          <p:cNvPr id="4" name="Slide Number Placeholder 3"/>
          <p:cNvSpPr>
            <a:spLocks noGrp="1"/>
          </p:cNvSpPr>
          <p:nvPr>
            <p:ph type="sldNum" sz="quarter" idx="5"/>
          </p:nvPr>
        </p:nvSpPr>
        <p:spPr/>
        <p:txBody>
          <a:bodyPr/>
          <a:lstStyle/>
          <a:p>
            <a:fld id="{40074CCD-0A0B-4773-8B90-834DE3E00ED3}" type="slidenum">
              <a:rPr lang="en-GB" smtClean="0"/>
              <a:t>15</a:t>
            </a:fld>
            <a:endParaRPr lang="en-GB"/>
          </a:p>
        </p:txBody>
      </p:sp>
    </p:spTree>
    <p:extLst>
      <p:ext uri="{BB962C8B-B14F-4D97-AF65-F5344CB8AC3E}">
        <p14:creationId xmlns:p14="http://schemas.microsoft.com/office/powerpoint/2010/main" val="4193707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Gap between us and the national average widening – many factors involved in this.  </a:t>
            </a:r>
          </a:p>
          <a:p>
            <a:r>
              <a:rPr lang="en-GB"/>
              <a:t>For session 2023 -24 the % of children and young people in NAC with attendance below 80% was 15.11% a slight decrease on previous years.</a:t>
            </a:r>
          </a:p>
        </p:txBody>
      </p:sp>
      <p:sp>
        <p:nvSpPr>
          <p:cNvPr id="4" name="Slide Number Placeholder 3"/>
          <p:cNvSpPr>
            <a:spLocks noGrp="1"/>
          </p:cNvSpPr>
          <p:nvPr>
            <p:ph type="sldNum" sz="quarter" idx="5"/>
          </p:nvPr>
        </p:nvSpPr>
        <p:spPr/>
        <p:txBody>
          <a:bodyPr/>
          <a:lstStyle/>
          <a:p>
            <a:fld id="{40074CCD-0A0B-4773-8B90-834DE3E00ED3}" type="slidenum">
              <a:rPr lang="en-GB" smtClean="0"/>
              <a:t>16</a:t>
            </a:fld>
            <a:endParaRPr lang="en-GB"/>
          </a:p>
        </p:txBody>
      </p:sp>
    </p:spTree>
    <p:extLst>
      <p:ext uri="{BB962C8B-B14F-4D97-AF65-F5344CB8AC3E}">
        <p14:creationId xmlns:p14="http://schemas.microsoft.com/office/powerpoint/2010/main" val="377968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things we can do to combat some of these trends although the answer </a:t>
            </a:r>
            <a:r>
              <a:rPr lang="en-GB" err="1"/>
              <a:t>isnt</a:t>
            </a:r>
            <a:r>
              <a:rPr lang="en-GB"/>
              <a:t> easy.   Much of this seems obvious but we sometimes have to see it through a different lens and be flexible in our approach – it often involves thinking out the box. So while we may feel we have good relationships in school – perhaps we need to use these to different effect with </a:t>
            </a:r>
            <a:r>
              <a:rPr lang="en-GB" err="1"/>
              <a:t>cyp</a:t>
            </a:r>
            <a:r>
              <a:rPr lang="en-GB"/>
              <a:t> who are beginning to have attendance issues, e.g. send a letter to the </a:t>
            </a:r>
            <a:r>
              <a:rPr lang="en-GB" err="1"/>
              <a:t>yp</a:t>
            </a:r>
            <a:r>
              <a:rPr lang="en-GB"/>
              <a:t> to let them know you missed them in a class; visit the </a:t>
            </a:r>
            <a:r>
              <a:rPr lang="en-GB" err="1"/>
              <a:t>yp</a:t>
            </a:r>
            <a:r>
              <a:rPr lang="en-GB"/>
              <a:t> home; help peers to get in touch with the </a:t>
            </a:r>
            <a:r>
              <a:rPr lang="en-GB" err="1"/>
              <a:t>yp</a:t>
            </a:r>
            <a:r>
              <a:rPr lang="en-GB"/>
              <a:t>.</a:t>
            </a:r>
          </a:p>
        </p:txBody>
      </p:sp>
      <p:sp>
        <p:nvSpPr>
          <p:cNvPr id="4" name="Slide Number Placeholder 3"/>
          <p:cNvSpPr>
            <a:spLocks noGrp="1"/>
          </p:cNvSpPr>
          <p:nvPr>
            <p:ph type="sldNum" sz="quarter" idx="5"/>
          </p:nvPr>
        </p:nvSpPr>
        <p:spPr/>
        <p:txBody>
          <a:bodyPr/>
          <a:lstStyle/>
          <a:p>
            <a:fld id="{6ADD86DE-8791-46C1-8686-8FAC1B69210B}" type="slidenum">
              <a:rPr lang="en-GB" smtClean="0"/>
              <a:t>17</a:t>
            </a:fld>
            <a:endParaRPr lang="en-GB"/>
          </a:p>
        </p:txBody>
      </p:sp>
    </p:spTree>
    <p:extLst>
      <p:ext uri="{BB962C8B-B14F-4D97-AF65-F5344CB8AC3E}">
        <p14:creationId xmlns:p14="http://schemas.microsoft.com/office/powerpoint/2010/main" val="194555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Mean score calculated for each approach, based on ratings from schools from 1 (Very rarely) to 5 (very frequently).   Schools already felt many of these things were </a:t>
            </a:r>
            <a:r>
              <a:rPr lang="en-GB" err="1"/>
              <a:t>beign</a:t>
            </a:r>
            <a:r>
              <a:rPr lang="en-GB"/>
              <a:t> put in place to support attendance so we may need to think differently about how we use them and share practice with each other on what has been impactful and effective. Also worth sharing with parents who may not be aware that many of these things are going on.</a:t>
            </a:r>
          </a:p>
        </p:txBody>
      </p:sp>
      <p:sp>
        <p:nvSpPr>
          <p:cNvPr id="4" name="Slide Number Placeholder 3"/>
          <p:cNvSpPr>
            <a:spLocks noGrp="1"/>
          </p:cNvSpPr>
          <p:nvPr>
            <p:ph type="sldNum" sz="quarter" idx="5"/>
          </p:nvPr>
        </p:nvSpPr>
        <p:spPr/>
        <p:txBody>
          <a:bodyPr/>
          <a:lstStyle/>
          <a:p>
            <a:fld id="{332AE1EA-37B5-4A03-BD14-1A993FD87EB5}" type="slidenum">
              <a:rPr lang="en-GB" smtClean="0"/>
              <a:t>18</a:t>
            </a:fld>
            <a:endParaRPr lang="en-GB"/>
          </a:p>
        </p:txBody>
      </p:sp>
    </p:spTree>
    <p:extLst>
      <p:ext uri="{BB962C8B-B14F-4D97-AF65-F5344CB8AC3E}">
        <p14:creationId xmlns:p14="http://schemas.microsoft.com/office/powerpoint/2010/main" val="270466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Interesting to note that when we spoke to different groups – they had different ideas about what school did well to support </a:t>
            </a:r>
            <a:r>
              <a:rPr lang="en-GB" err="1"/>
              <a:t>cyp</a:t>
            </a:r>
            <a:r>
              <a:rPr lang="en-GB"/>
              <a:t> with attendance. The parents/carers of children with good attendance agreed with schools and thought relationships were done well – however, those with lower attendance didn’t rate this in the top 3.  They felt that bespoke timetables were the most helpful thing schools did and using technology.   They also felt that relationships with them were important.</a:t>
            </a:r>
          </a:p>
          <a:p>
            <a:endParaRPr lang="en-GB"/>
          </a:p>
          <a:p>
            <a:r>
              <a:rPr lang="en-GB"/>
              <a:t>The children themselves mentioned clubs and activities as being important – it is often different incentives that can help draw children in – this was for primary and secondary aged children (who said this third) – learning at the right level was also seen as something school could do to help attendance.</a:t>
            </a:r>
          </a:p>
        </p:txBody>
      </p:sp>
      <p:sp>
        <p:nvSpPr>
          <p:cNvPr id="4" name="Slide Number Placeholder 3"/>
          <p:cNvSpPr>
            <a:spLocks noGrp="1"/>
          </p:cNvSpPr>
          <p:nvPr>
            <p:ph type="sldNum" sz="quarter" idx="5"/>
          </p:nvPr>
        </p:nvSpPr>
        <p:spPr/>
        <p:txBody>
          <a:bodyPr/>
          <a:lstStyle/>
          <a:p>
            <a:fld id="{8971F139-DC88-4D2E-9BE2-F39CAD0260DC}" type="slidenum">
              <a:rPr lang="en-GB" smtClean="0"/>
              <a:t>19</a:t>
            </a:fld>
            <a:endParaRPr lang="en-GB"/>
          </a:p>
        </p:txBody>
      </p:sp>
    </p:spTree>
    <p:extLst>
      <p:ext uri="{BB962C8B-B14F-4D97-AF65-F5344CB8AC3E}">
        <p14:creationId xmlns:p14="http://schemas.microsoft.com/office/powerpoint/2010/main" val="425132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session is intended to be used flexibly to support groups of school staff, parents and partners – it may be helpful to take out the slides you don’t wish to use with certain groups – </a:t>
            </a:r>
            <a:r>
              <a:rPr lang="en-GB" err="1"/>
              <a:t>e.g.may</a:t>
            </a:r>
            <a:r>
              <a:rPr lang="en-GB"/>
              <a:t> not want to have national context for all or may not want all of the data for certain groups.  This is intended to be adapted to meet local/community needs. So please feel free to also add some slides about your own school and community and the supports that you can offer.</a:t>
            </a:r>
          </a:p>
        </p:txBody>
      </p:sp>
      <p:sp>
        <p:nvSpPr>
          <p:cNvPr id="4" name="Slide Number Placeholder 3"/>
          <p:cNvSpPr>
            <a:spLocks noGrp="1"/>
          </p:cNvSpPr>
          <p:nvPr>
            <p:ph type="sldNum" sz="quarter" idx="5"/>
          </p:nvPr>
        </p:nvSpPr>
        <p:spPr/>
        <p:txBody>
          <a:bodyPr/>
          <a:lstStyle/>
          <a:p>
            <a:fld id="{6ADD86DE-8791-46C1-8686-8FAC1B69210B}" type="slidenum">
              <a:rPr lang="en-GB" smtClean="0"/>
              <a:t>2</a:t>
            </a:fld>
            <a:endParaRPr lang="en-GB"/>
          </a:p>
        </p:txBody>
      </p:sp>
    </p:spTree>
    <p:extLst>
      <p:ext uri="{BB962C8B-B14F-4D97-AF65-F5344CB8AC3E}">
        <p14:creationId xmlns:p14="http://schemas.microsoft.com/office/powerpoint/2010/main" val="397350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Outlines some of the ways that we can promote school connectedness and support </a:t>
            </a:r>
            <a:r>
              <a:rPr lang="en-GB" err="1"/>
              <a:t>cyp</a:t>
            </a:r>
            <a:r>
              <a:rPr lang="en-GB"/>
              <a:t> who are feeling anxious and stressed.</a:t>
            </a:r>
          </a:p>
        </p:txBody>
      </p:sp>
      <p:sp>
        <p:nvSpPr>
          <p:cNvPr id="4" name="Slide Number Placeholder 3"/>
          <p:cNvSpPr>
            <a:spLocks noGrp="1"/>
          </p:cNvSpPr>
          <p:nvPr>
            <p:ph type="sldNum" sz="quarter" idx="5"/>
          </p:nvPr>
        </p:nvSpPr>
        <p:spPr/>
        <p:txBody>
          <a:bodyPr/>
          <a:lstStyle/>
          <a:p>
            <a:fld id="{6ADD86DE-8791-46C1-8686-8FAC1B69210B}" type="slidenum">
              <a:rPr lang="en-GB" smtClean="0"/>
              <a:t>20</a:t>
            </a:fld>
            <a:endParaRPr lang="en-GB"/>
          </a:p>
        </p:txBody>
      </p:sp>
    </p:spTree>
    <p:extLst>
      <p:ext uri="{BB962C8B-B14F-4D97-AF65-F5344CB8AC3E}">
        <p14:creationId xmlns:p14="http://schemas.microsoft.com/office/powerpoint/2010/main" val="225899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21</a:t>
            </a:fld>
            <a:endParaRPr lang="en-GB"/>
          </a:p>
        </p:txBody>
      </p:sp>
    </p:spTree>
    <p:extLst>
      <p:ext uri="{BB962C8B-B14F-4D97-AF65-F5344CB8AC3E}">
        <p14:creationId xmlns:p14="http://schemas.microsoft.com/office/powerpoint/2010/main" val="37216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LAs have included Attendance as a stretch aim. We have 4 key areas we are working on in NA – with 5 workstreams taking place to support attendance.</a:t>
            </a:r>
          </a:p>
          <a:p>
            <a:endParaRPr lang="en-GB"/>
          </a:p>
          <a:p>
            <a:pPr algn="l"/>
            <a:r>
              <a:rPr lang="en-GB" b="0" i="0">
                <a:solidFill>
                  <a:srgbClr val="555D79"/>
                </a:solidFill>
                <a:effectLst/>
                <a:latin typeface="Noto Serif" panose="020F0502020204030204" pitchFamily="18" charset="0"/>
              </a:rPr>
              <a:t>Improving school attendance: key principles</a:t>
            </a:r>
          </a:p>
          <a:p>
            <a:pPr algn="l"/>
            <a:r>
              <a:rPr lang="en-GB" b="0" i="0">
                <a:solidFill>
                  <a:srgbClr val="212937"/>
                </a:solidFill>
                <a:effectLst/>
                <a:latin typeface="Arial" panose="020B0604020202020204" pitchFamily="34" charset="0"/>
              </a:rPr>
              <a:t>Here are some of they key principles set out in today’s report on school attendance :</a:t>
            </a:r>
          </a:p>
          <a:p>
            <a:pPr algn="l"/>
            <a:r>
              <a:rPr lang="en-GB" b="1" i="0">
                <a:solidFill>
                  <a:srgbClr val="212937"/>
                </a:solidFill>
                <a:effectLst/>
                <a:latin typeface="Arial" panose="020B0604020202020204" pitchFamily="34" charset="0"/>
              </a:rPr>
              <a:t>1. Simply being in school is not enough</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“Engagement is as important as attendance,” the report states. “Children and young people may physically be in school but can be disengaged from learning.”</a:t>
            </a:r>
          </a:p>
          <a:p>
            <a:pPr algn="l"/>
            <a:r>
              <a:rPr lang="en-GB" b="1" i="0">
                <a:solidFill>
                  <a:srgbClr val="212937"/>
                </a:solidFill>
                <a:effectLst/>
                <a:latin typeface="Arial" panose="020B0604020202020204" pitchFamily="34" charset="0"/>
              </a:rPr>
              <a:t>2. Any absence can be harmful</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“All absence can affect progress,” the report advises. However, it stresses that there are particular concerns when a pupil’s attendance falls below 90 per cent: “The higher the absence, the greater the impact on attainment.”</a:t>
            </a:r>
          </a:p>
          <a:p>
            <a:pPr algn="l"/>
            <a:r>
              <a:rPr lang="en-GB" b="1" i="0">
                <a:solidFill>
                  <a:srgbClr val="212937"/>
                </a:solidFill>
                <a:effectLst/>
                <a:latin typeface="Arial" panose="020B0604020202020204" pitchFamily="34" charset="0"/>
              </a:rPr>
              <a:t>3. Low attendance is more likely in some groups</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Certain groups are more vulnerable to low attendance, including:</a:t>
            </a:r>
          </a:p>
          <a:p>
            <a:pPr algn="l">
              <a:buFont typeface="Arial" panose="020B0604020202020204" pitchFamily="34" charset="0"/>
              <a:buChar char="•"/>
            </a:pPr>
            <a:r>
              <a:rPr lang="en-GB" b="0" i="0">
                <a:solidFill>
                  <a:srgbClr val="212937"/>
                </a:solidFill>
                <a:effectLst/>
                <a:latin typeface="Arial" panose="020B0604020202020204" pitchFamily="34" charset="0"/>
              </a:rPr>
              <a:t>Those affected by poverty</a:t>
            </a:r>
          </a:p>
          <a:p>
            <a:pPr algn="l">
              <a:buFont typeface="Arial" panose="020B0604020202020204" pitchFamily="34" charset="0"/>
              <a:buChar char="•"/>
            </a:pPr>
            <a:r>
              <a:rPr lang="en-GB" b="0" i="0">
                <a:solidFill>
                  <a:srgbClr val="212937"/>
                </a:solidFill>
                <a:effectLst/>
                <a:latin typeface="Arial" panose="020B0604020202020204" pitchFamily="34" charset="0"/>
              </a:rPr>
              <a:t>Secondary-aged students</a:t>
            </a:r>
          </a:p>
          <a:p>
            <a:pPr algn="l">
              <a:buFont typeface="Arial" panose="020B0604020202020204" pitchFamily="34" charset="0"/>
              <a:buChar char="•"/>
            </a:pPr>
            <a:r>
              <a:rPr lang="en-GB" b="0" i="0">
                <a:solidFill>
                  <a:srgbClr val="212937"/>
                </a:solidFill>
                <a:effectLst/>
                <a:latin typeface="Arial" panose="020B0604020202020204" pitchFamily="34" charset="0"/>
              </a:rPr>
              <a:t>Pupils from </a:t>
            </a:r>
            <a:r>
              <a:rPr lang="en-GB" b="1" i="0" u="sng">
                <a:solidFill>
                  <a:srgbClr val="212937"/>
                </a:solidFill>
                <a:effectLst/>
                <a:latin typeface="Noto Serif" panose="02020600060500020200" pitchFamily="18" charset="0"/>
                <a:hlinkClick r:id="rId3"/>
              </a:rPr>
              <a:t>Gypsy and Traveller communities</a:t>
            </a:r>
            <a:endParaRPr lang="en-GB" b="0" i="0">
              <a:solidFill>
                <a:srgbClr val="212937"/>
              </a:solidFill>
              <a:effectLst/>
              <a:latin typeface="Arial" panose="020B0604020202020204" pitchFamily="34" charset="0"/>
            </a:endParaRPr>
          </a:p>
          <a:p>
            <a:pPr algn="l">
              <a:buFont typeface="Arial" panose="020B0604020202020204" pitchFamily="34" charset="0"/>
              <a:buChar char="•"/>
            </a:pPr>
            <a:r>
              <a:rPr lang="en-GB" b="0" i="0">
                <a:solidFill>
                  <a:srgbClr val="212937"/>
                </a:solidFill>
                <a:effectLst/>
                <a:latin typeface="Arial" panose="020B0604020202020204" pitchFamily="34" charset="0"/>
              </a:rPr>
              <a:t>Pupils with additional support needs, including: care-experienced</a:t>
            </a:r>
          </a:p>
          <a:p>
            <a:r>
              <a:rPr lang="en-GB" b="0" i="0">
                <a:solidFill>
                  <a:srgbClr val="212937"/>
                </a:solidFill>
                <a:effectLst/>
                <a:latin typeface="Arial" panose="020B0604020202020204" pitchFamily="34" charset="0"/>
              </a:rPr>
              <a:t>children and young people, young carers, pupils who have experienced exclusion, and anxious pupils.</a:t>
            </a:r>
          </a:p>
          <a:p>
            <a:pPr algn="l"/>
            <a:r>
              <a:rPr lang="en-GB" b="1" i="0">
                <a:solidFill>
                  <a:srgbClr val="212937"/>
                </a:solidFill>
                <a:effectLst/>
                <a:latin typeface="Arial" panose="020B0604020202020204" pitchFamily="34" charset="0"/>
              </a:rPr>
              <a:t>4. Involving families is critical</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Schools should work closely with families to ensure “effective communication and support” that will “remove barriers that impact on attendance”. The report authors found several examples of the positive impact of home-link workers or </a:t>
            </a:r>
            <a:r>
              <a:rPr lang="en-GB" b="1" i="0" u="sng">
                <a:solidFill>
                  <a:srgbClr val="212937"/>
                </a:solidFill>
                <a:effectLst/>
                <a:latin typeface="Noto Serif" panose="02020600060500020200" pitchFamily="18" charset="0"/>
                <a:hlinkClick r:id="rId4"/>
              </a:rPr>
              <a:t>third-sector organisations</a:t>
            </a:r>
            <a:r>
              <a:rPr lang="en-GB" b="0" i="0">
                <a:solidFill>
                  <a:srgbClr val="212937"/>
                </a:solidFill>
                <a:effectLst/>
                <a:latin typeface="Arial" panose="020B0604020202020204" pitchFamily="34" charset="0"/>
              </a:rPr>
              <a:t>.</a:t>
            </a:r>
          </a:p>
          <a:p>
            <a:pPr algn="l"/>
            <a:r>
              <a:rPr lang="en-GB" b="1" i="0">
                <a:solidFill>
                  <a:srgbClr val="212937"/>
                </a:solidFill>
                <a:effectLst/>
                <a:latin typeface="Arial" panose="020B0604020202020204" pitchFamily="34" charset="0"/>
              </a:rPr>
              <a:t>5. Seek prevention, not just cures</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“Early warning systems should initiate intervention,” the report states. Effective tracking and monitoring systems will “ensure early intervention is triggered”.</a:t>
            </a:r>
          </a:p>
          <a:p>
            <a:pPr algn="l"/>
            <a:r>
              <a:rPr lang="en-GB" b="0" i="0">
                <a:solidFill>
                  <a:srgbClr val="212937"/>
                </a:solidFill>
                <a:effectLst/>
                <a:latin typeface="Arial" panose="020B0604020202020204" pitchFamily="34" charset="0"/>
              </a:rPr>
              <a:t>The report adds: “This is essential to avoid lengthier absences, which often require more complex interventions.”</a:t>
            </a:r>
          </a:p>
          <a:p>
            <a:pPr algn="l"/>
            <a:r>
              <a:rPr lang="en-GB" b="1" i="0">
                <a:solidFill>
                  <a:srgbClr val="212937"/>
                </a:solidFill>
                <a:effectLst/>
                <a:latin typeface="Arial" panose="020B0604020202020204" pitchFamily="34" charset="0"/>
              </a:rPr>
              <a:t>6. Support is out there for schools</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There are several resources to help schools improve pupil attendance. A number of these are listed on page 5 of the report.</a:t>
            </a:r>
          </a:p>
          <a:p>
            <a:pPr algn="l"/>
            <a:r>
              <a:rPr lang="en-GB" b="1" i="0">
                <a:solidFill>
                  <a:srgbClr val="212937"/>
                </a:solidFill>
                <a:effectLst/>
                <a:latin typeface="Arial" panose="020B0604020202020204" pitchFamily="34" charset="0"/>
              </a:rPr>
              <a:t>7. Support for pupils must be more consistent</a:t>
            </a:r>
            <a:endParaRPr lang="en-GB" b="0" i="0">
              <a:solidFill>
                <a:srgbClr val="212937"/>
              </a:solidFill>
              <a:effectLst/>
              <a:latin typeface="Arial" panose="020B0604020202020204" pitchFamily="34" charset="0"/>
            </a:endParaRPr>
          </a:p>
          <a:p>
            <a:pPr algn="l"/>
            <a:r>
              <a:rPr lang="en-GB" b="0" i="0">
                <a:solidFill>
                  <a:srgbClr val="212937"/>
                </a:solidFill>
                <a:effectLst/>
                <a:latin typeface="Arial" panose="020B0604020202020204" pitchFamily="34" charset="0"/>
              </a:rPr>
              <a:t>As part of the </a:t>
            </a:r>
            <a:r>
              <a:rPr lang="en-GB" b="1" i="0" u="sng">
                <a:solidFill>
                  <a:srgbClr val="212937"/>
                </a:solidFill>
                <a:effectLst/>
                <a:latin typeface="Noto Serif" panose="02020600060500020200" pitchFamily="18" charset="0"/>
                <a:hlinkClick r:id="rId5"/>
              </a:rPr>
              <a:t>Scottish Attainment Challenge</a:t>
            </a:r>
            <a:r>
              <a:rPr lang="en-GB" b="0" i="0">
                <a:solidFill>
                  <a:srgbClr val="212937"/>
                </a:solidFill>
                <a:effectLst/>
                <a:latin typeface="Arial" panose="020B0604020202020204" pitchFamily="34" charset="0"/>
              </a:rPr>
              <a:t>, all local authorities have included attendance as a </a:t>
            </a:r>
            <a:r>
              <a:rPr lang="en-GB" b="1" i="0" u="sng">
                <a:solidFill>
                  <a:srgbClr val="212937"/>
                </a:solidFill>
                <a:effectLst/>
                <a:latin typeface="Noto Serif" panose="02020600060500020200" pitchFamily="18" charset="0"/>
                <a:hlinkClick r:id="rId6"/>
              </a:rPr>
              <a:t>“stretch aim”</a:t>
            </a:r>
            <a:r>
              <a:rPr lang="en-GB" b="0" i="0">
                <a:solidFill>
                  <a:srgbClr val="212937"/>
                </a:solidFill>
                <a:effectLst/>
                <a:latin typeface="Arial" panose="020B0604020202020204" pitchFamily="34" charset="0"/>
              </a:rPr>
              <a:t> over the next three years, while 25 of Scotland’s 32 authorities have a “strategic plan” for improving attendance. Some 15 of the 18 schools sampled for the report included improving attendance in their improvement plans.</a:t>
            </a:r>
          </a:p>
          <a:p>
            <a:pPr algn="l"/>
            <a:r>
              <a:rPr lang="en-GB" b="0" i="0">
                <a:solidFill>
                  <a:srgbClr val="212937"/>
                </a:solidFill>
                <a:effectLst/>
                <a:latin typeface="Arial" panose="020B0604020202020204" pitchFamily="34" charset="0"/>
              </a:rPr>
              <a:t>However, today’s report states: “There appears to be significant variations across Scotland in how data is used to identify children and young people who require support and the thresholds that trigger support.”</a:t>
            </a:r>
          </a:p>
          <a:p>
            <a:pPr algn="l"/>
            <a:endParaRPr lang="en-GB" b="0" i="0">
              <a:solidFill>
                <a:srgbClr val="212937"/>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4BDF64BA-C7F0-4E28-92C3-6B163148E281}" type="slidenum">
              <a:rPr lang="en-GB" smtClean="0"/>
              <a:t>22</a:t>
            </a:fld>
            <a:endParaRPr lang="en-GB"/>
          </a:p>
        </p:txBody>
      </p:sp>
    </p:spTree>
    <p:extLst>
      <p:ext uri="{BB962C8B-B14F-4D97-AF65-F5344CB8AC3E}">
        <p14:creationId xmlns:p14="http://schemas.microsoft.com/office/powerpoint/2010/main" val="91611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of these supports are accessed via the school but some require a request for assistance such as family centred wellbeing service. Extended outreach and tuition need to be applied for through the Outreach support group and are usually at the extreme end of the continuum of supports.</a:t>
            </a:r>
          </a:p>
          <a:p>
            <a:endParaRPr lang="en-GB"/>
          </a:p>
          <a:p>
            <a:r>
              <a:rPr lang="en-GB"/>
              <a:t>An outline of these supports can be found on the supporting school attendance website for greater detail (link)</a:t>
            </a:r>
          </a:p>
        </p:txBody>
      </p:sp>
      <p:sp>
        <p:nvSpPr>
          <p:cNvPr id="4" name="Slide Number Placeholder 3"/>
          <p:cNvSpPr>
            <a:spLocks noGrp="1"/>
          </p:cNvSpPr>
          <p:nvPr>
            <p:ph type="sldNum" sz="quarter" idx="5"/>
          </p:nvPr>
        </p:nvSpPr>
        <p:spPr/>
        <p:txBody>
          <a:bodyPr/>
          <a:lstStyle/>
          <a:p>
            <a:fld id="{6ADD86DE-8791-46C1-8686-8FAC1B69210B}" type="slidenum">
              <a:rPr lang="en-GB" smtClean="0"/>
              <a:t>23</a:t>
            </a:fld>
            <a:endParaRPr lang="en-GB"/>
          </a:p>
        </p:txBody>
      </p:sp>
    </p:spTree>
    <p:extLst>
      <p:ext uri="{BB962C8B-B14F-4D97-AF65-F5344CB8AC3E}">
        <p14:creationId xmlns:p14="http://schemas.microsoft.com/office/powerpoint/2010/main" val="3003863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24</a:t>
            </a:fld>
            <a:endParaRPr lang="en-GB"/>
          </a:p>
        </p:txBody>
      </p:sp>
    </p:spTree>
    <p:extLst>
      <p:ext uri="{BB962C8B-B14F-4D97-AF65-F5344CB8AC3E}">
        <p14:creationId xmlns:p14="http://schemas.microsoft.com/office/powerpoint/2010/main" val="148535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key ways we can promote attendance is through exploring the barriers in more detail and being prepared to put into place supports at the early stages</a:t>
            </a:r>
          </a:p>
        </p:txBody>
      </p:sp>
      <p:sp>
        <p:nvSpPr>
          <p:cNvPr id="4" name="Slide Number Placeholder 3"/>
          <p:cNvSpPr>
            <a:spLocks noGrp="1"/>
          </p:cNvSpPr>
          <p:nvPr>
            <p:ph type="sldNum" sz="quarter" idx="5"/>
          </p:nvPr>
        </p:nvSpPr>
        <p:spPr/>
        <p:txBody>
          <a:bodyPr/>
          <a:lstStyle/>
          <a:p>
            <a:fld id="{6ADD86DE-8791-46C1-8686-8FAC1B69210B}" type="slidenum">
              <a:rPr lang="en-GB" smtClean="0"/>
              <a:t>25</a:t>
            </a:fld>
            <a:endParaRPr lang="en-GB"/>
          </a:p>
        </p:txBody>
      </p:sp>
    </p:spTree>
    <p:extLst>
      <p:ext uri="{BB962C8B-B14F-4D97-AF65-F5344CB8AC3E}">
        <p14:creationId xmlns:p14="http://schemas.microsoft.com/office/powerpoint/2010/main" val="1614352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can be a catch all term for all types of non-attendance and you may have heard it used interchangeably with non-attendance generally – however, it has a specific definition that distinguishes it from other types of non-attendance – in that it is seen as severe difficulty in attending school due to emotional factors, this can be anxiety, fear, phobic type issues or even difficulties separating from parents/carers.</a:t>
            </a:r>
          </a:p>
          <a:p>
            <a:endParaRPr lang="en-GB"/>
          </a:p>
          <a:p>
            <a:r>
              <a:rPr lang="en-GB"/>
              <a:t>The best approach where possible is to try and prevent it from reaching this point….we will look at this in more detail.</a:t>
            </a:r>
          </a:p>
        </p:txBody>
      </p:sp>
      <p:sp>
        <p:nvSpPr>
          <p:cNvPr id="4" name="Slide Number Placeholder 3"/>
          <p:cNvSpPr>
            <a:spLocks noGrp="1"/>
          </p:cNvSpPr>
          <p:nvPr>
            <p:ph type="sldNum" sz="quarter" idx="5"/>
          </p:nvPr>
        </p:nvSpPr>
        <p:spPr/>
        <p:txBody>
          <a:bodyPr/>
          <a:lstStyle/>
          <a:p>
            <a:fld id="{6ADD86DE-8791-46C1-8686-8FAC1B69210B}" type="slidenum">
              <a:rPr lang="en-GB" smtClean="0"/>
              <a:t>26</a:t>
            </a:fld>
            <a:endParaRPr lang="en-GB"/>
          </a:p>
        </p:txBody>
      </p:sp>
    </p:spTree>
    <p:extLst>
      <p:ext uri="{BB962C8B-B14F-4D97-AF65-F5344CB8AC3E}">
        <p14:creationId xmlns:p14="http://schemas.microsoft.com/office/powerpoint/2010/main" val="4157845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distinguishes it from what we previously called truancy which is often about missing school to engage in anti-social behaviours in the community – it may be that there are other factors that are more appealing to the young person – this is not the same as EBSNA</a:t>
            </a:r>
          </a:p>
        </p:txBody>
      </p:sp>
      <p:sp>
        <p:nvSpPr>
          <p:cNvPr id="4" name="Slide Number Placeholder 3"/>
          <p:cNvSpPr>
            <a:spLocks noGrp="1"/>
          </p:cNvSpPr>
          <p:nvPr>
            <p:ph type="sldNum" sz="quarter" idx="5"/>
          </p:nvPr>
        </p:nvSpPr>
        <p:spPr/>
        <p:txBody>
          <a:bodyPr/>
          <a:lstStyle/>
          <a:p>
            <a:fld id="{6ADD86DE-8791-46C1-8686-8FAC1B69210B}" type="slidenum">
              <a:rPr lang="en-GB" smtClean="0"/>
              <a:t>27</a:t>
            </a:fld>
            <a:endParaRPr lang="en-GB"/>
          </a:p>
        </p:txBody>
      </p:sp>
    </p:spTree>
    <p:extLst>
      <p:ext uri="{BB962C8B-B14F-4D97-AF65-F5344CB8AC3E}">
        <p14:creationId xmlns:p14="http://schemas.microsoft.com/office/powerpoint/2010/main" val="177500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invested in undertaking training from Horizons who have used the most up to date research to guide how we support children and young people with emotionally based school non-attendance issues – the most effective approach is to catch this early so that it doesn’t become a significant issue and turn into emotionally based school non-attendance.  When children and </a:t>
            </a:r>
            <a:r>
              <a:rPr lang="en-GB" err="1"/>
              <a:t>yps</a:t>
            </a:r>
            <a:r>
              <a:rPr lang="en-GB"/>
              <a:t> attendance begins to drop there should be discussions about what is not working for them and trying to help get them back to school quickly – also working closely with the parents to ensure they are aware of what is going on but know that school and parents are a team working to resolve the issues.  Also identifying the areas that are going well so we can build on them.</a:t>
            </a:r>
          </a:p>
        </p:txBody>
      </p:sp>
      <p:sp>
        <p:nvSpPr>
          <p:cNvPr id="4" name="Slide Number Placeholder 3"/>
          <p:cNvSpPr>
            <a:spLocks noGrp="1"/>
          </p:cNvSpPr>
          <p:nvPr>
            <p:ph type="sldNum" sz="quarter" idx="5"/>
          </p:nvPr>
        </p:nvSpPr>
        <p:spPr/>
        <p:txBody>
          <a:bodyPr/>
          <a:lstStyle/>
          <a:p>
            <a:fld id="{6ADD86DE-8791-46C1-8686-8FAC1B69210B}" type="slidenum">
              <a:rPr lang="en-GB" smtClean="0"/>
              <a:t>28</a:t>
            </a:fld>
            <a:endParaRPr lang="en-GB"/>
          </a:p>
        </p:txBody>
      </p:sp>
    </p:spTree>
    <p:extLst>
      <p:ext uri="{BB962C8B-B14F-4D97-AF65-F5344CB8AC3E}">
        <p14:creationId xmlns:p14="http://schemas.microsoft.com/office/powerpoint/2010/main" val="573108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Schools are already well versed in consulting with children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a key part of Article 12 in the UNCRC which supports children to have their views heard and considered (this is now being incorporated in Scottish Law) – as attendance can be such a complex area – really important that we get </a:t>
            </a:r>
            <a:r>
              <a:rPr lang="en-GB" err="1"/>
              <a:t>cyp</a:t>
            </a:r>
            <a:r>
              <a:rPr lang="en-GB"/>
              <a:t> views on what it feels like for them and what may be the barriers and potential solutions. Exploring their ideal school and what a good day can look like – can be useful. See NAEPS consulting with children guide </a:t>
            </a:r>
            <a:r>
              <a:rPr lang="en-GB">
                <a:hlinkClick r:id="rId3"/>
              </a:rPr>
              <a:t>Booklet-Tools-and-Resources-to-Explore-CYP-Views.pdf (glowscotland.org.uk)</a:t>
            </a:r>
            <a:endParaRPr lang="en-GB"/>
          </a:p>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31</a:t>
            </a:fld>
            <a:endParaRPr lang="en-GB"/>
          </a:p>
        </p:txBody>
      </p:sp>
    </p:spTree>
    <p:extLst>
      <p:ext uri="{BB962C8B-B14F-4D97-AF65-F5344CB8AC3E}">
        <p14:creationId xmlns:p14="http://schemas.microsoft.com/office/powerpoint/2010/main" val="126486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Attendance has been in the news a lot in recent years as you can see from these headlines – not just in Scotland but across the UK and beyond. This has no doubt been significantly affected by COVID and the pandemic but some of the trends around attendance started before that – impacted upon by mental health and anxiety issues, also people seeing school differently – not as compulsory in some instances. </a:t>
            </a:r>
          </a:p>
        </p:txBody>
      </p:sp>
      <p:sp>
        <p:nvSpPr>
          <p:cNvPr id="4" name="Slide Number Placeholder 3"/>
          <p:cNvSpPr>
            <a:spLocks noGrp="1"/>
          </p:cNvSpPr>
          <p:nvPr>
            <p:ph type="sldNum" sz="quarter" idx="5"/>
          </p:nvPr>
        </p:nvSpPr>
        <p:spPr/>
        <p:txBody>
          <a:bodyPr/>
          <a:lstStyle/>
          <a:p>
            <a:fld id="{6ADD86DE-8791-46C1-8686-8FAC1B69210B}" type="slidenum">
              <a:rPr lang="en-GB" smtClean="0"/>
              <a:t>3</a:t>
            </a:fld>
            <a:endParaRPr lang="en-GB"/>
          </a:p>
        </p:txBody>
      </p:sp>
    </p:spTree>
    <p:extLst>
      <p:ext uri="{BB962C8B-B14F-4D97-AF65-F5344CB8AC3E}">
        <p14:creationId xmlns:p14="http://schemas.microsoft.com/office/powerpoint/2010/main" val="71257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Working with parents and carers is a key part of ensuring good attendance – in Scottish law it is parents responsibility to ensure their child attends but often parents may require support for this.  Parents can also have different experiences and attitudes towards school which it can be helpful to explore.  It is important to get the balance between setting out clear expectations around attendance with parents but also being empathetic and supportive.</a:t>
            </a:r>
          </a:p>
          <a:p>
            <a:endParaRPr lang="en-GB"/>
          </a:p>
          <a:p>
            <a:r>
              <a:rPr lang="en-GB"/>
              <a:t>When we surveyed parents in NA about attendance we had 2814 responses (EY 341, primary 1503 and secondary 1309, ASN 38) demonstrating that this is an important area for parents. They expressed a variety of views – some indicating that we had to be firmer/clearer about attendance with others stating that there needed to be more support and flexibility – indicating that there </a:t>
            </a:r>
            <a:r>
              <a:rPr lang="en-GB" err="1"/>
              <a:t>isnt</a:t>
            </a:r>
            <a:r>
              <a:rPr lang="en-GB"/>
              <a:t> always one size fits all.</a:t>
            </a:r>
          </a:p>
          <a:p>
            <a:endParaRPr lang="en-GB"/>
          </a:p>
          <a:p>
            <a:r>
              <a:rPr lang="en-GB"/>
              <a:t>Relationships with parents and carers was seen as being something that schools did well in many instances.</a:t>
            </a:r>
          </a:p>
          <a:p>
            <a:endParaRPr lang="en-GB"/>
          </a:p>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32</a:t>
            </a:fld>
            <a:endParaRPr lang="en-GB"/>
          </a:p>
        </p:txBody>
      </p:sp>
    </p:spTree>
    <p:extLst>
      <p:ext uri="{BB962C8B-B14F-4D97-AF65-F5344CB8AC3E}">
        <p14:creationId xmlns:p14="http://schemas.microsoft.com/office/powerpoint/2010/main" val="3543009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33</a:t>
            </a:fld>
            <a:endParaRPr lang="en-GB"/>
          </a:p>
        </p:txBody>
      </p:sp>
    </p:spTree>
    <p:extLst>
      <p:ext uri="{BB962C8B-B14F-4D97-AF65-F5344CB8AC3E}">
        <p14:creationId xmlns:p14="http://schemas.microsoft.com/office/powerpoint/2010/main" val="3264991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Research tells us that there are a number of risk factors that will make attendance issues more likely – this is reinforcing previous slides on factors that impact on non-attendance according to research. If we are aware that a </a:t>
            </a:r>
            <a:r>
              <a:rPr lang="en-GB" err="1"/>
              <a:t>cyp</a:t>
            </a:r>
            <a:r>
              <a:rPr lang="en-GB"/>
              <a:t> is </a:t>
            </a:r>
            <a:r>
              <a:rPr lang="en-GB" err="1"/>
              <a:t>udergoign</a:t>
            </a:r>
            <a:r>
              <a:rPr lang="en-GB"/>
              <a:t> these stressors or life events, it may be helpful to carefully monitor. However, it is important to recognise that there are many resilience factors that make these risks less likely to have an impact and support should focus on building these </a:t>
            </a:r>
          </a:p>
        </p:txBody>
      </p:sp>
      <p:sp>
        <p:nvSpPr>
          <p:cNvPr id="4" name="Slide Number Placeholder 3"/>
          <p:cNvSpPr>
            <a:spLocks noGrp="1"/>
          </p:cNvSpPr>
          <p:nvPr>
            <p:ph type="sldNum" sz="quarter" idx="5"/>
          </p:nvPr>
        </p:nvSpPr>
        <p:spPr/>
        <p:txBody>
          <a:bodyPr/>
          <a:lstStyle/>
          <a:p>
            <a:fld id="{6ADD86DE-8791-46C1-8686-8FAC1B69210B}" type="slidenum">
              <a:rPr lang="en-GB" smtClean="0"/>
              <a:t>34</a:t>
            </a:fld>
            <a:endParaRPr lang="en-GB"/>
          </a:p>
        </p:txBody>
      </p:sp>
    </p:spTree>
    <p:extLst>
      <p:ext uri="{BB962C8B-B14F-4D97-AF65-F5344CB8AC3E}">
        <p14:creationId xmlns:p14="http://schemas.microsoft.com/office/powerpoint/2010/main" val="1830914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According to this model, the avoidance of uncomfortable feelings or situations described in the first two points could be viewed as negatively reinforcing the EBSA, whereas in the second two points, the EBSA could be seen as being positively reinforced by factors outside of school (Kearney &amp; Spear, 2012).</a:t>
            </a:r>
          </a:p>
          <a:p>
            <a:r>
              <a:rPr lang="en-GB">
                <a:hlinkClick r:id="rId3"/>
              </a:rPr>
              <a:t>Targeted Intervention and Data Gathering – Forth Valley &amp; West Lothian Regional Improvement Collaborative (glowscotland.org.uk)</a:t>
            </a:r>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35</a:t>
            </a:fld>
            <a:endParaRPr lang="en-GB"/>
          </a:p>
        </p:txBody>
      </p:sp>
    </p:spTree>
    <p:extLst>
      <p:ext uri="{BB962C8B-B14F-4D97-AF65-F5344CB8AC3E}">
        <p14:creationId xmlns:p14="http://schemas.microsoft.com/office/powerpoint/2010/main" val="3138042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36</a:t>
            </a:fld>
            <a:endParaRPr lang="en-GB"/>
          </a:p>
        </p:txBody>
      </p:sp>
    </p:spTree>
    <p:extLst>
      <p:ext uri="{BB962C8B-B14F-4D97-AF65-F5344CB8AC3E}">
        <p14:creationId xmlns:p14="http://schemas.microsoft.com/office/powerpoint/2010/main" val="4119538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more information on supporting anxiety – see NA ‘Be </a:t>
            </a:r>
            <a:r>
              <a:rPr lang="en-GB" err="1"/>
              <a:t>Amasin</a:t>
            </a:r>
            <a:r>
              <a:rPr lang="en-GB"/>
              <a:t>’’ guidance and training – see link below.</a:t>
            </a:r>
          </a:p>
          <a:p>
            <a:r>
              <a:rPr lang="en-GB"/>
              <a:t>https://blogs.glowscotland.org.uk/na/mhwbnac/mhwb-supports-resources/anxiety/new-resources-2022/</a:t>
            </a:r>
          </a:p>
        </p:txBody>
      </p:sp>
      <p:sp>
        <p:nvSpPr>
          <p:cNvPr id="4" name="Slide Number Placeholder 3"/>
          <p:cNvSpPr>
            <a:spLocks noGrp="1"/>
          </p:cNvSpPr>
          <p:nvPr>
            <p:ph type="sldNum" sz="quarter" idx="5"/>
          </p:nvPr>
        </p:nvSpPr>
        <p:spPr/>
        <p:txBody>
          <a:bodyPr/>
          <a:lstStyle/>
          <a:p>
            <a:fld id="{6ADD86DE-8791-46C1-8686-8FAC1B69210B}" type="slidenum">
              <a:rPr lang="en-GB" smtClean="0"/>
              <a:t>37</a:t>
            </a:fld>
            <a:endParaRPr lang="en-GB"/>
          </a:p>
        </p:txBody>
      </p:sp>
    </p:spTree>
    <p:extLst>
      <p:ext uri="{BB962C8B-B14F-4D97-AF65-F5344CB8AC3E}">
        <p14:creationId xmlns:p14="http://schemas.microsoft.com/office/powerpoint/2010/main" val="2520290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41</a:t>
            </a:fld>
            <a:endParaRPr lang="en-GB"/>
          </a:p>
        </p:txBody>
      </p:sp>
    </p:spTree>
    <p:extLst>
      <p:ext uri="{BB962C8B-B14F-4D97-AF65-F5344CB8AC3E}">
        <p14:creationId xmlns:p14="http://schemas.microsoft.com/office/powerpoint/2010/main" val="277592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42</a:t>
            </a:fld>
            <a:endParaRPr lang="en-GB"/>
          </a:p>
        </p:txBody>
      </p:sp>
    </p:spTree>
    <p:extLst>
      <p:ext uri="{BB962C8B-B14F-4D97-AF65-F5344CB8AC3E}">
        <p14:creationId xmlns:p14="http://schemas.microsoft.com/office/powerpoint/2010/main" val="16456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last national guidance around attendance issued by the Scottish govt and although out of date to some extent still has some important messages, particularly around the importance of attendance for later outcomes. Often schools are where children and young people learn life skills etc as well as learning about the curriculum and attainment.   Often when school fails for young people they can become isolated and mental health issues can increase.</a:t>
            </a:r>
          </a:p>
        </p:txBody>
      </p:sp>
      <p:sp>
        <p:nvSpPr>
          <p:cNvPr id="4" name="Slide Number Placeholder 3"/>
          <p:cNvSpPr>
            <a:spLocks noGrp="1"/>
          </p:cNvSpPr>
          <p:nvPr>
            <p:ph type="sldNum" sz="quarter" idx="5"/>
          </p:nvPr>
        </p:nvSpPr>
        <p:spPr/>
        <p:txBody>
          <a:bodyPr/>
          <a:lstStyle/>
          <a:p>
            <a:fld id="{6ADD86DE-8791-46C1-8686-8FAC1B69210B}" type="slidenum">
              <a:rPr lang="en-GB" smtClean="0"/>
              <a:t>4</a:t>
            </a:fld>
            <a:endParaRPr lang="en-GB"/>
          </a:p>
        </p:txBody>
      </p:sp>
    </p:spTree>
    <p:extLst>
      <p:ext uri="{BB962C8B-B14F-4D97-AF65-F5344CB8AC3E}">
        <p14:creationId xmlns:p14="http://schemas.microsoft.com/office/powerpoint/2010/main" val="427143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taken from a report that was completed by Education Scotland in November 2023 – it again emphasised how any absence can affect </a:t>
            </a:r>
            <a:r>
              <a:rPr lang="en-GB" err="1"/>
              <a:t>overallprogress</a:t>
            </a:r>
            <a:r>
              <a:rPr lang="en-GB"/>
              <a:t>. That the reasons behind it are complicated and it is important to understand the different underling reasons.  School culture and how they support attendance is important – lots of different things they can do to improve attendance but need to work in partnership with families as it can feel sometimes like they are working against one another.  Need to look for early signs as if wait until non-attendance is significant can be too late to do anything.  </a:t>
            </a:r>
            <a:r>
              <a:rPr lang="en-GB" err="1"/>
              <a:t>Analysign</a:t>
            </a:r>
            <a:r>
              <a:rPr lang="en-GB"/>
              <a:t> our data is also a key part in supporting attendance.</a:t>
            </a:r>
          </a:p>
        </p:txBody>
      </p:sp>
      <p:sp>
        <p:nvSpPr>
          <p:cNvPr id="4" name="Slide Number Placeholder 3"/>
          <p:cNvSpPr>
            <a:spLocks noGrp="1"/>
          </p:cNvSpPr>
          <p:nvPr>
            <p:ph type="sldNum" sz="quarter" idx="5"/>
          </p:nvPr>
        </p:nvSpPr>
        <p:spPr/>
        <p:txBody>
          <a:bodyPr/>
          <a:lstStyle/>
          <a:p>
            <a:fld id="{6ADD86DE-8791-46C1-8686-8FAC1B69210B}" type="slidenum">
              <a:rPr lang="en-GB" smtClean="0"/>
              <a:t>5</a:t>
            </a:fld>
            <a:endParaRPr lang="en-GB"/>
          </a:p>
        </p:txBody>
      </p:sp>
    </p:spTree>
    <p:extLst>
      <p:ext uri="{BB962C8B-B14F-4D97-AF65-F5344CB8AC3E}">
        <p14:creationId xmlns:p14="http://schemas.microsoft.com/office/powerpoint/2010/main" val="208236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report was pulled together by a group called School reform who did an FOI on attendance from every local authority and pulled together the data – this was at a time when Scottish Govt were not collecting the data.</a:t>
            </a:r>
          </a:p>
          <a:p>
            <a:endParaRPr lang="en-GB"/>
          </a:p>
          <a:p>
            <a:r>
              <a:rPr lang="en-GB"/>
              <a:t>Some of questions posed by this group</a:t>
            </a:r>
          </a:p>
          <a:p>
            <a:pPr marL="171450" indent="-171450">
              <a:buFont typeface="Arial" panose="020B0604020202020204" pitchFamily="34" charset="0"/>
              <a:buChar char="•"/>
            </a:pPr>
            <a:r>
              <a:rPr lang="en-GB"/>
              <a:t>Did school closures in 2020 and 2021 weaken parent’s view about the necessity of compulsion in schooling? </a:t>
            </a:r>
          </a:p>
          <a:p>
            <a:r>
              <a:rPr lang="en-GB"/>
              <a:t>As a society, do we no longer think attendance is as important?</a:t>
            </a:r>
          </a:p>
          <a:p>
            <a:endParaRPr lang="en-GB"/>
          </a:p>
          <a:p>
            <a:r>
              <a:rPr lang="en-GB"/>
              <a:t>“The social contract between parents and schools has been fractured by lockdowns and closures.” And she warned: “That social contract took years to build and consolidate and it will take time to restore.”</a:t>
            </a:r>
          </a:p>
          <a:p>
            <a:endParaRPr lang="en-GB"/>
          </a:p>
          <a:p>
            <a:r>
              <a:rPr lang="en-GB"/>
              <a:t>Hopes for the new curriculum – Hayward Review</a:t>
            </a:r>
          </a:p>
          <a:p>
            <a:endParaRPr lang="en-GB"/>
          </a:p>
          <a:p>
            <a:r>
              <a:rPr lang="en-GB"/>
              <a:t>“The unquestionable belief that school must be attended was exploded. It’s predictable and expected to see that for some families, those have been hard habits to rebuild. And inevitably it’s the families who already struggle, who have struggled the hardest to build them,</a:t>
            </a:r>
          </a:p>
          <a:p>
            <a:endParaRPr lang="en-GB"/>
          </a:p>
        </p:txBody>
      </p:sp>
      <p:sp>
        <p:nvSpPr>
          <p:cNvPr id="4" name="Slide Number Placeholder 3"/>
          <p:cNvSpPr>
            <a:spLocks noGrp="1"/>
          </p:cNvSpPr>
          <p:nvPr>
            <p:ph type="sldNum" sz="quarter" idx="5"/>
          </p:nvPr>
        </p:nvSpPr>
        <p:spPr/>
        <p:txBody>
          <a:bodyPr/>
          <a:lstStyle/>
          <a:p>
            <a:fld id="{6ADD86DE-8791-46C1-8686-8FAC1B69210B}" type="slidenum">
              <a:rPr lang="en-GB" smtClean="0"/>
              <a:t>6</a:t>
            </a:fld>
            <a:endParaRPr lang="en-GB"/>
          </a:p>
        </p:txBody>
      </p:sp>
    </p:spTree>
    <p:extLst>
      <p:ext uri="{BB962C8B-B14F-4D97-AF65-F5344CB8AC3E}">
        <p14:creationId xmlns:p14="http://schemas.microsoft.com/office/powerpoint/2010/main" val="273818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important to understand what the data means in context – in NA we start to track attendance more carefully when it drops below 90% as that figure means that a child will over time miss at least one day of school every two weeks which is a significant amount.</a:t>
            </a:r>
          </a:p>
          <a:p>
            <a:endParaRPr lang="en-GB"/>
          </a:p>
          <a:p>
            <a:r>
              <a:rPr lang="en-GB"/>
              <a:t>When it drops below 80% they are then missing a day of school every week. Often it is difficult to catch up on learning when that happens.</a:t>
            </a:r>
          </a:p>
          <a:p>
            <a:endParaRPr lang="en-GB"/>
          </a:p>
          <a:p>
            <a:r>
              <a:rPr lang="en-GB"/>
              <a:t>If this pattern was repeated throughout school they would miss nearly a whole year.</a:t>
            </a:r>
          </a:p>
        </p:txBody>
      </p:sp>
      <p:sp>
        <p:nvSpPr>
          <p:cNvPr id="4" name="Slide Number Placeholder 3"/>
          <p:cNvSpPr>
            <a:spLocks noGrp="1"/>
          </p:cNvSpPr>
          <p:nvPr>
            <p:ph type="sldNum" sz="quarter" idx="5"/>
          </p:nvPr>
        </p:nvSpPr>
        <p:spPr/>
        <p:txBody>
          <a:bodyPr/>
          <a:lstStyle/>
          <a:p>
            <a:fld id="{6ADD86DE-8791-46C1-8686-8FAC1B69210B}" type="slidenum">
              <a:rPr lang="en-GB" smtClean="0"/>
              <a:t>7</a:t>
            </a:fld>
            <a:endParaRPr lang="en-GB"/>
          </a:p>
        </p:txBody>
      </p:sp>
    </p:spTree>
    <p:extLst>
      <p:ext uri="{BB962C8B-B14F-4D97-AF65-F5344CB8AC3E}">
        <p14:creationId xmlns:p14="http://schemas.microsoft.com/office/powerpoint/2010/main" val="115702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we look at attendance it is easy to think that children don’t attend because they are anxious/lacking in resilience, etc or to blame parents and say it is down to them having a negative or permissive attitude. Sometimes children do have anxiety that goes beyond school or parents are very negative and lacking in motivation regarding school – but often there can be a combination of reasons which come from school, community, children and parents.  When a child is ill they may struggle to get back and become anxious, if parents fail to notice this or tackle it and if schools don’t put in special arrangements to welcome them back and support them – all of these factors can combine to make non-attendance a greater issue. Schools need to both set high expectations for attendance alongside ensuring that they are being empathetic and supportive when required.</a:t>
            </a:r>
          </a:p>
        </p:txBody>
      </p:sp>
      <p:sp>
        <p:nvSpPr>
          <p:cNvPr id="4" name="Slide Number Placeholder 3"/>
          <p:cNvSpPr>
            <a:spLocks noGrp="1"/>
          </p:cNvSpPr>
          <p:nvPr>
            <p:ph type="sldNum" sz="quarter" idx="5"/>
          </p:nvPr>
        </p:nvSpPr>
        <p:spPr/>
        <p:txBody>
          <a:bodyPr/>
          <a:lstStyle/>
          <a:p>
            <a:fld id="{6ADD86DE-8791-46C1-8686-8FAC1B69210B}" type="slidenum">
              <a:rPr lang="en-GB" smtClean="0"/>
              <a:t>8</a:t>
            </a:fld>
            <a:endParaRPr lang="en-GB"/>
          </a:p>
        </p:txBody>
      </p:sp>
    </p:spTree>
    <p:extLst>
      <p:ext uri="{BB962C8B-B14F-4D97-AF65-F5344CB8AC3E}">
        <p14:creationId xmlns:p14="http://schemas.microsoft.com/office/powerpoint/2010/main" val="45034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many aspects of school life that can exacerbate attendance issues.  When children experience behavioural issues at school this can make them more likely to stop attending – we need to find ways to help them feel settled and welcome in school – school connectedness is a significant protective factor for attendance and having a relational and positive approach to pupils can help prevent future issues.</a:t>
            </a:r>
          </a:p>
          <a:p>
            <a:r>
              <a:rPr lang="en-GB"/>
              <a:t>Again expectations are important – we need to set them high and consistent but also know that if pupils are in difficulty we may have to be flexible in our approach.</a:t>
            </a:r>
          </a:p>
          <a:p>
            <a:r>
              <a:rPr lang="en-GB"/>
              <a:t>While lots of initiatives like cost of the school day, breakfast clubs, support for period poverty etc can help prevent stigmatising pupils – there are sometimes things we can do inadvertently that can stigmatise – e.g. making a fuss of </a:t>
            </a:r>
            <a:r>
              <a:rPr lang="en-GB" err="1"/>
              <a:t>latecoming</a:t>
            </a:r>
            <a:r>
              <a:rPr lang="en-GB"/>
              <a:t> if the </a:t>
            </a:r>
            <a:r>
              <a:rPr lang="en-GB" err="1"/>
              <a:t>yp</a:t>
            </a:r>
            <a:r>
              <a:rPr lang="en-GB"/>
              <a:t> is a young carer who needs to get younger siblings ready.</a:t>
            </a:r>
          </a:p>
          <a:p>
            <a:r>
              <a:rPr lang="en-GB" err="1"/>
              <a:t>Teachign</a:t>
            </a:r>
            <a:r>
              <a:rPr lang="en-GB"/>
              <a:t> and learning is key to tackling non-attendance – need to listen to pupils to help them with this.</a:t>
            </a:r>
          </a:p>
          <a:p>
            <a:r>
              <a:rPr lang="en-GB"/>
              <a:t>Pupils may have sensory issues and may require areas of the school that are calmer and less overwhelming.</a:t>
            </a:r>
          </a:p>
        </p:txBody>
      </p:sp>
      <p:sp>
        <p:nvSpPr>
          <p:cNvPr id="4" name="Slide Number Placeholder 3"/>
          <p:cNvSpPr>
            <a:spLocks noGrp="1"/>
          </p:cNvSpPr>
          <p:nvPr>
            <p:ph type="sldNum" sz="quarter" idx="5"/>
          </p:nvPr>
        </p:nvSpPr>
        <p:spPr/>
        <p:txBody>
          <a:bodyPr/>
          <a:lstStyle/>
          <a:p>
            <a:fld id="{6ADD86DE-8791-46C1-8686-8FAC1B69210B}" type="slidenum">
              <a:rPr lang="en-GB" smtClean="0"/>
              <a:t>9</a:t>
            </a:fld>
            <a:endParaRPr lang="en-GB"/>
          </a:p>
        </p:txBody>
      </p:sp>
    </p:spTree>
    <p:extLst>
      <p:ext uri="{BB962C8B-B14F-4D97-AF65-F5344CB8AC3E}">
        <p14:creationId xmlns:p14="http://schemas.microsoft.com/office/powerpoint/2010/main" val="108098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9437-E623-E7DB-243A-E79D54C00A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69974F-2480-9B9E-1C87-0C770B056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0D2EBF-2AF1-CF72-A73A-C7E390EF9699}"/>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A94ED4B6-1D9E-EE56-D384-2070B2A8A7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68C768-1FF7-69E3-F360-C72A22CAC08D}"/>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08791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3283-E498-C96A-5BFC-493886CC98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5EB6A4-ED39-77AD-30C5-0DEE00292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A5581-A298-42A6-9A06-5F1BC905508D}"/>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AC8AE4F6-0625-0EDA-D679-296CC2273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EE3A4-E057-7004-7940-451C48703B95}"/>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30028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AFAC1-EE9C-B159-C101-C4A23C876F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89B567-6F2C-5234-CC37-CAAB920114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35460-69B8-4339-99B0-D55A75281CEF}"/>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6D30B89A-AC2C-7DC2-D3B5-57F0758BA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5F7546-21BE-D16B-50AF-7F1E00CA32D3}"/>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58119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GB">
              <a:solidFill>
                <a:prstClr val="black"/>
              </a:solidFill>
            </a:endParaRPr>
          </a:p>
        </p:txBody>
      </p:sp>
      <p:sp>
        <p:nvSpPr>
          <p:cNvPr id="6" name="Footer Placeholder 5"/>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GB">
              <a:solidFill>
                <a:prstClr val="black"/>
              </a:solidFill>
            </a:endParaRPr>
          </a:p>
        </p:txBody>
      </p:sp>
      <p:sp>
        <p:nvSpPr>
          <p:cNvPr id="7" name="Slide Number Placeholder 6"/>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2AF211EE-B3A1-4976-983D-3000D637CD19}"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15365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9437-E623-E7DB-243A-E79D54C00A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69974F-2480-9B9E-1C87-0C770B056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0D2EBF-2AF1-CF72-A73A-C7E390EF9699}"/>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A94ED4B6-1D9E-EE56-D384-2070B2A8A7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68C768-1FF7-69E3-F360-C72A22CAC08D}"/>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23276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1B76-78D4-09FA-E7EC-3937268323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9CE14E-899B-092D-B4BE-77CB70023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F28A9B-D303-7F87-0EB4-E381FA963944}"/>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6FDAC863-B10F-0542-C07C-5840E8A68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D352A-9F54-1723-DDC6-697F04A59F14}"/>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3670862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DCA2-32DC-EA8E-1AF9-1CEABD0F7F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C60717-36DF-4D89-7931-0C29EAA3A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39DC9-B1A2-1E65-6526-35ACEBBE7283}"/>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1292686F-DD88-D9E1-4FC9-67A521639D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C36012-2E92-B346-F6DE-97447FA87A0B}"/>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18658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DF0F-CEC2-9D9B-DAC9-7A9C41A7A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F0FB1-7F37-534C-9581-3AF91D9D5E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810EA3-18F9-6AB6-770B-79356C7731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FD8ACD-6AA7-202D-119B-B609DD9D45E9}"/>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6" name="Footer Placeholder 5">
            <a:extLst>
              <a:ext uri="{FF2B5EF4-FFF2-40B4-BE49-F238E27FC236}">
                <a16:creationId xmlns:a16="http://schemas.microsoft.com/office/drawing/2014/main" id="{0118F6E2-9B0D-16E2-448C-69A3887F2F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1C457-739E-595E-F1B0-7DA8B01ADAEA}"/>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428233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0AA6-2ADB-3D31-E976-6E64966ADE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37F7C-97D5-3B66-6C1A-68233596F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E0734E-6395-D259-B332-182FF4004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9E5C28-96AD-3A0D-F7D8-72F86A5D6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E7C6D-1946-28D8-E79A-87F54C39E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AA6758-D1DA-BB13-4F31-3A2F28F3DA85}"/>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8" name="Footer Placeholder 7">
            <a:extLst>
              <a:ext uri="{FF2B5EF4-FFF2-40B4-BE49-F238E27FC236}">
                <a16:creationId xmlns:a16="http://schemas.microsoft.com/office/drawing/2014/main" id="{35F85945-01F4-F36F-7DBE-53313D6E38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56A4FC-05CF-F713-BACE-C7A5BA458A3A}"/>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54358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86C9-6843-60D6-E534-C08411E71A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D2275B-180D-9DE7-4F2F-DC97F37C6D02}"/>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4" name="Footer Placeholder 3">
            <a:extLst>
              <a:ext uri="{FF2B5EF4-FFF2-40B4-BE49-F238E27FC236}">
                <a16:creationId xmlns:a16="http://schemas.microsoft.com/office/drawing/2014/main" id="{B242F55A-1F81-1FDE-7FE4-372E379513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9ADF94-E1B7-C194-065B-6251B3643633}"/>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3486289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A31A7-D2BF-4807-03F1-FF327CBFC187}"/>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3" name="Footer Placeholder 2">
            <a:extLst>
              <a:ext uri="{FF2B5EF4-FFF2-40B4-BE49-F238E27FC236}">
                <a16:creationId xmlns:a16="http://schemas.microsoft.com/office/drawing/2014/main" id="{56C2CF01-C75A-E101-725D-E0836910D6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A1D697-7C4E-543F-C561-248A8A167698}"/>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339284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1B76-78D4-09FA-E7EC-3937268323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9CE14E-899B-092D-B4BE-77CB70023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F28A9B-D303-7F87-0EB4-E381FA963944}"/>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6FDAC863-B10F-0542-C07C-5840E8A68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D352A-9F54-1723-DDC6-697F04A59F14}"/>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39328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DAF2-A8C7-848C-6FF4-81F114EB9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57A435-73D6-216F-2E5B-92E0A794B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A7B1C7-E2B1-7B0D-1BBD-BD1AFF7EC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632B8-272E-969B-A02B-009FBBD4272A}"/>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6" name="Footer Placeholder 5">
            <a:extLst>
              <a:ext uri="{FF2B5EF4-FFF2-40B4-BE49-F238E27FC236}">
                <a16:creationId xmlns:a16="http://schemas.microsoft.com/office/drawing/2014/main" id="{C3245CC6-B852-ACC6-CF12-2330FB397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9E8F3-A0B3-051B-1AE8-B1CF050B26FF}"/>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17002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0EFA-DDD5-21AC-EA75-15306F41C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CC3B28-8300-45A3-CE17-6F4F2FB55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606D77-CEF0-0D98-FA5D-8FFB0D855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E23F-9F49-B8C2-3BAC-B569E0D2BD21}"/>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6" name="Footer Placeholder 5">
            <a:extLst>
              <a:ext uri="{FF2B5EF4-FFF2-40B4-BE49-F238E27FC236}">
                <a16:creationId xmlns:a16="http://schemas.microsoft.com/office/drawing/2014/main" id="{FFE050EE-9C6E-F25B-0D26-C2F1DFD46A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B7256C-97A1-F4A4-9F7D-F2B7466C73C6}"/>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711663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3283-E498-C96A-5BFC-493886CC98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5EB6A4-ED39-77AD-30C5-0DEE00292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A5581-A298-42A6-9A06-5F1BC905508D}"/>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AC8AE4F6-0625-0EDA-D679-296CC2273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EE3A4-E057-7004-7940-451C48703B95}"/>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097302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AFAC1-EE9C-B159-C101-C4A23C876F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89B567-6F2C-5234-CC37-CAAB920114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D35460-69B8-4339-99B0-D55A75281CEF}"/>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6D30B89A-AC2C-7DC2-D3B5-57F0758BA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5F7546-21BE-D16B-50AF-7F1E00CA32D3}"/>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358695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GB">
              <a:solidFill>
                <a:prstClr val="black"/>
              </a:solidFill>
            </a:endParaRPr>
          </a:p>
        </p:txBody>
      </p:sp>
      <p:sp>
        <p:nvSpPr>
          <p:cNvPr id="6" name="Footer Placeholder 5"/>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GB">
              <a:solidFill>
                <a:prstClr val="black"/>
              </a:solidFill>
            </a:endParaRPr>
          </a:p>
        </p:txBody>
      </p:sp>
      <p:sp>
        <p:nvSpPr>
          <p:cNvPr id="7" name="Slide Number Placeholder 6"/>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2AF211EE-B3A1-4976-983D-3000D637CD19}"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76329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DCA2-32DC-EA8E-1AF9-1CEABD0F7F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C60717-36DF-4D89-7931-0C29EAA3A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39DC9-B1A2-1E65-6526-35ACEBBE7283}"/>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1292686F-DD88-D9E1-4FC9-67A521639D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C36012-2E92-B346-F6DE-97447FA87A0B}"/>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63298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DF0F-CEC2-9D9B-DAC9-7A9C41A7A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F0FB1-7F37-534C-9581-3AF91D9D5E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810EA3-18F9-6AB6-770B-79356C7731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FD8ACD-6AA7-202D-119B-B609DD9D45E9}"/>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6" name="Footer Placeholder 5">
            <a:extLst>
              <a:ext uri="{FF2B5EF4-FFF2-40B4-BE49-F238E27FC236}">
                <a16:creationId xmlns:a16="http://schemas.microsoft.com/office/drawing/2014/main" id="{0118F6E2-9B0D-16E2-448C-69A3887F2F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1C457-739E-595E-F1B0-7DA8B01ADAEA}"/>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7759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0AA6-2ADB-3D31-E976-6E64966ADE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C37F7C-97D5-3B66-6C1A-68233596F4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E0734E-6395-D259-B332-182FF4004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9E5C28-96AD-3A0D-F7D8-72F86A5D66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E7C6D-1946-28D8-E79A-87F54C39EA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AA6758-D1DA-BB13-4F31-3A2F28F3DA85}"/>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8" name="Footer Placeholder 7">
            <a:extLst>
              <a:ext uri="{FF2B5EF4-FFF2-40B4-BE49-F238E27FC236}">
                <a16:creationId xmlns:a16="http://schemas.microsoft.com/office/drawing/2014/main" id="{35F85945-01F4-F36F-7DBE-53313D6E38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456A4FC-05CF-F713-BACE-C7A5BA458A3A}"/>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2447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86C9-6843-60D6-E534-C08411E71A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D2275B-180D-9DE7-4F2F-DC97F37C6D02}"/>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4" name="Footer Placeholder 3">
            <a:extLst>
              <a:ext uri="{FF2B5EF4-FFF2-40B4-BE49-F238E27FC236}">
                <a16:creationId xmlns:a16="http://schemas.microsoft.com/office/drawing/2014/main" id="{B242F55A-1F81-1FDE-7FE4-372E379513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9ADF94-E1B7-C194-065B-6251B3643633}"/>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25717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0A31A7-D2BF-4807-03F1-FF327CBFC187}"/>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3" name="Footer Placeholder 2">
            <a:extLst>
              <a:ext uri="{FF2B5EF4-FFF2-40B4-BE49-F238E27FC236}">
                <a16:creationId xmlns:a16="http://schemas.microsoft.com/office/drawing/2014/main" id="{56C2CF01-C75A-E101-725D-E0836910D6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A1D697-7C4E-543F-C561-248A8A167698}"/>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344693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DAF2-A8C7-848C-6FF4-81F114EB9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57A435-73D6-216F-2E5B-92E0A794B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A7B1C7-E2B1-7B0D-1BBD-BD1AFF7EC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632B8-272E-969B-A02B-009FBBD4272A}"/>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6" name="Footer Placeholder 5">
            <a:extLst>
              <a:ext uri="{FF2B5EF4-FFF2-40B4-BE49-F238E27FC236}">
                <a16:creationId xmlns:a16="http://schemas.microsoft.com/office/drawing/2014/main" id="{C3245CC6-B852-ACC6-CF12-2330FB3975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D9E8F3-A0B3-051B-1AE8-B1CF050B26FF}"/>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60551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0EFA-DDD5-21AC-EA75-15306F41C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CC3B28-8300-45A3-CE17-6F4F2FB55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606D77-CEF0-0D98-FA5D-8FFB0D855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E23F-9F49-B8C2-3BAC-B569E0D2BD21}"/>
              </a:ext>
            </a:extLst>
          </p:cNvPr>
          <p:cNvSpPr>
            <a:spLocks noGrp="1"/>
          </p:cNvSpPr>
          <p:nvPr>
            <p:ph type="dt" sz="half" idx="10"/>
          </p:nvPr>
        </p:nvSpPr>
        <p:spPr/>
        <p:txBody>
          <a:bodyPr/>
          <a:lstStyle/>
          <a:p>
            <a:fld id="{16C49E92-EC23-419C-B287-5190C0736E79}" type="datetimeFigureOut">
              <a:rPr lang="en-GB" smtClean="0"/>
              <a:t>30/08/2024</a:t>
            </a:fld>
            <a:endParaRPr lang="en-GB"/>
          </a:p>
        </p:txBody>
      </p:sp>
      <p:sp>
        <p:nvSpPr>
          <p:cNvPr id="6" name="Footer Placeholder 5">
            <a:extLst>
              <a:ext uri="{FF2B5EF4-FFF2-40B4-BE49-F238E27FC236}">
                <a16:creationId xmlns:a16="http://schemas.microsoft.com/office/drawing/2014/main" id="{FFE050EE-9C6E-F25B-0D26-C2F1DFD46A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B7256C-97A1-F4A4-9F7D-F2B7466C73C6}"/>
              </a:ext>
            </a:extLst>
          </p:cNvPr>
          <p:cNvSpPr>
            <a:spLocks noGrp="1"/>
          </p:cNvSpPr>
          <p:nvPr>
            <p:ph type="sldNum" sz="quarter" idx="12"/>
          </p:nvPr>
        </p:nvSpPr>
        <p:spPr/>
        <p:txBody>
          <a:bodyPr/>
          <a:lstStyle/>
          <a:p>
            <a:fld id="{3A065B6D-50A8-4DB1-9FC9-74C9FC237E48}" type="slidenum">
              <a:rPr lang="en-GB" smtClean="0"/>
              <a:t>‹#›</a:t>
            </a:fld>
            <a:endParaRPr lang="en-GB"/>
          </a:p>
        </p:txBody>
      </p:sp>
    </p:spTree>
    <p:extLst>
      <p:ext uri="{BB962C8B-B14F-4D97-AF65-F5344CB8AC3E}">
        <p14:creationId xmlns:p14="http://schemas.microsoft.com/office/powerpoint/2010/main" val="12119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A3A15-CF75-2ADC-284A-D4205921B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9C582-4A21-2BA4-6282-5D385E4CC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CA3AE-082D-8F69-2B63-3AB2158E0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D1094CA6-480E-ADAD-372F-E4CDEC5D9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713664-B67D-08AD-5D71-26669F918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65B6D-50A8-4DB1-9FC9-74C9FC237E48}" type="slidenum">
              <a:rPr lang="en-GB" smtClean="0"/>
              <a:t>‹#›</a:t>
            </a:fld>
            <a:endParaRPr lang="en-GB"/>
          </a:p>
        </p:txBody>
      </p:sp>
    </p:spTree>
    <p:extLst>
      <p:ext uri="{BB962C8B-B14F-4D97-AF65-F5344CB8AC3E}">
        <p14:creationId xmlns:p14="http://schemas.microsoft.com/office/powerpoint/2010/main" val="371630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A3A15-CF75-2ADC-284A-D4205921B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29C582-4A21-2BA4-6282-5D385E4CC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CA3AE-082D-8F69-2B63-3AB2158E0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49E92-EC23-419C-B287-5190C0736E79}" type="datetimeFigureOut">
              <a:rPr lang="en-GB" smtClean="0"/>
              <a:t>30/08/2024</a:t>
            </a:fld>
            <a:endParaRPr lang="en-GB"/>
          </a:p>
        </p:txBody>
      </p:sp>
      <p:sp>
        <p:nvSpPr>
          <p:cNvPr id="5" name="Footer Placeholder 4">
            <a:extLst>
              <a:ext uri="{FF2B5EF4-FFF2-40B4-BE49-F238E27FC236}">
                <a16:creationId xmlns:a16="http://schemas.microsoft.com/office/drawing/2014/main" id="{D1094CA6-480E-ADAD-372F-E4CDEC5D9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713664-B67D-08AD-5D71-26669F918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65B6D-50A8-4DB1-9FC9-74C9FC237E48}" type="slidenum">
              <a:rPr lang="en-GB" smtClean="0"/>
              <a:t>‹#›</a:t>
            </a:fld>
            <a:endParaRPr lang="en-GB"/>
          </a:p>
        </p:txBody>
      </p:sp>
    </p:spTree>
    <p:extLst>
      <p:ext uri="{BB962C8B-B14F-4D97-AF65-F5344CB8AC3E}">
        <p14:creationId xmlns:p14="http://schemas.microsoft.com/office/powerpoint/2010/main" val="1809507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inglink.com/card/1623658654429347842"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eur01.safelinks.protection.outlook.com/?url=https%3A%2F%2Fwww.thinglink.com%2Fscene%2F1745744915955975012&amp;data=05%7C01%7Cbrigitte.short%40renfrewshire.gov.uk%7Cbd463849d99b4d694a5a08dbaae6e3a7%7Cca2953361aa64486b2b2cf7669625305%7C0%7C0%7C638291680944021281%7CUnknown%7CTWFpbGZsb3d8eyJWIjoiMC4wLjAwMDAiLCJQIjoiV2luMzIiLCJBTiI6Ik1haWwiLCJXVCI6Mn0%3D%7C3000%7C%7C%7C&amp;sdata=IYIZnkC1tJbjrvzYsec94cc5mGiYD0ViDRhgPXQpQf4%3D&amp;reserved=0"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blogs.glowscotland.org.uk/na/attendance/"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cid:9cd0f1a8-5cb7-45f2-9137-86723e8ad199@GBRP123.PROD.OUTLOOK.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272" y="303628"/>
            <a:ext cx="5038789" cy="5759116"/>
          </a:xfrm>
          <a:prstGeom prst="rect">
            <a:avLst/>
          </a:prstGeom>
          <a:solidFill>
            <a:srgbClr val="0070C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p:cNvSpPr txBox="1">
            <a:spLocks/>
          </p:cNvSpPr>
          <p:nvPr/>
        </p:nvSpPr>
        <p:spPr>
          <a:xfrm>
            <a:off x="735976" y="841248"/>
            <a:ext cx="4846320" cy="36458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570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ct val="0"/>
              </a:spcBef>
              <a:spcAft>
                <a:spcPts val="0"/>
              </a:spcAft>
              <a:buClrTx/>
              <a:buSzTx/>
              <a:tabLst/>
              <a:defRPr/>
            </a:pPr>
            <a:r>
              <a:rPr lang="en-GB" sz="5700">
                <a:solidFill>
                  <a:prstClr val="white"/>
                </a:solidFill>
                <a:latin typeface="Arial" panose="020B0604020202020204" pitchFamily="34" charset="0"/>
                <a:cs typeface="Arial" panose="020B0604020202020204" pitchFamily="34" charset="0"/>
              </a:rPr>
              <a:t>Supporting Attendance</a:t>
            </a:r>
          </a:p>
          <a:p>
            <a:pPr marL="857250" marR="0" lvl="0" indent="-857250" algn="l" defTabSz="914400" rtl="0" eaLnBrk="1" fontAlgn="auto" latinLnBrk="0" hangingPunct="1">
              <a:lnSpc>
                <a:spcPct val="90000"/>
              </a:lnSpc>
              <a:spcBef>
                <a:spcPct val="0"/>
              </a:spcBef>
              <a:spcAft>
                <a:spcPts val="0"/>
              </a:spcAft>
              <a:buClrTx/>
              <a:buSzTx/>
              <a:buFontTx/>
              <a:buChar char="-"/>
              <a:tabLst/>
              <a:defRPr/>
            </a:pPr>
            <a:endParaRPr lang="en-GB" sz="5700">
              <a:solidFill>
                <a:prstClr val="whit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30" y="4487053"/>
            <a:ext cx="1384021" cy="10697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50" y="5150916"/>
            <a:ext cx="2135498" cy="470344"/>
          </a:xfrm>
          <a:prstGeom prst="rect">
            <a:avLst/>
          </a:prstGeom>
        </p:spPr>
      </p:pic>
      <p:sp>
        <p:nvSpPr>
          <p:cNvPr id="2" name="Footer Placeholder 9">
            <a:extLst>
              <a:ext uri="{FF2B5EF4-FFF2-40B4-BE49-F238E27FC236}">
                <a16:creationId xmlns:a16="http://schemas.microsoft.com/office/drawing/2014/main" id="{31B94E94-4826-5ECA-A1B7-D563D2025C31}"/>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3" name="Rectangle 2">
            <a:extLst>
              <a:ext uri="{FF2B5EF4-FFF2-40B4-BE49-F238E27FC236}">
                <a16:creationId xmlns:a16="http://schemas.microsoft.com/office/drawing/2014/main" id="{7D90B251-7B2D-41BF-E8BA-33871026C9C2}"/>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621BB78-1271-6690-C2D6-828EEB8D63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9" name="Picture 8">
            <a:extLst>
              <a:ext uri="{FF2B5EF4-FFF2-40B4-BE49-F238E27FC236}">
                <a16:creationId xmlns:a16="http://schemas.microsoft.com/office/drawing/2014/main" id="{20EE3315-018C-2575-E9C2-F82B2AFCD8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12" name="Picture 11">
            <a:extLst>
              <a:ext uri="{FF2B5EF4-FFF2-40B4-BE49-F238E27FC236}">
                <a16:creationId xmlns:a16="http://schemas.microsoft.com/office/drawing/2014/main" id="{BBB3ECBA-DCE7-2C09-A214-1046301F121A}"/>
              </a:ext>
            </a:extLst>
          </p:cNvPr>
          <p:cNvPicPr>
            <a:picLocks noChangeAspect="1"/>
          </p:cNvPicPr>
          <p:nvPr/>
        </p:nvPicPr>
        <p:blipFill rotWithShape="1">
          <a:blip r:embed="rId6">
            <a:alphaModFix/>
          </a:blip>
          <a:srcRect r="4" b="4"/>
          <a:stretch/>
        </p:blipFill>
        <p:spPr>
          <a:xfrm>
            <a:off x="10274089" y="336731"/>
            <a:ext cx="1764971" cy="1764971"/>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3" name="Picture 12">
            <a:extLst>
              <a:ext uri="{FF2B5EF4-FFF2-40B4-BE49-F238E27FC236}">
                <a16:creationId xmlns:a16="http://schemas.microsoft.com/office/drawing/2014/main" id="{820B99C2-AA7F-6F11-8E34-6CE7CB46FF92}"/>
              </a:ext>
            </a:extLst>
          </p:cNvPr>
          <p:cNvPicPr>
            <a:picLocks noChangeAspect="1"/>
          </p:cNvPicPr>
          <p:nvPr/>
        </p:nvPicPr>
        <p:blipFill rotWithShape="1">
          <a:blip r:embed="rId7">
            <a:alphaModFix/>
          </a:blip>
          <a:srcRect l="14192" r="-3" b="-3"/>
          <a:stretch/>
        </p:blipFill>
        <p:spPr>
          <a:xfrm>
            <a:off x="9356735" y="3323139"/>
            <a:ext cx="2572050" cy="257204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5" name="Picture 14">
            <a:extLst>
              <a:ext uri="{FF2B5EF4-FFF2-40B4-BE49-F238E27FC236}">
                <a16:creationId xmlns:a16="http://schemas.microsoft.com/office/drawing/2014/main" id="{F753FB5D-16EC-B032-787C-478195E8252E}"/>
              </a:ext>
            </a:extLst>
          </p:cNvPr>
          <p:cNvPicPr>
            <a:picLocks noChangeAspect="1"/>
          </p:cNvPicPr>
          <p:nvPr/>
        </p:nvPicPr>
        <p:blipFill rotWithShape="1">
          <a:blip r:embed="rId8">
            <a:alphaModFix/>
          </a:blip>
          <a:srcRect l="4162" r="-2" b="-2"/>
          <a:stretch/>
        </p:blipFill>
        <p:spPr>
          <a:xfrm>
            <a:off x="5871000" y="4072488"/>
            <a:ext cx="2668372" cy="2288054"/>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0" name="Picture 9">
            <a:extLst>
              <a:ext uri="{FF2B5EF4-FFF2-40B4-BE49-F238E27FC236}">
                <a16:creationId xmlns:a16="http://schemas.microsoft.com/office/drawing/2014/main" id="{119101B2-FE87-B757-75C4-935FF8240345}"/>
              </a:ext>
            </a:extLst>
          </p:cNvPr>
          <p:cNvPicPr>
            <a:picLocks noChangeAspect="1"/>
          </p:cNvPicPr>
          <p:nvPr/>
        </p:nvPicPr>
        <p:blipFill>
          <a:blip r:embed="rId9"/>
          <a:stretch>
            <a:fillRect/>
          </a:stretch>
        </p:blipFill>
        <p:spPr>
          <a:xfrm>
            <a:off x="5999923" y="574636"/>
            <a:ext cx="3404093" cy="2854364"/>
          </a:xfrm>
          <a:prstGeom prst="rect">
            <a:avLst/>
          </a:prstGeom>
        </p:spPr>
      </p:pic>
    </p:spTree>
    <p:extLst>
      <p:ext uri="{BB962C8B-B14F-4D97-AF65-F5344CB8AC3E}">
        <p14:creationId xmlns:p14="http://schemas.microsoft.com/office/powerpoint/2010/main" val="195605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09DDCB-FCD2-0DEF-A111-530BA3911C2F}"/>
              </a:ext>
            </a:extLst>
          </p:cNvPr>
          <p:cNvSpPr/>
          <p:nvPr/>
        </p:nvSpPr>
        <p:spPr>
          <a:xfrm>
            <a:off x="1954060" y="1559120"/>
            <a:ext cx="8768219" cy="45970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Factors impacting on attendance – Family/community</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a:xfrm>
            <a:off x="2611966" y="1741583"/>
            <a:ext cx="7834741" cy="4351338"/>
          </a:xfrm>
        </p:spPr>
        <p:txBody>
          <a:bodyPr>
            <a:normAutofit lnSpcReduction="10000"/>
          </a:bodyPr>
          <a:lstStyle/>
          <a:p>
            <a:pPr marL="742950" lvl="1" indent="-285750">
              <a:lnSpc>
                <a:spcPct val="100000"/>
              </a:lnSpc>
              <a:spcBef>
                <a:spcPts val="385"/>
              </a:spcBef>
              <a:spcAft>
                <a:spcPts val="0"/>
              </a:spcAft>
              <a:buFont typeface="Arial" panose="020B0604020202020204" pitchFamily="34" charset="0"/>
              <a:buChar char="•"/>
              <a:tabLst>
                <a:tab pos="1096645" algn="l"/>
                <a:tab pos="1097280" algn="l"/>
              </a:tabLst>
            </a:pPr>
            <a:r>
              <a:rPr lang="en-US" sz="2000" spc="25">
                <a:solidFill>
                  <a:schemeClr val="bg1"/>
                </a:solidFill>
                <a:latin typeface="Arial" panose="020B0604020202020204" pitchFamily="34" charset="0"/>
                <a:ea typeface="Arial" panose="020B0604020202020204" pitchFamily="34" charset="0"/>
              </a:rPr>
              <a:t>Parental support or</a:t>
            </a:r>
            <a:r>
              <a:rPr lang="en-US" sz="2000" spc="25">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influence</a:t>
            </a:r>
            <a:endParaRPr lang="en-GB" sz="2000">
              <a:solidFill>
                <a:schemeClr val="bg1"/>
              </a:solidFill>
              <a:effectLst/>
              <a:latin typeface="Arial" panose="020B0604020202020204" pitchFamily="34" charset="0"/>
              <a:ea typeface="Arial" panose="020B0604020202020204" pitchFamily="34" charset="0"/>
            </a:endParaRPr>
          </a:p>
          <a:p>
            <a:pPr marL="742950" marR="775970" lvl="1" indent="-285750">
              <a:lnSpc>
                <a:spcPct val="100000"/>
              </a:lnSpc>
              <a:spcBef>
                <a:spcPts val="415"/>
              </a:spcBef>
              <a:spcAft>
                <a:spcPts val="0"/>
              </a:spcAft>
              <a:buFont typeface="Arial" panose="020B0604020202020204" pitchFamily="34" charset="0"/>
              <a:buChar char="•"/>
              <a:tabLst>
                <a:tab pos="1092835" algn="l"/>
                <a:tab pos="1093470" algn="l"/>
              </a:tabLst>
            </a:pPr>
            <a:r>
              <a:rPr lang="en-US" sz="2000">
                <a:solidFill>
                  <a:schemeClr val="bg1"/>
                </a:solidFill>
                <a:effectLst/>
                <a:latin typeface="Arial" panose="020B0604020202020204" pitchFamily="34" charset="0"/>
                <a:ea typeface="Arial" panose="020B0604020202020204" pitchFamily="34" charset="0"/>
              </a:rPr>
              <a:t>Competing family priorities: for example conflicts family holidays; caring for/supporting families;</a:t>
            </a:r>
            <a:r>
              <a:rPr lang="en-US" sz="2000" spc="-115">
                <a:solidFill>
                  <a:schemeClr val="bg1"/>
                </a:solidFill>
                <a:effectLst/>
                <a:latin typeface="Arial" panose="020B0604020202020204" pitchFamily="34" charset="0"/>
                <a:ea typeface="Arial" panose="020B0604020202020204" pitchFamily="34" charset="0"/>
              </a:rPr>
              <a:t> </a:t>
            </a:r>
            <a:endParaRPr lang="en-GB" sz="2000">
              <a:solidFill>
                <a:schemeClr val="bg1"/>
              </a:solidFill>
              <a:effectLst/>
              <a:latin typeface="Arial" panose="020B0604020202020204" pitchFamily="34" charset="0"/>
              <a:ea typeface="Arial" panose="020B0604020202020204" pitchFamily="34" charset="0"/>
            </a:endParaRPr>
          </a:p>
          <a:p>
            <a:pPr marL="742950" lvl="1" indent="-285750">
              <a:lnSpc>
                <a:spcPct val="100000"/>
              </a:lnSpc>
              <a:spcBef>
                <a:spcPts val="30"/>
              </a:spcBef>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Domestic violence; child abuse or neglect; </a:t>
            </a:r>
          </a:p>
          <a:p>
            <a:pPr marL="742950" lvl="1" indent="-285750">
              <a:lnSpc>
                <a:spcPct val="100000"/>
              </a:lnSpc>
              <a:spcBef>
                <a:spcPts val="30"/>
              </a:spcBef>
              <a:buFont typeface="Arial" panose="020B0604020202020204" pitchFamily="34" charset="0"/>
              <a:buChar char="•"/>
              <a:tabLst>
                <a:tab pos="1096010" algn="l"/>
                <a:tab pos="1096645" algn="l"/>
              </a:tabLst>
            </a:pPr>
            <a:r>
              <a:rPr lang="en-US" sz="2000">
                <a:solidFill>
                  <a:schemeClr val="bg1"/>
                </a:solidFill>
                <a:latin typeface="Arial" panose="020B0604020202020204" pitchFamily="34" charset="0"/>
                <a:ea typeface="Arial" panose="020B0604020202020204" pitchFamily="34" charset="0"/>
              </a:rPr>
              <a:t>D</a:t>
            </a:r>
            <a:r>
              <a:rPr lang="en-US" sz="2000">
                <a:solidFill>
                  <a:schemeClr val="bg1"/>
                </a:solidFill>
                <a:effectLst/>
                <a:latin typeface="Arial" panose="020B0604020202020204" pitchFamily="34" charset="0"/>
                <a:ea typeface="Arial" panose="020B0604020202020204" pitchFamily="34" charset="0"/>
              </a:rPr>
              <a:t>rug or alcohol</a:t>
            </a:r>
            <a:r>
              <a:rPr lang="en-US" sz="2000" spc="190">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abuse</a:t>
            </a:r>
            <a:endParaRPr lang="en-GB" sz="2000">
              <a:solidFill>
                <a:schemeClr val="bg1"/>
              </a:solidFill>
              <a:effectLst/>
              <a:latin typeface="Arial" panose="020B0604020202020204" pitchFamily="34" charset="0"/>
              <a:ea typeface="Arial" panose="020B0604020202020204" pitchFamily="34" charset="0"/>
            </a:endParaRPr>
          </a:p>
          <a:p>
            <a:pPr marL="742950" lvl="1" indent="-285750">
              <a:lnSpc>
                <a:spcPct val="100000"/>
              </a:lnSpc>
              <a:spcBef>
                <a:spcPts val="39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Cultural</a:t>
            </a:r>
            <a:r>
              <a:rPr lang="en-US" sz="2000" spc="45">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obligations</a:t>
            </a:r>
            <a:endParaRPr lang="en-GB" sz="2000">
              <a:solidFill>
                <a:schemeClr val="bg1"/>
              </a:solidFill>
              <a:effectLst/>
              <a:latin typeface="Arial" panose="020B0604020202020204" pitchFamily="34" charset="0"/>
              <a:ea typeface="Arial" panose="020B0604020202020204" pitchFamily="34" charset="0"/>
            </a:endParaRPr>
          </a:p>
          <a:p>
            <a:pPr marL="742950" lvl="1" indent="-285750">
              <a:lnSpc>
                <a:spcPct val="100000"/>
              </a:lnSpc>
              <a:spcBef>
                <a:spcPts val="39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Involvement in gang or territorial activity</a:t>
            </a:r>
            <a:endParaRPr lang="en-GB" sz="2000">
              <a:solidFill>
                <a:schemeClr val="bg1"/>
              </a:solidFill>
              <a:effectLst/>
              <a:latin typeface="Arial" panose="020B0604020202020204" pitchFamily="34" charset="0"/>
              <a:ea typeface="Arial" panose="020B0604020202020204" pitchFamily="34" charset="0"/>
            </a:endParaRPr>
          </a:p>
          <a:p>
            <a:pPr marL="742950" lvl="1" indent="-285750">
              <a:lnSpc>
                <a:spcPct val="100000"/>
              </a:lnSpc>
              <a:spcBef>
                <a:spcPts val="41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Consequence of exceptional circumstances </a:t>
            </a:r>
            <a:r>
              <a:rPr lang="en-US" sz="2000" err="1">
                <a:solidFill>
                  <a:schemeClr val="bg1"/>
                </a:solidFill>
                <a:effectLst/>
                <a:latin typeface="Arial" panose="020B0604020202020204" pitchFamily="34" charset="0"/>
                <a:ea typeface="Arial" panose="020B0604020202020204" pitchFamily="34" charset="0"/>
              </a:rPr>
              <a:t>eg</a:t>
            </a:r>
            <a:r>
              <a:rPr lang="en-US" sz="2000">
                <a:solidFill>
                  <a:schemeClr val="bg1"/>
                </a:solidFill>
                <a:effectLst/>
                <a:latin typeface="Arial" panose="020B0604020202020204" pitchFamily="34" charset="0"/>
                <a:ea typeface="Arial" panose="020B0604020202020204" pitchFamily="34" charset="0"/>
              </a:rPr>
              <a:t> Care Experienced, Kinship Care,</a:t>
            </a:r>
            <a:r>
              <a:rPr lang="en-US" sz="2000" spc="30">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Fostering, Young Carer</a:t>
            </a:r>
            <a:endParaRPr lang="en-GB" sz="2000">
              <a:solidFill>
                <a:schemeClr val="bg1"/>
              </a:solidFill>
              <a:latin typeface="Arial" panose="020B0604020202020204" pitchFamily="34" charset="0"/>
              <a:ea typeface="Arial" panose="020B0604020202020204" pitchFamily="34" charset="0"/>
            </a:endParaRPr>
          </a:p>
          <a:p>
            <a:pPr marL="742950" lvl="1" indent="-285750">
              <a:lnSpc>
                <a:spcPct val="100000"/>
              </a:lnSpc>
              <a:spcBef>
                <a:spcPts val="41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Coping with adversity and trauma</a:t>
            </a:r>
            <a:endParaRPr lang="en-GB" sz="2000">
              <a:solidFill>
                <a:schemeClr val="bg1"/>
              </a:solidFill>
              <a:latin typeface="Arial" panose="020B0604020202020204" pitchFamily="34" charset="0"/>
              <a:ea typeface="Arial" panose="020B0604020202020204" pitchFamily="34" charset="0"/>
            </a:endParaRPr>
          </a:p>
          <a:p>
            <a:pPr marL="742950" lvl="1" indent="-285750">
              <a:lnSpc>
                <a:spcPct val="100000"/>
              </a:lnSpc>
              <a:spcBef>
                <a:spcPts val="41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Peer group influence can be an important factor in attitudes to school.</a:t>
            </a:r>
          </a:p>
          <a:p>
            <a:pPr marL="742950" lvl="1" indent="-285750">
              <a:lnSpc>
                <a:spcPct val="100000"/>
              </a:lnSpc>
              <a:spcBef>
                <a:spcPts val="41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Parental mental/physical health difficulties</a:t>
            </a:r>
          </a:p>
          <a:p>
            <a:pPr marL="742950" lvl="1" indent="-285750">
              <a:spcBef>
                <a:spcPts val="415"/>
              </a:spcBef>
              <a:spcAft>
                <a:spcPts val="0"/>
              </a:spcAft>
              <a:buFont typeface="Arial" panose="020B0604020202020204" pitchFamily="34" charset="0"/>
              <a:buChar char="•"/>
              <a:tabLst>
                <a:tab pos="1096010" algn="l"/>
                <a:tab pos="1096645" algn="l"/>
              </a:tabLst>
            </a:pPr>
            <a:endParaRPr lang="en-GB" sz="2000">
              <a:effectLst/>
              <a:latin typeface="Arial" panose="020B0604020202020204" pitchFamily="34" charset="0"/>
              <a:ea typeface="Arial" panose="020B0604020202020204" pitchFamily="34" charset="0"/>
            </a:endParaRPr>
          </a:p>
          <a:p>
            <a:endParaRPr lang="en-GB" sz="2000">
              <a:effectLst/>
              <a:latin typeface="Arial" panose="020B0604020202020204" pitchFamily="34" charset="0"/>
              <a:ea typeface="Arial" panose="020B0604020202020204" pitchFamily="34" charset="0"/>
            </a:endParaRPr>
          </a:p>
          <a:p>
            <a:pPr marL="0" indent="0">
              <a:buNone/>
            </a:pPr>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407027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6B93CD-2B29-2235-46EB-4C99C44B4B61}"/>
              </a:ext>
            </a:extLst>
          </p:cNvPr>
          <p:cNvSpPr/>
          <p:nvPr/>
        </p:nvSpPr>
        <p:spPr>
          <a:xfrm>
            <a:off x="1895900" y="1471716"/>
            <a:ext cx="8826379" cy="48026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Factors impacting on attendance – Child/personal</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a:xfrm>
            <a:off x="1800162" y="1645121"/>
            <a:ext cx="9072430" cy="4802645"/>
          </a:xfrm>
        </p:spPr>
        <p:txBody>
          <a:bodyPr>
            <a:normAutofit fontScale="25000" lnSpcReduction="20000"/>
          </a:bodyPr>
          <a:lstStyle/>
          <a:p>
            <a:pPr marL="742950" lvl="1" indent="-285750">
              <a:lnSpc>
                <a:spcPct val="120000"/>
              </a:lnSpc>
              <a:spcBef>
                <a:spcPts val="405"/>
              </a:spcBef>
              <a:spcAft>
                <a:spcPts val="0"/>
              </a:spcAft>
              <a:buFont typeface="Arial" panose="020B0604020202020204" pitchFamily="34" charset="0"/>
              <a:buChar char="•"/>
              <a:tabLst>
                <a:tab pos="1096010" algn="l"/>
                <a:tab pos="1096645" algn="l"/>
              </a:tabLst>
            </a:pPr>
            <a:r>
              <a:rPr lang="en-US" sz="6400">
                <a:solidFill>
                  <a:schemeClr val="bg1"/>
                </a:solidFill>
                <a:effectLst/>
                <a:latin typeface="Arial" panose="020B0604020202020204" pitchFamily="34" charset="0"/>
                <a:ea typeface="Arial" panose="020B0604020202020204" pitchFamily="34" charset="0"/>
              </a:rPr>
              <a:t>Previous negative experiences of</a:t>
            </a:r>
            <a:r>
              <a:rPr lang="en-US" sz="6400" spc="145">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school</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15"/>
              </a:spcBef>
              <a:spcAft>
                <a:spcPts val="0"/>
              </a:spcAft>
              <a:buFont typeface="Arial" panose="020B0604020202020204" pitchFamily="34" charset="0"/>
              <a:buChar char="•"/>
              <a:tabLst>
                <a:tab pos="1096645" algn="l"/>
                <a:tab pos="1097280" algn="l"/>
              </a:tabLst>
            </a:pPr>
            <a:r>
              <a:rPr lang="en-US" sz="6400">
                <a:solidFill>
                  <a:schemeClr val="bg1"/>
                </a:solidFill>
                <a:effectLst/>
                <a:latin typeface="Arial" panose="020B0604020202020204" pitchFamily="34" charset="0"/>
                <a:ea typeface="Arial" panose="020B0604020202020204" pitchFamily="34" charset="0"/>
              </a:rPr>
              <a:t>Lack of engagement and motivation for areas such as future positive</a:t>
            </a:r>
            <a:r>
              <a:rPr lang="en-US" sz="6400" spc="90">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destinations, course choices.</a:t>
            </a:r>
            <a:endParaRPr lang="en-GB" sz="6400">
              <a:solidFill>
                <a:schemeClr val="bg1"/>
              </a:solidFill>
              <a:effectLst/>
              <a:latin typeface="Arial" panose="020B0604020202020204" pitchFamily="34" charset="0"/>
              <a:ea typeface="Arial" panose="020B0604020202020204" pitchFamily="34" charset="0"/>
            </a:endParaRPr>
          </a:p>
          <a:p>
            <a:pPr marL="742950" marR="877570" lvl="1" indent="-285750">
              <a:lnSpc>
                <a:spcPct val="120000"/>
              </a:lnSpc>
              <a:spcBef>
                <a:spcPts val="395"/>
              </a:spcBef>
              <a:spcAft>
                <a:spcPts val="0"/>
              </a:spcAft>
              <a:buFont typeface="Arial" panose="020B0604020202020204" pitchFamily="34" charset="0"/>
              <a:buChar char="•"/>
              <a:tabLst>
                <a:tab pos="1096010" algn="l"/>
                <a:tab pos="1096645" algn="l"/>
              </a:tabLst>
            </a:pPr>
            <a:r>
              <a:rPr lang="en-US" sz="6400">
                <a:solidFill>
                  <a:schemeClr val="bg1"/>
                </a:solidFill>
                <a:effectLst/>
                <a:latin typeface="Arial" panose="020B0604020202020204" pitchFamily="34" charset="0"/>
                <a:ea typeface="Arial" panose="020B0604020202020204" pitchFamily="34" charset="0"/>
              </a:rPr>
              <a:t>Pupil's own health and wellbeing - for example difficulties with mental or physical health</a:t>
            </a:r>
            <a:endParaRPr lang="en-GB" sz="6400">
              <a:solidFill>
                <a:schemeClr val="bg1"/>
              </a:solidFill>
              <a:effectLst/>
              <a:latin typeface="Arial" panose="020B0604020202020204" pitchFamily="34" charset="0"/>
              <a:ea typeface="Arial" panose="020B0604020202020204" pitchFamily="34" charset="0"/>
            </a:endParaRPr>
          </a:p>
          <a:p>
            <a:pPr marL="742950" marR="877570" lvl="1" indent="-285750">
              <a:lnSpc>
                <a:spcPct val="120000"/>
              </a:lnSpc>
              <a:spcBef>
                <a:spcPts val="395"/>
              </a:spcBef>
              <a:spcAft>
                <a:spcPts val="0"/>
              </a:spcAft>
              <a:buFont typeface="Arial" panose="020B0604020202020204" pitchFamily="34" charset="0"/>
              <a:buChar char="•"/>
              <a:tabLst>
                <a:tab pos="1096010" algn="l"/>
                <a:tab pos="1096645" algn="l"/>
              </a:tabLst>
            </a:pPr>
            <a:r>
              <a:rPr lang="en-US" sz="6400">
                <a:solidFill>
                  <a:schemeClr val="bg1"/>
                </a:solidFill>
                <a:effectLst/>
                <a:latin typeface="Arial" panose="020B0604020202020204" pitchFamily="34" charset="0"/>
                <a:ea typeface="Arial" panose="020B0604020202020204" pitchFamily="34" charset="0"/>
              </a:rPr>
              <a:t>Social and emotional needs</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30"/>
              </a:spcBef>
              <a:buFont typeface="Arial" panose="020B0604020202020204" pitchFamily="34" charset="0"/>
              <a:buChar char="•"/>
              <a:tabLst>
                <a:tab pos="1096645" algn="l"/>
                <a:tab pos="1097280" algn="l"/>
              </a:tabLst>
            </a:pPr>
            <a:r>
              <a:rPr lang="en-US" sz="6400">
                <a:solidFill>
                  <a:schemeClr val="bg1"/>
                </a:solidFill>
                <a:effectLst/>
                <a:latin typeface="Arial" panose="020B0604020202020204" pitchFamily="34" charset="0"/>
                <a:ea typeface="Arial" panose="020B0604020202020204" pitchFamily="34" charset="0"/>
              </a:rPr>
              <a:t>Loss or</a:t>
            </a:r>
            <a:r>
              <a:rPr lang="en-US" sz="6400" spc="185">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bereavement</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15"/>
              </a:spcBef>
              <a:spcAft>
                <a:spcPts val="0"/>
              </a:spcAft>
              <a:buFont typeface="Arial" panose="020B0604020202020204" pitchFamily="34" charset="0"/>
              <a:buChar char="•"/>
              <a:tabLst>
                <a:tab pos="1096010" algn="l"/>
                <a:tab pos="1096645" algn="l"/>
              </a:tabLst>
            </a:pPr>
            <a:r>
              <a:rPr lang="en-US" sz="6400">
                <a:solidFill>
                  <a:schemeClr val="bg1"/>
                </a:solidFill>
                <a:effectLst/>
                <a:latin typeface="Arial" panose="020B0604020202020204" pitchFamily="34" charset="0"/>
                <a:ea typeface="Arial" panose="020B0604020202020204" pitchFamily="34" charset="0"/>
              </a:rPr>
              <a:t>Poor academic</a:t>
            </a:r>
            <a:r>
              <a:rPr lang="en-US" sz="6400" spc="135">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progress</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15"/>
              </a:spcBef>
              <a:spcAft>
                <a:spcPts val="0"/>
              </a:spcAft>
              <a:buFont typeface="Arial" panose="020B0604020202020204" pitchFamily="34" charset="0"/>
              <a:buChar char="•"/>
              <a:tabLst>
                <a:tab pos="1096645" algn="l"/>
                <a:tab pos="1097280" algn="l"/>
              </a:tabLst>
            </a:pPr>
            <a:r>
              <a:rPr lang="en-US" sz="6400">
                <a:solidFill>
                  <a:schemeClr val="bg1"/>
                </a:solidFill>
                <a:effectLst/>
                <a:latin typeface="Arial" panose="020B0604020202020204" pitchFamily="34" charset="0"/>
                <a:ea typeface="Arial" panose="020B0604020202020204" pitchFamily="34" charset="0"/>
              </a:rPr>
              <a:t>Low confidence, self-belief or self</a:t>
            </a:r>
            <a:r>
              <a:rPr lang="en-US" sz="6400" spc="195">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esteem</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20"/>
              </a:spcBef>
              <a:spcAft>
                <a:spcPts val="0"/>
              </a:spcAft>
              <a:buFont typeface="Arial" panose="020B0604020202020204" pitchFamily="34" charset="0"/>
              <a:buChar char="•"/>
              <a:tabLst>
                <a:tab pos="1095375" algn="l"/>
                <a:tab pos="1096010" algn="l"/>
              </a:tabLst>
            </a:pPr>
            <a:r>
              <a:rPr lang="en-US" sz="6400">
                <a:solidFill>
                  <a:schemeClr val="bg1"/>
                </a:solidFill>
                <a:effectLst/>
                <a:latin typeface="Arial" panose="020B0604020202020204" pitchFamily="34" charset="0"/>
                <a:ea typeface="Arial" panose="020B0604020202020204" pitchFamily="34" charset="0"/>
              </a:rPr>
              <a:t>Fear of returning to school following</a:t>
            </a:r>
            <a:r>
              <a:rPr lang="en-US" sz="6400" spc="-30">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absence</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15"/>
              </a:spcBef>
              <a:spcAft>
                <a:spcPts val="0"/>
              </a:spcAft>
              <a:buFont typeface="Arial" panose="020B0604020202020204" pitchFamily="34" charset="0"/>
              <a:buChar char="•"/>
              <a:tabLst>
                <a:tab pos="1096645" algn="l"/>
                <a:tab pos="1097280" algn="l"/>
              </a:tabLst>
            </a:pPr>
            <a:r>
              <a:rPr lang="en-US" sz="6400">
                <a:solidFill>
                  <a:schemeClr val="bg1"/>
                </a:solidFill>
                <a:effectLst/>
                <a:latin typeface="Arial" panose="020B0604020202020204" pitchFamily="34" charset="0"/>
                <a:ea typeface="Arial" panose="020B0604020202020204" pitchFamily="34" charset="0"/>
              </a:rPr>
              <a:t>Bullying or conflict with others</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15"/>
              </a:spcBef>
              <a:spcAft>
                <a:spcPts val="0"/>
              </a:spcAft>
              <a:buFont typeface="Arial" panose="020B0604020202020204" pitchFamily="34" charset="0"/>
              <a:buChar char="•"/>
              <a:tabLst>
                <a:tab pos="1096645" algn="l"/>
                <a:tab pos="1097280" algn="l"/>
              </a:tabLst>
            </a:pPr>
            <a:r>
              <a:rPr lang="en-US" sz="6400">
                <a:solidFill>
                  <a:schemeClr val="bg1"/>
                </a:solidFill>
                <a:effectLst/>
                <a:latin typeface="Arial" panose="020B0604020202020204" pitchFamily="34" charset="0"/>
                <a:ea typeface="Arial" panose="020B0604020202020204" pitchFamily="34" charset="0"/>
              </a:rPr>
              <a:t>Issued relating to Social Media</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395"/>
              </a:spcBef>
              <a:spcAft>
                <a:spcPts val="0"/>
              </a:spcAft>
              <a:buFont typeface="Arial" panose="020B0604020202020204" pitchFamily="34" charset="0"/>
              <a:buChar char="•"/>
              <a:tabLst>
                <a:tab pos="1095375" algn="l"/>
                <a:tab pos="1096010" algn="l"/>
              </a:tabLst>
            </a:pPr>
            <a:r>
              <a:rPr lang="en-US" sz="6400">
                <a:solidFill>
                  <a:schemeClr val="bg1"/>
                </a:solidFill>
                <a:latin typeface="Arial" panose="020B0604020202020204" pitchFamily="34" charset="0"/>
                <a:ea typeface="Arial" panose="020B0604020202020204" pitchFamily="34" charset="0"/>
              </a:rPr>
              <a:t>Difficulties with </a:t>
            </a:r>
            <a:r>
              <a:rPr lang="en-US" sz="6400">
                <a:solidFill>
                  <a:schemeClr val="bg1"/>
                </a:solidFill>
                <a:effectLst/>
                <a:latin typeface="Arial" panose="020B0604020202020204" pitchFamily="34" charset="0"/>
                <a:ea typeface="Arial" panose="020B0604020202020204" pitchFamily="34" charset="0"/>
              </a:rPr>
              <a:t>authority</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390"/>
              </a:spcBef>
              <a:spcAft>
                <a:spcPts val="0"/>
              </a:spcAft>
              <a:buFont typeface="Arial" panose="020B0604020202020204" pitchFamily="34" charset="0"/>
              <a:buChar char="•"/>
              <a:tabLst>
                <a:tab pos="1096010" algn="l"/>
                <a:tab pos="1096645" algn="l"/>
              </a:tabLst>
            </a:pPr>
            <a:r>
              <a:rPr lang="en-US" sz="6400">
                <a:solidFill>
                  <a:schemeClr val="bg1"/>
                </a:solidFill>
                <a:effectLst/>
                <a:latin typeface="Arial" panose="020B0604020202020204" pitchFamily="34" charset="0"/>
                <a:ea typeface="Arial" panose="020B0604020202020204" pitchFamily="34" charset="0"/>
              </a:rPr>
              <a:t>Substance or alcohol</a:t>
            </a:r>
            <a:r>
              <a:rPr lang="en-US" sz="6400" spc="40">
                <a:solidFill>
                  <a:schemeClr val="bg1"/>
                </a:solidFill>
                <a:effectLst/>
                <a:latin typeface="Arial" panose="020B0604020202020204" pitchFamily="34" charset="0"/>
                <a:ea typeface="Arial" panose="020B0604020202020204" pitchFamily="34" charset="0"/>
              </a:rPr>
              <a:t> </a:t>
            </a:r>
            <a:r>
              <a:rPr lang="en-US" sz="6400">
                <a:solidFill>
                  <a:schemeClr val="bg1"/>
                </a:solidFill>
                <a:effectLst/>
                <a:latin typeface="Arial" panose="020B0604020202020204" pitchFamily="34" charset="0"/>
                <a:ea typeface="Arial" panose="020B0604020202020204" pitchFamily="34" charset="0"/>
              </a:rPr>
              <a:t>use</a:t>
            </a:r>
            <a:endParaRPr lang="en-GB" sz="6400">
              <a:solidFill>
                <a:schemeClr val="bg1"/>
              </a:solidFill>
              <a:effectLst/>
              <a:latin typeface="Arial" panose="020B0604020202020204" pitchFamily="34" charset="0"/>
              <a:ea typeface="Arial" panose="020B0604020202020204" pitchFamily="34" charset="0"/>
            </a:endParaRPr>
          </a:p>
          <a:p>
            <a:pPr marL="742950" lvl="1" indent="-285750">
              <a:lnSpc>
                <a:spcPct val="120000"/>
              </a:lnSpc>
              <a:spcBef>
                <a:spcPts val="420"/>
              </a:spcBef>
              <a:spcAft>
                <a:spcPts val="0"/>
              </a:spcAft>
              <a:buFont typeface="Arial" panose="020B0604020202020204" pitchFamily="34" charset="0"/>
              <a:buChar char="•"/>
              <a:tabLst>
                <a:tab pos="1096010" algn="l"/>
                <a:tab pos="1096645" algn="l"/>
              </a:tabLst>
            </a:pPr>
            <a:r>
              <a:rPr lang="en-US" sz="6400">
                <a:solidFill>
                  <a:schemeClr val="bg1"/>
                </a:solidFill>
                <a:effectLst/>
                <a:latin typeface="Arial" panose="020B0604020202020204" pitchFamily="34" charset="0"/>
                <a:ea typeface="Arial" panose="020B0604020202020204" pitchFamily="34" charset="0"/>
              </a:rPr>
              <a:t>Difficulties managing lots of transitions</a:t>
            </a:r>
            <a:endParaRPr lang="en-GB" sz="6400">
              <a:solidFill>
                <a:schemeClr val="bg1"/>
              </a:solidFill>
              <a:effectLst/>
              <a:latin typeface="Arial" panose="020B0604020202020204" pitchFamily="34" charset="0"/>
              <a:ea typeface="Arial" panose="020B0604020202020204" pitchFamily="34" charset="0"/>
            </a:endParaRPr>
          </a:p>
          <a:p>
            <a:pPr marL="0" indent="0">
              <a:buNone/>
            </a:pPr>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2158527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B3C8-05E0-3047-9927-443E56B7FB44}"/>
              </a:ext>
            </a:extLst>
          </p:cNvPr>
          <p:cNvSpPr>
            <a:spLocks noGrp="1"/>
          </p:cNvSpPr>
          <p:nvPr>
            <p:ph type="title"/>
          </p:nvPr>
        </p:nvSpPr>
        <p:spPr/>
        <p:txBody>
          <a:bodyPr/>
          <a:lstStyle/>
          <a:p>
            <a:r>
              <a:rPr lang="en-GB"/>
              <a:t>Comparing stakeholder views</a:t>
            </a:r>
          </a:p>
        </p:txBody>
      </p:sp>
      <p:sp>
        <p:nvSpPr>
          <p:cNvPr id="5" name="TextBox 4">
            <a:extLst>
              <a:ext uri="{FF2B5EF4-FFF2-40B4-BE49-F238E27FC236}">
                <a16:creationId xmlns:a16="http://schemas.microsoft.com/office/drawing/2014/main" id="{4CA4464D-86D9-0AF1-74E9-7D66242E9D89}"/>
              </a:ext>
            </a:extLst>
          </p:cNvPr>
          <p:cNvSpPr txBox="1"/>
          <p:nvPr/>
        </p:nvSpPr>
        <p:spPr>
          <a:xfrm>
            <a:off x="717152" y="2072234"/>
            <a:ext cx="2917371" cy="2893100"/>
          </a:xfrm>
          <a:prstGeom prst="rect">
            <a:avLst/>
          </a:prstGeom>
          <a:noFill/>
        </p:spPr>
        <p:txBody>
          <a:bodyPr wrap="square" rtlCol="0">
            <a:spAutoFit/>
          </a:bodyPr>
          <a:lstStyle/>
          <a:p>
            <a:r>
              <a:rPr lang="en-GB" b="1">
                <a:solidFill>
                  <a:srgbClr val="00B050"/>
                </a:solidFill>
              </a:rPr>
              <a:t>Children’s mental health was a common factor across all stakeholders</a:t>
            </a:r>
          </a:p>
          <a:p>
            <a:endParaRPr lang="en-GB" sz="1600"/>
          </a:p>
          <a:p>
            <a:r>
              <a:rPr lang="en-GB" sz="1600"/>
              <a:t>Schools thought that parental mental health and family attitude to school were common reasons, whereas parents/carers, children and partners thought physical/mental health and peer factors were more common</a:t>
            </a:r>
          </a:p>
        </p:txBody>
      </p:sp>
      <p:graphicFrame>
        <p:nvGraphicFramePr>
          <p:cNvPr id="8" name="Content Placeholder 3">
            <a:extLst>
              <a:ext uri="{FF2B5EF4-FFF2-40B4-BE49-F238E27FC236}">
                <a16:creationId xmlns:a16="http://schemas.microsoft.com/office/drawing/2014/main" id="{88AB8A05-A503-6A55-E887-15D8B597EF91}"/>
              </a:ext>
            </a:extLst>
          </p:cNvPr>
          <p:cNvGraphicFramePr>
            <a:graphicFrameLocks/>
          </p:cNvGraphicFramePr>
          <p:nvPr/>
        </p:nvGraphicFramePr>
        <p:xfrm>
          <a:off x="4032174" y="1629024"/>
          <a:ext cx="7550221" cy="3779520"/>
        </p:xfrm>
        <a:graphic>
          <a:graphicData uri="http://schemas.openxmlformats.org/drawingml/2006/table">
            <a:tbl>
              <a:tblPr firstRow="1" bandRow="1">
                <a:tableStyleId>{74C1A8A3-306A-4EB7-A6B1-4F7E0EB9C5D6}</a:tableStyleId>
              </a:tblPr>
              <a:tblGrid>
                <a:gridCol w="848298">
                  <a:extLst>
                    <a:ext uri="{9D8B030D-6E8A-4147-A177-3AD203B41FA5}">
                      <a16:colId xmlns:a16="http://schemas.microsoft.com/office/drawing/2014/main" val="338445988"/>
                    </a:ext>
                  </a:extLst>
                </a:gridCol>
                <a:gridCol w="1178805">
                  <a:extLst>
                    <a:ext uri="{9D8B030D-6E8A-4147-A177-3AD203B41FA5}">
                      <a16:colId xmlns:a16="http://schemas.microsoft.com/office/drawing/2014/main" val="3877920495"/>
                    </a:ext>
                  </a:extLst>
                </a:gridCol>
                <a:gridCol w="1208706">
                  <a:extLst>
                    <a:ext uri="{9D8B030D-6E8A-4147-A177-3AD203B41FA5}">
                      <a16:colId xmlns:a16="http://schemas.microsoft.com/office/drawing/2014/main" val="721623007"/>
                    </a:ext>
                  </a:extLst>
                </a:gridCol>
                <a:gridCol w="1078603">
                  <a:extLst>
                    <a:ext uri="{9D8B030D-6E8A-4147-A177-3AD203B41FA5}">
                      <a16:colId xmlns:a16="http://schemas.microsoft.com/office/drawing/2014/main" val="2183532794"/>
                    </a:ext>
                  </a:extLst>
                </a:gridCol>
                <a:gridCol w="1160971">
                  <a:extLst>
                    <a:ext uri="{9D8B030D-6E8A-4147-A177-3AD203B41FA5}">
                      <a16:colId xmlns:a16="http://schemas.microsoft.com/office/drawing/2014/main" val="1848676623"/>
                    </a:ext>
                  </a:extLst>
                </a:gridCol>
                <a:gridCol w="996235">
                  <a:extLst>
                    <a:ext uri="{9D8B030D-6E8A-4147-A177-3AD203B41FA5}">
                      <a16:colId xmlns:a16="http://schemas.microsoft.com/office/drawing/2014/main" val="4246789101"/>
                    </a:ext>
                  </a:extLst>
                </a:gridCol>
                <a:gridCol w="1078603">
                  <a:extLst>
                    <a:ext uri="{9D8B030D-6E8A-4147-A177-3AD203B41FA5}">
                      <a16:colId xmlns:a16="http://schemas.microsoft.com/office/drawing/2014/main" val="889538317"/>
                    </a:ext>
                  </a:extLst>
                </a:gridCol>
              </a:tblGrid>
              <a:tr h="833371">
                <a:tc>
                  <a:txBody>
                    <a:bodyPr/>
                    <a:lstStyle/>
                    <a:p>
                      <a:r>
                        <a:rPr lang="en-GB" sz="1400"/>
                        <a:t>Most common </a:t>
                      </a:r>
                    </a:p>
                  </a:txBody>
                  <a:tcPr/>
                </a:tc>
                <a:tc>
                  <a:txBody>
                    <a:bodyPr/>
                    <a:lstStyle/>
                    <a:p>
                      <a:r>
                        <a:rPr lang="en-GB" sz="1400"/>
                        <a:t>Parents/ carers – Higher attendance</a:t>
                      </a:r>
                    </a:p>
                  </a:txBody>
                  <a:tcPr/>
                </a:tc>
                <a:tc>
                  <a:txBody>
                    <a:bodyPr/>
                    <a:lstStyle/>
                    <a:p>
                      <a:r>
                        <a:rPr lang="en-GB" sz="1400"/>
                        <a:t>Parents/ carers – Lower attendance</a:t>
                      </a:r>
                    </a:p>
                  </a:txBody>
                  <a:tcPr/>
                </a:tc>
                <a:tc>
                  <a:txBody>
                    <a:bodyPr/>
                    <a:lstStyle/>
                    <a:p>
                      <a:r>
                        <a:rPr lang="en-GB" sz="1400"/>
                        <a:t>Children - Primary</a:t>
                      </a:r>
                    </a:p>
                  </a:txBody>
                  <a:tcPr/>
                </a:tc>
                <a:tc>
                  <a:txBody>
                    <a:bodyPr/>
                    <a:lstStyle/>
                    <a:p>
                      <a:r>
                        <a:rPr lang="en-GB" sz="1400"/>
                        <a:t>Children - Secondary</a:t>
                      </a:r>
                    </a:p>
                  </a:txBody>
                  <a:tcPr/>
                </a:tc>
                <a:tc>
                  <a:txBody>
                    <a:bodyPr/>
                    <a:lstStyle/>
                    <a:p>
                      <a:r>
                        <a:rPr lang="en-GB" sz="1400"/>
                        <a:t>School SLT</a:t>
                      </a:r>
                    </a:p>
                  </a:txBody>
                  <a:tcPr/>
                </a:tc>
                <a:tc>
                  <a:txBody>
                    <a:bodyPr/>
                    <a:lstStyle/>
                    <a:p>
                      <a:r>
                        <a:rPr lang="en-GB" sz="1400"/>
                        <a:t>Partners</a:t>
                      </a:r>
                    </a:p>
                  </a:txBody>
                  <a:tcPr/>
                </a:tc>
                <a:extLst>
                  <a:ext uri="{0D108BD9-81ED-4DB2-BD59-A6C34878D82A}">
                    <a16:rowId xmlns:a16="http://schemas.microsoft.com/office/drawing/2014/main" val="3926173617"/>
                  </a:ext>
                </a:extLst>
              </a:tr>
              <a:tr h="833371">
                <a:tc>
                  <a:txBody>
                    <a:bodyPr/>
                    <a:lstStyle/>
                    <a:p>
                      <a:r>
                        <a:rPr lang="en-GB" sz="1400"/>
                        <a:t>1st</a:t>
                      </a:r>
                    </a:p>
                  </a:txBody>
                  <a:tcPr/>
                </a:tc>
                <a:tc>
                  <a:txBody>
                    <a:bodyPr/>
                    <a:lstStyle/>
                    <a:p>
                      <a:r>
                        <a:rPr lang="en-GB" sz="1400"/>
                        <a:t>Children’s physical health/illness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Children’s mental health</a:t>
                      </a:r>
                    </a:p>
                    <a:p>
                      <a:endParaRPr lang="en-GB" sz="14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Children’s physical health/ illness</a:t>
                      </a:r>
                    </a:p>
                    <a:p>
                      <a:endParaRPr lang="en-GB" sz="1400"/>
                    </a:p>
                  </a:txBody>
                  <a:tcPr/>
                </a:tc>
                <a:tc>
                  <a:txBody>
                    <a:bodyPr/>
                    <a:lstStyle/>
                    <a:p>
                      <a:r>
                        <a:rPr lang="en-GB" sz="1400"/>
                        <a:t>Children’s mental health</a:t>
                      </a:r>
                    </a:p>
                  </a:txBody>
                  <a:tcPr/>
                </a:tc>
                <a:tc>
                  <a:txBody>
                    <a:bodyPr/>
                    <a:lstStyle/>
                    <a:p>
                      <a:r>
                        <a:rPr lang="en-GB" sz="1400"/>
                        <a:t>Parental mental health</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Children’s mental health</a:t>
                      </a:r>
                    </a:p>
                    <a:p>
                      <a:endParaRPr lang="en-GB" sz="1400"/>
                    </a:p>
                  </a:txBody>
                  <a:tcPr/>
                </a:tc>
                <a:extLst>
                  <a:ext uri="{0D108BD9-81ED-4DB2-BD59-A6C34878D82A}">
                    <a16:rowId xmlns:a16="http://schemas.microsoft.com/office/drawing/2014/main" val="4077085679"/>
                  </a:ext>
                </a:extLst>
              </a:tr>
              <a:tr h="833371">
                <a:tc>
                  <a:txBody>
                    <a:bodyPr/>
                    <a:lstStyle/>
                    <a:p>
                      <a:r>
                        <a:rPr lang="en-GB" sz="1400"/>
                        <a:t>2nd</a:t>
                      </a:r>
                    </a:p>
                  </a:txBody>
                  <a:tcPr/>
                </a:tc>
                <a:tc>
                  <a:txBody>
                    <a:bodyPr/>
                    <a:lstStyle/>
                    <a:p>
                      <a:r>
                        <a:rPr lang="en-GB" sz="1400"/>
                        <a:t>Children’s peer relationships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Children’s peer relationships</a:t>
                      </a:r>
                    </a:p>
                    <a:p>
                      <a:endParaRPr lang="en-GB" sz="1400"/>
                    </a:p>
                  </a:txBody>
                  <a:tcPr/>
                </a:tc>
                <a:tc>
                  <a:txBody>
                    <a:bodyPr/>
                    <a:lstStyle/>
                    <a:p>
                      <a:r>
                        <a:rPr lang="en-GB" sz="1400"/>
                        <a:t>Children’s mental health</a:t>
                      </a:r>
                    </a:p>
                  </a:txBody>
                  <a:tcPr/>
                </a:tc>
                <a:tc>
                  <a:txBody>
                    <a:bodyPr/>
                    <a:lstStyle/>
                    <a:p>
                      <a:r>
                        <a:rPr lang="en-GB" sz="1400"/>
                        <a:t>Bullying</a:t>
                      </a:r>
                    </a:p>
                  </a:txBody>
                  <a:tcPr/>
                </a:tc>
                <a:tc>
                  <a:txBody>
                    <a:bodyPr/>
                    <a:lstStyle/>
                    <a:p>
                      <a:r>
                        <a:rPr lang="en-GB" sz="1400"/>
                        <a:t>Children’s mental health</a:t>
                      </a:r>
                    </a:p>
                  </a:txBody>
                  <a:tcPr/>
                </a:tc>
                <a:tc>
                  <a:txBody>
                    <a:bodyPr/>
                    <a:lstStyle/>
                    <a:p>
                      <a:r>
                        <a:rPr lang="en-GB" sz="1400"/>
                        <a:t>Children’s emotions and behaviour</a:t>
                      </a:r>
                    </a:p>
                  </a:txBody>
                  <a:tcPr/>
                </a:tc>
                <a:extLst>
                  <a:ext uri="{0D108BD9-81ED-4DB2-BD59-A6C34878D82A}">
                    <a16:rowId xmlns:a16="http://schemas.microsoft.com/office/drawing/2014/main" val="2108693089"/>
                  </a:ext>
                </a:extLst>
              </a:tr>
              <a:tr h="641054">
                <a:tc>
                  <a:txBody>
                    <a:bodyPr/>
                    <a:lstStyle/>
                    <a:p>
                      <a:r>
                        <a:rPr lang="en-GB" sz="1400"/>
                        <a:t>3rd</a:t>
                      </a:r>
                    </a:p>
                  </a:txBody>
                  <a:tcPr/>
                </a:tc>
                <a:tc>
                  <a:txBody>
                    <a:bodyPr/>
                    <a:lstStyle/>
                    <a:p>
                      <a:r>
                        <a:rPr lang="en-GB" sz="1400"/>
                        <a:t>Children’s mental health</a:t>
                      </a:r>
                    </a:p>
                  </a:txBody>
                  <a:tcPr/>
                </a:tc>
                <a:tc>
                  <a:txBody>
                    <a:bodyPr/>
                    <a:lstStyle/>
                    <a:p>
                      <a:r>
                        <a:rPr lang="en-GB" sz="1400"/>
                        <a:t>Children’s emotions and behaviour</a:t>
                      </a:r>
                    </a:p>
                  </a:txBody>
                  <a:tcPr/>
                </a:tc>
                <a:tc>
                  <a:txBody>
                    <a:bodyPr/>
                    <a:lstStyle/>
                    <a:p>
                      <a:r>
                        <a:rPr lang="en-GB" sz="1400"/>
                        <a:t>Someone being ill at home</a:t>
                      </a:r>
                    </a:p>
                  </a:txBody>
                  <a:tcPr/>
                </a:tc>
                <a:tc>
                  <a:txBody>
                    <a:bodyPr/>
                    <a:lstStyle/>
                    <a:p>
                      <a:r>
                        <a:rPr lang="en-GB" sz="1400"/>
                        <a:t>Children’s physical health/illness</a:t>
                      </a:r>
                    </a:p>
                  </a:txBody>
                  <a:tcPr/>
                </a:tc>
                <a:tc>
                  <a:txBody>
                    <a:bodyPr/>
                    <a:lstStyle/>
                    <a:p>
                      <a:r>
                        <a:rPr lang="en-GB" sz="1400"/>
                        <a:t>Family attitude to school</a:t>
                      </a:r>
                    </a:p>
                  </a:txBody>
                  <a:tcPr/>
                </a:tc>
                <a:tc>
                  <a:txBody>
                    <a:bodyPr/>
                    <a:lstStyle/>
                    <a:p>
                      <a:r>
                        <a:rPr lang="en-GB" sz="1400"/>
                        <a:t>Peer relationship issues</a:t>
                      </a:r>
                    </a:p>
                  </a:txBody>
                  <a:tcPr/>
                </a:tc>
                <a:extLst>
                  <a:ext uri="{0D108BD9-81ED-4DB2-BD59-A6C34878D82A}">
                    <a16:rowId xmlns:a16="http://schemas.microsoft.com/office/drawing/2014/main" val="3933358394"/>
                  </a:ext>
                </a:extLst>
              </a:tr>
            </a:tbl>
          </a:graphicData>
        </a:graphic>
      </p:graphicFrame>
    </p:spTree>
    <p:extLst>
      <p:ext uri="{BB962C8B-B14F-4D97-AF65-F5344CB8AC3E}">
        <p14:creationId xmlns:p14="http://schemas.microsoft.com/office/powerpoint/2010/main" val="232050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What is the extent of the problem in NA?</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a:xfrm>
            <a:off x="271987" y="2495452"/>
            <a:ext cx="6968067" cy="4351338"/>
          </a:xfrm>
        </p:spPr>
        <p:txBody>
          <a:bodyPr/>
          <a:lstStyle/>
          <a:p>
            <a:pPr marL="0" indent="0">
              <a:buNone/>
            </a:pPr>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10" name="Picture 9">
            <a:extLst>
              <a:ext uri="{FF2B5EF4-FFF2-40B4-BE49-F238E27FC236}">
                <a16:creationId xmlns:a16="http://schemas.microsoft.com/office/drawing/2014/main" id="{4B5FDFD8-DC6F-BE0B-A4F2-B674F81CE845}"/>
              </a:ext>
            </a:extLst>
          </p:cNvPr>
          <p:cNvPicPr>
            <a:picLocks noChangeAspect="1"/>
          </p:cNvPicPr>
          <p:nvPr/>
        </p:nvPicPr>
        <p:blipFill>
          <a:blip r:embed="rId5"/>
          <a:stretch>
            <a:fillRect/>
          </a:stretch>
        </p:blipFill>
        <p:spPr>
          <a:xfrm>
            <a:off x="456108" y="1417639"/>
            <a:ext cx="2926488" cy="4238882"/>
          </a:xfrm>
          <a:prstGeom prst="rect">
            <a:avLst/>
          </a:prstGeom>
        </p:spPr>
      </p:pic>
      <p:graphicFrame>
        <p:nvGraphicFramePr>
          <p:cNvPr id="11" name="Table 5">
            <a:extLst>
              <a:ext uri="{FF2B5EF4-FFF2-40B4-BE49-F238E27FC236}">
                <a16:creationId xmlns:a16="http://schemas.microsoft.com/office/drawing/2014/main" id="{9120CAEE-036E-1384-5308-A7D7D9E57BD2}"/>
              </a:ext>
            </a:extLst>
          </p:cNvPr>
          <p:cNvGraphicFramePr>
            <a:graphicFrameLocks/>
          </p:cNvGraphicFramePr>
          <p:nvPr/>
        </p:nvGraphicFramePr>
        <p:xfrm>
          <a:off x="3721395" y="1417639"/>
          <a:ext cx="7861005" cy="3469723"/>
        </p:xfrm>
        <a:graphic>
          <a:graphicData uri="http://schemas.openxmlformats.org/drawingml/2006/table">
            <a:tbl>
              <a:tblPr firstRow="1" bandRow="1">
                <a:tableStyleId>{5C22544A-7EE6-4342-B048-85BDC9FD1C3A}</a:tableStyleId>
              </a:tblPr>
              <a:tblGrid>
                <a:gridCol w="1572201">
                  <a:extLst>
                    <a:ext uri="{9D8B030D-6E8A-4147-A177-3AD203B41FA5}">
                      <a16:colId xmlns:a16="http://schemas.microsoft.com/office/drawing/2014/main" val="3485222738"/>
                    </a:ext>
                  </a:extLst>
                </a:gridCol>
                <a:gridCol w="1572201">
                  <a:extLst>
                    <a:ext uri="{9D8B030D-6E8A-4147-A177-3AD203B41FA5}">
                      <a16:colId xmlns:a16="http://schemas.microsoft.com/office/drawing/2014/main" val="3747443392"/>
                    </a:ext>
                  </a:extLst>
                </a:gridCol>
                <a:gridCol w="1572201">
                  <a:extLst>
                    <a:ext uri="{9D8B030D-6E8A-4147-A177-3AD203B41FA5}">
                      <a16:colId xmlns:a16="http://schemas.microsoft.com/office/drawing/2014/main" val="4243599284"/>
                    </a:ext>
                  </a:extLst>
                </a:gridCol>
                <a:gridCol w="1572201">
                  <a:extLst>
                    <a:ext uri="{9D8B030D-6E8A-4147-A177-3AD203B41FA5}">
                      <a16:colId xmlns:a16="http://schemas.microsoft.com/office/drawing/2014/main" val="1757986022"/>
                    </a:ext>
                  </a:extLst>
                </a:gridCol>
                <a:gridCol w="1572201">
                  <a:extLst>
                    <a:ext uri="{9D8B030D-6E8A-4147-A177-3AD203B41FA5}">
                      <a16:colId xmlns:a16="http://schemas.microsoft.com/office/drawing/2014/main" val="135403117"/>
                    </a:ext>
                  </a:extLst>
                </a:gridCol>
              </a:tblGrid>
              <a:tr h="838165">
                <a:tc>
                  <a:txBody>
                    <a:bodyPr/>
                    <a:lstStyle/>
                    <a:p>
                      <a:r>
                        <a:rPr lang="en-GB"/>
                        <a:t>Year</a:t>
                      </a:r>
                    </a:p>
                  </a:txBody>
                  <a:tcPr/>
                </a:tc>
                <a:tc>
                  <a:txBody>
                    <a:bodyPr/>
                    <a:lstStyle/>
                    <a:p>
                      <a:r>
                        <a:rPr lang="en-GB"/>
                        <a:t>Pupil Numbers</a:t>
                      </a:r>
                    </a:p>
                  </a:txBody>
                  <a:tcPr/>
                </a:tc>
                <a:tc>
                  <a:txBody>
                    <a:bodyPr/>
                    <a:lstStyle/>
                    <a:p>
                      <a:r>
                        <a:rPr lang="en-GB"/>
                        <a:t>Attendance Rate</a:t>
                      </a:r>
                    </a:p>
                  </a:txBody>
                  <a:tcPr/>
                </a:tc>
                <a:tc>
                  <a:txBody>
                    <a:bodyPr/>
                    <a:lstStyle/>
                    <a:p>
                      <a:r>
                        <a:rPr lang="en-GB"/>
                        <a:t>Under 90%</a:t>
                      </a:r>
                    </a:p>
                  </a:txBody>
                  <a:tcPr/>
                </a:tc>
                <a:tc>
                  <a:txBody>
                    <a:bodyPr/>
                    <a:lstStyle/>
                    <a:p>
                      <a:r>
                        <a:rPr lang="en-GB"/>
                        <a:t>National under 90%</a:t>
                      </a:r>
                    </a:p>
                  </a:txBody>
                  <a:tcPr/>
                </a:tc>
                <a:extLst>
                  <a:ext uri="{0D108BD9-81ED-4DB2-BD59-A6C34878D82A}">
                    <a16:rowId xmlns:a16="http://schemas.microsoft.com/office/drawing/2014/main" val="2694733465"/>
                  </a:ext>
                </a:extLst>
              </a:tr>
              <a:tr h="877186">
                <a:tc>
                  <a:txBody>
                    <a:bodyPr/>
                    <a:lstStyle/>
                    <a:p>
                      <a:r>
                        <a:rPr lang="en-GB"/>
                        <a:t>2018/19</a:t>
                      </a:r>
                    </a:p>
                  </a:txBody>
                  <a:tcPr/>
                </a:tc>
                <a:tc>
                  <a:txBody>
                    <a:bodyPr/>
                    <a:lstStyle/>
                    <a:p>
                      <a:r>
                        <a:rPr lang="en-GB"/>
                        <a:t>18516</a:t>
                      </a:r>
                    </a:p>
                  </a:txBody>
                  <a:tcPr/>
                </a:tc>
                <a:tc>
                  <a:txBody>
                    <a:bodyPr/>
                    <a:lstStyle/>
                    <a:p>
                      <a:r>
                        <a:rPr lang="en-GB"/>
                        <a:t>92.13%</a:t>
                      </a:r>
                    </a:p>
                  </a:txBody>
                  <a:tcPr/>
                </a:tc>
                <a:tc>
                  <a:txBody>
                    <a:bodyPr/>
                    <a:lstStyle/>
                    <a:p>
                      <a:r>
                        <a:rPr lang="en-GB"/>
                        <a:t>4667 (25%)</a:t>
                      </a:r>
                    </a:p>
                  </a:txBody>
                  <a:tcPr/>
                </a:tc>
                <a:tc>
                  <a:txBody>
                    <a:bodyPr/>
                    <a:lstStyle/>
                    <a:p>
                      <a:r>
                        <a:rPr lang="en-GB"/>
                        <a:t>141,502 (21%)</a:t>
                      </a:r>
                    </a:p>
                  </a:txBody>
                  <a:tcPr/>
                </a:tc>
                <a:extLst>
                  <a:ext uri="{0D108BD9-81ED-4DB2-BD59-A6C34878D82A}">
                    <a16:rowId xmlns:a16="http://schemas.microsoft.com/office/drawing/2014/main" val="1932807759"/>
                  </a:ext>
                </a:extLst>
              </a:tr>
              <a:tr h="877186">
                <a:tc>
                  <a:txBody>
                    <a:bodyPr/>
                    <a:lstStyle/>
                    <a:p>
                      <a:r>
                        <a:rPr lang="en-GB"/>
                        <a:t>2021/22</a:t>
                      </a:r>
                    </a:p>
                  </a:txBody>
                  <a:tcPr/>
                </a:tc>
                <a:tc>
                  <a:txBody>
                    <a:bodyPr/>
                    <a:lstStyle/>
                    <a:p>
                      <a:r>
                        <a:rPr lang="en-GB"/>
                        <a:t>18278</a:t>
                      </a:r>
                    </a:p>
                  </a:txBody>
                  <a:tcPr/>
                </a:tc>
                <a:tc>
                  <a:txBody>
                    <a:bodyPr/>
                    <a:lstStyle/>
                    <a:p>
                      <a:r>
                        <a:rPr lang="en-GB"/>
                        <a:t>89.44%</a:t>
                      </a:r>
                    </a:p>
                  </a:txBody>
                  <a:tcPr/>
                </a:tc>
                <a:tc>
                  <a:txBody>
                    <a:bodyPr/>
                    <a:lstStyle/>
                    <a:p>
                      <a:r>
                        <a:rPr lang="en-GB"/>
                        <a:t>7078 (39%)</a:t>
                      </a:r>
                    </a:p>
                  </a:txBody>
                  <a:tcPr/>
                </a:tc>
                <a:tc>
                  <a:txBody>
                    <a:bodyPr/>
                    <a:lstStyle/>
                    <a:p>
                      <a:r>
                        <a:rPr lang="en-GB"/>
                        <a:t>218,787 (34%)</a:t>
                      </a:r>
                    </a:p>
                  </a:txBody>
                  <a:tcPr/>
                </a:tc>
                <a:extLst>
                  <a:ext uri="{0D108BD9-81ED-4DB2-BD59-A6C34878D82A}">
                    <a16:rowId xmlns:a16="http://schemas.microsoft.com/office/drawing/2014/main" val="850874988"/>
                  </a:ext>
                </a:extLst>
              </a:tr>
              <a:tr h="877186">
                <a:tc>
                  <a:txBody>
                    <a:bodyPr/>
                    <a:lstStyle/>
                    <a:p>
                      <a:r>
                        <a:rPr lang="en-GB"/>
                        <a:t>2022/23</a:t>
                      </a:r>
                    </a:p>
                  </a:txBody>
                  <a:tcPr/>
                </a:tc>
                <a:tc>
                  <a:txBody>
                    <a:bodyPr/>
                    <a:lstStyle/>
                    <a:p>
                      <a:r>
                        <a:rPr lang="en-GB"/>
                        <a:t>18169</a:t>
                      </a:r>
                    </a:p>
                  </a:txBody>
                  <a:tcPr/>
                </a:tc>
                <a:tc>
                  <a:txBody>
                    <a:bodyPr/>
                    <a:lstStyle/>
                    <a:p>
                      <a:r>
                        <a:rPr lang="en-GB"/>
                        <a:t>88.78%</a:t>
                      </a:r>
                    </a:p>
                  </a:txBody>
                  <a:tcPr/>
                </a:tc>
                <a:tc>
                  <a:txBody>
                    <a:bodyPr/>
                    <a:lstStyle/>
                    <a:p>
                      <a:r>
                        <a:rPr lang="en-GB"/>
                        <a:t>7171 (39%)</a:t>
                      </a:r>
                    </a:p>
                  </a:txBody>
                  <a:tcPr/>
                </a:tc>
                <a:tc>
                  <a:txBody>
                    <a:bodyPr/>
                    <a:lstStyle/>
                    <a:p>
                      <a:r>
                        <a:rPr lang="en-GB"/>
                        <a:t>210,672 (32%)</a:t>
                      </a:r>
                    </a:p>
                  </a:txBody>
                  <a:tcPr/>
                </a:tc>
                <a:extLst>
                  <a:ext uri="{0D108BD9-81ED-4DB2-BD59-A6C34878D82A}">
                    <a16:rowId xmlns:a16="http://schemas.microsoft.com/office/drawing/2014/main" val="3825006638"/>
                  </a:ext>
                </a:extLst>
              </a:tr>
            </a:tbl>
          </a:graphicData>
        </a:graphic>
      </p:graphicFrame>
    </p:spTree>
    <p:extLst>
      <p:ext uri="{BB962C8B-B14F-4D97-AF65-F5344CB8AC3E}">
        <p14:creationId xmlns:p14="http://schemas.microsoft.com/office/powerpoint/2010/main" val="48069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58F12-1306-206D-CEE8-0F991A7D6481}"/>
              </a:ext>
            </a:extLst>
          </p:cNvPr>
          <p:cNvSpPr>
            <a:spLocks noGrp="1"/>
          </p:cNvSpPr>
          <p:nvPr>
            <p:ph idx="1"/>
          </p:nvPr>
        </p:nvSpPr>
        <p:spPr>
          <a:xfrm>
            <a:off x="618957" y="1886131"/>
            <a:ext cx="5477043" cy="3085738"/>
          </a:xfrm>
        </p:spPr>
        <p:txBody>
          <a:bodyPr/>
          <a:lstStyle/>
          <a:p>
            <a:pPr marL="0" indent="0">
              <a:buNone/>
            </a:pPr>
            <a:r>
              <a:rPr lang="en-GB" sz="2000" b="1"/>
              <a:t>NAC attendance across years</a:t>
            </a:r>
            <a:endParaRPr lang="en-GB" sz="2000"/>
          </a:p>
          <a:p>
            <a:r>
              <a:rPr lang="en-GB" sz="2000"/>
              <a:t>The proportion of pupils who struggled to attend school (i.e., had below 90%, 80% or 50% attendance) increased between 2018/19, 2021/22 and 2022/23.</a:t>
            </a:r>
          </a:p>
          <a:p>
            <a:pPr marL="0" indent="0">
              <a:buNone/>
            </a:pPr>
            <a:endParaRPr lang="en-GB" sz="2000"/>
          </a:p>
          <a:p>
            <a:r>
              <a:rPr lang="en-GB" sz="2000"/>
              <a:t>The proportion of pupils with below 80% and 50% attendance almost doubled between 2018/19 (pre-Covid) and 2022/23 (post-Covid).</a:t>
            </a:r>
          </a:p>
        </p:txBody>
      </p:sp>
      <p:sp>
        <p:nvSpPr>
          <p:cNvPr id="7" name="Title 1">
            <a:extLst>
              <a:ext uri="{FF2B5EF4-FFF2-40B4-BE49-F238E27FC236}">
                <a16:creationId xmlns:a16="http://schemas.microsoft.com/office/drawing/2014/main" id="{07AAC9EE-23FF-8B42-1474-E2D8FCD07F88}"/>
              </a:ext>
            </a:extLst>
          </p:cNvPr>
          <p:cNvSpPr txBox="1">
            <a:spLocks/>
          </p:cNvSpPr>
          <p:nvPr/>
        </p:nvSpPr>
        <p:spPr>
          <a:xfrm>
            <a:off x="315050" y="224558"/>
            <a:ext cx="11056307" cy="1143000"/>
          </a:xfrm>
          <a:prstGeom prst="rect">
            <a:avLst/>
          </a:prstGeom>
        </p:spPr>
        <p:txBody>
          <a:bodyPr/>
          <a:lstStyle>
            <a:lvl1pPr algn="l" defTabSz="912813" rtl="0" eaLnBrk="1" fontAlgn="base" hangingPunct="1">
              <a:lnSpc>
                <a:spcPct val="90000"/>
              </a:lnSpc>
              <a:spcBef>
                <a:spcPct val="0"/>
              </a:spcBef>
              <a:spcAft>
                <a:spcPct val="0"/>
              </a:spcAft>
              <a:defRPr sz="4400" kern="1200">
                <a:solidFill>
                  <a:srgbClr val="0070C0"/>
                </a:solidFill>
                <a:latin typeface="+mj-lt"/>
                <a:ea typeface="+mj-ea"/>
                <a:cs typeface="+mj-cs"/>
              </a:defRPr>
            </a:lvl1pPr>
            <a:lvl2pPr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2pPr>
            <a:lvl3pPr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3pPr>
            <a:lvl4pPr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4pPr>
            <a:lvl5pPr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5pPr>
            <a:lvl6pPr marL="457200"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6pPr>
            <a:lvl7pPr marL="914400"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7pPr>
            <a:lvl8pPr marL="1371600"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8pPr>
            <a:lvl9pPr marL="1828800" algn="l" defTabSz="912813" rtl="0" eaLnBrk="1" fontAlgn="base" hangingPunct="1">
              <a:lnSpc>
                <a:spcPct val="90000"/>
              </a:lnSpc>
              <a:spcBef>
                <a:spcPct val="0"/>
              </a:spcBef>
              <a:spcAft>
                <a:spcPct val="0"/>
              </a:spcAft>
              <a:defRPr sz="4400">
                <a:solidFill>
                  <a:srgbClr val="0070C0"/>
                </a:solidFill>
                <a:latin typeface="Calibri Light" panose="020F0302020204030204" pitchFamily="34" charset="0"/>
              </a:defRPr>
            </a:lvl9pPr>
          </a:lstStyle>
          <a:p>
            <a:pPr marL="0" marR="0" lvl="0" indent="0" algn="ctr" defTabSz="912813" rtl="0" eaLnBrk="1" fontAlgn="base" latinLnBrk="0" hangingPunct="1">
              <a:lnSpc>
                <a:spcPct val="90000"/>
              </a:lnSpc>
              <a:spcBef>
                <a:spcPct val="0"/>
              </a:spcBef>
              <a:spcAft>
                <a:spcPct val="0"/>
              </a:spcAft>
              <a:buClrTx/>
              <a:buSzTx/>
              <a:buFontTx/>
              <a:buNone/>
              <a:tabLst/>
              <a:defRPr/>
            </a:pPr>
            <a:r>
              <a:rPr kumimoji="0" lang="en-GB" sz="3600" b="0" i="0" u="none" strike="noStrike" kern="1200" cap="none" spc="0" normalizeH="0" baseline="0" noProof="0">
                <a:ln>
                  <a:noFill/>
                </a:ln>
                <a:solidFill>
                  <a:srgbClr val="0070C0"/>
                </a:solidFill>
                <a:effectLst/>
                <a:uLnTx/>
                <a:uFillTx/>
                <a:latin typeface="Calibri Light" panose="020F0302020204030204"/>
                <a:ea typeface="+mj-ea"/>
                <a:cs typeface="+mj-cs"/>
              </a:rPr>
              <a:t>Attendance Statistics</a:t>
            </a:r>
          </a:p>
          <a:p>
            <a:pPr marL="0" marR="0" lvl="0" indent="0" algn="ctr" defTabSz="912813" rtl="0" eaLnBrk="1" fontAlgn="base" latinLnBrk="0" hangingPunct="1">
              <a:lnSpc>
                <a:spcPct val="90000"/>
              </a:lnSpc>
              <a:spcBef>
                <a:spcPct val="0"/>
              </a:spcBef>
              <a:spcAft>
                <a:spcPct val="0"/>
              </a:spcAft>
              <a:buClrTx/>
              <a:buSzTx/>
              <a:buFontTx/>
              <a:buNone/>
              <a:tabLst/>
              <a:defRPr/>
            </a:pPr>
            <a:r>
              <a:rPr lang="en-GB" sz="3600">
                <a:latin typeface="Calibri Light" panose="020F0302020204030204"/>
              </a:rPr>
              <a:t>NAC 2018/19, 2021/22 and 2022/23</a:t>
            </a:r>
            <a:endParaRPr kumimoji="0" lang="en-GB" sz="3600" b="0" i="0" u="none" strike="noStrike" kern="1200" cap="none" spc="0" normalizeH="0" baseline="0" noProof="0">
              <a:ln>
                <a:noFill/>
              </a:ln>
              <a:solidFill>
                <a:srgbClr val="0070C0"/>
              </a:solidFill>
              <a:effectLst/>
              <a:uLnTx/>
              <a:uFillTx/>
              <a:latin typeface="Calibri Light" panose="020F0302020204030204"/>
              <a:ea typeface="+mj-ea"/>
              <a:cs typeface="+mj-cs"/>
            </a:endParaRPr>
          </a:p>
        </p:txBody>
      </p:sp>
      <p:cxnSp>
        <p:nvCxnSpPr>
          <p:cNvPr id="10" name="Straight Connector 9">
            <a:extLst>
              <a:ext uri="{FF2B5EF4-FFF2-40B4-BE49-F238E27FC236}">
                <a16:creationId xmlns:a16="http://schemas.microsoft.com/office/drawing/2014/main" id="{4F357B8E-8445-3101-6F65-A81E7305833D}"/>
              </a:ext>
            </a:extLst>
          </p:cNvPr>
          <p:cNvCxnSpPr/>
          <p:nvPr/>
        </p:nvCxnSpPr>
        <p:spPr>
          <a:xfrm>
            <a:off x="740780" y="1367558"/>
            <a:ext cx="9410217"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2" name="Chart 1">
            <a:extLst>
              <a:ext uri="{FF2B5EF4-FFF2-40B4-BE49-F238E27FC236}">
                <a16:creationId xmlns:a16="http://schemas.microsoft.com/office/drawing/2014/main" id="{BF1B5F07-E052-4C00-C498-74505CA9A721}"/>
              </a:ext>
            </a:extLst>
          </p:cNvPr>
          <p:cNvGraphicFramePr>
            <a:graphicFrameLocks/>
          </p:cNvGraphicFramePr>
          <p:nvPr/>
        </p:nvGraphicFramePr>
        <p:xfrm>
          <a:off x="6199833" y="1487157"/>
          <a:ext cx="5014128" cy="45920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5329A72-1660-D30C-E674-C12EA529D9FC}"/>
              </a:ext>
            </a:extLst>
          </p:cNvPr>
          <p:cNvSpPr/>
          <p:nvPr/>
        </p:nvSpPr>
        <p:spPr>
          <a:xfrm>
            <a:off x="917653" y="5057959"/>
            <a:ext cx="4528235" cy="864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a:t>Below 90% attendance = 1 day missed per fortnight</a:t>
            </a:r>
          </a:p>
          <a:p>
            <a:pPr algn="ctr"/>
            <a:r>
              <a:rPr lang="en-GB" sz="1600" i="1"/>
              <a:t>Below 80% attendance = 1 day missed per week</a:t>
            </a:r>
          </a:p>
          <a:p>
            <a:pPr algn="ctr"/>
            <a:r>
              <a:rPr lang="en-GB" sz="1600" i="1"/>
              <a:t>Below 50% attendance = 2.5 days missed per week</a:t>
            </a:r>
          </a:p>
        </p:txBody>
      </p:sp>
    </p:spTree>
    <p:extLst>
      <p:ext uri="{BB962C8B-B14F-4D97-AF65-F5344CB8AC3E}">
        <p14:creationId xmlns:p14="http://schemas.microsoft.com/office/powerpoint/2010/main" val="311572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5737-8ADE-BA86-F600-1C34871E66B4}"/>
              </a:ext>
            </a:extLst>
          </p:cNvPr>
          <p:cNvSpPr>
            <a:spLocks noGrp="1"/>
          </p:cNvSpPr>
          <p:nvPr>
            <p:ph type="title"/>
          </p:nvPr>
        </p:nvSpPr>
        <p:spPr>
          <a:xfrm>
            <a:off x="127591" y="254516"/>
            <a:ext cx="12064409" cy="661683"/>
          </a:xfrm>
        </p:spPr>
        <p:txBody>
          <a:bodyPr/>
          <a:lstStyle/>
          <a:p>
            <a:pPr algn="ctr"/>
            <a:r>
              <a:rPr lang="en-GB" sz="3200"/>
              <a:t>Comparing NAC with national average – below 90% attendance</a:t>
            </a:r>
          </a:p>
        </p:txBody>
      </p:sp>
      <p:sp>
        <p:nvSpPr>
          <p:cNvPr id="6" name="TextBox 5">
            <a:extLst>
              <a:ext uri="{FF2B5EF4-FFF2-40B4-BE49-F238E27FC236}">
                <a16:creationId xmlns:a16="http://schemas.microsoft.com/office/drawing/2014/main" id="{86386080-2978-EC47-FAA3-23E1B1CCEF0A}"/>
              </a:ext>
            </a:extLst>
          </p:cNvPr>
          <p:cNvSpPr txBox="1"/>
          <p:nvPr/>
        </p:nvSpPr>
        <p:spPr>
          <a:xfrm>
            <a:off x="659219" y="5917240"/>
            <a:ext cx="7963786" cy="307777"/>
          </a:xfrm>
          <a:prstGeom prst="rect">
            <a:avLst/>
          </a:prstGeom>
          <a:noFill/>
        </p:spPr>
        <p:txBody>
          <a:bodyPr wrap="square" rtlCol="0">
            <a:spAutoFit/>
          </a:bodyPr>
          <a:lstStyle/>
          <a:p>
            <a:r>
              <a:rPr lang="en-GB" sz="1400" i="1"/>
              <a:t>National average sourced from the Commission on School Reform (2023)</a:t>
            </a:r>
          </a:p>
        </p:txBody>
      </p:sp>
      <p:graphicFrame>
        <p:nvGraphicFramePr>
          <p:cNvPr id="4" name="Chart 3">
            <a:extLst>
              <a:ext uri="{FF2B5EF4-FFF2-40B4-BE49-F238E27FC236}">
                <a16:creationId xmlns:a16="http://schemas.microsoft.com/office/drawing/2014/main" id="{366B4B15-227F-52FC-0CCA-45992AE66A12}"/>
              </a:ext>
            </a:extLst>
          </p:cNvPr>
          <p:cNvGraphicFramePr>
            <a:graphicFrameLocks/>
          </p:cNvGraphicFramePr>
          <p:nvPr/>
        </p:nvGraphicFramePr>
        <p:xfrm>
          <a:off x="990157" y="1010092"/>
          <a:ext cx="5771267" cy="467401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87A2BE2A-611A-B974-277C-5E95ED0D02B5}"/>
              </a:ext>
            </a:extLst>
          </p:cNvPr>
          <p:cNvSpPr>
            <a:spLocks noGrp="1"/>
          </p:cNvSpPr>
          <p:nvPr>
            <p:ph idx="1"/>
          </p:nvPr>
        </p:nvSpPr>
        <p:spPr>
          <a:xfrm>
            <a:off x="7262037" y="1529338"/>
            <a:ext cx="4578704" cy="3103662"/>
          </a:xfrm>
        </p:spPr>
        <p:txBody>
          <a:bodyPr>
            <a:normAutofit lnSpcReduction="10000"/>
          </a:bodyPr>
          <a:lstStyle/>
          <a:p>
            <a:r>
              <a:rPr lang="en-GB" sz="1800"/>
              <a:t>North Ayrshire had higher proportions of pupils with below 90% attendance than the national average across all years.</a:t>
            </a:r>
          </a:p>
          <a:p>
            <a:pPr marL="0" indent="0">
              <a:buNone/>
            </a:pPr>
            <a:endParaRPr lang="en-GB" sz="1800"/>
          </a:p>
          <a:p>
            <a:r>
              <a:rPr lang="en-GB" sz="1800"/>
              <a:t>The proportion of pupils with below 90% attendance increased each year in North Ayrshire.</a:t>
            </a:r>
          </a:p>
          <a:p>
            <a:endParaRPr lang="en-GB" sz="1800"/>
          </a:p>
          <a:p>
            <a:r>
              <a:rPr lang="en-GB" sz="1800"/>
              <a:t>Whereas the national average increased between 2018/19 and 2021/22 before falling slightly in 2022/23.</a:t>
            </a:r>
          </a:p>
        </p:txBody>
      </p:sp>
      <p:sp>
        <p:nvSpPr>
          <p:cNvPr id="7" name="Rectangle 6">
            <a:extLst>
              <a:ext uri="{FF2B5EF4-FFF2-40B4-BE49-F238E27FC236}">
                <a16:creationId xmlns:a16="http://schemas.microsoft.com/office/drawing/2014/main" id="{CB721D96-5571-125E-42C3-2EA4B28B8432}"/>
              </a:ext>
            </a:extLst>
          </p:cNvPr>
          <p:cNvSpPr/>
          <p:nvPr/>
        </p:nvSpPr>
        <p:spPr>
          <a:xfrm>
            <a:off x="7432158" y="5004665"/>
            <a:ext cx="4010859" cy="5561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a:t>Below 90% attendance = 1 day missed per fortnight</a:t>
            </a:r>
          </a:p>
        </p:txBody>
      </p:sp>
    </p:spTree>
    <p:extLst>
      <p:ext uri="{BB962C8B-B14F-4D97-AF65-F5344CB8AC3E}">
        <p14:creationId xmlns:p14="http://schemas.microsoft.com/office/powerpoint/2010/main" val="1754752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5737-8ADE-BA86-F600-1C34871E66B4}"/>
              </a:ext>
            </a:extLst>
          </p:cNvPr>
          <p:cNvSpPr>
            <a:spLocks noGrp="1"/>
          </p:cNvSpPr>
          <p:nvPr>
            <p:ph type="title"/>
          </p:nvPr>
        </p:nvSpPr>
        <p:spPr>
          <a:xfrm>
            <a:off x="127591" y="254516"/>
            <a:ext cx="12064409" cy="661683"/>
          </a:xfrm>
        </p:spPr>
        <p:txBody>
          <a:bodyPr/>
          <a:lstStyle/>
          <a:p>
            <a:pPr algn="ctr"/>
            <a:r>
              <a:rPr lang="en-GB" sz="3200"/>
              <a:t>Comparing NAC with national average – below 80% attendance</a:t>
            </a:r>
          </a:p>
        </p:txBody>
      </p:sp>
      <p:sp>
        <p:nvSpPr>
          <p:cNvPr id="6" name="TextBox 5">
            <a:extLst>
              <a:ext uri="{FF2B5EF4-FFF2-40B4-BE49-F238E27FC236}">
                <a16:creationId xmlns:a16="http://schemas.microsoft.com/office/drawing/2014/main" id="{86386080-2978-EC47-FAA3-23E1B1CCEF0A}"/>
              </a:ext>
            </a:extLst>
          </p:cNvPr>
          <p:cNvSpPr txBox="1"/>
          <p:nvPr/>
        </p:nvSpPr>
        <p:spPr>
          <a:xfrm>
            <a:off x="659219" y="5964865"/>
            <a:ext cx="7963786" cy="307777"/>
          </a:xfrm>
          <a:prstGeom prst="rect">
            <a:avLst/>
          </a:prstGeom>
          <a:noFill/>
        </p:spPr>
        <p:txBody>
          <a:bodyPr wrap="square" rtlCol="0">
            <a:spAutoFit/>
          </a:bodyPr>
          <a:lstStyle/>
          <a:p>
            <a:r>
              <a:rPr lang="en-GB" sz="1400" i="1"/>
              <a:t>National average sourced from the Commission on School Reform (2023)</a:t>
            </a:r>
          </a:p>
        </p:txBody>
      </p:sp>
      <p:sp>
        <p:nvSpPr>
          <p:cNvPr id="5" name="Content Placeholder 2">
            <a:extLst>
              <a:ext uri="{FF2B5EF4-FFF2-40B4-BE49-F238E27FC236}">
                <a16:creationId xmlns:a16="http://schemas.microsoft.com/office/drawing/2014/main" id="{87A2BE2A-611A-B974-277C-5E95ED0D02B5}"/>
              </a:ext>
            </a:extLst>
          </p:cNvPr>
          <p:cNvSpPr>
            <a:spLocks noGrp="1"/>
          </p:cNvSpPr>
          <p:nvPr>
            <p:ph idx="1"/>
          </p:nvPr>
        </p:nvSpPr>
        <p:spPr>
          <a:xfrm>
            <a:off x="7240772" y="1515917"/>
            <a:ext cx="4490845" cy="3880117"/>
          </a:xfrm>
        </p:spPr>
        <p:txBody>
          <a:bodyPr/>
          <a:lstStyle/>
          <a:p>
            <a:r>
              <a:rPr lang="en-GB" sz="1800"/>
              <a:t>In 2018/19, North Ayrshire had similar proportion of pupils with below 80% attendance to the national average (NAC: 8%/ National: 7.8%)</a:t>
            </a:r>
          </a:p>
          <a:p>
            <a:endParaRPr lang="en-GB" sz="1800"/>
          </a:p>
          <a:p>
            <a:r>
              <a:rPr lang="en-GB" sz="1800"/>
              <a:t>The proportion of pupils with below 80% attendance has increased each year in North Ayrshire.</a:t>
            </a:r>
          </a:p>
          <a:p>
            <a:endParaRPr lang="en-GB" sz="1800"/>
          </a:p>
          <a:p>
            <a:r>
              <a:rPr lang="en-GB" sz="1800"/>
              <a:t>Whereas nationally the proportion of pupils with below 80% attendance increased  in 2021/22 before remaining steady in 2022/23.</a:t>
            </a:r>
          </a:p>
        </p:txBody>
      </p:sp>
      <p:sp>
        <p:nvSpPr>
          <p:cNvPr id="7" name="Rectangle 6">
            <a:extLst>
              <a:ext uri="{FF2B5EF4-FFF2-40B4-BE49-F238E27FC236}">
                <a16:creationId xmlns:a16="http://schemas.microsoft.com/office/drawing/2014/main" id="{CB721D96-5571-125E-42C3-2EA4B28B8432}"/>
              </a:ext>
            </a:extLst>
          </p:cNvPr>
          <p:cNvSpPr/>
          <p:nvPr/>
        </p:nvSpPr>
        <p:spPr>
          <a:xfrm>
            <a:off x="7700181" y="5492287"/>
            <a:ext cx="3618853" cy="47845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i="1"/>
              <a:t>Below 80% attendance = 1 day missed per week</a:t>
            </a:r>
          </a:p>
        </p:txBody>
      </p:sp>
      <p:graphicFrame>
        <p:nvGraphicFramePr>
          <p:cNvPr id="3" name="Chart 2">
            <a:extLst>
              <a:ext uri="{FF2B5EF4-FFF2-40B4-BE49-F238E27FC236}">
                <a16:creationId xmlns:a16="http://schemas.microsoft.com/office/drawing/2014/main" id="{9822651A-3BB5-D5F7-CDB1-AD7045D258B2}"/>
              </a:ext>
            </a:extLst>
          </p:cNvPr>
          <p:cNvGraphicFramePr>
            <a:graphicFrameLocks/>
          </p:cNvGraphicFramePr>
          <p:nvPr/>
        </p:nvGraphicFramePr>
        <p:xfrm>
          <a:off x="872966" y="916199"/>
          <a:ext cx="6367806" cy="4952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680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0E3CD-B474-2B73-B0BA-D0139E64143B}"/>
              </a:ext>
            </a:extLst>
          </p:cNvPr>
          <p:cNvSpPr/>
          <p:nvPr/>
        </p:nvSpPr>
        <p:spPr>
          <a:xfrm>
            <a:off x="1189973" y="1474894"/>
            <a:ext cx="9494728" cy="45626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What does some of the research tell us about what can support attendance?</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a:xfrm>
            <a:off x="1252603" y="1645122"/>
            <a:ext cx="9507255" cy="4351338"/>
          </a:xfrm>
        </p:spPr>
        <p:txBody>
          <a:bodyPr>
            <a:normAutofit/>
          </a:bodyPr>
          <a:lstStyle/>
          <a:p>
            <a:r>
              <a:rPr lang="en-GB"/>
              <a:t>A sense of belonging in school</a:t>
            </a:r>
          </a:p>
          <a:p>
            <a:r>
              <a:rPr lang="en-GB"/>
              <a:t>Positive relationships with staff and peers</a:t>
            </a:r>
          </a:p>
          <a:p>
            <a:r>
              <a:rPr lang="en-GB"/>
              <a:t>Appropriate learning and teaching</a:t>
            </a:r>
          </a:p>
          <a:p>
            <a:r>
              <a:rPr lang="en-GB"/>
              <a:t>Building up engagement and confidence in learning</a:t>
            </a:r>
          </a:p>
          <a:p>
            <a:r>
              <a:rPr lang="en-GB"/>
              <a:t>Good communication between families, other agencies and school</a:t>
            </a:r>
          </a:p>
          <a:p>
            <a:r>
              <a:rPr lang="en-GB"/>
              <a:t>Appropriate and timely early intervention</a:t>
            </a:r>
          </a:p>
          <a:p>
            <a:r>
              <a:rPr lang="en-GB"/>
              <a:t>Awareness of and assessment of factors impacting attendance and ensuring appropriate supports to meet this</a:t>
            </a:r>
          </a:p>
          <a:p>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287503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4CE0-9F32-3347-CDDB-D2E3F1FAA582}"/>
              </a:ext>
            </a:extLst>
          </p:cNvPr>
          <p:cNvSpPr>
            <a:spLocks noGrp="1"/>
          </p:cNvSpPr>
          <p:nvPr>
            <p:ph type="title"/>
          </p:nvPr>
        </p:nvSpPr>
        <p:spPr>
          <a:xfrm>
            <a:off x="679450" y="278457"/>
            <a:ext cx="10515600" cy="1325563"/>
          </a:xfrm>
        </p:spPr>
        <p:txBody>
          <a:bodyPr/>
          <a:lstStyle/>
          <a:p>
            <a:r>
              <a:rPr lang="en-GB" sz="3200"/>
              <a:t>Q: </a:t>
            </a:r>
            <a:r>
              <a:rPr lang="en-GB" sz="3200" b="1"/>
              <a:t>What approaches do schools use to support attendance?</a:t>
            </a:r>
          </a:p>
        </p:txBody>
      </p:sp>
      <p:sp>
        <p:nvSpPr>
          <p:cNvPr id="4" name="Content Placeholder 3">
            <a:extLst>
              <a:ext uri="{FF2B5EF4-FFF2-40B4-BE49-F238E27FC236}">
                <a16:creationId xmlns:a16="http://schemas.microsoft.com/office/drawing/2014/main" id="{5F4B4D21-2D74-60A3-1A20-35921B592F5F}"/>
              </a:ext>
            </a:extLst>
          </p:cNvPr>
          <p:cNvSpPr>
            <a:spLocks noGrp="1"/>
          </p:cNvSpPr>
          <p:nvPr>
            <p:ph idx="1"/>
          </p:nvPr>
        </p:nvSpPr>
        <p:spPr>
          <a:xfrm>
            <a:off x="1077518" y="2069466"/>
            <a:ext cx="3111500" cy="2719067"/>
          </a:xfrm>
        </p:spPr>
        <p:style>
          <a:lnRef idx="2">
            <a:schemeClr val="accent2"/>
          </a:lnRef>
          <a:fillRef idx="1">
            <a:schemeClr val="lt1"/>
          </a:fillRef>
          <a:effectRef idx="0">
            <a:schemeClr val="accent2"/>
          </a:effectRef>
          <a:fontRef idx="minor">
            <a:schemeClr val="dk1"/>
          </a:fontRef>
        </p:style>
        <p:txBody>
          <a:bodyPr/>
          <a:lstStyle/>
          <a:p>
            <a:pPr marL="0" indent="0">
              <a:buNone/>
            </a:pPr>
            <a:r>
              <a:rPr lang="en-GB" sz="2000"/>
              <a:t>The most common approaches used to support attendance were: </a:t>
            </a:r>
          </a:p>
          <a:p>
            <a:pPr lvl="1"/>
            <a:r>
              <a:rPr lang="en-GB" sz="1800" b="1">
                <a:solidFill>
                  <a:schemeClr val="accent2">
                    <a:lumMod val="75000"/>
                  </a:schemeClr>
                </a:solidFill>
              </a:rPr>
              <a:t>Nurturing relationships within the school</a:t>
            </a:r>
          </a:p>
          <a:p>
            <a:pPr lvl="1"/>
            <a:r>
              <a:rPr lang="en-GB" sz="1800" b="1">
                <a:solidFill>
                  <a:schemeClr val="accent5">
                    <a:lumMod val="75000"/>
                  </a:schemeClr>
                </a:solidFill>
              </a:rPr>
              <a:t>Differentiated learning and teaching to meet learner needs</a:t>
            </a:r>
          </a:p>
          <a:p>
            <a:pPr lvl="1"/>
            <a:r>
              <a:rPr lang="en-GB" sz="1800" b="1">
                <a:solidFill>
                  <a:srgbClr val="0070C0"/>
                </a:solidFill>
              </a:rPr>
              <a:t>Parental engagement</a:t>
            </a:r>
          </a:p>
        </p:txBody>
      </p:sp>
      <p:grpSp>
        <p:nvGrpSpPr>
          <p:cNvPr id="9" name="Group 8">
            <a:extLst>
              <a:ext uri="{FF2B5EF4-FFF2-40B4-BE49-F238E27FC236}">
                <a16:creationId xmlns:a16="http://schemas.microsoft.com/office/drawing/2014/main" id="{61130E8E-FC17-B8F8-AA2A-F479A03BF2AF}"/>
              </a:ext>
            </a:extLst>
          </p:cNvPr>
          <p:cNvGrpSpPr/>
          <p:nvPr/>
        </p:nvGrpSpPr>
        <p:grpSpPr>
          <a:xfrm>
            <a:off x="4189018" y="1138574"/>
            <a:ext cx="8104583" cy="5234528"/>
            <a:chOff x="5314770" y="1188431"/>
            <a:chExt cx="6787602" cy="4980063"/>
          </a:xfrm>
        </p:grpSpPr>
        <p:graphicFrame>
          <p:nvGraphicFramePr>
            <p:cNvPr id="6" name="Chart 5">
              <a:extLst>
                <a:ext uri="{FF2B5EF4-FFF2-40B4-BE49-F238E27FC236}">
                  <a16:creationId xmlns:a16="http://schemas.microsoft.com/office/drawing/2014/main" id="{73350A72-4E22-817F-ACB9-BE35A7A51CE1}"/>
                </a:ext>
              </a:extLst>
            </p:cNvPr>
            <p:cNvGraphicFramePr>
              <a:graphicFrameLocks/>
            </p:cNvGraphicFramePr>
            <p:nvPr/>
          </p:nvGraphicFramePr>
          <p:xfrm>
            <a:off x="5314770" y="1188431"/>
            <a:ext cx="6522244"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35CB09E-8E99-5F3E-F08E-DE6BFC44235A}"/>
                </a:ext>
              </a:extLst>
            </p:cNvPr>
            <p:cNvSpPr txBox="1"/>
            <p:nvPr/>
          </p:nvSpPr>
          <p:spPr>
            <a:xfrm>
              <a:off x="8253703" y="5706829"/>
              <a:ext cx="749300" cy="461665"/>
            </a:xfrm>
            <a:prstGeom prst="rect">
              <a:avLst/>
            </a:prstGeom>
            <a:noFill/>
          </p:spPr>
          <p:txBody>
            <a:bodyPr wrap="square" rtlCol="0">
              <a:spAutoFit/>
            </a:bodyPr>
            <a:lstStyle/>
            <a:p>
              <a:pPr algn="ctr"/>
              <a:r>
                <a:rPr lang="en-GB" sz="1200">
                  <a:solidFill>
                    <a:schemeClr val="tx1">
                      <a:lumMod val="65000"/>
                      <a:lumOff val="35000"/>
                    </a:schemeClr>
                  </a:solidFill>
                </a:rPr>
                <a:t>Very rarely</a:t>
              </a:r>
            </a:p>
          </p:txBody>
        </p:sp>
        <p:sp>
          <p:nvSpPr>
            <p:cNvPr id="8" name="TextBox 7">
              <a:extLst>
                <a:ext uri="{FF2B5EF4-FFF2-40B4-BE49-F238E27FC236}">
                  <a16:creationId xmlns:a16="http://schemas.microsoft.com/office/drawing/2014/main" id="{AA6FCD47-590B-8BB9-2A88-C131C26E595B}"/>
                </a:ext>
              </a:extLst>
            </p:cNvPr>
            <p:cNvSpPr txBox="1"/>
            <p:nvPr/>
          </p:nvSpPr>
          <p:spPr>
            <a:xfrm>
              <a:off x="11073672" y="5704803"/>
              <a:ext cx="1028700" cy="461665"/>
            </a:xfrm>
            <a:prstGeom prst="rect">
              <a:avLst/>
            </a:prstGeom>
            <a:noFill/>
          </p:spPr>
          <p:txBody>
            <a:bodyPr wrap="square" rtlCol="0">
              <a:spAutoFit/>
            </a:bodyPr>
            <a:lstStyle/>
            <a:p>
              <a:pPr algn="ctr"/>
              <a:r>
                <a:rPr lang="en-GB" sz="1200">
                  <a:solidFill>
                    <a:schemeClr val="tx1">
                      <a:lumMod val="65000"/>
                      <a:lumOff val="35000"/>
                    </a:schemeClr>
                  </a:solidFill>
                </a:rPr>
                <a:t>Very frequently</a:t>
              </a:r>
            </a:p>
          </p:txBody>
        </p:sp>
      </p:grpSp>
      <p:cxnSp>
        <p:nvCxnSpPr>
          <p:cNvPr id="10" name="Straight Connector 9">
            <a:extLst>
              <a:ext uri="{FF2B5EF4-FFF2-40B4-BE49-F238E27FC236}">
                <a16:creationId xmlns:a16="http://schemas.microsoft.com/office/drawing/2014/main" id="{3C2938BB-365D-36B2-B770-685DF0A99B94}"/>
              </a:ext>
            </a:extLst>
          </p:cNvPr>
          <p:cNvCxnSpPr/>
          <p:nvPr/>
        </p:nvCxnSpPr>
        <p:spPr>
          <a:xfrm>
            <a:off x="679450" y="386292"/>
            <a:ext cx="108331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9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B3C8-05E0-3047-9927-443E56B7FB44}"/>
              </a:ext>
            </a:extLst>
          </p:cNvPr>
          <p:cNvSpPr>
            <a:spLocks noGrp="1"/>
          </p:cNvSpPr>
          <p:nvPr>
            <p:ph type="title"/>
          </p:nvPr>
        </p:nvSpPr>
        <p:spPr/>
        <p:txBody>
          <a:bodyPr/>
          <a:lstStyle/>
          <a:p>
            <a:r>
              <a:rPr lang="en-GB"/>
              <a:t>Comparing stakeholder views</a:t>
            </a:r>
          </a:p>
        </p:txBody>
      </p:sp>
      <p:graphicFrame>
        <p:nvGraphicFramePr>
          <p:cNvPr id="4" name="Content Placeholder 3">
            <a:extLst>
              <a:ext uri="{FF2B5EF4-FFF2-40B4-BE49-F238E27FC236}">
                <a16:creationId xmlns:a16="http://schemas.microsoft.com/office/drawing/2014/main" id="{E060347D-1CDB-A606-B718-133EB803834A}"/>
              </a:ext>
            </a:extLst>
          </p:cNvPr>
          <p:cNvGraphicFramePr>
            <a:graphicFrameLocks noGrp="1"/>
          </p:cNvGraphicFramePr>
          <p:nvPr>
            <p:ph idx="1"/>
          </p:nvPr>
        </p:nvGraphicFramePr>
        <p:xfrm>
          <a:off x="4396636" y="1629024"/>
          <a:ext cx="6851586" cy="3595944"/>
        </p:xfrm>
        <a:graphic>
          <a:graphicData uri="http://schemas.openxmlformats.org/drawingml/2006/table">
            <a:tbl>
              <a:tblPr firstRow="1" bandRow="1">
                <a:tableStyleId>{EB9631B5-78F2-41C9-869B-9F39066F8104}</a:tableStyleId>
              </a:tblPr>
              <a:tblGrid>
                <a:gridCol w="1144369">
                  <a:extLst>
                    <a:ext uri="{9D8B030D-6E8A-4147-A177-3AD203B41FA5}">
                      <a16:colId xmlns:a16="http://schemas.microsoft.com/office/drawing/2014/main" val="338445988"/>
                    </a:ext>
                  </a:extLst>
                </a:gridCol>
                <a:gridCol w="1234368">
                  <a:extLst>
                    <a:ext uri="{9D8B030D-6E8A-4147-A177-3AD203B41FA5}">
                      <a16:colId xmlns:a16="http://schemas.microsoft.com/office/drawing/2014/main" val="3877920495"/>
                    </a:ext>
                  </a:extLst>
                </a:gridCol>
                <a:gridCol w="1156772">
                  <a:extLst>
                    <a:ext uri="{9D8B030D-6E8A-4147-A177-3AD203B41FA5}">
                      <a16:colId xmlns:a16="http://schemas.microsoft.com/office/drawing/2014/main" val="4121221093"/>
                    </a:ext>
                  </a:extLst>
                </a:gridCol>
                <a:gridCol w="1027339">
                  <a:extLst>
                    <a:ext uri="{9D8B030D-6E8A-4147-A177-3AD203B41FA5}">
                      <a16:colId xmlns:a16="http://schemas.microsoft.com/office/drawing/2014/main" val="2183532794"/>
                    </a:ext>
                  </a:extLst>
                </a:gridCol>
                <a:gridCol w="1010781">
                  <a:extLst>
                    <a:ext uri="{9D8B030D-6E8A-4147-A177-3AD203B41FA5}">
                      <a16:colId xmlns:a16="http://schemas.microsoft.com/office/drawing/2014/main" val="1848676623"/>
                    </a:ext>
                  </a:extLst>
                </a:gridCol>
                <a:gridCol w="1277957">
                  <a:extLst>
                    <a:ext uri="{9D8B030D-6E8A-4147-A177-3AD203B41FA5}">
                      <a16:colId xmlns:a16="http://schemas.microsoft.com/office/drawing/2014/main" val="4246789101"/>
                    </a:ext>
                  </a:extLst>
                </a:gridCol>
              </a:tblGrid>
              <a:tr h="919874">
                <a:tc>
                  <a:txBody>
                    <a:bodyPr/>
                    <a:lstStyle/>
                    <a:p>
                      <a:r>
                        <a:rPr lang="en-GB" sz="1400"/>
                        <a:t>Most common </a:t>
                      </a:r>
                    </a:p>
                  </a:txBody>
                  <a:tcPr/>
                </a:tc>
                <a:tc>
                  <a:txBody>
                    <a:bodyPr/>
                    <a:lstStyle/>
                    <a:p>
                      <a:r>
                        <a:rPr lang="en-GB" sz="1400"/>
                        <a:t>Parents/ carers – Higher attendance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Parents/ carers – Lower attendance</a:t>
                      </a:r>
                    </a:p>
                  </a:txBody>
                  <a:tcPr/>
                </a:tc>
                <a:tc>
                  <a:txBody>
                    <a:bodyPr/>
                    <a:lstStyle/>
                    <a:p>
                      <a:r>
                        <a:rPr lang="en-GB" sz="1400"/>
                        <a:t>Children - Primary</a:t>
                      </a:r>
                    </a:p>
                  </a:txBody>
                  <a:tcPr/>
                </a:tc>
                <a:tc>
                  <a:txBody>
                    <a:bodyPr/>
                    <a:lstStyle/>
                    <a:p>
                      <a:r>
                        <a:rPr lang="en-GB" sz="1400"/>
                        <a:t>Children - Secondary</a:t>
                      </a:r>
                    </a:p>
                  </a:txBody>
                  <a:tcPr/>
                </a:tc>
                <a:tc>
                  <a:txBody>
                    <a:bodyPr/>
                    <a:lstStyle/>
                    <a:p>
                      <a:r>
                        <a:rPr lang="en-GB" sz="1400"/>
                        <a:t>School SLT</a:t>
                      </a:r>
                    </a:p>
                  </a:txBody>
                  <a:tcPr/>
                </a:tc>
                <a:extLst>
                  <a:ext uri="{0D108BD9-81ED-4DB2-BD59-A6C34878D82A}">
                    <a16:rowId xmlns:a16="http://schemas.microsoft.com/office/drawing/2014/main" val="3926173617"/>
                  </a:ext>
                </a:extLst>
              </a:tr>
              <a:tr h="811316">
                <a:tc>
                  <a:txBody>
                    <a:bodyPr/>
                    <a:lstStyle/>
                    <a:p>
                      <a:r>
                        <a:rPr lang="en-GB" sz="1400"/>
                        <a:t>1st</a:t>
                      </a:r>
                    </a:p>
                  </a:txBody>
                  <a:tcPr/>
                </a:tc>
                <a:tc>
                  <a:txBody>
                    <a:bodyPr/>
                    <a:lstStyle/>
                    <a:p>
                      <a:r>
                        <a:rPr lang="en-GB" sz="1400"/>
                        <a:t>Relationships with children</a:t>
                      </a:r>
                    </a:p>
                  </a:txBody>
                  <a:tcPr/>
                </a:tc>
                <a:tc>
                  <a:txBody>
                    <a:bodyPr/>
                    <a:lstStyle/>
                    <a:p>
                      <a:r>
                        <a:rPr lang="en-GB" sz="1400"/>
                        <a:t>Bespoke timetables</a:t>
                      </a:r>
                    </a:p>
                  </a:txBody>
                  <a:tcPr/>
                </a:tc>
                <a:tc>
                  <a:txBody>
                    <a:bodyPr/>
                    <a:lstStyle/>
                    <a:p>
                      <a:r>
                        <a:rPr lang="en-GB" sz="1400"/>
                        <a:t>Clubs or activities</a:t>
                      </a:r>
                    </a:p>
                  </a:txBody>
                  <a:tcPr/>
                </a:tc>
                <a:tc>
                  <a:txBody>
                    <a:bodyPr/>
                    <a:lstStyle/>
                    <a:p>
                      <a:r>
                        <a:rPr lang="en-GB" sz="1400"/>
                        <a:t>Learning at the right level</a:t>
                      </a:r>
                    </a:p>
                  </a:txBody>
                  <a:tcPr/>
                </a:tc>
                <a:tc>
                  <a:txBody>
                    <a:bodyPr/>
                    <a:lstStyle/>
                    <a:p>
                      <a:r>
                        <a:rPr lang="en-GB" sz="1400"/>
                        <a:t>Relationships with children</a:t>
                      </a:r>
                    </a:p>
                  </a:txBody>
                  <a:tcPr/>
                </a:tc>
                <a:extLst>
                  <a:ext uri="{0D108BD9-81ED-4DB2-BD59-A6C34878D82A}">
                    <a16:rowId xmlns:a16="http://schemas.microsoft.com/office/drawing/2014/main" val="4077085679"/>
                  </a:ext>
                </a:extLst>
              </a:tr>
              <a:tr h="919874">
                <a:tc>
                  <a:txBody>
                    <a:bodyPr/>
                    <a:lstStyle/>
                    <a:p>
                      <a:r>
                        <a:rPr lang="en-GB" sz="1400"/>
                        <a:t>2nd</a:t>
                      </a:r>
                    </a:p>
                  </a:txBody>
                  <a:tcPr/>
                </a:tc>
                <a:tc>
                  <a:txBody>
                    <a:bodyPr/>
                    <a:lstStyle/>
                    <a:p>
                      <a:r>
                        <a:rPr lang="en-GB" sz="1400"/>
                        <a:t>Use of technology</a:t>
                      </a:r>
                    </a:p>
                  </a:txBody>
                  <a:tcPr/>
                </a:tc>
                <a:tc>
                  <a:txBody>
                    <a:bodyPr/>
                    <a:lstStyle/>
                    <a:p>
                      <a:r>
                        <a:rPr lang="en-GB" sz="1400"/>
                        <a:t>Use of technology</a:t>
                      </a:r>
                    </a:p>
                  </a:txBody>
                  <a:tcPr/>
                </a:tc>
                <a:tc>
                  <a:txBody>
                    <a:bodyPr/>
                    <a:lstStyle/>
                    <a:p>
                      <a:r>
                        <a:rPr lang="en-GB" sz="1400"/>
                        <a:t>Learning at the right level</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Use of technology</a:t>
                      </a:r>
                    </a:p>
                    <a:p>
                      <a:endParaRPr lang="en-GB" sz="140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Learning at the right level</a:t>
                      </a:r>
                    </a:p>
                    <a:p>
                      <a:endParaRPr lang="en-GB" sz="1400"/>
                    </a:p>
                  </a:txBody>
                  <a:tcPr/>
                </a:tc>
                <a:extLst>
                  <a:ext uri="{0D108BD9-81ED-4DB2-BD59-A6C34878D82A}">
                    <a16:rowId xmlns:a16="http://schemas.microsoft.com/office/drawing/2014/main" val="2108693089"/>
                  </a:ext>
                </a:extLst>
              </a:tr>
              <a:tr h="919874">
                <a:tc>
                  <a:txBody>
                    <a:bodyPr/>
                    <a:lstStyle/>
                    <a:p>
                      <a:r>
                        <a:rPr lang="en-GB" sz="1400"/>
                        <a:t>3rd</a:t>
                      </a:r>
                    </a:p>
                  </a:txBody>
                  <a:tcPr/>
                </a:tc>
                <a:tc>
                  <a:txBody>
                    <a:bodyPr/>
                    <a:lstStyle/>
                    <a:p>
                      <a:r>
                        <a:rPr lang="en-GB" sz="1400"/>
                        <a:t>Relationships with parents and carers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a:t>Relationships with parents and carers</a:t>
                      </a:r>
                    </a:p>
                  </a:txBody>
                  <a:tcPr/>
                </a:tc>
                <a:tc>
                  <a:txBody>
                    <a:bodyPr/>
                    <a:lstStyle/>
                    <a:p>
                      <a:r>
                        <a:rPr lang="en-GB" sz="1400"/>
                        <a:t>Breakfast clubs</a:t>
                      </a:r>
                    </a:p>
                  </a:txBody>
                  <a:tcPr/>
                </a:tc>
                <a:tc>
                  <a:txBody>
                    <a:bodyPr/>
                    <a:lstStyle/>
                    <a:p>
                      <a:r>
                        <a:rPr lang="en-GB" sz="1400"/>
                        <a:t>Clubs or activities</a:t>
                      </a:r>
                    </a:p>
                  </a:txBody>
                  <a:tcPr/>
                </a:tc>
                <a:tc>
                  <a:txBody>
                    <a:bodyPr/>
                    <a:lstStyle/>
                    <a:p>
                      <a:r>
                        <a:rPr lang="en-GB" sz="1400"/>
                        <a:t>Relationships with parents and carers</a:t>
                      </a:r>
                    </a:p>
                  </a:txBody>
                  <a:tcPr/>
                </a:tc>
                <a:extLst>
                  <a:ext uri="{0D108BD9-81ED-4DB2-BD59-A6C34878D82A}">
                    <a16:rowId xmlns:a16="http://schemas.microsoft.com/office/drawing/2014/main" val="3933358394"/>
                  </a:ext>
                </a:extLst>
              </a:tr>
            </a:tbl>
          </a:graphicData>
        </a:graphic>
      </p:graphicFrame>
      <p:sp>
        <p:nvSpPr>
          <p:cNvPr id="5" name="TextBox 4">
            <a:extLst>
              <a:ext uri="{FF2B5EF4-FFF2-40B4-BE49-F238E27FC236}">
                <a16:creationId xmlns:a16="http://schemas.microsoft.com/office/drawing/2014/main" id="{4CA4464D-86D9-0AF1-74E9-7D66242E9D89}"/>
              </a:ext>
            </a:extLst>
          </p:cNvPr>
          <p:cNvSpPr txBox="1"/>
          <p:nvPr/>
        </p:nvSpPr>
        <p:spPr>
          <a:xfrm>
            <a:off x="943778" y="1629024"/>
            <a:ext cx="2917371" cy="4031873"/>
          </a:xfrm>
          <a:prstGeom prst="rect">
            <a:avLst/>
          </a:prstGeom>
          <a:noFill/>
        </p:spPr>
        <p:txBody>
          <a:bodyPr wrap="square" rtlCol="0">
            <a:spAutoFit/>
          </a:bodyPr>
          <a:lstStyle/>
          <a:p>
            <a:r>
              <a:rPr lang="en-GB" sz="1600"/>
              <a:t>Both parents of children with </a:t>
            </a:r>
            <a:r>
              <a:rPr lang="en-GB" sz="1600" b="1"/>
              <a:t>high attendance </a:t>
            </a:r>
            <a:r>
              <a:rPr lang="en-GB" sz="1600"/>
              <a:t>and </a:t>
            </a:r>
            <a:r>
              <a:rPr lang="en-GB" sz="1600" b="1"/>
              <a:t>schools</a:t>
            </a:r>
            <a:r>
              <a:rPr lang="en-GB" sz="1600"/>
              <a:t> recognised that </a:t>
            </a:r>
            <a:r>
              <a:rPr lang="en-GB" sz="1600" b="1">
                <a:solidFill>
                  <a:srgbClr val="00B050"/>
                </a:solidFill>
              </a:rPr>
              <a:t>schools did well with relationships with children and parents</a:t>
            </a:r>
          </a:p>
          <a:p>
            <a:endParaRPr lang="en-GB" sz="1600" b="1">
              <a:solidFill>
                <a:srgbClr val="00B050"/>
              </a:solidFill>
            </a:endParaRPr>
          </a:p>
          <a:p>
            <a:r>
              <a:rPr lang="en-GB" sz="1600"/>
              <a:t>Parents of children with </a:t>
            </a:r>
            <a:r>
              <a:rPr lang="en-GB" sz="1600" b="1"/>
              <a:t>lower attendance </a:t>
            </a:r>
            <a:r>
              <a:rPr lang="en-GB" sz="1600"/>
              <a:t>recognised that </a:t>
            </a:r>
            <a:r>
              <a:rPr lang="en-GB" sz="1600" b="1">
                <a:solidFill>
                  <a:srgbClr val="00B050"/>
                </a:solidFill>
              </a:rPr>
              <a:t>schools did well with bespoke timetables </a:t>
            </a:r>
            <a:r>
              <a:rPr lang="en-GB" sz="1600"/>
              <a:t>for attendance difficulties</a:t>
            </a:r>
          </a:p>
          <a:p>
            <a:endParaRPr lang="en-GB" sz="1600"/>
          </a:p>
          <a:p>
            <a:r>
              <a:rPr lang="en-GB" sz="1600"/>
              <a:t>Both </a:t>
            </a:r>
            <a:r>
              <a:rPr lang="en-GB" sz="1600" b="1"/>
              <a:t>pupils</a:t>
            </a:r>
            <a:r>
              <a:rPr lang="en-GB" sz="1600"/>
              <a:t> and </a:t>
            </a:r>
            <a:r>
              <a:rPr lang="en-GB" sz="1600" b="1"/>
              <a:t>schools</a:t>
            </a:r>
            <a:r>
              <a:rPr lang="en-GB" sz="1600"/>
              <a:t> recognised that </a:t>
            </a:r>
            <a:r>
              <a:rPr lang="en-GB" sz="1600" b="1">
                <a:solidFill>
                  <a:srgbClr val="00B050"/>
                </a:solidFill>
              </a:rPr>
              <a:t>schools do well in differentiated learning</a:t>
            </a:r>
          </a:p>
          <a:p>
            <a:endParaRPr lang="en-GB" sz="1600"/>
          </a:p>
        </p:txBody>
      </p:sp>
    </p:spTree>
    <p:extLst>
      <p:ext uri="{BB962C8B-B14F-4D97-AF65-F5344CB8AC3E}">
        <p14:creationId xmlns:p14="http://schemas.microsoft.com/office/powerpoint/2010/main" val="270755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p:txBody>
          <a:bodyPr/>
          <a:lstStyle/>
          <a:p>
            <a:r>
              <a:rPr lang="en-GB" b="1"/>
              <a:t>Agenda for the session</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p:txBody>
          <a:bodyPr>
            <a:normAutofit/>
          </a:bodyPr>
          <a:lstStyle/>
          <a:p>
            <a:r>
              <a:rPr lang="en-GB"/>
              <a:t>National context</a:t>
            </a:r>
          </a:p>
          <a:p>
            <a:r>
              <a:rPr lang="en-GB"/>
              <a:t>Local context</a:t>
            </a:r>
          </a:p>
          <a:p>
            <a:r>
              <a:rPr lang="en-GB"/>
              <a:t>What impacts on attendance</a:t>
            </a:r>
          </a:p>
          <a:p>
            <a:r>
              <a:rPr lang="en-GB"/>
              <a:t>What supports attendance</a:t>
            </a:r>
          </a:p>
          <a:p>
            <a:r>
              <a:rPr lang="en-GB"/>
              <a:t>School Role</a:t>
            </a:r>
          </a:p>
          <a:p>
            <a:r>
              <a:rPr lang="en-GB"/>
              <a:t>Family role</a:t>
            </a:r>
          </a:p>
          <a:p>
            <a:r>
              <a:rPr lang="en-GB"/>
              <a:t>Supporting attendance in North Ayrshire – what is available</a:t>
            </a:r>
          </a:p>
          <a:p>
            <a:pPr marL="0" indent="0">
              <a:buNone/>
            </a:pPr>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414025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2029-B1C7-47D1-734A-2D97BB7D46E2}"/>
              </a:ext>
            </a:extLst>
          </p:cNvPr>
          <p:cNvSpPr>
            <a:spLocks noGrp="1"/>
          </p:cNvSpPr>
          <p:nvPr>
            <p:ph type="title"/>
          </p:nvPr>
        </p:nvSpPr>
        <p:spPr/>
        <p:txBody>
          <a:bodyPr/>
          <a:lstStyle/>
          <a:p>
            <a:endParaRPr lang="en-GB"/>
          </a:p>
        </p:txBody>
      </p:sp>
      <p:pic>
        <p:nvPicPr>
          <p:cNvPr id="5" name="Content Placeholder 4" descr="A close-up of a puzzle&#10;&#10;Description automatically generated">
            <a:extLst>
              <a:ext uri="{FF2B5EF4-FFF2-40B4-BE49-F238E27FC236}">
                <a16:creationId xmlns:a16="http://schemas.microsoft.com/office/drawing/2014/main" id="{119C932C-8306-54DF-285F-E467CC7663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5740" y="202383"/>
            <a:ext cx="6980520" cy="6453233"/>
          </a:xfrm>
        </p:spPr>
      </p:pic>
    </p:spTree>
    <p:extLst>
      <p:ext uri="{BB962C8B-B14F-4D97-AF65-F5344CB8AC3E}">
        <p14:creationId xmlns:p14="http://schemas.microsoft.com/office/powerpoint/2010/main" val="372441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77B2-105E-5BB9-D66F-0E49990602B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CA26B78-35C9-4623-0107-D86F16AFBEE5}"/>
              </a:ext>
            </a:extLst>
          </p:cNvPr>
          <p:cNvSpPr>
            <a:spLocks noGrp="1"/>
          </p:cNvSpPr>
          <p:nvPr>
            <p:ph type="body" sz="half" idx="1"/>
          </p:nvPr>
        </p:nvSpPr>
        <p:spPr>
          <a:xfrm>
            <a:off x="609600" y="4758267"/>
            <a:ext cx="3776133" cy="689769"/>
          </a:xfrm>
        </p:spPr>
        <p:txBody>
          <a:bodyPr/>
          <a:lstStyle/>
          <a:p>
            <a:pPr marL="0" indent="0">
              <a:buNone/>
            </a:pPr>
            <a:r>
              <a:rPr lang="en-GB" err="1">
                <a:hlinkClick r:id="rId3"/>
              </a:rPr>
              <a:t>ThingLink</a:t>
            </a:r>
            <a:endParaRPr lang="en-GB"/>
          </a:p>
        </p:txBody>
      </p:sp>
      <p:sp>
        <p:nvSpPr>
          <p:cNvPr id="4" name="Content Placeholder 3">
            <a:extLst>
              <a:ext uri="{FF2B5EF4-FFF2-40B4-BE49-F238E27FC236}">
                <a16:creationId xmlns:a16="http://schemas.microsoft.com/office/drawing/2014/main" id="{D0D1E586-75B0-09C6-3B31-E8282B9F2850}"/>
              </a:ext>
            </a:extLst>
          </p:cNvPr>
          <p:cNvSpPr>
            <a:spLocks noGrp="1"/>
          </p:cNvSpPr>
          <p:nvPr>
            <p:ph sz="half" idx="2"/>
          </p:nvPr>
        </p:nvSpPr>
        <p:spPr/>
        <p:txBody>
          <a:bodyPr/>
          <a:lstStyle/>
          <a:p>
            <a:r>
              <a:rPr lang="en-GB"/>
              <a:t>   </a:t>
            </a:r>
          </a:p>
        </p:txBody>
      </p:sp>
      <p:pic>
        <p:nvPicPr>
          <p:cNvPr id="6" name="Picture 5">
            <a:extLst>
              <a:ext uri="{FF2B5EF4-FFF2-40B4-BE49-F238E27FC236}">
                <a16:creationId xmlns:a16="http://schemas.microsoft.com/office/drawing/2014/main" id="{8791F726-7734-9859-046C-7F03475BB229}"/>
              </a:ext>
            </a:extLst>
          </p:cNvPr>
          <p:cNvPicPr>
            <a:picLocks noChangeAspect="1"/>
          </p:cNvPicPr>
          <p:nvPr/>
        </p:nvPicPr>
        <p:blipFill>
          <a:blip r:embed="rId4"/>
          <a:stretch>
            <a:fillRect/>
          </a:stretch>
        </p:blipFill>
        <p:spPr>
          <a:xfrm>
            <a:off x="48180" y="265117"/>
            <a:ext cx="6507639" cy="3600446"/>
          </a:xfrm>
          <a:prstGeom prst="rect">
            <a:avLst/>
          </a:prstGeom>
        </p:spPr>
      </p:pic>
      <p:pic>
        <p:nvPicPr>
          <p:cNvPr id="7" name="Picture 6">
            <a:extLst>
              <a:ext uri="{FF2B5EF4-FFF2-40B4-BE49-F238E27FC236}">
                <a16:creationId xmlns:a16="http://schemas.microsoft.com/office/drawing/2014/main" id="{4739CCDB-4648-BD2E-C9C9-446E7A36C89D}"/>
              </a:ext>
            </a:extLst>
          </p:cNvPr>
          <p:cNvPicPr>
            <a:picLocks noChangeAspect="1"/>
          </p:cNvPicPr>
          <p:nvPr/>
        </p:nvPicPr>
        <p:blipFill rotWithShape="1">
          <a:blip r:embed="rId5"/>
          <a:srcRect l="12619" t="19472" r="12976" b="7090"/>
          <a:stretch/>
        </p:blipFill>
        <p:spPr>
          <a:xfrm>
            <a:off x="5519120" y="3182674"/>
            <a:ext cx="6272502" cy="3151186"/>
          </a:xfrm>
          <a:prstGeom prst="rect">
            <a:avLst/>
          </a:prstGeom>
        </p:spPr>
      </p:pic>
      <p:sp>
        <p:nvSpPr>
          <p:cNvPr id="8" name="TextBox 7">
            <a:extLst>
              <a:ext uri="{FF2B5EF4-FFF2-40B4-BE49-F238E27FC236}">
                <a16:creationId xmlns:a16="http://schemas.microsoft.com/office/drawing/2014/main" id="{DAB56118-5F6C-0F3E-D1F6-4A17B4B30391}"/>
              </a:ext>
            </a:extLst>
          </p:cNvPr>
          <p:cNvSpPr txBox="1"/>
          <p:nvPr/>
        </p:nvSpPr>
        <p:spPr>
          <a:xfrm>
            <a:off x="7368620" y="815371"/>
            <a:ext cx="3367114" cy="1569660"/>
          </a:xfrm>
          <a:prstGeom prst="rect">
            <a:avLst/>
          </a:prstGeom>
          <a:noFill/>
        </p:spPr>
        <p:txBody>
          <a:bodyPr wrap="square">
            <a:spAutoFit/>
          </a:bodyPr>
          <a:lstStyle/>
          <a:p>
            <a:r>
              <a:rPr lang="en-GB" sz="3200" u="sng">
                <a:solidFill>
                  <a:srgbClr val="2F5597"/>
                </a:solidFill>
                <a:effectLst/>
                <a:latin typeface="Calibri" panose="020F0502020204030204" pitchFamily="34" charset="0"/>
                <a:ea typeface="Calibri" panose="020F0502020204030204" pitchFamily="34" charset="0"/>
                <a:hlinkClick r:id="rId6"/>
              </a:rPr>
              <a:t>Renfrewshire's Attendance and EBSA Toolkit</a:t>
            </a:r>
            <a:endParaRPr lang="en-GB" sz="3200"/>
          </a:p>
        </p:txBody>
      </p:sp>
    </p:spTree>
    <p:extLst>
      <p:ext uri="{BB962C8B-B14F-4D97-AF65-F5344CB8AC3E}">
        <p14:creationId xmlns:p14="http://schemas.microsoft.com/office/powerpoint/2010/main" val="4198073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4BBDB-E671-2FCD-FABA-42BE27B0EBAC}"/>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b="1"/>
              <a:t>Support in North Ayrshire</a:t>
            </a:r>
          </a:p>
        </p:txBody>
      </p:sp>
      <p:sp>
        <p:nvSpPr>
          <p:cNvPr id="3" name="Content Placeholder 2">
            <a:extLst>
              <a:ext uri="{FF2B5EF4-FFF2-40B4-BE49-F238E27FC236}">
                <a16:creationId xmlns:a16="http://schemas.microsoft.com/office/drawing/2014/main" id="{736A530A-AAE6-8D82-7460-3E34A694634E}"/>
              </a:ext>
            </a:extLst>
          </p:cNvPr>
          <p:cNvSpPr>
            <a:spLocks noGrp="1"/>
          </p:cNvSpPr>
          <p:nvPr>
            <p:ph type="body" sz="half" idx="1"/>
          </p:nvPr>
        </p:nvSpPr>
        <p:spPr>
          <a:xfrm>
            <a:off x="6186619" y="547815"/>
            <a:ext cx="5178960" cy="1680519"/>
          </a:xfrm>
        </p:spPr>
        <p:txBody>
          <a:bodyPr vert="horz" lIns="91440" tIns="45720" rIns="91440" bIns="45720" rtlCol="0" anchor="ctr">
            <a:normAutofit/>
          </a:bodyPr>
          <a:lstStyle/>
          <a:p>
            <a:pPr marL="0"/>
            <a:endParaRPr lang="en-US" sz="2000"/>
          </a:p>
        </p:txBody>
      </p:sp>
      <p:pic>
        <p:nvPicPr>
          <p:cNvPr id="5" name="Picture 4" descr="A diagram of a company&#10;&#10;Description automatically generated">
            <a:extLst>
              <a:ext uri="{FF2B5EF4-FFF2-40B4-BE49-F238E27FC236}">
                <a16:creationId xmlns:a16="http://schemas.microsoft.com/office/drawing/2014/main" id="{651EE8EE-CD50-4462-1AD9-2ECB53F28095}"/>
              </a:ext>
            </a:extLst>
          </p:cNvPr>
          <p:cNvPicPr>
            <a:picLocks noChangeAspect="1"/>
          </p:cNvPicPr>
          <p:nvPr/>
        </p:nvPicPr>
        <p:blipFill>
          <a:blip r:embed="rId3"/>
          <a:stretch>
            <a:fillRect/>
          </a:stretch>
        </p:blipFill>
        <p:spPr>
          <a:xfrm>
            <a:off x="838198" y="2432198"/>
            <a:ext cx="3921821" cy="3711146"/>
          </a:xfrm>
          <a:prstGeom prst="rect">
            <a:avLst/>
          </a:prstGeom>
          <a:noFill/>
        </p:spPr>
      </p:pic>
      <p:pic>
        <p:nvPicPr>
          <p:cNvPr id="6" name="Picture 5" descr="A diagram of a company's support&#10;&#10;Description automatically generated">
            <a:extLst>
              <a:ext uri="{FF2B5EF4-FFF2-40B4-BE49-F238E27FC236}">
                <a16:creationId xmlns:a16="http://schemas.microsoft.com/office/drawing/2014/main" id="{02143840-2333-37A6-45D7-6CDBD3E0ED3B}"/>
              </a:ext>
            </a:extLst>
          </p:cNvPr>
          <p:cNvPicPr>
            <a:picLocks noChangeAspect="1"/>
          </p:cNvPicPr>
          <p:nvPr/>
        </p:nvPicPr>
        <p:blipFill>
          <a:blip r:embed="rId4"/>
          <a:stretch>
            <a:fillRect/>
          </a:stretch>
        </p:blipFill>
        <p:spPr>
          <a:xfrm>
            <a:off x="5804249" y="1052186"/>
            <a:ext cx="5943700" cy="4517212"/>
          </a:xfrm>
          <a:prstGeom prst="rect">
            <a:avLst/>
          </a:prstGeom>
        </p:spPr>
      </p:pic>
    </p:spTree>
    <p:extLst>
      <p:ext uri="{BB962C8B-B14F-4D97-AF65-F5344CB8AC3E}">
        <p14:creationId xmlns:p14="http://schemas.microsoft.com/office/powerpoint/2010/main" val="345636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3AA5-B7CF-C575-862B-0A777814D38A}"/>
              </a:ext>
            </a:extLst>
          </p:cNvPr>
          <p:cNvSpPr>
            <a:spLocks noGrp="1"/>
          </p:cNvSpPr>
          <p:nvPr>
            <p:ph type="title"/>
          </p:nvPr>
        </p:nvSpPr>
        <p:spPr/>
        <p:txBody>
          <a:bodyPr/>
          <a:lstStyle/>
          <a:p>
            <a:r>
              <a:rPr lang="en-GB" b="1"/>
              <a:t>North Ayrshire Attendance Support</a:t>
            </a:r>
          </a:p>
        </p:txBody>
      </p:sp>
      <p:sp>
        <p:nvSpPr>
          <p:cNvPr id="3" name="Text Placeholder 2">
            <a:extLst>
              <a:ext uri="{FF2B5EF4-FFF2-40B4-BE49-F238E27FC236}">
                <a16:creationId xmlns:a16="http://schemas.microsoft.com/office/drawing/2014/main" id="{4502C481-EF69-6507-EE5C-2D35D4F06C4E}"/>
              </a:ext>
            </a:extLst>
          </p:cNvPr>
          <p:cNvSpPr>
            <a:spLocks noGrp="1"/>
          </p:cNvSpPr>
          <p:nvPr>
            <p:ph type="body" sz="half" idx="1"/>
          </p:nvPr>
        </p:nvSpPr>
        <p:spPr>
          <a:xfrm>
            <a:off x="609599" y="1600201"/>
            <a:ext cx="5486401" cy="4530725"/>
          </a:xfrm>
        </p:spPr>
        <p:txBody>
          <a:bodyPr>
            <a:normAutofit fontScale="92500" lnSpcReduction="10000"/>
          </a:bodyPr>
          <a:lstStyle/>
          <a:p>
            <a:pPr marL="0" indent="0">
              <a:buNone/>
            </a:pPr>
            <a:r>
              <a:rPr lang="en-GB"/>
              <a:t>Universal supports for attendance in NA:</a:t>
            </a:r>
          </a:p>
          <a:p>
            <a:r>
              <a:rPr lang="en-GB"/>
              <a:t>Developing alternative approaches to the curriculum</a:t>
            </a:r>
          </a:p>
          <a:p>
            <a:r>
              <a:rPr lang="en-GB"/>
              <a:t>Nurturing approaches</a:t>
            </a:r>
          </a:p>
          <a:p>
            <a:r>
              <a:rPr lang="en-GB"/>
              <a:t>The compassionate and connected curriculum</a:t>
            </a:r>
          </a:p>
          <a:p>
            <a:r>
              <a:rPr lang="en-GB"/>
              <a:t>Building on Positive Relationships approach</a:t>
            </a:r>
          </a:p>
          <a:p>
            <a:r>
              <a:rPr lang="en-GB"/>
              <a:t>Parental Engagement</a:t>
            </a:r>
          </a:p>
          <a:p>
            <a:r>
              <a:rPr lang="en-GB"/>
              <a:t>Be </a:t>
            </a:r>
            <a:r>
              <a:rPr lang="en-GB" err="1"/>
              <a:t>Amasin</a:t>
            </a:r>
            <a:r>
              <a:rPr lang="en-GB"/>
              <a:t>’ (anxiety resources)</a:t>
            </a:r>
          </a:p>
        </p:txBody>
      </p:sp>
      <p:sp>
        <p:nvSpPr>
          <p:cNvPr id="4" name="Content Placeholder 3">
            <a:extLst>
              <a:ext uri="{FF2B5EF4-FFF2-40B4-BE49-F238E27FC236}">
                <a16:creationId xmlns:a16="http://schemas.microsoft.com/office/drawing/2014/main" id="{40BC74D9-8F54-F866-BE64-6B42E06F1561}"/>
              </a:ext>
            </a:extLst>
          </p:cNvPr>
          <p:cNvSpPr>
            <a:spLocks noGrp="1"/>
          </p:cNvSpPr>
          <p:nvPr>
            <p:ph sz="half" idx="2"/>
          </p:nvPr>
        </p:nvSpPr>
        <p:spPr>
          <a:xfrm>
            <a:off x="5342875" y="5561013"/>
            <a:ext cx="3757109" cy="1139825"/>
          </a:xfrm>
        </p:spPr>
        <p:txBody>
          <a:bodyPr/>
          <a:lstStyle/>
          <a:p>
            <a:r>
              <a:rPr lang="en-GB" sz="1800" u="sng">
                <a:solidFill>
                  <a:srgbClr val="0563C1"/>
                </a:solidFill>
                <a:effectLst/>
                <a:latin typeface="Calibri" panose="020F0502020204030204" pitchFamily="34" charset="0"/>
                <a:ea typeface="Times New Roman" panose="02020603050405020304" pitchFamily="18" charset="0"/>
                <a:hlinkClick r:id="rId3"/>
              </a:rPr>
              <a:t>Supporting School Attendance in North Ayrshire (glowscotland.org.uk)</a:t>
            </a:r>
            <a:endParaRPr lang="en-GB"/>
          </a:p>
        </p:txBody>
      </p:sp>
      <p:pic>
        <p:nvPicPr>
          <p:cNvPr id="6" name="Picture 5">
            <a:extLst>
              <a:ext uri="{FF2B5EF4-FFF2-40B4-BE49-F238E27FC236}">
                <a16:creationId xmlns:a16="http://schemas.microsoft.com/office/drawing/2014/main" id="{5312B66B-E856-3F6C-AB9D-27E6849CBB10}"/>
              </a:ext>
            </a:extLst>
          </p:cNvPr>
          <p:cNvPicPr>
            <a:picLocks noChangeAspect="1"/>
          </p:cNvPicPr>
          <p:nvPr/>
        </p:nvPicPr>
        <p:blipFill>
          <a:blip r:embed="rId4"/>
          <a:stretch>
            <a:fillRect/>
          </a:stretch>
        </p:blipFill>
        <p:spPr>
          <a:xfrm>
            <a:off x="9019439" y="4808538"/>
            <a:ext cx="2880287" cy="1131616"/>
          </a:xfrm>
          <a:prstGeom prst="rect">
            <a:avLst/>
          </a:prstGeom>
        </p:spPr>
      </p:pic>
      <p:sp>
        <p:nvSpPr>
          <p:cNvPr id="7" name="Text Placeholder 2">
            <a:extLst>
              <a:ext uri="{FF2B5EF4-FFF2-40B4-BE49-F238E27FC236}">
                <a16:creationId xmlns:a16="http://schemas.microsoft.com/office/drawing/2014/main" id="{9C953EAB-F039-53E3-FF51-36BF9970F857}"/>
              </a:ext>
            </a:extLst>
          </p:cNvPr>
          <p:cNvSpPr txBox="1">
            <a:spLocks/>
          </p:cNvSpPr>
          <p:nvPr/>
        </p:nvSpPr>
        <p:spPr>
          <a:xfrm>
            <a:off x="6158281" y="1483654"/>
            <a:ext cx="5741445" cy="35142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Targeted supports for attendance in NA:</a:t>
            </a:r>
          </a:p>
          <a:p>
            <a:r>
              <a:rPr lang="en-GB"/>
              <a:t>Lets Introduce Anxiety Management (LIAM)</a:t>
            </a:r>
          </a:p>
          <a:p>
            <a:r>
              <a:rPr lang="en-GB"/>
              <a:t>Project Restore</a:t>
            </a:r>
          </a:p>
          <a:p>
            <a:r>
              <a:rPr lang="en-GB"/>
              <a:t>Extended Outreach and Tuition Services</a:t>
            </a:r>
          </a:p>
          <a:p>
            <a:r>
              <a:rPr lang="en-GB"/>
              <a:t>Family Centred Wellbeing Service and Rosemount Project</a:t>
            </a:r>
          </a:p>
          <a:p>
            <a:r>
              <a:rPr lang="en-GB"/>
              <a:t>Area Inclusion Workers</a:t>
            </a:r>
          </a:p>
        </p:txBody>
      </p:sp>
    </p:spTree>
    <p:extLst>
      <p:ext uri="{BB962C8B-B14F-4D97-AF65-F5344CB8AC3E}">
        <p14:creationId xmlns:p14="http://schemas.microsoft.com/office/powerpoint/2010/main" val="48539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C28B-19B1-EF7E-1233-407A7B6ED918}"/>
              </a:ext>
            </a:extLst>
          </p:cNvPr>
          <p:cNvSpPr>
            <a:spLocks noGrp="1"/>
          </p:cNvSpPr>
          <p:nvPr>
            <p:ph type="title"/>
          </p:nvPr>
        </p:nvSpPr>
        <p:spPr>
          <a:xfrm>
            <a:off x="465666" y="263525"/>
            <a:ext cx="10515600" cy="1325563"/>
          </a:xfrm>
        </p:spPr>
        <p:txBody>
          <a:bodyPr/>
          <a:lstStyle/>
          <a:p>
            <a:r>
              <a:rPr lang="en-GB"/>
              <a:t>Discussion</a:t>
            </a:r>
          </a:p>
        </p:txBody>
      </p:sp>
      <p:sp>
        <p:nvSpPr>
          <p:cNvPr id="3" name="Content Placeholder 2">
            <a:extLst>
              <a:ext uri="{FF2B5EF4-FFF2-40B4-BE49-F238E27FC236}">
                <a16:creationId xmlns:a16="http://schemas.microsoft.com/office/drawing/2014/main" id="{8CF0C9F1-589E-F66E-4F0B-8DE4478BF70C}"/>
              </a:ext>
            </a:extLst>
          </p:cNvPr>
          <p:cNvSpPr>
            <a:spLocks noGrp="1"/>
          </p:cNvSpPr>
          <p:nvPr>
            <p:ph idx="1"/>
          </p:nvPr>
        </p:nvSpPr>
        <p:spPr>
          <a:xfrm>
            <a:off x="262466" y="1343025"/>
            <a:ext cx="10515600" cy="4351338"/>
          </a:xfrm>
        </p:spPr>
        <p:txBody>
          <a:bodyPr/>
          <a:lstStyle/>
          <a:p>
            <a:r>
              <a:rPr lang="en-GB"/>
              <a:t>Reflecting on the national and local picture – what do you think the key issues are?</a:t>
            </a:r>
          </a:p>
          <a:p>
            <a:r>
              <a:rPr lang="en-GB"/>
              <a:t>What do you think your role might be in supporting attendance in North Ayrshire?</a:t>
            </a:r>
          </a:p>
        </p:txBody>
      </p:sp>
      <p:pic>
        <p:nvPicPr>
          <p:cNvPr id="2050" name="Picture 2" descr="Attendance – Orsett">
            <a:extLst>
              <a:ext uri="{FF2B5EF4-FFF2-40B4-BE49-F238E27FC236}">
                <a16:creationId xmlns:a16="http://schemas.microsoft.com/office/drawing/2014/main" id="{5D50A5D9-01D8-9E9F-F734-440586EE0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933" y="3180822"/>
            <a:ext cx="6028267" cy="35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97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FA3E-82D7-5323-323B-08BF87CFA731}"/>
              </a:ext>
            </a:extLst>
          </p:cNvPr>
          <p:cNvSpPr>
            <a:spLocks noGrp="1"/>
          </p:cNvSpPr>
          <p:nvPr>
            <p:ph type="title"/>
          </p:nvPr>
        </p:nvSpPr>
        <p:spPr/>
        <p:txBody>
          <a:bodyPr/>
          <a:lstStyle/>
          <a:p>
            <a:r>
              <a:rPr lang="en-GB" b="1"/>
              <a:t>Exploring barriers to school attendance</a:t>
            </a:r>
          </a:p>
        </p:txBody>
      </p:sp>
      <p:sp>
        <p:nvSpPr>
          <p:cNvPr id="11" name="Content Placeholder 10">
            <a:extLst>
              <a:ext uri="{FF2B5EF4-FFF2-40B4-BE49-F238E27FC236}">
                <a16:creationId xmlns:a16="http://schemas.microsoft.com/office/drawing/2014/main" id="{BBB181B1-2324-C908-4DA3-CD3AA6195028}"/>
              </a:ext>
            </a:extLst>
          </p:cNvPr>
          <p:cNvSpPr>
            <a:spLocks noGrp="1"/>
          </p:cNvSpPr>
          <p:nvPr>
            <p:ph type="body" idx="1"/>
          </p:nvPr>
        </p:nvSpPr>
        <p:spPr/>
        <p:txBody>
          <a:bodyPr/>
          <a:lstStyle/>
          <a:p>
            <a:pPr marL="0" indent="0">
              <a:buNone/>
            </a:pPr>
            <a:r>
              <a:rPr lang="en-GB"/>
              <a:t>Assessment and Early Intervention</a:t>
            </a:r>
          </a:p>
        </p:txBody>
      </p:sp>
      <p:sp>
        <p:nvSpPr>
          <p:cNvPr id="4" name="Footer Placeholder 9">
            <a:extLst>
              <a:ext uri="{FF2B5EF4-FFF2-40B4-BE49-F238E27FC236}">
                <a16:creationId xmlns:a16="http://schemas.microsoft.com/office/drawing/2014/main" id="{DE433D4D-7CD8-611D-7EEA-DA7464DBA7E2}"/>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1CCC22E6-34BD-E3FE-5F41-AB5BF8253A38}"/>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11978DF-B7AF-0599-B3B9-CA51F7605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9A8D43F0-4BF7-CF06-769B-536EF855B8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2017717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FA3E-82D7-5323-323B-08BF87CFA731}"/>
              </a:ext>
            </a:extLst>
          </p:cNvPr>
          <p:cNvSpPr>
            <a:spLocks noGrp="1"/>
          </p:cNvSpPr>
          <p:nvPr>
            <p:ph type="title"/>
          </p:nvPr>
        </p:nvSpPr>
        <p:spPr/>
        <p:txBody>
          <a:bodyPr/>
          <a:lstStyle/>
          <a:p>
            <a:r>
              <a:rPr lang="en-GB" b="1"/>
              <a:t>What is EBSNA?</a:t>
            </a:r>
          </a:p>
        </p:txBody>
      </p:sp>
      <p:sp>
        <p:nvSpPr>
          <p:cNvPr id="3" name="Content Placeholder 2">
            <a:extLst>
              <a:ext uri="{FF2B5EF4-FFF2-40B4-BE49-F238E27FC236}">
                <a16:creationId xmlns:a16="http://schemas.microsoft.com/office/drawing/2014/main" id="{221D267B-F0E7-414A-D794-4B5FEAE350F1}"/>
              </a:ext>
            </a:extLst>
          </p:cNvPr>
          <p:cNvSpPr>
            <a:spLocks noGrp="1"/>
          </p:cNvSpPr>
          <p:nvPr>
            <p:ph sz="half" idx="1"/>
          </p:nvPr>
        </p:nvSpPr>
        <p:spPr/>
        <p:txBody>
          <a:bodyPr>
            <a:normAutofit/>
          </a:bodyPr>
          <a:lstStyle/>
          <a:p>
            <a:r>
              <a:rPr lang="en-GB" i="1"/>
              <a:t>Emotionally Based School Avoidance (EBSA) or Emotionally based School Non- Attendance (EBSNA) is a broad umbrella term used to describe a group of children and young people who have severe difficulty in attending school due to emotional factors, often resulting in prolonged absences from school</a:t>
            </a:r>
          </a:p>
          <a:p>
            <a:endParaRPr lang="en-GB"/>
          </a:p>
        </p:txBody>
      </p:sp>
      <p:pic>
        <p:nvPicPr>
          <p:cNvPr id="9" name="Content Placeholder 8">
            <a:extLst>
              <a:ext uri="{FF2B5EF4-FFF2-40B4-BE49-F238E27FC236}">
                <a16:creationId xmlns:a16="http://schemas.microsoft.com/office/drawing/2014/main" id="{3099EBA2-1FAA-9647-9A70-90EB3D75A391}"/>
              </a:ext>
            </a:extLst>
          </p:cNvPr>
          <p:cNvPicPr>
            <a:picLocks noGrp="1" noChangeAspect="1"/>
          </p:cNvPicPr>
          <p:nvPr>
            <p:ph sz="half" idx="2"/>
          </p:nvPr>
        </p:nvPicPr>
        <p:blipFill>
          <a:blip r:embed="rId3"/>
          <a:stretch>
            <a:fillRect/>
          </a:stretch>
        </p:blipFill>
        <p:spPr>
          <a:xfrm>
            <a:off x="7072312" y="1988288"/>
            <a:ext cx="4281488" cy="3346506"/>
          </a:xfrm>
          <a:prstGeom prst="rect">
            <a:avLst/>
          </a:prstGeom>
        </p:spPr>
      </p:pic>
      <p:sp>
        <p:nvSpPr>
          <p:cNvPr id="4" name="Footer Placeholder 9">
            <a:extLst>
              <a:ext uri="{FF2B5EF4-FFF2-40B4-BE49-F238E27FC236}">
                <a16:creationId xmlns:a16="http://schemas.microsoft.com/office/drawing/2014/main" id="{DE433D4D-7CD8-611D-7EEA-DA7464DBA7E2}"/>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1CCC22E6-34BD-E3FE-5F41-AB5BF8253A38}"/>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11978DF-B7AF-0599-B3B9-CA51F7605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9A8D43F0-4BF7-CF06-769B-536EF855B8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4233951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4F32-3265-E68A-34A5-5777E085376A}"/>
              </a:ext>
            </a:extLst>
          </p:cNvPr>
          <p:cNvSpPr>
            <a:spLocks noGrp="1"/>
          </p:cNvSpPr>
          <p:nvPr>
            <p:ph type="title"/>
          </p:nvPr>
        </p:nvSpPr>
        <p:spPr/>
        <p:txBody>
          <a:bodyPr/>
          <a:lstStyle/>
          <a:p>
            <a:r>
              <a:rPr lang="en-GB" b="1"/>
              <a:t>EBSNA versus other forms of non-attendance</a:t>
            </a:r>
          </a:p>
        </p:txBody>
      </p:sp>
      <p:sp>
        <p:nvSpPr>
          <p:cNvPr id="3" name="Content Placeholder 2">
            <a:extLst>
              <a:ext uri="{FF2B5EF4-FFF2-40B4-BE49-F238E27FC236}">
                <a16:creationId xmlns:a16="http://schemas.microsoft.com/office/drawing/2014/main" id="{81AAC1D9-237D-0D23-10EA-5E7D64CA5562}"/>
              </a:ext>
            </a:extLst>
          </p:cNvPr>
          <p:cNvSpPr>
            <a:spLocks noGrp="1"/>
          </p:cNvSpPr>
          <p:nvPr>
            <p:ph idx="1"/>
          </p:nvPr>
        </p:nvSpPr>
        <p:spPr/>
        <p:txBody>
          <a:bodyPr>
            <a:normAutofit fontScale="77500" lnSpcReduction="20000"/>
          </a:bodyPr>
          <a:lstStyle/>
          <a:p>
            <a:pPr marL="0" indent="0" algn="just">
              <a:lnSpc>
                <a:spcPct val="107000"/>
              </a:lnSpc>
              <a:spcAft>
                <a:spcPts val="800"/>
              </a:spcAft>
              <a:buNone/>
            </a:pPr>
            <a:r>
              <a:rPr lang="en-GB" sz="3600" b="1" kern="100">
                <a:effectLst/>
                <a:latin typeface="Calibri" panose="020F0502020204030204" pitchFamily="34" charset="0"/>
                <a:ea typeface="Calibri" panose="020F0502020204030204" pitchFamily="34" charset="0"/>
                <a:cs typeface="Times New Roman" panose="02020603050405020304" pitchFamily="18" charset="0"/>
              </a:rPr>
              <a:t>Criteria to distinguish EBSNA from other forms of non-attendance:</a:t>
            </a:r>
          </a:p>
          <a:p>
            <a:pPr marL="342900" lvl="0" indent="-342900" algn="just">
              <a:lnSpc>
                <a:spcPct val="107000"/>
              </a:lnSpc>
              <a:buFont typeface="+mj-lt"/>
              <a:buAutoNum type="arabicParenR"/>
            </a:pPr>
            <a:r>
              <a:rPr lang="en-GB" sz="3600" kern="100">
                <a:effectLst/>
                <a:latin typeface="Calibri" panose="020F0502020204030204" pitchFamily="34" charset="0"/>
                <a:ea typeface="Calibri" panose="020F0502020204030204" pitchFamily="34" charset="0"/>
                <a:cs typeface="Times New Roman" panose="02020603050405020304" pitchFamily="18" charset="0"/>
              </a:rPr>
              <a:t>Significant difficulties in attending school, often resulting in absences from  school</a:t>
            </a:r>
          </a:p>
          <a:p>
            <a:pPr marL="342900" lvl="0" indent="-342900" algn="just">
              <a:lnSpc>
                <a:spcPct val="107000"/>
              </a:lnSpc>
              <a:buFont typeface="+mj-lt"/>
              <a:buAutoNum type="arabicParenR"/>
            </a:pPr>
            <a:r>
              <a:rPr lang="en-GB" sz="3600" kern="100">
                <a:effectLst/>
                <a:latin typeface="Calibri" panose="020F0502020204030204" pitchFamily="34" charset="0"/>
                <a:ea typeface="Calibri" panose="020F0502020204030204" pitchFamily="34" charset="0"/>
                <a:cs typeface="Times New Roman" panose="02020603050405020304" pitchFamily="18" charset="0"/>
              </a:rPr>
              <a:t>Emotional distress when faced with the prospect of attending school</a:t>
            </a:r>
          </a:p>
          <a:p>
            <a:pPr marL="342900" lvl="0" indent="-342900" algn="just">
              <a:lnSpc>
                <a:spcPct val="107000"/>
              </a:lnSpc>
              <a:buFont typeface="+mj-lt"/>
              <a:buAutoNum type="arabicParenR"/>
            </a:pPr>
            <a:r>
              <a:rPr lang="en-GB" sz="3600" kern="100">
                <a:effectLst/>
                <a:latin typeface="Calibri" panose="020F0502020204030204" pitchFamily="34" charset="0"/>
                <a:ea typeface="Calibri" panose="020F0502020204030204" pitchFamily="34" charset="0"/>
                <a:cs typeface="Times New Roman" panose="02020603050405020304" pitchFamily="18" charset="0"/>
              </a:rPr>
              <a:t>Staying at home with the knowledge of parent/carers and school staff</a:t>
            </a:r>
          </a:p>
          <a:p>
            <a:pPr marL="342900" lvl="0" indent="-342900" algn="just">
              <a:lnSpc>
                <a:spcPct val="107000"/>
              </a:lnSpc>
              <a:spcAft>
                <a:spcPts val="800"/>
              </a:spcAft>
              <a:buFont typeface="+mj-lt"/>
              <a:buAutoNum type="arabicParenR"/>
            </a:pPr>
            <a:r>
              <a:rPr lang="en-GB" sz="3600" kern="100">
                <a:effectLst/>
                <a:latin typeface="Calibri" panose="020F0502020204030204" pitchFamily="34" charset="0"/>
                <a:ea typeface="Calibri" panose="020F0502020204030204" pitchFamily="34" charset="0"/>
                <a:cs typeface="Times New Roman" panose="02020603050405020304" pitchFamily="18" charset="0"/>
              </a:rPr>
              <a:t>Absence of anti-social behaviours or community use/issues</a:t>
            </a:r>
          </a:p>
          <a:p>
            <a:endParaRPr lang="en-GB"/>
          </a:p>
        </p:txBody>
      </p:sp>
      <p:sp>
        <p:nvSpPr>
          <p:cNvPr id="4" name="Footer Placeholder 9">
            <a:extLst>
              <a:ext uri="{FF2B5EF4-FFF2-40B4-BE49-F238E27FC236}">
                <a16:creationId xmlns:a16="http://schemas.microsoft.com/office/drawing/2014/main" id="{9D1DEFE3-DDF3-258F-7603-4D86A0A06D71}"/>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1C745EB3-4615-D8AD-6448-F4040D39BC26}"/>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BED8DD-ADE3-D7D3-4A87-97F393419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4D672840-65EC-B73D-405E-9E72D17B71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1653739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BA02-7ED6-F606-FEC1-C5EC67290244}"/>
              </a:ext>
            </a:extLst>
          </p:cNvPr>
          <p:cNvSpPr>
            <a:spLocks noGrp="1"/>
          </p:cNvSpPr>
          <p:nvPr>
            <p:ph type="title"/>
          </p:nvPr>
        </p:nvSpPr>
        <p:spPr/>
        <p:txBody>
          <a:bodyPr/>
          <a:lstStyle/>
          <a:p>
            <a:r>
              <a:rPr lang="en-GB"/>
              <a:t>Effective attendance intervention- What does the research say? </a:t>
            </a:r>
          </a:p>
        </p:txBody>
      </p:sp>
      <p:sp>
        <p:nvSpPr>
          <p:cNvPr id="3" name="Content Placeholder 2">
            <a:extLst>
              <a:ext uri="{FF2B5EF4-FFF2-40B4-BE49-F238E27FC236}">
                <a16:creationId xmlns:a16="http://schemas.microsoft.com/office/drawing/2014/main" id="{5EC75429-EC58-334C-169A-94AA961CA70D}"/>
              </a:ext>
            </a:extLst>
          </p:cNvPr>
          <p:cNvSpPr>
            <a:spLocks noGrp="1"/>
          </p:cNvSpPr>
          <p:nvPr>
            <p:ph idx="1"/>
          </p:nvPr>
        </p:nvSpPr>
        <p:spPr/>
        <p:txBody>
          <a:bodyPr>
            <a:normAutofit lnSpcReduction="10000"/>
          </a:bodyPr>
          <a:lstStyle/>
          <a:p>
            <a:pPr marL="0" indent="0">
              <a:buNone/>
            </a:pPr>
            <a:r>
              <a:rPr lang="en-GB" b="1"/>
              <a:t>Factors which are associated with positive outcomes include: </a:t>
            </a:r>
          </a:p>
          <a:p>
            <a:pPr marL="0" indent="0">
              <a:buNone/>
            </a:pPr>
            <a:r>
              <a:rPr lang="en-GB"/>
              <a:t>• Intervening early and quickly</a:t>
            </a:r>
          </a:p>
          <a:p>
            <a:r>
              <a:rPr lang="en-GB"/>
              <a:t>Returning to school at the earliest opportunity</a:t>
            </a:r>
          </a:p>
          <a:p>
            <a:r>
              <a:rPr lang="en-GB"/>
              <a:t>Capturing the voice of the young person</a:t>
            </a:r>
          </a:p>
          <a:p>
            <a:r>
              <a:rPr lang="en-GB"/>
              <a:t>Match support to need</a:t>
            </a:r>
          </a:p>
          <a:p>
            <a:r>
              <a:rPr lang="en-GB"/>
              <a:t>Close home school liaison</a:t>
            </a:r>
          </a:p>
          <a:p>
            <a:r>
              <a:rPr lang="en-GB"/>
              <a:t>Strength and protective factors</a:t>
            </a:r>
          </a:p>
          <a:p>
            <a:pPr marL="0" indent="0">
              <a:buNone/>
            </a:pPr>
            <a:endParaRPr lang="en-GB"/>
          </a:p>
          <a:p>
            <a:pPr marL="0" indent="0">
              <a:buNone/>
            </a:pPr>
            <a:r>
              <a:rPr lang="en-GB" i="1"/>
              <a:t>From EBSNA Horizons Training</a:t>
            </a:r>
          </a:p>
        </p:txBody>
      </p:sp>
      <p:sp>
        <p:nvSpPr>
          <p:cNvPr id="4" name="Footer Placeholder 9">
            <a:extLst>
              <a:ext uri="{FF2B5EF4-FFF2-40B4-BE49-F238E27FC236}">
                <a16:creationId xmlns:a16="http://schemas.microsoft.com/office/drawing/2014/main" id="{4D7C36CF-B3BE-7AAA-250E-F360723C650E}"/>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D12AF186-E0F6-9758-30CA-5AC1B11EBABC}"/>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0AA355E-5E04-5750-6024-228E8C842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6049EE20-B4E4-B002-71A3-32610C8E34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9" name="Picture 8">
            <a:extLst>
              <a:ext uri="{FF2B5EF4-FFF2-40B4-BE49-F238E27FC236}">
                <a16:creationId xmlns:a16="http://schemas.microsoft.com/office/drawing/2014/main" id="{9A4C8873-F78E-E8A3-961F-EFBA6744F9F9}"/>
              </a:ext>
            </a:extLst>
          </p:cNvPr>
          <p:cNvPicPr>
            <a:picLocks noChangeAspect="1"/>
          </p:cNvPicPr>
          <p:nvPr/>
        </p:nvPicPr>
        <p:blipFill>
          <a:blip r:embed="rId5"/>
          <a:stretch>
            <a:fillRect/>
          </a:stretch>
        </p:blipFill>
        <p:spPr>
          <a:xfrm>
            <a:off x="8756355" y="2552083"/>
            <a:ext cx="1866900" cy="2457450"/>
          </a:xfrm>
          <a:prstGeom prst="rect">
            <a:avLst/>
          </a:prstGeom>
        </p:spPr>
      </p:pic>
    </p:spTree>
    <p:extLst>
      <p:ext uri="{BB962C8B-B14F-4D97-AF65-F5344CB8AC3E}">
        <p14:creationId xmlns:p14="http://schemas.microsoft.com/office/powerpoint/2010/main" val="401989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75B8-27A0-80B0-9F7A-25FC2C24C23F}"/>
              </a:ext>
            </a:extLst>
          </p:cNvPr>
          <p:cNvSpPr>
            <a:spLocks noGrp="1"/>
          </p:cNvSpPr>
          <p:nvPr>
            <p:ph type="title"/>
          </p:nvPr>
        </p:nvSpPr>
        <p:spPr/>
        <p:txBody>
          <a:bodyPr/>
          <a:lstStyle/>
          <a:p>
            <a:r>
              <a:rPr lang="en-GB" b="1"/>
              <a:t>Early intervention</a:t>
            </a:r>
          </a:p>
        </p:txBody>
      </p:sp>
      <p:sp>
        <p:nvSpPr>
          <p:cNvPr id="3" name="Content Placeholder 2">
            <a:extLst>
              <a:ext uri="{FF2B5EF4-FFF2-40B4-BE49-F238E27FC236}">
                <a16:creationId xmlns:a16="http://schemas.microsoft.com/office/drawing/2014/main" id="{4DFEC3AB-A26A-4183-E1E2-AC90061085ED}"/>
              </a:ext>
            </a:extLst>
          </p:cNvPr>
          <p:cNvSpPr>
            <a:spLocks noGrp="1"/>
          </p:cNvSpPr>
          <p:nvPr>
            <p:ph idx="1"/>
          </p:nvPr>
        </p:nvSpPr>
        <p:spPr/>
        <p:txBody>
          <a:bodyPr/>
          <a:lstStyle/>
          <a:p>
            <a:r>
              <a:rPr lang="en-GB"/>
              <a:t>Monitor attendance data and other forms of information that can indicate potential concerns at the earliest possible stage.</a:t>
            </a:r>
          </a:p>
          <a:p>
            <a:r>
              <a:rPr lang="en-GB"/>
              <a:t>Reach out to </a:t>
            </a:r>
            <a:r>
              <a:rPr lang="en-GB" err="1"/>
              <a:t>yp</a:t>
            </a:r>
            <a:r>
              <a:rPr lang="en-GB"/>
              <a:t> and their parents to offer support</a:t>
            </a:r>
          </a:p>
          <a:p>
            <a:r>
              <a:rPr lang="en-GB"/>
              <a:t>Identify factors and address concerns as soon as possible</a:t>
            </a:r>
          </a:p>
          <a:p>
            <a:pPr marL="0" indent="0">
              <a:buNone/>
            </a:pPr>
            <a:endParaRPr lang="en-GB"/>
          </a:p>
          <a:p>
            <a:r>
              <a:rPr lang="en-GB"/>
              <a:t>Staff should have awareness of risk and resilience factors associated with barriers to school attendance</a:t>
            </a:r>
          </a:p>
          <a:p>
            <a:r>
              <a:rPr lang="en-GB"/>
              <a:t>Carry out assessment to establish the full picture</a:t>
            </a:r>
          </a:p>
        </p:txBody>
      </p:sp>
      <p:sp>
        <p:nvSpPr>
          <p:cNvPr id="4" name="Footer Placeholder 9">
            <a:extLst>
              <a:ext uri="{FF2B5EF4-FFF2-40B4-BE49-F238E27FC236}">
                <a16:creationId xmlns:a16="http://schemas.microsoft.com/office/drawing/2014/main" id="{D6F9C6DD-B3B0-AF5E-76CB-C0E97C3B98F2}"/>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DE8A2A04-6122-EAB1-1D7A-1E56AD8401F4}"/>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1BE4202-D480-883E-CC42-F41143786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F4B10EBD-C64A-E783-9A11-85FF3E134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537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p:txBody>
          <a:bodyPr/>
          <a:lstStyle/>
          <a:p>
            <a:r>
              <a:rPr lang="en-GB" b="1"/>
              <a:t>Attendance in the News!! Its not just us</a:t>
            </a:r>
          </a:p>
        </p:txBody>
      </p:sp>
      <p:graphicFrame>
        <p:nvGraphicFramePr>
          <p:cNvPr id="10" name="Content Placeholder 2">
            <a:extLst>
              <a:ext uri="{FF2B5EF4-FFF2-40B4-BE49-F238E27FC236}">
                <a16:creationId xmlns:a16="http://schemas.microsoft.com/office/drawing/2014/main" id="{1A566775-8E76-54AE-2574-0B171EEF6A31}"/>
              </a:ext>
            </a:extLst>
          </p:cNvPr>
          <p:cNvGraphicFramePr>
            <a:graphicFrameLocks noGrp="1"/>
          </p:cNvGraphicFramePr>
          <p:nvPr>
            <p:ph idx="1"/>
            <p:extLst>
              <p:ext uri="{D42A27DB-BD31-4B8C-83A1-F6EECF244321}">
                <p14:modId xmlns:p14="http://schemas.microsoft.com/office/powerpoint/2010/main" val="2793524595"/>
              </p:ext>
            </p:extLst>
          </p:nvPr>
        </p:nvGraphicFramePr>
        <p:xfrm>
          <a:off x="838200" y="1774914"/>
          <a:ext cx="69680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8" name="Picture 7">
            <a:extLst>
              <a:ext uri="{FF2B5EF4-FFF2-40B4-BE49-F238E27FC236}">
                <a16:creationId xmlns:a16="http://schemas.microsoft.com/office/drawing/2014/main" id="{77E89E8F-FF3F-77F1-5E43-2CBD12D4416A}"/>
              </a:ext>
            </a:extLst>
          </p:cNvPr>
          <p:cNvPicPr>
            <a:picLocks noChangeAspect="1"/>
          </p:cNvPicPr>
          <p:nvPr/>
        </p:nvPicPr>
        <p:blipFill>
          <a:blip r:embed="rId10"/>
          <a:stretch>
            <a:fillRect/>
          </a:stretch>
        </p:blipFill>
        <p:spPr>
          <a:xfrm>
            <a:off x="8586254" y="2676105"/>
            <a:ext cx="2234352" cy="2381348"/>
          </a:xfrm>
          <a:prstGeom prst="rect">
            <a:avLst/>
          </a:prstGeom>
        </p:spPr>
      </p:pic>
    </p:spTree>
    <p:extLst>
      <p:ext uri="{BB962C8B-B14F-4D97-AF65-F5344CB8AC3E}">
        <p14:creationId xmlns:p14="http://schemas.microsoft.com/office/powerpoint/2010/main" val="38383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40B6-5490-39E7-C8BE-485010E3F8CC}"/>
              </a:ext>
            </a:extLst>
          </p:cNvPr>
          <p:cNvSpPr>
            <a:spLocks noGrp="1"/>
          </p:cNvSpPr>
          <p:nvPr>
            <p:ph type="title"/>
          </p:nvPr>
        </p:nvSpPr>
        <p:spPr/>
        <p:txBody>
          <a:bodyPr/>
          <a:lstStyle/>
          <a:p>
            <a:r>
              <a:rPr lang="en-GB" b="1"/>
              <a:t>Starting points for schools…..</a:t>
            </a:r>
          </a:p>
        </p:txBody>
      </p:sp>
      <p:sp>
        <p:nvSpPr>
          <p:cNvPr id="3" name="Content Placeholder 2">
            <a:extLst>
              <a:ext uri="{FF2B5EF4-FFF2-40B4-BE49-F238E27FC236}">
                <a16:creationId xmlns:a16="http://schemas.microsoft.com/office/drawing/2014/main" id="{ACA83735-733B-78EA-4538-B6C1CA049A6F}"/>
              </a:ext>
            </a:extLst>
          </p:cNvPr>
          <p:cNvSpPr>
            <a:spLocks noGrp="1"/>
          </p:cNvSpPr>
          <p:nvPr>
            <p:ph idx="1"/>
          </p:nvPr>
        </p:nvSpPr>
        <p:spPr/>
        <p:txBody>
          <a:bodyPr>
            <a:normAutofit/>
          </a:bodyPr>
          <a:lstStyle/>
          <a:p>
            <a:r>
              <a:rPr lang="en-GB"/>
              <a:t>Applying a systemic perspective to understand the reasons for non attendance, including risk factors</a:t>
            </a:r>
          </a:p>
          <a:p>
            <a:r>
              <a:rPr lang="en-GB"/>
              <a:t>Training for staff to help them develop a good awareness of some of the possible risk factors that can impact attendance.</a:t>
            </a:r>
          </a:p>
          <a:p>
            <a:r>
              <a:rPr lang="en-GB"/>
              <a:t>Using a range of methods to understand pupil views, particularly relating to their risk/resilience factors and anxiety. Use differentiated resources where required. </a:t>
            </a:r>
          </a:p>
          <a:p>
            <a:r>
              <a:rPr lang="en-GB"/>
              <a:t>Work closely with parents/carers. </a:t>
            </a:r>
          </a:p>
        </p:txBody>
      </p:sp>
      <p:sp>
        <p:nvSpPr>
          <p:cNvPr id="4" name="Footer Placeholder 9">
            <a:extLst>
              <a:ext uri="{FF2B5EF4-FFF2-40B4-BE49-F238E27FC236}">
                <a16:creationId xmlns:a16="http://schemas.microsoft.com/office/drawing/2014/main" id="{710A26CD-7564-655A-AA9E-A43B363D7901}"/>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54E7AAFC-BF23-BF87-8782-BE2E9A152145}"/>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F002CF2-5506-A38A-4206-B57B3385C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45902D4-BAAD-E36D-3CC5-3BA354128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2067690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4E5B-C3F2-9545-0800-666C177DD3E9}"/>
              </a:ext>
            </a:extLst>
          </p:cNvPr>
          <p:cNvSpPr>
            <a:spLocks noGrp="1"/>
          </p:cNvSpPr>
          <p:nvPr>
            <p:ph type="title"/>
          </p:nvPr>
        </p:nvSpPr>
        <p:spPr/>
        <p:txBody>
          <a:bodyPr/>
          <a:lstStyle/>
          <a:p>
            <a:r>
              <a:rPr lang="en-GB" b="1"/>
              <a:t>Consulting with children and young people</a:t>
            </a:r>
          </a:p>
        </p:txBody>
      </p:sp>
      <p:sp>
        <p:nvSpPr>
          <p:cNvPr id="3" name="Content Placeholder 2">
            <a:extLst>
              <a:ext uri="{FF2B5EF4-FFF2-40B4-BE49-F238E27FC236}">
                <a16:creationId xmlns:a16="http://schemas.microsoft.com/office/drawing/2014/main" id="{D793E1AD-B721-B7C8-B0A5-729057FBF704}"/>
              </a:ext>
            </a:extLst>
          </p:cNvPr>
          <p:cNvSpPr>
            <a:spLocks noGrp="1"/>
          </p:cNvSpPr>
          <p:nvPr>
            <p:ph sz="half" idx="1"/>
          </p:nvPr>
        </p:nvSpPr>
        <p:spPr/>
        <p:txBody>
          <a:bodyPr>
            <a:noAutofit/>
          </a:bodyPr>
          <a:lstStyle/>
          <a:p>
            <a:r>
              <a:rPr lang="en-GB"/>
              <a:t>A central part of your assessment is making sure you have spoken and listened to the child or young person and their views on the current situation and their wellbeing.</a:t>
            </a:r>
          </a:p>
          <a:p>
            <a:r>
              <a:rPr lang="en-GB"/>
              <a:t>This is a key part of Article 12 in the UNCRC which supports children to have their views heard and considered</a:t>
            </a:r>
            <a:endParaRPr lang="en-GB" sz="4000"/>
          </a:p>
        </p:txBody>
      </p:sp>
      <p:sp>
        <p:nvSpPr>
          <p:cNvPr id="8" name="Content Placeholder 7">
            <a:extLst>
              <a:ext uri="{FF2B5EF4-FFF2-40B4-BE49-F238E27FC236}">
                <a16:creationId xmlns:a16="http://schemas.microsoft.com/office/drawing/2014/main" id="{12EF9EE9-945B-B106-4749-36868FA73CD8}"/>
              </a:ext>
            </a:extLst>
          </p:cNvPr>
          <p:cNvSpPr>
            <a:spLocks noGrp="1"/>
          </p:cNvSpPr>
          <p:nvPr>
            <p:ph sz="half" idx="2"/>
          </p:nvPr>
        </p:nvSpPr>
        <p:spPr/>
        <p:txBody>
          <a:bodyPr>
            <a:normAutofit fontScale="77500" lnSpcReduction="20000"/>
          </a:bodyPr>
          <a:lstStyle/>
          <a:p>
            <a:pPr marL="0" indent="0">
              <a:buNone/>
            </a:pPr>
            <a:r>
              <a:rPr lang="en-GB"/>
              <a:t>Research tells us that:</a:t>
            </a:r>
          </a:p>
          <a:p>
            <a:pPr>
              <a:buFontTx/>
              <a:buChar char="-"/>
            </a:pPr>
            <a:r>
              <a:rPr lang="en-GB"/>
              <a:t>It is important that the child feels listened to, that there are people in the school that care about them, and that they are empowered and involved in planning what support is needed.</a:t>
            </a:r>
          </a:p>
          <a:p>
            <a:pPr>
              <a:buFontTx/>
              <a:buChar char="-"/>
            </a:pPr>
            <a:r>
              <a:rPr lang="en-GB"/>
              <a:t>Young people will need to perceive they have some control over what is happening to them and to believe their actions are likely to lead to generally positive outcomes  (self efficacy)</a:t>
            </a:r>
          </a:p>
          <a:p>
            <a:pPr>
              <a:buFontTx/>
              <a:buChar char="-"/>
            </a:pPr>
            <a:r>
              <a:rPr lang="en-GB"/>
              <a:t>It is essential to involve the young person and their family in understanding what is going on and in planning ways forward. </a:t>
            </a:r>
          </a:p>
        </p:txBody>
      </p:sp>
      <p:sp>
        <p:nvSpPr>
          <p:cNvPr id="4" name="Footer Placeholder 9">
            <a:extLst>
              <a:ext uri="{FF2B5EF4-FFF2-40B4-BE49-F238E27FC236}">
                <a16:creationId xmlns:a16="http://schemas.microsoft.com/office/drawing/2014/main" id="{8B95524B-6FED-9553-7D6E-3750C0DE2432}"/>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9AFAA875-A2AC-2FA6-9E8C-A3D4BA7688DF}"/>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66726F5-D01A-B1A0-1E8A-6CFE3F3CD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518F5D72-9547-5D6A-A5B5-4B4825A779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92525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F47A-FA46-C57F-8E11-017199493C99}"/>
              </a:ext>
            </a:extLst>
          </p:cNvPr>
          <p:cNvSpPr>
            <a:spLocks noGrp="1"/>
          </p:cNvSpPr>
          <p:nvPr>
            <p:ph type="title"/>
          </p:nvPr>
        </p:nvSpPr>
        <p:spPr/>
        <p:txBody>
          <a:bodyPr/>
          <a:lstStyle/>
          <a:p>
            <a:r>
              <a:rPr lang="en-GB" b="1"/>
              <a:t>Working with parents</a:t>
            </a:r>
          </a:p>
        </p:txBody>
      </p:sp>
      <p:sp>
        <p:nvSpPr>
          <p:cNvPr id="3" name="Content Placeholder 2">
            <a:extLst>
              <a:ext uri="{FF2B5EF4-FFF2-40B4-BE49-F238E27FC236}">
                <a16:creationId xmlns:a16="http://schemas.microsoft.com/office/drawing/2014/main" id="{B0DD240C-DFCB-C096-A2DC-EE498EF90756}"/>
              </a:ext>
            </a:extLst>
          </p:cNvPr>
          <p:cNvSpPr>
            <a:spLocks noGrp="1"/>
          </p:cNvSpPr>
          <p:nvPr>
            <p:ph idx="1"/>
          </p:nvPr>
        </p:nvSpPr>
        <p:spPr/>
        <p:txBody>
          <a:bodyPr/>
          <a:lstStyle/>
          <a:p>
            <a:r>
              <a:rPr lang="en-GB"/>
              <a:t>Take time to build strong, collaborative partnerships</a:t>
            </a:r>
          </a:p>
          <a:p>
            <a:r>
              <a:rPr lang="en-GB"/>
              <a:t>Keep in regular contact</a:t>
            </a:r>
          </a:p>
          <a:p>
            <a:r>
              <a:rPr lang="en-GB"/>
              <a:t>Consider how stressful the situation potentially is for them:</a:t>
            </a:r>
          </a:p>
          <a:p>
            <a:pPr marL="0" indent="0">
              <a:buNone/>
            </a:pPr>
            <a:r>
              <a:rPr lang="en-GB"/>
              <a:t>	- identify a key person or small team who will be the main 	contacts</a:t>
            </a:r>
          </a:p>
          <a:p>
            <a:pPr marL="0" indent="0">
              <a:buNone/>
            </a:pPr>
            <a:r>
              <a:rPr lang="en-GB"/>
              <a:t>	- use an empathetic, curious, open, no blame approach</a:t>
            </a:r>
          </a:p>
          <a:p>
            <a:pPr marL="0" indent="0">
              <a:buNone/>
            </a:pPr>
            <a:endParaRPr lang="en-GB"/>
          </a:p>
          <a:p>
            <a:pPr marL="0" indent="0">
              <a:buNone/>
            </a:pPr>
            <a:r>
              <a:rPr lang="en-GB"/>
              <a:t>(Adapted from Bromley Education Matters)</a:t>
            </a:r>
          </a:p>
        </p:txBody>
      </p:sp>
      <p:sp>
        <p:nvSpPr>
          <p:cNvPr id="4" name="Footer Placeholder 9">
            <a:extLst>
              <a:ext uri="{FF2B5EF4-FFF2-40B4-BE49-F238E27FC236}">
                <a16:creationId xmlns:a16="http://schemas.microsoft.com/office/drawing/2014/main" id="{0AE96C9E-5D1B-4D6F-3E38-B923A65F6CC9}"/>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8A852A86-6F73-6A2F-00F9-A1F023404652}"/>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B9F51DE-0409-2FD2-4942-22AB0582B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5A6EA28C-502D-A958-171C-BF09938A28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9" name="Picture 8">
            <a:extLst>
              <a:ext uri="{FF2B5EF4-FFF2-40B4-BE49-F238E27FC236}">
                <a16:creationId xmlns:a16="http://schemas.microsoft.com/office/drawing/2014/main" id="{AF1614E6-9557-C505-9D3A-4F3025A16D74}"/>
              </a:ext>
            </a:extLst>
          </p:cNvPr>
          <p:cNvPicPr>
            <a:picLocks noChangeAspect="1"/>
          </p:cNvPicPr>
          <p:nvPr/>
        </p:nvPicPr>
        <p:blipFill>
          <a:blip r:embed="rId5"/>
          <a:stretch>
            <a:fillRect/>
          </a:stretch>
        </p:blipFill>
        <p:spPr>
          <a:xfrm>
            <a:off x="8861735" y="194678"/>
            <a:ext cx="3067050" cy="2209800"/>
          </a:xfrm>
          <a:prstGeom prst="rect">
            <a:avLst/>
          </a:prstGeom>
        </p:spPr>
      </p:pic>
    </p:spTree>
    <p:extLst>
      <p:ext uri="{BB962C8B-B14F-4D97-AF65-F5344CB8AC3E}">
        <p14:creationId xmlns:p14="http://schemas.microsoft.com/office/powerpoint/2010/main" val="1551775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8356-064C-D5AB-E787-51BCFC00AB06}"/>
              </a:ext>
            </a:extLst>
          </p:cNvPr>
          <p:cNvSpPr>
            <a:spLocks noGrp="1"/>
          </p:cNvSpPr>
          <p:nvPr>
            <p:ph type="title"/>
          </p:nvPr>
        </p:nvSpPr>
        <p:spPr/>
        <p:txBody>
          <a:bodyPr>
            <a:normAutofit fontScale="90000"/>
          </a:bodyPr>
          <a:lstStyle/>
          <a:p>
            <a:r>
              <a:rPr lang="en-GB" sz="4400" b="1" kern="100">
                <a:effectLst/>
                <a:latin typeface="Calibri" panose="020F0502020204030204" pitchFamily="34" charset="0"/>
                <a:ea typeface="Calibri" panose="020F0502020204030204" pitchFamily="34" charset="0"/>
                <a:cs typeface="Calibri" panose="020F0502020204030204" pitchFamily="34" charset="0"/>
              </a:rPr>
              <a:t>Moving beyond a within-child model of school refusal</a:t>
            </a:r>
            <a:br>
              <a:rPr lang="en-GB" sz="4400" kern="100">
                <a:effectLst/>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F12E519C-54B0-EF33-F67B-12D25D5F893A}"/>
              </a:ext>
            </a:extLst>
          </p:cNvPr>
          <p:cNvSpPr>
            <a:spLocks noGrp="1"/>
          </p:cNvSpPr>
          <p:nvPr>
            <p:ph idx="1"/>
          </p:nvPr>
        </p:nvSpPr>
        <p:spPr/>
        <p:txBody>
          <a:bodyPr/>
          <a:lstStyle/>
          <a:p>
            <a:pPr marL="0" indent="0" algn="just">
              <a:lnSpc>
                <a:spcPct val="107000"/>
              </a:lnSpc>
              <a:spcAft>
                <a:spcPts val="800"/>
              </a:spcAft>
              <a:buNone/>
            </a:pPr>
            <a:r>
              <a:rPr lang="en-GB" sz="2000" b="1" kern="100">
                <a:effectLst/>
                <a:latin typeface="Calibri" panose="020F0502020204030204" pitchFamily="34" charset="0"/>
                <a:ea typeface="Calibri" panose="020F0502020204030204" pitchFamily="34" charset="0"/>
                <a:cs typeface="Times New Roman" panose="02020603050405020304" pitchFamily="18" charset="0"/>
              </a:rPr>
              <a:t>Previous terminology like school refuser…..</a:t>
            </a:r>
          </a:p>
          <a:p>
            <a:pPr marL="342900" lvl="0" indent="-342900" algn="just">
              <a:lnSpc>
                <a:spcPct val="107000"/>
              </a:lnSpc>
              <a:buFont typeface="Calibri" panose="020F0502020204030204" pitchFamily="34" charset="0"/>
              <a:buChar char="-"/>
            </a:pPr>
            <a:r>
              <a:rPr lang="en-GB" sz="2000" kern="100">
                <a:effectLst/>
                <a:latin typeface="Calibri" panose="020F0502020204030204" pitchFamily="34" charset="0"/>
                <a:ea typeface="Calibri" panose="020F0502020204030204" pitchFamily="34" charset="0"/>
                <a:cs typeface="Times New Roman" panose="02020603050405020304" pitchFamily="18" charset="0"/>
              </a:rPr>
              <a:t>Implies that the child has choice and control over their </a:t>
            </a:r>
            <a:r>
              <a:rPr lang="en-GB" sz="2000" kern="100">
                <a:latin typeface="Calibri" panose="020F0502020204030204" pitchFamily="34" charset="0"/>
                <a:ea typeface="Calibri" panose="020F0502020204030204" pitchFamily="34" charset="0"/>
                <a:cs typeface="Times New Roman" panose="02020603050405020304" pitchFamily="18" charset="0"/>
              </a:rPr>
              <a:t>attendance</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en-GB" sz="2000" kern="100">
                <a:effectLst/>
                <a:latin typeface="Calibri" panose="020F0502020204030204" pitchFamily="34" charset="0"/>
                <a:ea typeface="Calibri" panose="020F0502020204030204" pitchFamily="34" charset="0"/>
                <a:cs typeface="Times New Roman" panose="02020603050405020304" pitchFamily="18" charset="0"/>
              </a:rPr>
              <a:t>Locates blame within the child- the child is the problem</a:t>
            </a:r>
          </a:p>
          <a:p>
            <a:pPr marL="342900" lvl="0" indent="-342900" algn="just">
              <a:lnSpc>
                <a:spcPct val="107000"/>
              </a:lnSpc>
              <a:buFont typeface="Calibri" panose="020F0502020204030204" pitchFamily="34" charset="0"/>
              <a:buChar char="-"/>
            </a:pPr>
            <a:r>
              <a:rPr lang="en-GB" sz="2000" kern="100">
                <a:effectLst/>
                <a:latin typeface="Calibri" panose="020F0502020204030204" pitchFamily="34" charset="0"/>
                <a:ea typeface="Calibri" panose="020F0502020204030204" pitchFamily="34" charset="0"/>
                <a:cs typeface="Times New Roman" panose="02020603050405020304" pitchFamily="18" charset="0"/>
              </a:rPr>
              <a:t>Language perpetuates a misconception that children with barriers to school attendance do not want to attend school.</a:t>
            </a:r>
          </a:p>
          <a:p>
            <a:pPr marL="342900" lvl="0" indent="-342900" algn="just">
              <a:lnSpc>
                <a:spcPct val="107000"/>
              </a:lnSpc>
              <a:buFont typeface="Calibri" panose="020F0502020204030204" pitchFamily="34" charset="0"/>
              <a:buChar char="-"/>
            </a:pPr>
            <a:r>
              <a:rPr lang="en-GB" sz="2000" kern="100">
                <a:effectLst/>
                <a:latin typeface="Calibri" panose="020F0502020204030204" pitchFamily="34" charset="0"/>
                <a:ea typeface="Calibri" panose="020F0502020204030204" pitchFamily="34" charset="0"/>
                <a:cs typeface="Times New Roman" panose="02020603050405020304" pitchFamily="18" charset="0"/>
              </a:rPr>
              <a:t>Language influences how we understanding the child’s needs and how we respond to the child</a:t>
            </a:r>
          </a:p>
          <a:p>
            <a:pPr marL="342900" lvl="0" indent="-342900" algn="just">
              <a:lnSpc>
                <a:spcPct val="107000"/>
              </a:lnSpc>
              <a:spcAft>
                <a:spcPts val="800"/>
              </a:spcAft>
              <a:buFont typeface="Calibri" panose="020F0502020204030204" pitchFamily="34" charset="0"/>
              <a:buChar char="-"/>
            </a:pPr>
            <a:r>
              <a:rPr lang="en-GB" sz="2000" kern="100">
                <a:effectLst/>
                <a:latin typeface="Calibri" panose="020F0502020204030204" pitchFamily="34" charset="0"/>
                <a:ea typeface="Calibri" panose="020F0502020204030204" pitchFamily="34" charset="0"/>
                <a:cs typeface="Times New Roman" panose="02020603050405020304" pitchFamily="18" charset="0"/>
              </a:rPr>
              <a:t>The term detracts from important environmental factors that could be contributing to and maintaining the </a:t>
            </a:r>
            <a:r>
              <a:rPr lang="en-GB" sz="2000" kern="100">
                <a:latin typeface="Calibri" panose="020F0502020204030204" pitchFamily="34" charset="0"/>
                <a:ea typeface="Calibri" panose="020F0502020204030204" pitchFamily="34" charset="0"/>
                <a:cs typeface="Times New Roman" panose="02020603050405020304" pitchFamily="18" charset="0"/>
              </a:rPr>
              <a:t>situation</a:t>
            </a:r>
            <a:r>
              <a:rPr lang="en-GB" sz="2000" kern="100">
                <a:effectLst/>
                <a:latin typeface="Calibri" panose="020F0502020204030204" pitchFamily="34" charset="0"/>
                <a:ea typeface="Calibri" panose="020F0502020204030204" pitchFamily="34" charset="0"/>
                <a:cs typeface="Times New Roman" panose="02020603050405020304" pitchFamily="18" charset="0"/>
              </a:rPr>
              <a:t>, as well as environmental factors that could support a child back to school</a:t>
            </a:r>
          </a:p>
          <a:p>
            <a:pPr marL="0" indent="0">
              <a:buNone/>
            </a:pPr>
            <a:endParaRPr lang="en-GB"/>
          </a:p>
        </p:txBody>
      </p:sp>
      <p:sp>
        <p:nvSpPr>
          <p:cNvPr id="4" name="Footer Placeholder 9">
            <a:extLst>
              <a:ext uri="{FF2B5EF4-FFF2-40B4-BE49-F238E27FC236}">
                <a16:creationId xmlns:a16="http://schemas.microsoft.com/office/drawing/2014/main" id="{49ED43BE-71EC-8A4A-8E76-53CA8E7D8CAA}"/>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E2E4C26-239C-E120-ED3B-77B64B3B173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03EA6B9-9710-5516-8B90-5130DAF89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C1B17350-23D7-3856-6A22-BF0DA87286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4273901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6F81-D6B6-C034-C24A-CDE5F4512D72}"/>
              </a:ext>
            </a:extLst>
          </p:cNvPr>
          <p:cNvSpPr>
            <a:spLocks noGrp="1"/>
          </p:cNvSpPr>
          <p:nvPr>
            <p:ph type="title"/>
          </p:nvPr>
        </p:nvSpPr>
        <p:spPr/>
        <p:txBody>
          <a:bodyPr/>
          <a:lstStyle/>
          <a:p>
            <a:r>
              <a:rPr lang="en-GB"/>
              <a:t>Risk and resilience factors</a:t>
            </a:r>
          </a:p>
        </p:txBody>
      </p:sp>
      <p:sp>
        <p:nvSpPr>
          <p:cNvPr id="4" name="Footer Placeholder 9">
            <a:extLst>
              <a:ext uri="{FF2B5EF4-FFF2-40B4-BE49-F238E27FC236}">
                <a16:creationId xmlns:a16="http://schemas.microsoft.com/office/drawing/2014/main" id="{20DF7A8D-0796-2F25-0377-CD6592E39C93}"/>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3822CE4-0C4E-2D5B-956E-A32963B95257}"/>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6D8544E-0D33-B45A-8641-1AA2D32E0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845503F7-569A-4138-FFDA-CEC6CF5049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graphicFrame>
        <p:nvGraphicFramePr>
          <p:cNvPr id="11" name="Content Placeholder 10">
            <a:extLst>
              <a:ext uri="{FF2B5EF4-FFF2-40B4-BE49-F238E27FC236}">
                <a16:creationId xmlns:a16="http://schemas.microsoft.com/office/drawing/2014/main" id="{AA7CFBDC-ECBC-E19F-8BFE-71C8762983FF}"/>
              </a:ext>
            </a:extLst>
          </p:cNvPr>
          <p:cNvGraphicFramePr>
            <a:graphicFrameLocks noGrp="1"/>
          </p:cNvGraphicFramePr>
          <p:nvPr>
            <p:ph idx="1"/>
            <p:extLst>
              <p:ext uri="{D42A27DB-BD31-4B8C-83A1-F6EECF244321}">
                <p14:modId xmlns:p14="http://schemas.microsoft.com/office/powerpoint/2010/main" val="637406223"/>
              </p:ext>
            </p:extLst>
          </p:nvPr>
        </p:nvGraphicFramePr>
        <p:xfrm>
          <a:off x="2625213" y="1401097"/>
          <a:ext cx="7344697" cy="4778477"/>
        </p:xfrm>
        <a:graphic>
          <a:graphicData uri="http://schemas.openxmlformats.org/drawingml/2006/table">
            <a:tbl>
              <a:tblPr firstRow="1" firstCol="1" lastRow="1" lastCol="1" bandRow="1" bandCol="1"/>
              <a:tblGrid>
                <a:gridCol w="1843502">
                  <a:extLst>
                    <a:ext uri="{9D8B030D-6E8A-4147-A177-3AD203B41FA5}">
                      <a16:colId xmlns:a16="http://schemas.microsoft.com/office/drawing/2014/main" val="3092118860"/>
                    </a:ext>
                  </a:extLst>
                </a:gridCol>
                <a:gridCol w="2771768">
                  <a:extLst>
                    <a:ext uri="{9D8B030D-6E8A-4147-A177-3AD203B41FA5}">
                      <a16:colId xmlns:a16="http://schemas.microsoft.com/office/drawing/2014/main" val="1712898097"/>
                    </a:ext>
                  </a:extLst>
                </a:gridCol>
                <a:gridCol w="2729427">
                  <a:extLst>
                    <a:ext uri="{9D8B030D-6E8A-4147-A177-3AD203B41FA5}">
                      <a16:colId xmlns:a16="http://schemas.microsoft.com/office/drawing/2014/main" val="1367444641"/>
                    </a:ext>
                  </a:extLst>
                </a:gridCol>
              </a:tblGrid>
              <a:tr h="312172">
                <a:tc>
                  <a:txBody>
                    <a:bodyPr/>
                    <a:lstStyle/>
                    <a:p>
                      <a:pPr marL="180975" marR="176530" algn="ctr">
                        <a:lnSpc>
                          <a:spcPct val="107000"/>
                        </a:lnSpc>
                        <a:spcAft>
                          <a:spcPts val="0"/>
                        </a:spcAft>
                      </a:pPr>
                      <a:r>
                        <a:rPr lang="en-GB" sz="1000" b="1" kern="100">
                          <a:effectLst/>
                          <a:latin typeface="Arial" panose="020B0604020202020204" pitchFamily="34" charset="0"/>
                          <a:ea typeface="Arial" panose="020B0604020202020204" pitchFamily="34" charset="0"/>
                          <a:cs typeface="Times New Roman" panose="02020603050405020304" pitchFamily="18" charset="0"/>
                        </a:rPr>
                        <a:t>Ecological level</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78815">
                        <a:lnSpc>
                          <a:spcPct val="107000"/>
                        </a:lnSpc>
                      </a:pPr>
                      <a:r>
                        <a:rPr lang="en-GB" sz="1000" b="1" kern="100">
                          <a:effectLst/>
                          <a:latin typeface="Arial" panose="020B0604020202020204" pitchFamily="34" charset="0"/>
                          <a:ea typeface="Arial" panose="020B0604020202020204" pitchFamily="34" charset="0"/>
                          <a:cs typeface="Times New Roman" panose="02020603050405020304" pitchFamily="18" charset="0"/>
                        </a:rPr>
                        <a:t>Risk factors</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3185">
                        <a:lnSpc>
                          <a:spcPct val="107000"/>
                        </a:lnSpc>
                      </a:pPr>
                      <a:r>
                        <a:rPr lang="en-GB" sz="1000" b="1" kern="100">
                          <a:effectLst/>
                          <a:latin typeface="Arial" panose="020B0604020202020204" pitchFamily="34" charset="0"/>
                          <a:ea typeface="Arial" panose="020B0604020202020204" pitchFamily="34" charset="0"/>
                          <a:cs typeface="Times New Roman" panose="02020603050405020304" pitchFamily="18" charset="0"/>
                        </a:rPr>
                        <a:t>Protective (resilience) factors</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1259292"/>
                  </a:ext>
                </a:extLst>
              </a:tr>
              <a:tr h="1631408">
                <a:tc>
                  <a:txBody>
                    <a:bodyPr/>
                    <a:lstStyle/>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345440" marR="220345" indent="-109855">
                        <a:lnSpc>
                          <a:spcPct val="107000"/>
                        </a:lnSpc>
                        <a:spcBef>
                          <a:spcPts val="1030"/>
                        </a:spcBef>
                        <a:spcAft>
                          <a:spcPts val="0"/>
                        </a:spcAft>
                      </a:pPr>
                      <a:r>
                        <a:rPr lang="en-GB" sz="10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Education and community</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342900" lvl="0" indent="-342900">
                        <a:lnSpc>
                          <a:spcPts val="1345"/>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Bullying</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116205" lvl="0" indent="-342900">
                        <a:lnSpc>
                          <a:spcPct val="98000"/>
                        </a:lnSpc>
                        <a:spcBef>
                          <a:spcPts val="10"/>
                        </a:spcBef>
                        <a:spcAft>
                          <a:spcPts val="0"/>
                        </a:spcAft>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Key transitions (e.g., P7-S1, change of school)</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spcBef>
                          <a:spcPts val="5"/>
                        </a:spcBef>
                        <a:spcAft>
                          <a:spcPts val="0"/>
                        </a:spcAft>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Academic demands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Journey to</a:t>
                      </a:r>
                      <a:r>
                        <a:rPr lang="en-GB" sz="1000" kern="100" spc="-2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school</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5"/>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Exams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5"/>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Peer relationships</a:t>
                      </a:r>
                      <a:endParaRPr lang="en-GB" sz="1000" kern="100">
                        <a:effectLst/>
                        <a:latin typeface="Arial" panose="020B0604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342900" marR="224790" lvl="0" indent="-342900">
                        <a:lnSpc>
                          <a:spcPct val="98000"/>
                        </a:lnSpc>
                        <a:spcBef>
                          <a:spcPts val="5"/>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Positive relationships </a:t>
                      </a:r>
                      <a:r>
                        <a:rPr lang="en-GB" sz="1000" kern="100" spc="-20">
                          <a:solidFill>
                            <a:srgbClr val="000000"/>
                          </a:solidFill>
                          <a:effectLst/>
                          <a:latin typeface="Arial" panose="020B0604020202020204" pitchFamily="34" charset="0"/>
                          <a:ea typeface="Symbol" panose="05050102010706020507" pitchFamily="18" charset="2"/>
                          <a:cs typeface="Symbol" panose="05050102010706020507" pitchFamily="18" charset="2"/>
                        </a:rPr>
                        <a:t>with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staff</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5"/>
                        </a:lnSpc>
                        <a:spcBef>
                          <a:spcPts val="10"/>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Friendships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Subject</a:t>
                      </a:r>
                      <a:r>
                        <a:rPr lang="en-GB" sz="1000" kern="100" spc="-1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interest</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325755" lvl="0" indent="-342900">
                        <a:lnSpc>
                          <a:spcPct val="98000"/>
                        </a:lnSpc>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Flexibility of </a:t>
                      </a:r>
                      <a:r>
                        <a:rPr lang="en-GB" sz="1000" kern="100" spc="-15">
                          <a:solidFill>
                            <a:srgbClr val="000000"/>
                          </a:solidFill>
                          <a:effectLst/>
                          <a:latin typeface="Arial" panose="020B0604020202020204" pitchFamily="34" charset="0"/>
                          <a:ea typeface="Symbol" panose="05050102010706020507" pitchFamily="18" charset="2"/>
                          <a:cs typeface="Symbol" panose="05050102010706020507" pitchFamily="18" charset="2"/>
                        </a:rPr>
                        <a:t>approaches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within</a:t>
                      </a: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school</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257175" lvl="0" indent="-342900">
                        <a:lnSpc>
                          <a:spcPct val="98000"/>
                        </a:lnSpc>
                        <a:spcBef>
                          <a:spcPts val="20"/>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Creating opportunities</a:t>
                      </a:r>
                      <a:r>
                        <a:rPr lang="en-GB" sz="1000" kern="100" spc="-5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for success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235"/>
                        </a:lnSpc>
                        <a:spcBef>
                          <a:spcPts val="5"/>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Partnership</a:t>
                      </a:r>
                      <a:r>
                        <a:rPr lang="en-GB" sz="1000" kern="100" spc="-1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working</a:t>
                      </a:r>
                      <a:endParaRPr lang="en-GB" sz="1000" kern="100">
                        <a:effectLst/>
                        <a:latin typeface="Arial" panose="020B0604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extLst>
                  <a:ext uri="{0D108BD9-81ED-4DB2-BD59-A6C34878D82A}">
                    <a16:rowId xmlns:a16="http://schemas.microsoft.com/office/drawing/2014/main" val="1841671142"/>
                  </a:ext>
                </a:extLst>
              </a:tr>
              <a:tr h="1044036">
                <a:tc>
                  <a:txBody>
                    <a:bodyPr/>
                    <a:lstStyle/>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180975" marR="175895" algn="ctr">
                        <a:lnSpc>
                          <a:spcPct val="107000"/>
                        </a:lnSpc>
                        <a:spcBef>
                          <a:spcPts val="1045"/>
                        </a:spcBef>
                        <a:spcAft>
                          <a:spcPts val="0"/>
                        </a:spcAft>
                      </a:pPr>
                      <a:r>
                        <a:rPr lang="en-GB" sz="10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Family</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L="342900" lvl="0" indent="-342900">
                        <a:lnSpc>
                          <a:spcPts val="1345"/>
                        </a:lnSpc>
                        <a:spcBef>
                          <a:spcPts val="10"/>
                        </a:spcBef>
                        <a:spcAft>
                          <a:spcPts val="0"/>
                        </a:spcAft>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Parental</a:t>
                      </a:r>
                      <a:r>
                        <a:rPr lang="en-GB" sz="1000" kern="100" spc="-1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separation/divorce</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Parental mental</a:t>
                      </a:r>
                      <a:r>
                        <a:rPr lang="en-GB" sz="1000" kern="100" spc="-2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health</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Loss and</a:t>
                      </a:r>
                      <a:r>
                        <a:rPr lang="en-GB" sz="1000" kern="100" spc="-1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bereavement</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5"/>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High levels of family</a:t>
                      </a:r>
                      <a:r>
                        <a:rPr lang="en-GB" sz="1000" kern="100" spc="-3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stress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Poverty</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225"/>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Young</a:t>
                      </a: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carer</a:t>
                      </a:r>
                      <a:endParaRPr lang="en-GB" sz="1000" kern="100">
                        <a:effectLst/>
                        <a:latin typeface="Arial" panose="020B0604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tc>
                  <a:txBody>
                    <a:bodyPr/>
                    <a:lstStyle/>
                    <a:p>
                      <a:pPr marL="342900" marR="318770" lvl="0" indent="-342900">
                        <a:lnSpc>
                          <a:spcPct val="107000"/>
                        </a:lnSpc>
                        <a:spcBef>
                          <a:spcPts val="10"/>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Good family support network/extended </a:t>
                      </a:r>
                      <a:r>
                        <a:rPr lang="en-GB" sz="1000" kern="100" spc="-20">
                          <a:solidFill>
                            <a:srgbClr val="000000"/>
                          </a:solidFill>
                          <a:effectLst/>
                          <a:latin typeface="Arial" panose="020B0604020202020204" pitchFamily="34" charset="0"/>
                          <a:ea typeface="Symbol" panose="05050102010706020507" pitchFamily="18" charset="2"/>
                          <a:cs typeface="Symbol" panose="05050102010706020507" pitchFamily="18" charset="2"/>
                        </a:rPr>
                        <a:t>family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members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146685" lvl="0" indent="-342900">
                        <a:lnSpc>
                          <a:spcPct val="98000"/>
                        </a:lnSpc>
                        <a:spcBef>
                          <a:spcPts val="10"/>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Developing parental understanding and building their skills</a:t>
                      </a:r>
                      <a:endParaRPr lang="en-GB" sz="1000" kern="100">
                        <a:effectLst/>
                        <a:latin typeface="Arial" panose="020B0604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3"/>
                    </a:solidFill>
                  </a:tcPr>
                </a:tc>
                <a:extLst>
                  <a:ext uri="{0D108BD9-81ED-4DB2-BD59-A6C34878D82A}">
                    <a16:rowId xmlns:a16="http://schemas.microsoft.com/office/drawing/2014/main" val="2694539135"/>
                  </a:ext>
                </a:extLst>
              </a:tr>
              <a:tr h="1790861">
                <a:tc>
                  <a:txBody>
                    <a:bodyPr/>
                    <a:lstStyle/>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67945">
                        <a:lnSpc>
                          <a:spcPct val="107000"/>
                        </a:lnSpc>
                      </a:pPr>
                      <a:r>
                        <a:rPr lang="en-GB" sz="1100" kern="100">
                          <a:effectLst/>
                          <a:latin typeface="Arial" panose="020B0604020202020204" pitchFamily="34" charset="0"/>
                          <a:ea typeface="Arial" panose="020B0604020202020204" pitchFamily="34" charset="0"/>
                          <a:cs typeface="Times New Roman" panose="02020603050405020304" pitchFamily="18" charset="0"/>
                        </a:rPr>
                        <a:t> </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483870" marR="290195" indent="-178435">
                        <a:lnSpc>
                          <a:spcPct val="107000"/>
                        </a:lnSpc>
                        <a:spcBef>
                          <a:spcPts val="920"/>
                        </a:spcBef>
                        <a:spcAft>
                          <a:spcPts val="0"/>
                        </a:spcAft>
                      </a:pPr>
                      <a:r>
                        <a:rPr lang="en-GB" sz="1000" b="1"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Child/Young person</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9AC"/>
                    </a:solidFill>
                  </a:tcPr>
                </a:tc>
                <a:tc>
                  <a:txBody>
                    <a:bodyPr/>
                    <a:lstStyle/>
                    <a:p>
                      <a:pPr marL="342900" marR="442595" lvl="0" indent="-342900">
                        <a:lnSpc>
                          <a:spcPct val="98000"/>
                        </a:lnSpc>
                        <a:spcBef>
                          <a:spcPts val="20"/>
                        </a:spcBef>
                        <a:spcAft>
                          <a:spcPts val="0"/>
                        </a:spcAft>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Fear of failure/low self- esteem</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spcBef>
                          <a:spcPts val="5"/>
                        </a:spcBef>
                        <a:spcAft>
                          <a:spcPts val="0"/>
                        </a:spcAft>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Age (4-5, 11-12 &amp;</a:t>
                      </a: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14-15</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296545">
                        <a:lnSpc>
                          <a:spcPts val="1260"/>
                        </a:lnSpc>
                      </a:pPr>
                      <a:r>
                        <a:rPr lang="en-GB"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years)</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ts val="1340"/>
                        </a:lnSpc>
                        <a:spcBef>
                          <a:spcPts val="5"/>
                        </a:spcBef>
                        <a:spcAft>
                          <a:spcPts val="0"/>
                        </a:spcAft>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Separation</a:t>
                      </a: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anxiety</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Traumatic experiences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5"/>
                        </a:lnSpc>
                        <a:buSzPts val="1100"/>
                        <a:buFont typeface="Symbol" panose="05050102010706020507" pitchFamily="18" charset="2"/>
                        <a:buChar char=""/>
                        <a:tabLst>
                          <a:tab pos="296545" algn="l"/>
                          <a:tab pos="29718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Autistic</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334645" lvl="0" indent="-342900">
                        <a:lnSpc>
                          <a:spcPct val="98000"/>
                        </a:lnSpc>
                        <a:spcBef>
                          <a:spcPts val="10"/>
                        </a:spcBef>
                        <a:spcAft>
                          <a:spcPts val="0"/>
                        </a:spcAft>
                        <a:buSzPts val="1100"/>
                        <a:buFont typeface="Symbol" panose="05050102010706020507" pitchFamily="18" charset="2"/>
                        <a:buChar char=""/>
                        <a:tabLst>
                          <a:tab pos="296545" algn="l"/>
                          <a:tab pos="297180" algn="l"/>
                        </a:tabLst>
                      </a:pP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Learning/communication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differences</a:t>
                      </a:r>
                      <a:endParaRPr lang="en-GB" sz="1000" kern="100">
                        <a:effectLst/>
                        <a:latin typeface="Arial" panose="020B0604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9AC"/>
                    </a:solidFill>
                  </a:tcPr>
                </a:tc>
                <a:tc>
                  <a:txBody>
                    <a:bodyPr/>
                    <a:lstStyle/>
                    <a:p>
                      <a:pPr marL="342900" marR="426085" lvl="0" indent="-342900">
                        <a:lnSpc>
                          <a:spcPct val="98000"/>
                        </a:lnSpc>
                        <a:spcBef>
                          <a:spcPts val="20"/>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Motivated to achieve </a:t>
                      </a:r>
                      <a:r>
                        <a:rPr lang="en-GB" sz="1000" kern="100" spc="-65">
                          <a:solidFill>
                            <a:srgbClr val="000000"/>
                          </a:solidFill>
                          <a:effectLst/>
                          <a:latin typeface="Arial" panose="020B0604020202020204" pitchFamily="34" charset="0"/>
                          <a:ea typeface="Symbol" panose="05050102010706020507" pitchFamily="18" charset="2"/>
                          <a:cs typeface="Symbol" panose="05050102010706020507" pitchFamily="18" charset="2"/>
                        </a:rPr>
                        <a:t>a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future</a:t>
                      </a: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goal/career</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spcBef>
                          <a:spcPts val="5"/>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Keen to</a:t>
                      </a:r>
                      <a:r>
                        <a:rPr lang="en-GB" sz="1000" kern="100" spc="-10">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learn</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lvl="0" indent="-342900">
                        <a:lnSpc>
                          <a:spcPts val="1340"/>
                        </a:lnSpc>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Positive</a:t>
                      </a:r>
                      <a:r>
                        <a:rPr lang="en-GB" sz="1000" kern="100" spc="-5">
                          <a:solidFill>
                            <a:srgbClr val="000000"/>
                          </a:solidFill>
                          <a:effectLst/>
                          <a:latin typeface="Arial" panose="020B0604020202020204" pitchFamily="34" charset="0"/>
                          <a:ea typeface="Symbol" panose="05050102010706020507" pitchFamily="18" charset="2"/>
                          <a:cs typeface="Symbol" panose="05050102010706020507" pitchFamily="18" charset="2"/>
                        </a:rPr>
                        <a:t> </a:t>
                      </a: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experiences</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418465" lvl="0" indent="-342900">
                        <a:lnSpc>
                          <a:spcPct val="98000"/>
                        </a:lnSpc>
                        <a:spcBef>
                          <a:spcPts val="10"/>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Feeling listened to and understood</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342900" marR="456565" lvl="0" indent="-342900">
                        <a:lnSpc>
                          <a:spcPct val="98000"/>
                        </a:lnSpc>
                        <a:spcBef>
                          <a:spcPts val="15"/>
                        </a:spcBef>
                        <a:spcAft>
                          <a:spcPts val="0"/>
                        </a:spcAft>
                        <a:buSzPts val="1100"/>
                        <a:buFont typeface="Symbol" panose="05050102010706020507" pitchFamily="18" charset="2"/>
                        <a:buChar char=""/>
                        <a:tabLst>
                          <a:tab pos="295275" algn="l"/>
                          <a:tab pos="295910" algn="l"/>
                        </a:tabLst>
                      </a:pPr>
                      <a:r>
                        <a:rPr lang="en-GB" sz="1000" kern="100">
                          <a:solidFill>
                            <a:srgbClr val="000000"/>
                          </a:solidFill>
                          <a:effectLst/>
                          <a:latin typeface="Arial" panose="020B0604020202020204" pitchFamily="34" charset="0"/>
                          <a:ea typeface="Symbol" panose="05050102010706020507" pitchFamily="18" charset="2"/>
                          <a:cs typeface="Symbol" panose="05050102010706020507" pitchFamily="18" charset="2"/>
                        </a:rPr>
                        <a:t>Understanding the relationship between thoughts, feelings </a:t>
                      </a:r>
                      <a:r>
                        <a:rPr lang="en-GB" sz="1000" kern="100" spc="-25">
                          <a:solidFill>
                            <a:srgbClr val="000000"/>
                          </a:solidFill>
                          <a:effectLst/>
                          <a:latin typeface="Arial" panose="020B0604020202020204" pitchFamily="34" charset="0"/>
                          <a:ea typeface="Symbol" panose="05050102010706020507" pitchFamily="18" charset="2"/>
                          <a:cs typeface="Symbol" panose="05050102010706020507" pitchFamily="18" charset="2"/>
                        </a:rPr>
                        <a:t>and</a:t>
                      </a:r>
                      <a:endParaRPr lang="en-GB" sz="1000" kern="100">
                        <a:effectLst/>
                        <a:latin typeface="Arial" panose="020B0604020202020204" pitchFamily="34" charset="0"/>
                        <a:ea typeface="Symbol" panose="05050102010706020507" pitchFamily="18" charset="2"/>
                        <a:cs typeface="Symbol" panose="05050102010706020507" pitchFamily="18" charset="2"/>
                      </a:endParaRPr>
                    </a:p>
                    <a:p>
                      <a:pPr marL="295275">
                        <a:lnSpc>
                          <a:spcPts val="1160"/>
                        </a:lnSpc>
                        <a:spcBef>
                          <a:spcPts val="20"/>
                        </a:spcBef>
                        <a:spcAft>
                          <a:spcPts val="0"/>
                        </a:spcAft>
                      </a:pPr>
                      <a:r>
                        <a:rPr lang="en-GB" sz="1000" kern="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behaviours</a:t>
                      </a:r>
                      <a:endParaRPr lang="en-GB" sz="10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9AC"/>
                    </a:solidFill>
                  </a:tcPr>
                </a:tc>
                <a:extLst>
                  <a:ext uri="{0D108BD9-81ED-4DB2-BD59-A6C34878D82A}">
                    <a16:rowId xmlns:a16="http://schemas.microsoft.com/office/drawing/2014/main" val="1068163580"/>
                  </a:ext>
                </a:extLst>
              </a:tr>
            </a:tbl>
          </a:graphicData>
        </a:graphic>
      </p:graphicFrame>
    </p:spTree>
    <p:extLst>
      <p:ext uri="{BB962C8B-B14F-4D97-AF65-F5344CB8AC3E}">
        <p14:creationId xmlns:p14="http://schemas.microsoft.com/office/powerpoint/2010/main" val="160446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86E7-089F-02F3-76CA-65A49447DE47}"/>
              </a:ext>
            </a:extLst>
          </p:cNvPr>
          <p:cNvSpPr>
            <a:spLocks noGrp="1"/>
          </p:cNvSpPr>
          <p:nvPr>
            <p:ph type="title"/>
          </p:nvPr>
        </p:nvSpPr>
        <p:spPr/>
        <p:txBody>
          <a:bodyPr>
            <a:normAutofit fontScale="90000"/>
          </a:bodyPr>
          <a:lstStyle/>
          <a:p>
            <a:r>
              <a:rPr lang="en-GB" sz="4400" b="1" kern="100">
                <a:effectLst/>
                <a:latin typeface="Calibri Light" panose="020F0302020204030204" pitchFamily="34" charset="0"/>
                <a:ea typeface="Calibri" panose="020F0502020204030204" pitchFamily="34" charset="0"/>
                <a:cs typeface="Calibri Light" panose="020F0302020204030204" pitchFamily="34" charset="0"/>
              </a:rPr>
              <a:t>Understanding and Identifying the Drivers of EBSNA</a:t>
            </a:r>
            <a:br>
              <a:rPr lang="en-GB" sz="4400" kern="100">
                <a:effectLst/>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085F8B15-4F65-A4B4-21E6-F117CE812E4D}"/>
              </a:ext>
            </a:extLst>
          </p:cNvPr>
          <p:cNvSpPr>
            <a:spLocks noGrp="1"/>
          </p:cNvSpPr>
          <p:nvPr>
            <p:ph idx="1"/>
          </p:nvPr>
        </p:nvSpPr>
        <p:spPr/>
        <p:txBody>
          <a:bodyPr>
            <a:normAutofit fontScale="70000" lnSpcReduction="20000"/>
          </a:bodyPr>
          <a:lstStyle/>
          <a:p>
            <a:pPr marL="0" indent="0" algn="just">
              <a:lnSpc>
                <a:spcPct val="107000"/>
              </a:lnSpc>
              <a:spcAft>
                <a:spcPts val="800"/>
              </a:spcAft>
              <a:buNone/>
            </a:pPr>
            <a:r>
              <a:rPr lang="en-GB" kern="100">
                <a:effectLst/>
                <a:latin typeface="Calibri" panose="020F0502020204030204" pitchFamily="34" charset="0"/>
                <a:ea typeface="Calibri" panose="020F0502020204030204" pitchFamily="34" charset="0"/>
                <a:cs typeface="Times New Roman" panose="02020603050405020304" pitchFamily="18" charset="0"/>
              </a:rPr>
              <a:t>Kearney and Silverman (1990) came up with a model of ‘’school refusal’ at the time that introduced four functions of EBSNA</a:t>
            </a:r>
          </a:p>
          <a:p>
            <a:pPr marL="342900" lvl="0" indent="-342900" algn="just">
              <a:lnSpc>
                <a:spcPct val="107000"/>
              </a:lnSpc>
              <a:buFont typeface="+mj-lt"/>
              <a:buAutoNum type="arabicParenR"/>
            </a:pPr>
            <a:r>
              <a:rPr lang="en-GB" kern="100">
                <a:effectLst/>
                <a:latin typeface="Calibri" panose="020F0502020204030204" pitchFamily="34" charset="0"/>
                <a:ea typeface="Calibri" panose="020F0502020204030204" pitchFamily="34" charset="0"/>
                <a:cs typeface="Times New Roman" panose="02020603050405020304" pitchFamily="18" charset="0"/>
              </a:rPr>
              <a:t>Avoid situations that evoke negative affect</a:t>
            </a:r>
          </a:p>
          <a:p>
            <a:pPr marL="342900" lvl="0" indent="-342900" algn="just">
              <a:lnSpc>
                <a:spcPct val="107000"/>
              </a:lnSpc>
              <a:buFont typeface="+mj-lt"/>
              <a:buAutoNum type="arabicParenR"/>
            </a:pPr>
            <a:r>
              <a:rPr lang="en-GB" kern="100">
                <a:effectLst/>
                <a:latin typeface="Calibri" panose="020F0502020204030204" pitchFamily="34" charset="0"/>
                <a:ea typeface="Calibri" panose="020F0502020204030204" pitchFamily="34" charset="0"/>
                <a:cs typeface="Times New Roman" panose="02020603050405020304" pitchFamily="18" charset="0"/>
              </a:rPr>
              <a:t>Escape from aversive social situations</a:t>
            </a:r>
          </a:p>
          <a:p>
            <a:pPr marL="342900" lvl="0" indent="-342900" algn="just">
              <a:lnSpc>
                <a:spcPct val="107000"/>
              </a:lnSpc>
              <a:buFont typeface="+mj-lt"/>
              <a:buAutoNum type="arabicParenR"/>
            </a:pPr>
            <a:r>
              <a:rPr lang="en-GB" kern="100">
                <a:effectLst/>
                <a:latin typeface="Calibri" panose="020F0502020204030204" pitchFamily="34" charset="0"/>
                <a:ea typeface="Calibri" panose="020F0502020204030204" pitchFamily="34" charset="0"/>
                <a:cs typeface="Times New Roman" panose="02020603050405020304" pitchFamily="18" charset="0"/>
              </a:rPr>
              <a:t>Reduce Separation anxiety</a:t>
            </a:r>
          </a:p>
          <a:p>
            <a:pPr marL="342900" lvl="0" indent="-342900" algn="just">
              <a:lnSpc>
                <a:spcPct val="107000"/>
              </a:lnSpc>
              <a:spcAft>
                <a:spcPts val="800"/>
              </a:spcAft>
              <a:buFont typeface="+mj-lt"/>
              <a:buAutoNum type="arabicParenR"/>
            </a:pPr>
            <a:r>
              <a:rPr lang="en-GB" kern="100">
                <a:effectLst/>
                <a:latin typeface="Calibri" panose="020F0502020204030204" pitchFamily="34" charset="0"/>
                <a:ea typeface="Calibri" panose="020F0502020204030204" pitchFamily="34" charset="0"/>
                <a:cs typeface="Times New Roman" panose="02020603050405020304" pitchFamily="18" charset="0"/>
              </a:rPr>
              <a:t>Rewarding experiences at home. </a:t>
            </a:r>
          </a:p>
          <a:p>
            <a:pPr marL="0" lvl="0" indent="0" algn="just">
              <a:lnSpc>
                <a:spcPct val="107000"/>
              </a:lnSpc>
              <a:spcAft>
                <a:spcPts val="800"/>
              </a:spcAft>
              <a:buNone/>
            </a:pPr>
            <a:endParaRPr lang="en-GB"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kern="100">
                <a:effectLst/>
                <a:latin typeface="Calibri" panose="020F0502020204030204" pitchFamily="34" charset="0"/>
                <a:ea typeface="Calibri" panose="020F0502020204030204" pitchFamily="34" charset="0"/>
                <a:cs typeface="Times New Roman" panose="02020603050405020304" pitchFamily="18" charset="0"/>
              </a:rPr>
              <a:t>These factors generally negatively reinforce or positively reinforce the EBSNA- therefore can be influential in maintaining it. These functions are usually interlinked and may operate simultaneously. </a:t>
            </a:r>
          </a:p>
          <a:p>
            <a:pPr marL="0" indent="0" algn="just">
              <a:lnSpc>
                <a:spcPct val="107000"/>
              </a:lnSpc>
              <a:spcAft>
                <a:spcPts val="800"/>
              </a:spcAft>
              <a:buNone/>
            </a:pPr>
            <a:r>
              <a:rPr lang="en-GB" kern="100">
                <a:effectLst/>
                <a:latin typeface="Calibri" panose="020F0502020204030204" pitchFamily="34" charset="0"/>
                <a:ea typeface="Calibri" panose="020F0502020204030204" pitchFamily="34" charset="0"/>
                <a:cs typeface="Times New Roman" panose="02020603050405020304" pitchFamily="18" charset="0"/>
              </a:rPr>
              <a:t>The assessment tool – ‘School Refusal Questionnaire’ can support assessment around this.</a:t>
            </a:r>
          </a:p>
          <a:p>
            <a:pPr marL="0" indent="0" algn="just">
              <a:lnSpc>
                <a:spcPct val="107000"/>
              </a:lnSpc>
              <a:spcAft>
                <a:spcPts val="800"/>
              </a:spcAft>
              <a:buNone/>
            </a:pPr>
            <a:endParaRPr lang="en-GB" kern="1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Footer Placeholder 9">
            <a:extLst>
              <a:ext uri="{FF2B5EF4-FFF2-40B4-BE49-F238E27FC236}">
                <a16:creationId xmlns:a16="http://schemas.microsoft.com/office/drawing/2014/main" id="{08972732-8C35-5B86-2D84-832138D86DFF}"/>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3663E0EE-BB33-ED13-6B75-A1DD39825845}"/>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95C049-98A1-B956-E283-D73F03356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7E641CBB-7F9F-CD18-D5D4-EBA7CADAB4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947736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A74A-8B0D-3EF1-ED43-BA928D76A694}"/>
              </a:ext>
            </a:extLst>
          </p:cNvPr>
          <p:cNvSpPr>
            <a:spLocks noGrp="1"/>
          </p:cNvSpPr>
          <p:nvPr>
            <p:ph type="title"/>
          </p:nvPr>
        </p:nvSpPr>
        <p:spPr/>
        <p:txBody>
          <a:bodyPr>
            <a:normAutofit fontScale="90000"/>
          </a:bodyPr>
          <a:lstStyle/>
          <a:p>
            <a:r>
              <a:rPr lang="en-GB" sz="4800" b="1" kern="100">
                <a:effectLst/>
                <a:latin typeface="Calibri" panose="020F0502020204030204" pitchFamily="34" charset="0"/>
                <a:ea typeface="Calibri" panose="020F0502020204030204" pitchFamily="34" charset="0"/>
                <a:cs typeface="Times New Roman" panose="02020603050405020304" pitchFamily="18" charset="0"/>
              </a:rPr>
              <a:t>When stress exceeds support…..</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B1FBCC46-6B41-8DFA-34CD-15334B2E5DF2}"/>
              </a:ext>
            </a:extLst>
          </p:cNvPr>
          <p:cNvSpPr>
            <a:spLocks noGrp="1"/>
          </p:cNvSpPr>
          <p:nvPr>
            <p:ph idx="1"/>
          </p:nvPr>
        </p:nvSpPr>
        <p:spPr/>
        <p:txBody>
          <a:bodyPr>
            <a:normAutofit fontScale="70000" lnSpcReduction="20000"/>
          </a:bodyPr>
          <a:lstStyle/>
          <a:p>
            <a:pPr marL="0" indent="0" algn="just">
              <a:lnSpc>
                <a:spcPct val="107000"/>
              </a:lnSpc>
              <a:spcAft>
                <a:spcPts val="800"/>
              </a:spcAft>
              <a:buNone/>
            </a:pPr>
            <a:r>
              <a:rPr lang="en-GB" sz="4000" b="1" kern="100">
                <a:effectLst/>
                <a:latin typeface="Calibri" panose="020F0502020204030204" pitchFamily="34" charset="0"/>
                <a:ea typeface="Calibri" panose="020F0502020204030204" pitchFamily="34" charset="0"/>
                <a:cs typeface="Times New Roman" panose="02020603050405020304" pitchFamily="18" charset="0"/>
              </a:rPr>
              <a:t>Emotionally based school non-attendance occurs when </a:t>
            </a:r>
          </a:p>
          <a:p>
            <a:pPr algn="just">
              <a:lnSpc>
                <a:spcPct val="107000"/>
              </a:lnSpc>
              <a:spcAft>
                <a:spcPts val="800"/>
              </a:spcAft>
            </a:pPr>
            <a:r>
              <a:rPr lang="en-GB" sz="4000" kern="100">
                <a:effectLst/>
                <a:latin typeface="Calibri" panose="020F0502020204030204" pitchFamily="34" charset="0"/>
                <a:ea typeface="Calibri" panose="020F0502020204030204" pitchFamily="34" charset="0"/>
                <a:cs typeface="Times New Roman" panose="02020603050405020304" pitchFamily="18" charset="0"/>
              </a:rPr>
              <a:t>‘stress exceeds support, when risks are greater than resilience and when ‘pull’ factors that promote school non-attendance overcome the ‘push’ factors that encourage attendance’ (</a:t>
            </a:r>
            <a:r>
              <a:rPr lang="en-GB" sz="4000" kern="100" err="1">
                <a:effectLst/>
                <a:latin typeface="Calibri" panose="020F0502020204030204" pitchFamily="34" charset="0"/>
                <a:ea typeface="Calibri" panose="020F0502020204030204" pitchFamily="34" charset="0"/>
                <a:cs typeface="Times New Roman" panose="02020603050405020304" pitchFamily="18" charset="0"/>
              </a:rPr>
              <a:t>Thambirajah</a:t>
            </a:r>
            <a:r>
              <a:rPr lang="en-GB" sz="4000" kern="100">
                <a:effectLst/>
                <a:latin typeface="Calibri" panose="020F0502020204030204" pitchFamily="34" charset="0"/>
                <a:ea typeface="Calibri" panose="020F0502020204030204" pitchFamily="34" charset="0"/>
                <a:cs typeface="Times New Roman" panose="02020603050405020304" pitchFamily="18" charset="0"/>
              </a:rPr>
              <a:t> et all, 2008)</a:t>
            </a:r>
          </a:p>
          <a:p>
            <a:pPr algn="just">
              <a:lnSpc>
                <a:spcPct val="107000"/>
              </a:lnSpc>
              <a:spcAft>
                <a:spcPts val="800"/>
              </a:spcAft>
            </a:pPr>
            <a:r>
              <a:rPr lang="en-GB" sz="4000" kern="100">
                <a:effectLst/>
                <a:latin typeface="Calibri" panose="020F0502020204030204" pitchFamily="34" charset="0"/>
                <a:ea typeface="Calibri" panose="020F0502020204030204" pitchFamily="34" charset="0"/>
                <a:cs typeface="Times New Roman" panose="02020603050405020304" pitchFamily="18" charset="0"/>
              </a:rPr>
              <a:t>Push factors- factors that push a young person towards attending school </a:t>
            </a:r>
          </a:p>
          <a:p>
            <a:pPr algn="just">
              <a:lnSpc>
                <a:spcPct val="107000"/>
              </a:lnSpc>
              <a:spcAft>
                <a:spcPts val="800"/>
              </a:spcAft>
            </a:pPr>
            <a:r>
              <a:rPr lang="en-GB" sz="4000" kern="100">
                <a:effectLst/>
                <a:latin typeface="Calibri" panose="020F0502020204030204" pitchFamily="34" charset="0"/>
                <a:ea typeface="Calibri" panose="020F0502020204030204" pitchFamily="34" charset="0"/>
                <a:cs typeface="Times New Roman" panose="02020603050405020304" pitchFamily="18" charset="0"/>
              </a:rPr>
              <a:t>Pull factors – factors that pull a young person away from attending school. </a:t>
            </a:r>
          </a:p>
          <a:p>
            <a:endParaRPr lang="en-GB"/>
          </a:p>
        </p:txBody>
      </p:sp>
      <p:sp>
        <p:nvSpPr>
          <p:cNvPr id="4" name="Footer Placeholder 9">
            <a:extLst>
              <a:ext uri="{FF2B5EF4-FFF2-40B4-BE49-F238E27FC236}">
                <a16:creationId xmlns:a16="http://schemas.microsoft.com/office/drawing/2014/main" id="{86B17121-3384-640B-0849-2CE58BB3D788}"/>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E6C161DB-B9E5-5998-D830-9261BDA490F2}"/>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78D124B-296D-9364-ABF0-908602F13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2D990FFA-782D-E144-CFE4-4575555C19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9" name="Picture 8">
            <a:extLst>
              <a:ext uri="{FF2B5EF4-FFF2-40B4-BE49-F238E27FC236}">
                <a16:creationId xmlns:a16="http://schemas.microsoft.com/office/drawing/2014/main" id="{46599F40-FFD9-6896-53EB-F4C6655E09B0}"/>
              </a:ext>
            </a:extLst>
          </p:cNvPr>
          <p:cNvPicPr>
            <a:picLocks noChangeAspect="1"/>
          </p:cNvPicPr>
          <p:nvPr/>
        </p:nvPicPr>
        <p:blipFill>
          <a:blip r:embed="rId5"/>
          <a:stretch>
            <a:fillRect/>
          </a:stretch>
        </p:blipFill>
        <p:spPr>
          <a:xfrm>
            <a:off x="9185644" y="170656"/>
            <a:ext cx="2667000" cy="1714500"/>
          </a:xfrm>
          <a:prstGeom prst="rect">
            <a:avLst/>
          </a:prstGeom>
        </p:spPr>
      </p:pic>
    </p:spTree>
    <p:extLst>
      <p:ext uri="{BB962C8B-B14F-4D97-AF65-F5344CB8AC3E}">
        <p14:creationId xmlns:p14="http://schemas.microsoft.com/office/powerpoint/2010/main" val="1743177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96D4-7A6A-7F40-996E-76CDD825EC52}"/>
              </a:ext>
            </a:extLst>
          </p:cNvPr>
          <p:cNvSpPr>
            <a:spLocks noGrp="1"/>
          </p:cNvSpPr>
          <p:nvPr>
            <p:ph type="title"/>
          </p:nvPr>
        </p:nvSpPr>
        <p:spPr>
          <a:xfrm>
            <a:off x="719379" y="1393314"/>
            <a:ext cx="5376621" cy="4148107"/>
          </a:xfrm>
        </p:spPr>
        <p:txBody>
          <a:bodyPr vert="horz" lIns="91440" tIns="45720" rIns="91440" bIns="45720" rtlCol="0" anchor="t">
            <a:normAutofit fontScale="90000"/>
          </a:bodyPr>
          <a:lstStyle/>
          <a:p>
            <a:r>
              <a:rPr lang="en-US" sz="4800"/>
              <a:t>One of the key drivers of EBSNA can be anxiety.  Understanding how to support anxiety early on can help prevent escalation.  </a:t>
            </a:r>
          </a:p>
        </p:txBody>
      </p:sp>
      <p:pic>
        <p:nvPicPr>
          <p:cNvPr id="7" name="Picture 6">
            <a:extLst>
              <a:ext uri="{FF2B5EF4-FFF2-40B4-BE49-F238E27FC236}">
                <a16:creationId xmlns:a16="http://schemas.microsoft.com/office/drawing/2014/main" id="{89C4934C-7AE4-3F24-E468-3518D2693B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5705"/>
          <a:stretch/>
        </p:blipFill>
        <p:spPr>
          <a:xfrm>
            <a:off x="8104255" y="1336401"/>
            <a:ext cx="3037447" cy="362818"/>
          </a:xfrm>
          <a:prstGeom prst="rect">
            <a:avLst/>
          </a:prstGeom>
        </p:spPr>
      </p:pic>
      <p:pic>
        <p:nvPicPr>
          <p:cNvPr id="13" name="Content Placeholder 12">
            <a:extLst>
              <a:ext uri="{FF2B5EF4-FFF2-40B4-BE49-F238E27FC236}">
                <a16:creationId xmlns:a16="http://schemas.microsoft.com/office/drawing/2014/main" id="{E458E991-6349-75FE-4AE0-B93C8B8FFC5F}"/>
              </a:ext>
            </a:extLst>
          </p:cNvPr>
          <p:cNvPicPr>
            <a:picLocks noGrp="1" noChangeAspect="1"/>
          </p:cNvPicPr>
          <p:nvPr>
            <p:ph idx="1"/>
          </p:nvPr>
        </p:nvPicPr>
        <p:blipFill>
          <a:blip r:embed="rId4"/>
          <a:stretch>
            <a:fillRect/>
          </a:stretch>
        </p:blipFill>
        <p:spPr>
          <a:xfrm>
            <a:off x="6096000" y="246353"/>
            <a:ext cx="7198875" cy="5204658"/>
          </a:xfrm>
          <a:prstGeom prst="rect">
            <a:avLst/>
          </a:prstGeom>
        </p:spPr>
      </p:pic>
      <p:pic>
        <p:nvPicPr>
          <p:cNvPr id="6" name="Picture 5">
            <a:extLst>
              <a:ext uri="{FF2B5EF4-FFF2-40B4-BE49-F238E27FC236}">
                <a16:creationId xmlns:a16="http://schemas.microsoft.com/office/drawing/2014/main" id="{1BB09D68-1668-5DCF-A8F4-B5296EAB92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256" y="5116893"/>
            <a:ext cx="3037447" cy="334118"/>
          </a:xfrm>
          <a:prstGeom prst="rect">
            <a:avLst/>
          </a:prstGeom>
        </p:spPr>
      </p:pic>
      <p:grpSp>
        <p:nvGrpSpPr>
          <p:cNvPr id="18" name="Group 17">
            <a:extLst>
              <a:ext uri="{FF2B5EF4-FFF2-40B4-BE49-F238E27FC236}">
                <a16:creationId xmlns:a16="http://schemas.microsoft.com/office/drawing/2014/main" id="{5FD493FF-A638-307C-630E-029A27EFDC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9" name="Rectangle 18">
              <a:extLst>
                <a:ext uri="{FF2B5EF4-FFF2-40B4-BE49-F238E27FC236}">
                  <a16:creationId xmlns:a16="http://schemas.microsoft.com/office/drawing/2014/main" id="{64F48BDB-1A0D-0042-3064-6CDBF2843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6ABCF7-B5E5-65F2-6DD2-DC8590CA1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6D9BD0A8-E653-81E5-925C-17899FC1DF7A}"/>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611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A485-2B47-F71B-A984-E55F23B11ACC}"/>
              </a:ext>
            </a:extLst>
          </p:cNvPr>
          <p:cNvSpPr>
            <a:spLocks noGrp="1"/>
          </p:cNvSpPr>
          <p:nvPr>
            <p:ph type="title"/>
          </p:nvPr>
        </p:nvSpPr>
        <p:spPr>
          <a:xfrm>
            <a:off x="252573" y="67045"/>
            <a:ext cx="10515600" cy="1093805"/>
          </a:xfrm>
        </p:spPr>
        <p:txBody>
          <a:bodyPr/>
          <a:lstStyle/>
          <a:p>
            <a:r>
              <a:rPr lang="en-GB" dirty="0"/>
              <a:t>Ideas for intervention</a:t>
            </a:r>
          </a:p>
        </p:txBody>
      </p:sp>
      <p:pic>
        <p:nvPicPr>
          <p:cNvPr id="4" name="Picture 3">
            <a:extLst>
              <a:ext uri="{FF2B5EF4-FFF2-40B4-BE49-F238E27FC236}">
                <a16:creationId xmlns:a16="http://schemas.microsoft.com/office/drawing/2014/main" id="{B54E4C44-F97F-1C2B-4F8C-6680A38C188E}"/>
              </a:ext>
            </a:extLst>
          </p:cNvPr>
          <p:cNvPicPr>
            <a:picLocks noChangeAspect="1"/>
          </p:cNvPicPr>
          <p:nvPr/>
        </p:nvPicPr>
        <p:blipFill>
          <a:blip r:embed="rId2"/>
          <a:stretch>
            <a:fillRect/>
          </a:stretch>
        </p:blipFill>
        <p:spPr>
          <a:xfrm>
            <a:off x="8651590" y="173839"/>
            <a:ext cx="3067050" cy="1476375"/>
          </a:xfrm>
          <a:prstGeom prst="rect">
            <a:avLst/>
          </a:prstGeom>
        </p:spPr>
      </p:pic>
      <p:sp>
        <p:nvSpPr>
          <p:cNvPr id="5" name="Rectangle: Rounded Corners 4">
            <a:extLst>
              <a:ext uri="{FF2B5EF4-FFF2-40B4-BE49-F238E27FC236}">
                <a16:creationId xmlns:a16="http://schemas.microsoft.com/office/drawing/2014/main" id="{B2A34540-D915-A800-FE2A-A6434C2DF1BD}"/>
              </a:ext>
            </a:extLst>
          </p:cNvPr>
          <p:cNvSpPr/>
          <p:nvPr/>
        </p:nvSpPr>
        <p:spPr>
          <a:xfrm>
            <a:off x="4785086" y="897302"/>
            <a:ext cx="2029175" cy="1457432"/>
          </a:xfrm>
          <a:prstGeom prst="roundRect">
            <a:avLst>
              <a:gd name="adj" fmla="val 114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Harness existing strengths and interests</a:t>
            </a:r>
          </a:p>
        </p:txBody>
      </p:sp>
      <p:sp>
        <p:nvSpPr>
          <p:cNvPr id="6" name="Rectangle: Rounded Corners 5">
            <a:extLst>
              <a:ext uri="{FF2B5EF4-FFF2-40B4-BE49-F238E27FC236}">
                <a16:creationId xmlns:a16="http://schemas.microsoft.com/office/drawing/2014/main" id="{B2C895D7-910A-1253-C2E6-F77B05887378}"/>
              </a:ext>
            </a:extLst>
          </p:cNvPr>
          <p:cNvSpPr/>
          <p:nvPr/>
        </p:nvSpPr>
        <p:spPr>
          <a:xfrm>
            <a:off x="5739729" y="2293528"/>
            <a:ext cx="2526693" cy="147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Gradually increase duration or complexity of demand to build a sense of mastery</a:t>
            </a:r>
          </a:p>
        </p:txBody>
      </p:sp>
      <p:sp>
        <p:nvSpPr>
          <p:cNvPr id="7" name="Rectangle: Rounded Corners 6">
            <a:extLst>
              <a:ext uri="{FF2B5EF4-FFF2-40B4-BE49-F238E27FC236}">
                <a16:creationId xmlns:a16="http://schemas.microsoft.com/office/drawing/2014/main" id="{6BA121E6-709C-337C-A77B-A8F7A2AB80D0}"/>
              </a:ext>
            </a:extLst>
          </p:cNvPr>
          <p:cNvSpPr/>
          <p:nvPr/>
        </p:nvSpPr>
        <p:spPr>
          <a:xfrm>
            <a:off x="40774" y="5116470"/>
            <a:ext cx="3590642" cy="16404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Complete the ‘Ladder of Strength and Courage’ activity to empower them to see small manageable steps</a:t>
            </a:r>
          </a:p>
        </p:txBody>
      </p:sp>
      <p:sp>
        <p:nvSpPr>
          <p:cNvPr id="8" name="Rectangle: Rounded Corners 7">
            <a:extLst>
              <a:ext uri="{FF2B5EF4-FFF2-40B4-BE49-F238E27FC236}">
                <a16:creationId xmlns:a16="http://schemas.microsoft.com/office/drawing/2014/main" id="{CA50B3F7-2CF0-4A93-F14A-E423096A741C}"/>
              </a:ext>
            </a:extLst>
          </p:cNvPr>
          <p:cNvSpPr/>
          <p:nvPr/>
        </p:nvSpPr>
        <p:spPr>
          <a:xfrm>
            <a:off x="9967004" y="5207786"/>
            <a:ext cx="2184222" cy="1583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Targeted support to develop key social communication and assertiveness skills.</a:t>
            </a:r>
          </a:p>
        </p:txBody>
      </p:sp>
      <p:sp>
        <p:nvSpPr>
          <p:cNvPr id="9" name="Rectangle: Rounded Corners 8">
            <a:extLst>
              <a:ext uri="{FF2B5EF4-FFF2-40B4-BE49-F238E27FC236}">
                <a16:creationId xmlns:a16="http://schemas.microsoft.com/office/drawing/2014/main" id="{DE820365-A225-EAC1-F537-BA89C3105093}"/>
              </a:ext>
            </a:extLst>
          </p:cNvPr>
          <p:cNvSpPr/>
          <p:nvPr/>
        </p:nvSpPr>
        <p:spPr>
          <a:xfrm>
            <a:off x="3631416" y="5119931"/>
            <a:ext cx="3289550" cy="16931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Develop strategies to manage worries such as deep breathing techniques, mindfulness, and CBT</a:t>
            </a:r>
          </a:p>
        </p:txBody>
      </p:sp>
      <p:sp>
        <p:nvSpPr>
          <p:cNvPr id="10" name="Rectangle: Rounded Corners 9">
            <a:extLst>
              <a:ext uri="{FF2B5EF4-FFF2-40B4-BE49-F238E27FC236}">
                <a16:creationId xmlns:a16="http://schemas.microsoft.com/office/drawing/2014/main" id="{F1FB58A5-346E-D2A1-87C1-805C71882998}"/>
              </a:ext>
            </a:extLst>
          </p:cNvPr>
          <p:cNvSpPr/>
          <p:nvPr/>
        </p:nvSpPr>
        <p:spPr>
          <a:xfrm>
            <a:off x="6920966" y="5142054"/>
            <a:ext cx="3049605" cy="1648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Explore social anxieties and develop insight into social interaction that they find </a:t>
            </a:r>
          </a:p>
          <a:p>
            <a:pPr algn="ctr"/>
            <a:r>
              <a:rPr lang="en-GB" dirty="0"/>
              <a:t>difficult.</a:t>
            </a:r>
          </a:p>
        </p:txBody>
      </p:sp>
      <p:sp>
        <p:nvSpPr>
          <p:cNvPr id="11" name="Rectangle: Rounded Corners 10">
            <a:extLst>
              <a:ext uri="{FF2B5EF4-FFF2-40B4-BE49-F238E27FC236}">
                <a16:creationId xmlns:a16="http://schemas.microsoft.com/office/drawing/2014/main" id="{C61A55BB-CFBA-F623-B90B-B805C0B48352}"/>
              </a:ext>
            </a:extLst>
          </p:cNvPr>
          <p:cNvSpPr/>
          <p:nvPr/>
        </p:nvSpPr>
        <p:spPr>
          <a:xfrm>
            <a:off x="7463546" y="3711575"/>
            <a:ext cx="2639542"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Develop the CYPs understanding of their experience of anxiety and school.</a:t>
            </a:r>
          </a:p>
        </p:txBody>
      </p:sp>
      <p:sp>
        <p:nvSpPr>
          <p:cNvPr id="12" name="Rectangle: Rounded Corners 11">
            <a:extLst>
              <a:ext uri="{FF2B5EF4-FFF2-40B4-BE49-F238E27FC236}">
                <a16:creationId xmlns:a16="http://schemas.microsoft.com/office/drawing/2014/main" id="{56C8D580-A5CD-E586-F923-361E910E35F5}"/>
              </a:ext>
            </a:extLst>
          </p:cNvPr>
          <p:cNvSpPr/>
          <p:nvPr/>
        </p:nvSpPr>
        <p:spPr>
          <a:xfrm>
            <a:off x="5039179" y="3705912"/>
            <a:ext cx="2424367"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Discuss and plan for situations that they find difficult – role play </a:t>
            </a:r>
          </a:p>
        </p:txBody>
      </p:sp>
      <p:sp>
        <p:nvSpPr>
          <p:cNvPr id="13" name="Rectangle: Rounded Corners 12">
            <a:extLst>
              <a:ext uri="{FF2B5EF4-FFF2-40B4-BE49-F238E27FC236}">
                <a16:creationId xmlns:a16="http://schemas.microsoft.com/office/drawing/2014/main" id="{E92AD808-269D-4D3A-4FF8-9F677D22EA67}"/>
              </a:ext>
            </a:extLst>
          </p:cNvPr>
          <p:cNvSpPr/>
          <p:nvPr/>
        </p:nvSpPr>
        <p:spPr>
          <a:xfrm>
            <a:off x="1845411" y="3707994"/>
            <a:ext cx="3193768"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Rebalance high stress levels through regular relaxation, sensory breaks, calm starts.</a:t>
            </a:r>
          </a:p>
        </p:txBody>
      </p:sp>
      <p:sp>
        <p:nvSpPr>
          <p:cNvPr id="14" name="Rectangle: Rounded Corners 13">
            <a:extLst>
              <a:ext uri="{FF2B5EF4-FFF2-40B4-BE49-F238E27FC236}">
                <a16:creationId xmlns:a16="http://schemas.microsoft.com/office/drawing/2014/main" id="{094AD810-0C9A-835E-6EAB-3D9EF616739C}"/>
              </a:ext>
            </a:extLst>
          </p:cNvPr>
          <p:cNvSpPr/>
          <p:nvPr/>
        </p:nvSpPr>
        <p:spPr>
          <a:xfrm>
            <a:off x="3075282" y="2328980"/>
            <a:ext cx="2580554" cy="1375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Behavioural experiments to build confidence and resilience</a:t>
            </a:r>
          </a:p>
        </p:txBody>
      </p:sp>
    </p:spTree>
    <p:extLst>
      <p:ext uri="{BB962C8B-B14F-4D97-AF65-F5344CB8AC3E}">
        <p14:creationId xmlns:p14="http://schemas.microsoft.com/office/powerpoint/2010/main" val="561150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A485-2B47-F71B-A984-E55F23B11ACC}"/>
              </a:ext>
            </a:extLst>
          </p:cNvPr>
          <p:cNvSpPr>
            <a:spLocks noGrp="1"/>
          </p:cNvSpPr>
          <p:nvPr>
            <p:ph type="title"/>
          </p:nvPr>
        </p:nvSpPr>
        <p:spPr>
          <a:xfrm>
            <a:off x="252573" y="67045"/>
            <a:ext cx="10515600" cy="1093805"/>
          </a:xfrm>
        </p:spPr>
        <p:txBody>
          <a:bodyPr/>
          <a:lstStyle/>
          <a:p>
            <a:r>
              <a:rPr lang="en-GB" dirty="0"/>
              <a:t>Ideas for intervention</a:t>
            </a:r>
          </a:p>
        </p:txBody>
      </p:sp>
      <p:sp>
        <p:nvSpPr>
          <p:cNvPr id="5" name="Rectangle: Rounded Corners 4">
            <a:extLst>
              <a:ext uri="{FF2B5EF4-FFF2-40B4-BE49-F238E27FC236}">
                <a16:creationId xmlns:a16="http://schemas.microsoft.com/office/drawing/2014/main" id="{B2A34540-D915-A800-FE2A-A6434C2DF1BD}"/>
              </a:ext>
            </a:extLst>
          </p:cNvPr>
          <p:cNvSpPr/>
          <p:nvPr/>
        </p:nvSpPr>
        <p:spPr>
          <a:xfrm>
            <a:off x="4785086" y="897302"/>
            <a:ext cx="2029175" cy="1457432"/>
          </a:xfrm>
          <a:prstGeom prst="roundRect">
            <a:avLst>
              <a:gd name="adj" fmla="val 114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‘safe space’ to escape to when feeling overwhelmed</a:t>
            </a:r>
            <a:endParaRPr lang="en-GB" dirty="0"/>
          </a:p>
        </p:txBody>
      </p:sp>
      <p:sp>
        <p:nvSpPr>
          <p:cNvPr id="6" name="Rectangle: Rounded Corners 5">
            <a:extLst>
              <a:ext uri="{FF2B5EF4-FFF2-40B4-BE49-F238E27FC236}">
                <a16:creationId xmlns:a16="http://schemas.microsoft.com/office/drawing/2014/main" id="{B2C895D7-910A-1253-C2E6-F77B05887378}"/>
              </a:ext>
            </a:extLst>
          </p:cNvPr>
          <p:cNvSpPr/>
          <p:nvPr/>
        </p:nvSpPr>
        <p:spPr>
          <a:xfrm>
            <a:off x="5739729" y="2293528"/>
            <a:ext cx="2526693" cy="147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Complete a friendship audit to review friendship opportunities (e.g. Sociograms)</a:t>
            </a:r>
          </a:p>
        </p:txBody>
      </p:sp>
      <p:sp>
        <p:nvSpPr>
          <p:cNvPr id="7" name="Rectangle: Rounded Corners 6">
            <a:extLst>
              <a:ext uri="{FF2B5EF4-FFF2-40B4-BE49-F238E27FC236}">
                <a16:creationId xmlns:a16="http://schemas.microsoft.com/office/drawing/2014/main" id="{6BA121E6-709C-337C-A77B-A8F7A2AB80D0}"/>
              </a:ext>
            </a:extLst>
          </p:cNvPr>
          <p:cNvSpPr/>
          <p:nvPr/>
        </p:nvSpPr>
        <p:spPr>
          <a:xfrm>
            <a:off x="40774" y="5116470"/>
            <a:ext cx="3590642" cy="16404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RAG(Red, Amber, Green) the school environment to review hotspots and areas requiring support</a:t>
            </a:r>
          </a:p>
        </p:txBody>
      </p:sp>
      <p:sp>
        <p:nvSpPr>
          <p:cNvPr id="8" name="Rectangle: Rounded Corners 7">
            <a:extLst>
              <a:ext uri="{FF2B5EF4-FFF2-40B4-BE49-F238E27FC236}">
                <a16:creationId xmlns:a16="http://schemas.microsoft.com/office/drawing/2014/main" id="{CA50B3F7-2CF0-4A93-F14A-E423096A741C}"/>
              </a:ext>
            </a:extLst>
          </p:cNvPr>
          <p:cNvSpPr/>
          <p:nvPr/>
        </p:nvSpPr>
        <p:spPr>
          <a:xfrm>
            <a:off x="9967004" y="5207786"/>
            <a:ext cx="2184222" cy="1583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Provision of a secondary attachment figure</a:t>
            </a:r>
          </a:p>
        </p:txBody>
      </p:sp>
      <p:sp>
        <p:nvSpPr>
          <p:cNvPr id="9" name="Rectangle: Rounded Corners 8">
            <a:extLst>
              <a:ext uri="{FF2B5EF4-FFF2-40B4-BE49-F238E27FC236}">
                <a16:creationId xmlns:a16="http://schemas.microsoft.com/office/drawing/2014/main" id="{DE820365-A225-EAC1-F537-BA89C3105093}"/>
              </a:ext>
            </a:extLst>
          </p:cNvPr>
          <p:cNvSpPr/>
          <p:nvPr/>
        </p:nvSpPr>
        <p:spPr>
          <a:xfrm>
            <a:off x="3631416" y="5119931"/>
            <a:ext cx="3289550" cy="16931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Practical support to develop friendships e.g. Circle of Friends, Buddy systems, lunchtime clubs</a:t>
            </a:r>
            <a:endParaRPr lang="en-GB" dirty="0"/>
          </a:p>
        </p:txBody>
      </p:sp>
      <p:sp>
        <p:nvSpPr>
          <p:cNvPr id="10" name="Rectangle: Rounded Corners 9">
            <a:extLst>
              <a:ext uri="{FF2B5EF4-FFF2-40B4-BE49-F238E27FC236}">
                <a16:creationId xmlns:a16="http://schemas.microsoft.com/office/drawing/2014/main" id="{F1FB58A5-346E-D2A1-87C1-805C71882998}"/>
              </a:ext>
            </a:extLst>
          </p:cNvPr>
          <p:cNvSpPr/>
          <p:nvPr/>
        </p:nvSpPr>
        <p:spPr>
          <a:xfrm>
            <a:off x="6920966" y="5142054"/>
            <a:ext cx="3049605" cy="1648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Make a commitment to connection and belonging e.g. spend additional time welcoming back, video calls prior to transition, special jobs</a:t>
            </a:r>
            <a:endParaRPr lang="en-GB" dirty="0"/>
          </a:p>
        </p:txBody>
      </p:sp>
      <p:sp>
        <p:nvSpPr>
          <p:cNvPr id="11" name="Rectangle: Rounded Corners 10">
            <a:extLst>
              <a:ext uri="{FF2B5EF4-FFF2-40B4-BE49-F238E27FC236}">
                <a16:creationId xmlns:a16="http://schemas.microsoft.com/office/drawing/2014/main" id="{C61A55BB-CFBA-F623-B90B-B805C0B48352}"/>
              </a:ext>
            </a:extLst>
          </p:cNvPr>
          <p:cNvSpPr/>
          <p:nvPr/>
        </p:nvSpPr>
        <p:spPr>
          <a:xfrm>
            <a:off x="7463546" y="3711575"/>
            <a:ext cx="2639542"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Support the CYP to prepare a script that they can use with other children about school return</a:t>
            </a:r>
          </a:p>
        </p:txBody>
      </p:sp>
      <p:sp>
        <p:nvSpPr>
          <p:cNvPr id="12" name="Rectangle: Rounded Corners 11">
            <a:extLst>
              <a:ext uri="{FF2B5EF4-FFF2-40B4-BE49-F238E27FC236}">
                <a16:creationId xmlns:a16="http://schemas.microsoft.com/office/drawing/2014/main" id="{56C8D580-A5CD-E586-F923-361E910E35F5}"/>
              </a:ext>
            </a:extLst>
          </p:cNvPr>
          <p:cNvSpPr/>
          <p:nvPr/>
        </p:nvSpPr>
        <p:spPr>
          <a:xfrm>
            <a:off x="5039179" y="3705912"/>
            <a:ext cx="2424367"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Targeted support to reduce areas of particularly high anxiety</a:t>
            </a:r>
            <a:endParaRPr lang="en-GB" dirty="0"/>
          </a:p>
        </p:txBody>
      </p:sp>
      <p:sp>
        <p:nvSpPr>
          <p:cNvPr id="13" name="Rectangle: Rounded Corners 12">
            <a:extLst>
              <a:ext uri="{FF2B5EF4-FFF2-40B4-BE49-F238E27FC236}">
                <a16:creationId xmlns:a16="http://schemas.microsoft.com/office/drawing/2014/main" id="{E92AD808-269D-4D3A-4FF8-9F677D22EA67}"/>
              </a:ext>
            </a:extLst>
          </p:cNvPr>
          <p:cNvSpPr/>
          <p:nvPr/>
        </p:nvSpPr>
        <p:spPr>
          <a:xfrm>
            <a:off x="1845411" y="3707994"/>
            <a:ext cx="3193768"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Support to identify positive aspects of school (e.g. favoured lessons/teachers)</a:t>
            </a:r>
            <a:endParaRPr lang="en-GB" dirty="0"/>
          </a:p>
        </p:txBody>
      </p:sp>
      <p:sp>
        <p:nvSpPr>
          <p:cNvPr id="14" name="Rectangle: Rounded Corners 13">
            <a:extLst>
              <a:ext uri="{FF2B5EF4-FFF2-40B4-BE49-F238E27FC236}">
                <a16:creationId xmlns:a16="http://schemas.microsoft.com/office/drawing/2014/main" id="{094AD810-0C9A-835E-6EAB-3D9EF616739C}"/>
              </a:ext>
            </a:extLst>
          </p:cNvPr>
          <p:cNvSpPr/>
          <p:nvPr/>
        </p:nvSpPr>
        <p:spPr>
          <a:xfrm>
            <a:off x="3075282" y="2328980"/>
            <a:ext cx="2580554" cy="1375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Access to catch up tutoring and pre-teaching (online or face to face) to build confidence</a:t>
            </a:r>
          </a:p>
        </p:txBody>
      </p:sp>
      <p:pic>
        <p:nvPicPr>
          <p:cNvPr id="15" name="Picture 14">
            <a:extLst>
              <a:ext uri="{FF2B5EF4-FFF2-40B4-BE49-F238E27FC236}">
                <a16:creationId xmlns:a16="http://schemas.microsoft.com/office/drawing/2014/main" id="{E10FF854-168D-1EAC-240B-10EDF2FD467C}"/>
              </a:ext>
            </a:extLst>
          </p:cNvPr>
          <p:cNvPicPr>
            <a:picLocks noChangeAspect="1"/>
          </p:cNvPicPr>
          <p:nvPr/>
        </p:nvPicPr>
        <p:blipFill>
          <a:blip r:embed="rId2"/>
          <a:stretch>
            <a:fillRect/>
          </a:stretch>
        </p:blipFill>
        <p:spPr>
          <a:xfrm>
            <a:off x="8651590" y="118928"/>
            <a:ext cx="3143250" cy="1495425"/>
          </a:xfrm>
          <a:prstGeom prst="rect">
            <a:avLst/>
          </a:prstGeom>
        </p:spPr>
      </p:pic>
    </p:spTree>
    <p:extLst>
      <p:ext uri="{BB962C8B-B14F-4D97-AF65-F5344CB8AC3E}">
        <p14:creationId xmlns:p14="http://schemas.microsoft.com/office/powerpoint/2010/main" val="15562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D05648-A959-C860-9F82-C81C42840539}"/>
              </a:ext>
            </a:extLst>
          </p:cNvPr>
          <p:cNvSpPr/>
          <p:nvPr/>
        </p:nvSpPr>
        <p:spPr>
          <a:xfrm>
            <a:off x="712380" y="1743740"/>
            <a:ext cx="7081283" cy="43513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2" name="Text Placeholder 1">
            <a:extLst>
              <a:ext uri="{FF2B5EF4-FFF2-40B4-BE49-F238E27FC236}">
                <a16:creationId xmlns:a16="http://schemas.microsoft.com/office/drawing/2014/main" id="{A097A5F8-EE18-DCDA-CBA9-912D613BD169}"/>
              </a:ext>
            </a:extLst>
          </p:cNvPr>
          <p:cNvSpPr>
            <a:spLocks noGrp="1"/>
          </p:cNvSpPr>
          <p:nvPr>
            <p:ph sz="half" idx="1"/>
          </p:nvPr>
        </p:nvSpPr>
        <p:spPr>
          <a:xfrm>
            <a:off x="864990" y="1768514"/>
            <a:ext cx="6712270" cy="4479482"/>
          </a:xfrm>
        </p:spPr>
        <p:txBody>
          <a:bodyPr>
            <a:noAutofit/>
          </a:bodyPr>
          <a:lstStyle/>
          <a:p>
            <a:pPr marL="114300" indent="0" algn="ctr">
              <a:buNone/>
            </a:pPr>
            <a:r>
              <a:rPr lang="en-GB" sz="2400" i="1"/>
              <a:t>‘Whilst both the causes and the impact of poor attendance are known to be complex and multifaceted, research demonstrates the potential impact that poor attendance can have. Poor attendance has been linked to lower levels of attainment; peer relationships; emotional and behavioural difficulties and poorer employment opportunities. </a:t>
            </a:r>
          </a:p>
          <a:p>
            <a:pPr marL="114300" indent="0" algn="ctr">
              <a:buNone/>
            </a:pPr>
            <a:r>
              <a:rPr lang="en-GB" sz="2400" i="1"/>
              <a:t>	</a:t>
            </a:r>
          </a:p>
          <a:p>
            <a:pPr marL="114300" indent="0">
              <a:buNone/>
            </a:pPr>
            <a:r>
              <a:rPr lang="en-GB" sz="2000" i="1"/>
              <a:t>- Included, Engaged and Involved Part 1, A positive approach to the promotion and management of attendance in Scottish Schools</a:t>
            </a:r>
          </a:p>
        </p:txBody>
      </p:sp>
      <p:pic>
        <p:nvPicPr>
          <p:cNvPr id="5" name="Picture 4">
            <a:extLst>
              <a:ext uri="{FF2B5EF4-FFF2-40B4-BE49-F238E27FC236}">
                <a16:creationId xmlns:a16="http://schemas.microsoft.com/office/drawing/2014/main" id="{194F0B72-1896-DE46-D22A-FB4A3234DFDA}"/>
              </a:ext>
            </a:extLst>
          </p:cNvPr>
          <p:cNvPicPr>
            <a:picLocks noChangeAspect="1"/>
          </p:cNvPicPr>
          <p:nvPr/>
        </p:nvPicPr>
        <p:blipFill>
          <a:blip r:embed="rId3"/>
          <a:stretch>
            <a:fillRect/>
          </a:stretch>
        </p:blipFill>
        <p:spPr>
          <a:xfrm>
            <a:off x="8137868" y="1253331"/>
            <a:ext cx="3100328" cy="4351338"/>
          </a:xfrm>
          <a:prstGeom prst="rect">
            <a:avLst/>
          </a:prstGeom>
          <a:noFill/>
        </p:spPr>
      </p:pic>
      <p:sp>
        <p:nvSpPr>
          <p:cNvPr id="3" name="Title 2">
            <a:extLst>
              <a:ext uri="{FF2B5EF4-FFF2-40B4-BE49-F238E27FC236}">
                <a16:creationId xmlns:a16="http://schemas.microsoft.com/office/drawing/2014/main" id="{6A4E4910-D884-5FC9-50D2-823AA23B4109}"/>
              </a:ext>
            </a:extLst>
          </p:cNvPr>
          <p:cNvSpPr>
            <a:spLocks noGrp="1"/>
          </p:cNvSpPr>
          <p:nvPr>
            <p:ph type="title"/>
          </p:nvPr>
        </p:nvSpPr>
        <p:spPr>
          <a:xfrm>
            <a:off x="609600" y="277814"/>
            <a:ext cx="10972800" cy="1139825"/>
          </a:xfrm>
        </p:spPr>
        <p:txBody>
          <a:bodyPr>
            <a:normAutofit/>
          </a:bodyPr>
          <a:lstStyle/>
          <a:p>
            <a:r>
              <a:rPr lang="en-GB"/>
              <a:t>National Guidance….</a:t>
            </a:r>
          </a:p>
        </p:txBody>
      </p:sp>
    </p:spTree>
    <p:extLst>
      <p:ext uri="{BB962C8B-B14F-4D97-AF65-F5344CB8AC3E}">
        <p14:creationId xmlns:p14="http://schemas.microsoft.com/office/powerpoint/2010/main" val="612873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A485-2B47-F71B-A984-E55F23B11ACC}"/>
              </a:ext>
            </a:extLst>
          </p:cNvPr>
          <p:cNvSpPr>
            <a:spLocks noGrp="1"/>
          </p:cNvSpPr>
          <p:nvPr>
            <p:ph type="title"/>
          </p:nvPr>
        </p:nvSpPr>
        <p:spPr>
          <a:xfrm>
            <a:off x="252573" y="67045"/>
            <a:ext cx="10515600" cy="1093805"/>
          </a:xfrm>
        </p:spPr>
        <p:txBody>
          <a:bodyPr/>
          <a:lstStyle/>
          <a:p>
            <a:r>
              <a:rPr lang="en-GB" dirty="0"/>
              <a:t>Ideas for intervention</a:t>
            </a:r>
          </a:p>
        </p:txBody>
      </p:sp>
      <p:sp>
        <p:nvSpPr>
          <p:cNvPr id="5" name="Rectangle: Rounded Corners 4">
            <a:extLst>
              <a:ext uri="{FF2B5EF4-FFF2-40B4-BE49-F238E27FC236}">
                <a16:creationId xmlns:a16="http://schemas.microsoft.com/office/drawing/2014/main" id="{B2A34540-D915-A800-FE2A-A6434C2DF1BD}"/>
              </a:ext>
            </a:extLst>
          </p:cNvPr>
          <p:cNvSpPr/>
          <p:nvPr/>
        </p:nvSpPr>
        <p:spPr>
          <a:xfrm>
            <a:off x="4233708" y="897302"/>
            <a:ext cx="2580554" cy="1457432"/>
          </a:xfrm>
          <a:prstGeom prst="roundRect">
            <a:avLst>
              <a:gd name="adj" fmla="val 114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Give the child time to prepare for a return to school; getting back into sleep routines, trying on school uniform, etc.</a:t>
            </a:r>
          </a:p>
        </p:txBody>
      </p:sp>
      <p:sp>
        <p:nvSpPr>
          <p:cNvPr id="6" name="Rectangle: Rounded Corners 5">
            <a:extLst>
              <a:ext uri="{FF2B5EF4-FFF2-40B4-BE49-F238E27FC236}">
                <a16:creationId xmlns:a16="http://schemas.microsoft.com/office/drawing/2014/main" id="{B2C895D7-910A-1253-C2E6-F77B05887378}"/>
              </a:ext>
            </a:extLst>
          </p:cNvPr>
          <p:cNvSpPr/>
          <p:nvPr/>
        </p:nvSpPr>
        <p:spPr>
          <a:xfrm>
            <a:off x="5739729" y="2293528"/>
            <a:ext cx="2526693" cy="1476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Home-school projects which span across environments s</a:t>
            </a:r>
            <a:endParaRPr lang="en-GB" dirty="0"/>
          </a:p>
        </p:txBody>
      </p:sp>
      <p:sp>
        <p:nvSpPr>
          <p:cNvPr id="7" name="Rectangle: Rounded Corners 6">
            <a:extLst>
              <a:ext uri="{FF2B5EF4-FFF2-40B4-BE49-F238E27FC236}">
                <a16:creationId xmlns:a16="http://schemas.microsoft.com/office/drawing/2014/main" id="{6BA121E6-709C-337C-A77B-A8F7A2AB80D0}"/>
              </a:ext>
            </a:extLst>
          </p:cNvPr>
          <p:cNvSpPr/>
          <p:nvPr/>
        </p:nvSpPr>
        <p:spPr>
          <a:xfrm>
            <a:off x="40774" y="5116470"/>
            <a:ext cx="3590642" cy="16404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Consider small amounts of contact with parent/carter throughout the day e.g. allowing phone calls home</a:t>
            </a:r>
            <a:endParaRPr lang="en-GB" dirty="0"/>
          </a:p>
        </p:txBody>
      </p:sp>
      <p:sp>
        <p:nvSpPr>
          <p:cNvPr id="8" name="Rectangle: Rounded Corners 7">
            <a:extLst>
              <a:ext uri="{FF2B5EF4-FFF2-40B4-BE49-F238E27FC236}">
                <a16:creationId xmlns:a16="http://schemas.microsoft.com/office/drawing/2014/main" id="{CA50B3F7-2CF0-4A93-F14A-E423096A741C}"/>
              </a:ext>
            </a:extLst>
          </p:cNvPr>
          <p:cNvSpPr/>
          <p:nvPr/>
        </p:nvSpPr>
        <p:spPr>
          <a:xfrm>
            <a:off x="9967004" y="5207786"/>
            <a:ext cx="2184222" cy="1583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strong focus on relational repair  and reconnection</a:t>
            </a:r>
            <a:endParaRPr lang="en-GB" dirty="0"/>
          </a:p>
        </p:txBody>
      </p:sp>
      <p:sp>
        <p:nvSpPr>
          <p:cNvPr id="9" name="Rectangle: Rounded Corners 8">
            <a:extLst>
              <a:ext uri="{FF2B5EF4-FFF2-40B4-BE49-F238E27FC236}">
                <a16:creationId xmlns:a16="http://schemas.microsoft.com/office/drawing/2014/main" id="{DE820365-A225-EAC1-F537-BA89C3105093}"/>
              </a:ext>
            </a:extLst>
          </p:cNvPr>
          <p:cNvSpPr/>
          <p:nvPr/>
        </p:nvSpPr>
        <p:spPr>
          <a:xfrm>
            <a:off x="3631416" y="5119931"/>
            <a:ext cx="3289550" cy="16931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Prioritise the child’s mental health and wellbeing needs, with a focus on rebuilding resilience</a:t>
            </a:r>
            <a:endParaRPr lang="en-GB" dirty="0"/>
          </a:p>
        </p:txBody>
      </p:sp>
      <p:sp>
        <p:nvSpPr>
          <p:cNvPr id="10" name="Rectangle: Rounded Corners 9">
            <a:extLst>
              <a:ext uri="{FF2B5EF4-FFF2-40B4-BE49-F238E27FC236}">
                <a16:creationId xmlns:a16="http://schemas.microsoft.com/office/drawing/2014/main" id="{F1FB58A5-346E-D2A1-87C1-805C71882998}"/>
              </a:ext>
            </a:extLst>
          </p:cNvPr>
          <p:cNvSpPr/>
          <p:nvPr/>
        </p:nvSpPr>
        <p:spPr>
          <a:xfrm>
            <a:off x="6920966" y="5142054"/>
            <a:ext cx="3049605" cy="1648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Provide a safe relationship in school and gradually increase trust and tolerance for time away from parents/carer</a:t>
            </a:r>
            <a:endParaRPr lang="en-GB" dirty="0"/>
          </a:p>
        </p:txBody>
      </p:sp>
      <p:sp>
        <p:nvSpPr>
          <p:cNvPr id="11" name="Rectangle: Rounded Corners 10">
            <a:extLst>
              <a:ext uri="{FF2B5EF4-FFF2-40B4-BE49-F238E27FC236}">
                <a16:creationId xmlns:a16="http://schemas.microsoft.com/office/drawing/2014/main" id="{C61A55BB-CFBA-F623-B90B-B805C0B48352}"/>
              </a:ext>
            </a:extLst>
          </p:cNvPr>
          <p:cNvSpPr/>
          <p:nvPr/>
        </p:nvSpPr>
        <p:spPr>
          <a:xfrm>
            <a:off x="7463546" y="3711575"/>
            <a:ext cx="2639542"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 balanced ‘school day’ at home, education and wellbeing activities</a:t>
            </a:r>
          </a:p>
        </p:txBody>
      </p:sp>
      <p:sp>
        <p:nvSpPr>
          <p:cNvPr id="12" name="Rectangle: Rounded Corners 11">
            <a:extLst>
              <a:ext uri="{FF2B5EF4-FFF2-40B4-BE49-F238E27FC236}">
                <a16:creationId xmlns:a16="http://schemas.microsoft.com/office/drawing/2014/main" id="{56C8D580-A5CD-E586-F923-361E910E35F5}"/>
              </a:ext>
            </a:extLst>
          </p:cNvPr>
          <p:cNvSpPr/>
          <p:nvPr/>
        </p:nvSpPr>
        <p:spPr>
          <a:xfrm>
            <a:off x="5039179" y="3705912"/>
            <a:ext cx="2424367"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Try to increase the appeal of school e.g. utilise the child’s interests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92AD808-269D-4D3A-4FF8-9F677D22EA67}"/>
              </a:ext>
            </a:extLst>
          </p:cNvPr>
          <p:cNvSpPr/>
          <p:nvPr/>
        </p:nvSpPr>
        <p:spPr>
          <a:xfrm>
            <a:off x="1845411" y="3707994"/>
            <a:ext cx="3193768" cy="13754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prstClr val="white"/>
                </a:solidFill>
                <a:latin typeface="Calibri" panose="020F0502020204030204"/>
              </a:rPr>
              <a:t>Establish calm routines with parent/Carer ahead of home –to-schooltransition</a:t>
            </a:r>
            <a:endParaRPr lang="en-GB" dirty="0"/>
          </a:p>
        </p:txBody>
      </p:sp>
      <p:sp>
        <p:nvSpPr>
          <p:cNvPr id="14" name="Rectangle: Rounded Corners 13">
            <a:extLst>
              <a:ext uri="{FF2B5EF4-FFF2-40B4-BE49-F238E27FC236}">
                <a16:creationId xmlns:a16="http://schemas.microsoft.com/office/drawing/2014/main" id="{094AD810-0C9A-835E-6EAB-3D9EF616739C}"/>
              </a:ext>
            </a:extLst>
          </p:cNvPr>
          <p:cNvSpPr/>
          <p:nvPr/>
        </p:nvSpPr>
        <p:spPr>
          <a:xfrm>
            <a:off x="3075282" y="2328980"/>
            <a:ext cx="2580554" cy="1375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Make use of ‘transitional objects’ that represent their parents/carers</a:t>
            </a:r>
            <a:endParaRPr lang="en-GB" dirty="0"/>
          </a:p>
        </p:txBody>
      </p:sp>
      <p:pic>
        <p:nvPicPr>
          <p:cNvPr id="4" name="Picture 3">
            <a:extLst>
              <a:ext uri="{FF2B5EF4-FFF2-40B4-BE49-F238E27FC236}">
                <a16:creationId xmlns:a16="http://schemas.microsoft.com/office/drawing/2014/main" id="{9FD84FDC-B78C-00F5-08AE-9B921CE6466A}"/>
              </a:ext>
            </a:extLst>
          </p:cNvPr>
          <p:cNvPicPr>
            <a:picLocks noChangeAspect="1"/>
          </p:cNvPicPr>
          <p:nvPr/>
        </p:nvPicPr>
        <p:blipFill>
          <a:blip r:embed="rId2"/>
          <a:stretch>
            <a:fillRect/>
          </a:stretch>
        </p:blipFill>
        <p:spPr>
          <a:xfrm>
            <a:off x="8266422" y="152507"/>
            <a:ext cx="3171825" cy="1647825"/>
          </a:xfrm>
          <a:prstGeom prst="rect">
            <a:avLst/>
          </a:prstGeom>
        </p:spPr>
      </p:pic>
    </p:spTree>
    <p:extLst>
      <p:ext uri="{BB962C8B-B14F-4D97-AF65-F5344CB8AC3E}">
        <p14:creationId xmlns:p14="http://schemas.microsoft.com/office/powerpoint/2010/main" val="1687976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E4E4-0288-FF2C-2F22-71A365622032}"/>
              </a:ext>
            </a:extLst>
          </p:cNvPr>
          <p:cNvSpPr>
            <a:spLocks noGrp="1"/>
          </p:cNvSpPr>
          <p:nvPr>
            <p:ph type="title"/>
          </p:nvPr>
        </p:nvSpPr>
        <p:spPr/>
        <p:txBody>
          <a:bodyPr/>
          <a:lstStyle/>
          <a:p>
            <a:r>
              <a:rPr lang="en-GB"/>
              <a:t>Discussion</a:t>
            </a:r>
          </a:p>
        </p:txBody>
      </p:sp>
      <p:sp>
        <p:nvSpPr>
          <p:cNvPr id="3" name="Content Placeholder 2">
            <a:extLst>
              <a:ext uri="{FF2B5EF4-FFF2-40B4-BE49-F238E27FC236}">
                <a16:creationId xmlns:a16="http://schemas.microsoft.com/office/drawing/2014/main" id="{480DB32F-282E-D0EE-B2EC-142C9EFCA28D}"/>
              </a:ext>
            </a:extLst>
          </p:cNvPr>
          <p:cNvSpPr>
            <a:spLocks noGrp="1"/>
          </p:cNvSpPr>
          <p:nvPr>
            <p:ph idx="1"/>
          </p:nvPr>
        </p:nvSpPr>
        <p:spPr/>
        <p:txBody>
          <a:bodyPr/>
          <a:lstStyle/>
          <a:p>
            <a:r>
              <a:rPr lang="en-GB"/>
              <a:t>What have you already been doing to support with the attendance in your school?</a:t>
            </a:r>
          </a:p>
          <a:p>
            <a:r>
              <a:rPr lang="en-GB"/>
              <a:t>Given what you have heard – what else do you think might be useful going forward?</a:t>
            </a:r>
          </a:p>
        </p:txBody>
      </p:sp>
      <p:sp>
        <p:nvSpPr>
          <p:cNvPr id="4" name="Footer Placeholder 9">
            <a:extLst>
              <a:ext uri="{FF2B5EF4-FFF2-40B4-BE49-F238E27FC236}">
                <a16:creationId xmlns:a16="http://schemas.microsoft.com/office/drawing/2014/main" id="{31C2D22D-B46C-1A28-A727-CCA3949EF04E}"/>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5D6E60F7-9E49-89AE-BA98-DD858F58B1D1}"/>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6DC2F96-37D5-C3A4-550B-EA99B5FA8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84F54D4E-EF5B-7BF3-9B6A-BCEAAC32F9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420177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E4E4-0288-FF2C-2F22-71A365622032}"/>
              </a:ext>
            </a:extLst>
          </p:cNvPr>
          <p:cNvSpPr>
            <a:spLocks noGrp="1"/>
          </p:cNvSpPr>
          <p:nvPr>
            <p:ph type="title"/>
          </p:nvPr>
        </p:nvSpPr>
        <p:spPr/>
        <p:txBody>
          <a:bodyPr/>
          <a:lstStyle/>
          <a:p>
            <a:r>
              <a:rPr lang="en-GB"/>
              <a:t>Some Conclusions</a:t>
            </a:r>
          </a:p>
        </p:txBody>
      </p:sp>
      <p:sp>
        <p:nvSpPr>
          <p:cNvPr id="3" name="Content Placeholder 2">
            <a:extLst>
              <a:ext uri="{FF2B5EF4-FFF2-40B4-BE49-F238E27FC236}">
                <a16:creationId xmlns:a16="http://schemas.microsoft.com/office/drawing/2014/main" id="{480DB32F-282E-D0EE-B2EC-142C9EFCA28D}"/>
              </a:ext>
            </a:extLst>
          </p:cNvPr>
          <p:cNvSpPr>
            <a:spLocks noGrp="1"/>
          </p:cNvSpPr>
          <p:nvPr>
            <p:ph idx="1"/>
          </p:nvPr>
        </p:nvSpPr>
        <p:spPr/>
        <p:txBody>
          <a:bodyPr>
            <a:normAutofit fontScale="92500" lnSpcReduction="10000"/>
          </a:bodyPr>
          <a:lstStyle/>
          <a:p>
            <a:r>
              <a:rPr lang="en-GB"/>
              <a:t>Attendance is a complex area that requires understanding of the causes underlying it and a variety of approaches to support it</a:t>
            </a:r>
          </a:p>
          <a:p>
            <a:r>
              <a:rPr lang="en-GB"/>
              <a:t>There is already lots of good work going on within NA but sometimes we need to be creative in how we use our approaches to support the different aspects of attendance</a:t>
            </a:r>
          </a:p>
          <a:p>
            <a:r>
              <a:rPr lang="en-GB"/>
              <a:t>It is important to listen to the voices of children and young people and their families to understand the solutions</a:t>
            </a:r>
          </a:p>
          <a:p>
            <a:r>
              <a:rPr lang="en-GB"/>
              <a:t>A balance between having high expectations alongside having support is key</a:t>
            </a:r>
          </a:p>
          <a:p>
            <a:r>
              <a:rPr lang="en-GB"/>
              <a:t>We need to interrogate our data to help us more clearly understand where the issues lie and use this to shape our solutions</a:t>
            </a:r>
          </a:p>
        </p:txBody>
      </p:sp>
      <p:sp>
        <p:nvSpPr>
          <p:cNvPr id="4" name="Footer Placeholder 9">
            <a:extLst>
              <a:ext uri="{FF2B5EF4-FFF2-40B4-BE49-F238E27FC236}">
                <a16:creationId xmlns:a16="http://schemas.microsoft.com/office/drawing/2014/main" id="{31C2D22D-B46C-1A28-A727-CCA3949EF04E}"/>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5D6E60F7-9E49-89AE-BA98-DD858F58B1D1}"/>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6DC2F96-37D5-C3A4-550B-EA99B5FA8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84F54D4E-EF5B-7BF3-9B6A-BCEAAC32F9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2897367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Improving Attendance: Understanding the issues</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a:xfrm>
            <a:off x="271987" y="2495452"/>
            <a:ext cx="6968067" cy="4351338"/>
          </a:xfrm>
        </p:spPr>
        <p:txBody>
          <a:bodyPr/>
          <a:lstStyle/>
          <a:p>
            <a:pPr marL="0" indent="0">
              <a:buNone/>
            </a:pPr>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pic>
        <p:nvPicPr>
          <p:cNvPr id="8" name="Picture 7" descr="A poster with text and images&#10;&#10;Description automatically generated with medium confidence">
            <a:extLst>
              <a:ext uri="{FF2B5EF4-FFF2-40B4-BE49-F238E27FC236}">
                <a16:creationId xmlns:a16="http://schemas.microsoft.com/office/drawing/2014/main" id="{6A847026-A57D-8A59-78A6-69F06E756DC5}"/>
              </a:ext>
            </a:extLst>
          </p:cNvPr>
          <p:cNvPicPr>
            <a:picLocks noChangeAspect="1"/>
          </p:cNvPicPr>
          <p:nvPr/>
        </p:nvPicPr>
        <p:blipFill>
          <a:blip r:embed="rId5"/>
          <a:stretch>
            <a:fillRect/>
          </a:stretch>
        </p:blipFill>
        <p:spPr>
          <a:xfrm>
            <a:off x="465381" y="1545862"/>
            <a:ext cx="6677541" cy="4741055"/>
          </a:xfrm>
          <a:prstGeom prst="rect">
            <a:avLst/>
          </a:prstGeom>
          <a:noFill/>
        </p:spPr>
      </p:pic>
      <p:sp>
        <p:nvSpPr>
          <p:cNvPr id="9" name="Content Placeholder 2">
            <a:extLst>
              <a:ext uri="{FF2B5EF4-FFF2-40B4-BE49-F238E27FC236}">
                <a16:creationId xmlns:a16="http://schemas.microsoft.com/office/drawing/2014/main" id="{469D072F-073E-68FD-EF61-706E9FFB5804}"/>
              </a:ext>
            </a:extLst>
          </p:cNvPr>
          <p:cNvSpPr txBox="1">
            <a:spLocks/>
          </p:cNvSpPr>
          <p:nvPr/>
        </p:nvSpPr>
        <p:spPr>
          <a:xfrm>
            <a:off x="7240054" y="847610"/>
            <a:ext cx="4606430" cy="4709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a:p>
          <a:p>
            <a:r>
              <a:rPr lang="en-GB" sz="2400"/>
              <a:t>All absence can affect progress</a:t>
            </a:r>
          </a:p>
          <a:p>
            <a:r>
              <a:rPr lang="en-GB" sz="2400"/>
              <a:t>The causes of absence are multifaceted and need to be understood</a:t>
            </a:r>
          </a:p>
          <a:p>
            <a:r>
              <a:rPr lang="en-GB" sz="2400"/>
              <a:t>Need to look at school culture, systems, and practice to consider approaches to improving attendance and engagement</a:t>
            </a:r>
          </a:p>
          <a:p>
            <a:r>
              <a:rPr lang="en-GB" sz="2400"/>
              <a:t> Schools should work in partnership with families and others</a:t>
            </a:r>
          </a:p>
          <a:p>
            <a:r>
              <a:rPr lang="en-GB" sz="2400"/>
              <a:t>Early warning systems should initiate intervention </a:t>
            </a:r>
          </a:p>
        </p:txBody>
      </p:sp>
    </p:spTree>
    <p:extLst>
      <p:ext uri="{BB962C8B-B14F-4D97-AF65-F5344CB8AC3E}">
        <p14:creationId xmlns:p14="http://schemas.microsoft.com/office/powerpoint/2010/main" val="336056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Absent Minds Report</a:t>
            </a:r>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
        <p:nvSpPr>
          <p:cNvPr id="10" name="Content Placeholder 2">
            <a:extLst>
              <a:ext uri="{FF2B5EF4-FFF2-40B4-BE49-F238E27FC236}">
                <a16:creationId xmlns:a16="http://schemas.microsoft.com/office/drawing/2014/main" id="{3D299EB3-82FF-3486-EC7E-51D0386B40D8}"/>
              </a:ext>
            </a:extLst>
          </p:cNvPr>
          <p:cNvSpPr txBox="1">
            <a:spLocks/>
          </p:cNvSpPr>
          <p:nvPr/>
        </p:nvSpPr>
        <p:spPr>
          <a:xfrm>
            <a:off x="609599" y="1600201"/>
            <a:ext cx="7031277" cy="45307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2600"/>
              <a:t>The research shows:</a:t>
            </a:r>
          </a:p>
          <a:p>
            <a:pPr fontAlgn="base"/>
            <a:r>
              <a:rPr lang="en-GB" sz="2200"/>
              <a:t>Nearly one in three children are missing an average of one day per fortnight</a:t>
            </a:r>
          </a:p>
          <a:p>
            <a:pPr fontAlgn="base"/>
            <a:r>
              <a:rPr lang="en-GB" sz="2200"/>
              <a:t>One in eight are missing a day a week</a:t>
            </a:r>
          </a:p>
          <a:p>
            <a:pPr fontAlgn="base"/>
            <a:r>
              <a:rPr lang="en-GB" sz="2200"/>
              <a:t>Nearly 20 per cent of high school pupils miss a day every week</a:t>
            </a:r>
          </a:p>
          <a:p>
            <a:pPr fontAlgn="base"/>
            <a:r>
              <a:rPr lang="en-GB" sz="2200"/>
              <a:t>And 2-in-5 miss a day every fortnight, including during the examination years</a:t>
            </a:r>
          </a:p>
          <a:p>
            <a:pPr fontAlgn="base"/>
            <a:r>
              <a:rPr lang="en-GB" sz="2200"/>
              <a:t>There is significant variation at local authority level, with some particularly concerning levels of absence in secondary schools:</a:t>
            </a:r>
          </a:p>
          <a:p>
            <a:pPr fontAlgn="base"/>
            <a:r>
              <a:rPr lang="en-GB" sz="2200"/>
              <a:t>Half of secondary pupils are missing a day every fortnight in Dundee, East Ayrshire, </a:t>
            </a:r>
            <a:r>
              <a:rPr lang="en-GB" sz="2200" b="1"/>
              <a:t>North Ayrshire</a:t>
            </a:r>
            <a:r>
              <a:rPr lang="en-GB" sz="2200"/>
              <a:t>, North Lanarkshire and West Dunbartonshire</a:t>
            </a:r>
          </a:p>
          <a:p>
            <a:pPr fontAlgn="base"/>
            <a:r>
              <a:rPr lang="en-GB" sz="2200"/>
              <a:t>This compares to one-quarter or less in East Dunbartonshire, Highland, South Lanarkshire and Stirling</a:t>
            </a:r>
          </a:p>
          <a:p>
            <a:pPr marL="0" indent="0" fontAlgn="base">
              <a:buFont typeface="Arial" panose="020B0604020202020204" pitchFamily="34" charset="0"/>
              <a:buNone/>
            </a:pPr>
            <a:endParaRPr lang="en-GB" sz="1500"/>
          </a:p>
          <a:p>
            <a:endParaRPr lang="en-GB" sz="1500"/>
          </a:p>
        </p:txBody>
      </p:sp>
      <p:pic>
        <p:nvPicPr>
          <p:cNvPr id="11" name="Picture 10" descr="A yellow paper with black text&#10;&#10;Description automatically generated">
            <a:extLst>
              <a:ext uri="{FF2B5EF4-FFF2-40B4-BE49-F238E27FC236}">
                <a16:creationId xmlns:a16="http://schemas.microsoft.com/office/drawing/2014/main" id="{C8FD8A8B-084F-7E24-7827-D2BC9C19DE00}"/>
              </a:ext>
            </a:extLst>
          </p:cNvPr>
          <p:cNvPicPr>
            <a:picLocks noChangeAspect="1"/>
          </p:cNvPicPr>
          <p:nvPr/>
        </p:nvPicPr>
        <p:blipFill>
          <a:blip r:embed="rId5"/>
          <a:stretch>
            <a:fillRect/>
          </a:stretch>
        </p:blipFill>
        <p:spPr>
          <a:xfrm>
            <a:off x="8227599" y="1600201"/>
            <a:ext cx="3126201" cy="4530725"/>
          </a:xfrm>
          <a:prstGeom prst="rect">
            <a:avLst/>
          </a:prstGeom>
          <a:noFill/>
        </p:spPr>
      </p:pic>
    </p:spTree>
    <p:extLst>
      <p:ext uri="{BB962C8B-B14F-4D97-AF65-F5344CB8AC3E}">
        <p14:creationId xmlns:p14="http://schemas.microsoft.com/office/powerpoint/2010/main" val="413120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A228-C89D-AB2C-E3F0-FAA1E3349EF4}"/>
              </a:ext>
            </a:extLst>
          </p:cNvPr>
          <p:cNvSpPr>
            <a:spLocks noGrp="1"/>
          </p:cNvSpPr>
          <p:nvPr>
            <p:ph type="title"/>
          </p:nvPr>
        </p:nvSpPr>
        <p:spPr/>
        <p:txBody>
          <a:bodyPr/>
          <a:lstStyle/>
          <a:p>
            <a:r>
              <a:rPr lang="en-GB"/>
              <a:t>Key messages</a:t>
            </a:r>
          </a:p>
        </p:txBody>
      </p:sp>
      <p:sp>
        <p:nvSpPr>
          <p:cNvPr id="3" name="Content Placeholder 2">
            <a:extLst>
              <a:ext uri="{FF2B5EF4-FFF2-40B4-BE49-F238E27FC236}">
                <a16:creationId xmlns:a16="http://schemas.microsoft.com/office/drawing/2014/main" id="{18501A8D-9E83-61FF-BD13-28B4DEC0D839}"/>
              </a:ext>
            </a:extLst>
          </p:cNvPr>
          <p:cNvSpPr>
            <a:spLocks noGrp="1"/>
          </p:cNvSpPr>
          <p:nvPr>
            <p:ph idx="1"/>
          </p:nvPr>
        </p:nvSpPr>
        <p:spPr/>
        <p:txBody>
          <a:bodyPr/>
          <a:lstStyle/>
          <a:p>
            <a:pPr marL="0" indent="0">
              <a:buNone/>
            </a:pPr>
            <a:endParaRPr lang="en-GB"/>
          </a:p>
        </p:txBody>
      </p:sp>
      <p:sp>
        <p:nvSpPr>
          <p:cNvPr id="4" name="Rectangle 3">
            <a:extLst>
              <a:ext uri="{FF2B5EF4-FFF2-40B4-BE49-F238E27FC236}">
                <a16:creationId xmlns:a16="http://schemas.microsoft.com/office/drawing/2014/main" id="{44507051-1CA2-6B03-8E48-98B4B742972B}"/>
              </a:ext>
            </a:extLst>
          </p:cNvPr>
          <p:cNvSpPr/>
          <p:nvPr/>
        </p:nvSpPr>
        <p:spPr>
          <a:xfrm>
            <a:off x="951979" y="1979112"/>
            <a:ext cx="3845489" cy="8392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Attendance less than 90%</a:t>
            </a:r>
          </a:p>
        </p:txBody>
      </p:sp>
      <p:sp>
        <p:nvSpPr>
          <p:cNvPr id="5" name="Equals 4">
            <a:extLst>
              <a:ext uri="{FF2B5EF4-FFF2-40B4-BE49-F238E27FC236}">
                <a16:creationId xmlns:a16="http://schemas.microsoft.com/office/drawing/2014/main" id="{01D25D44-CCB6-51B6-CAC6-2CC81B252BF5}"/>
              </a:ext>
            </a:extLst>
          </p:cNvPr>
          <p:cNvSpPr/>
          <p:nvPr/>
        </p:nvSpPr>
        <p:spPr>
          <a:xfrm>
            <a:off x="5181600" y="1979112"/>
            <a:ext cx="1427967" cy="814192"/>
          </a:xfrm>
          <a:prstGeom prst="mathEqual">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a:extLst>
              <a:ext uri="{FF2B5EF4-FFF2-40B4-BE49-F238E27FC236}">
                <a16:creationId xmlns:a16="http://schemas.microsoft.com/office/drawing/2014/main" id="{828A5931-7663-A79E-757E-33E9BC8295CD}"/>
              </a:ext>
            </a:extLst>
          </p:cNvPr>
          <p:cNvSpPr/>
          <p:nvPr/>
        </p:nvSpPr>
        <p:spPr>
          <a:xfrm>
            <a:off x="6993699" y="1979113"/>
            <a:ext cx="4246322" cy="839244"/>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Missing one day of school every two weeks</a:t>
            </a:r>
          </a:p>
        </p:txBody>
      </p:sp>
      <p:sp>
        <p:nvSpPr>
          <p:cNvPr id="7" name="Rectangle 6">
            <a:extLst>
              <a:ext uri="{FF2B5EF4-FFF2-40B4-BE49-F238E27FC236}">
                <a16:creationId xmlns:a16="http://schemas.microsoft.com/office/drawing/2014/main" id="{4EF81947-C47D-2C70-B5AB-E87CC98BAFCA}"/>
              </a:ext>
            </a:extLst>
          </p:cNvPr>
          <p:cNvSpPr/>
          <p:nvPr/>
        </p:nvSpPr>
        <p:spPr>
          <a:xfrm>
            <a:off x="951979" y="3213740"/>
            <a:ext cx="3845489" cy="83924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Attendance less than 80%</a:t>
            </a:r>
          </a:p>
        </p:txBody>
      </p:sp>
      <p:sp>
        <p:nvSpPr>
          <p:cNvPr id="8" name="Equals 7">
            <a:extLst>
              <a:ext uri="{FF2B5EF4-FFF2-40B4-BE49-F238E27FC236}">
                <a16:creationId xmlns:a16="http://schemas.microsoft.com/office/drawing/2014/main" id="{4B2A038C-A503-0575-7401-480332152DEF}"/>
              </a:ext>
            </a:extLst>
          </p:cNvPr>
          <p:cNvSpPr/>
          <p:nvPr/>
        </p:nvSpPr>
        <p:spPr>
          <a:xfrm>
            <a:off x="5181600" y="3213740"/>
            <a:ext cx="1427967" cy="814192"/>
          </a:xfrm>
          <a:prstGeom prst="mathEqual">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Rectangle 8">
            <a:extLst>
              <a:ext uri="{FF2B5EF4-FFF2-40B4-BE49-F238E27FC236}">
                <a16:creationId xmlns:a16="http://schemas.microsoft.com/office/drawing/2014/main" id="{FA3EAA5B-16A2-752C-ED9A-6BF66F95FAE6}"/>
              </a:ext>
            </a:extLst>
          </p:cNvPr>
          <p:cNvSpPr/>
          <p:nvPr/>
        </p:nvSpPr>
        <p:spPr>
          <a:xfrm>
            <a:off x="6993699" y="3213741"/>
            <a:ext cx="4246322" cy="839244"/>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Missing one day of school every week</a:t>
            </a:r>
          </a:p>
        </p:txBody>
      </p:sp>
      <p:sp>
        <p:nvSpPr>
          <p:cNvPr id="10" name="Rectangle 9">
            <a:extLst>
              <a:ext uri="{FF2B5EF4-FFF2-40B4-BE49-F238E27FC236}">
                <a16:creationId xmlns:a16="http://schemas.microsoft.com/office/drawing/2014/main" id="{744858F3-19BA-6D2A-0E4C-9A7A75AF6AE0}"/>
              </a:ext>
            </a:extLst>
          </p:cNvPr>
          <p:cNvSpPr/>
          <p:nvPr/>
        </p:nvSpPr>
        <p:spPr>
          <a:xfrm>
            <a:off x="951979" y="4473420"/>
            <a:ext cx="3845489" cy="83924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An average attendance of  90% from P1 to S3</a:t>
            </a:r>
          </a:p>
        </p:txBody>
      </p:sp>
      <p:sp>
        <p:nvSpPr>
          <p:cNvPr id="11" name="Equals 10">
            <a:extLst>
              <a:ext uri="{FF2B5EF4-FFF2-40B4-BE49-F238E27FC236}">
                <a16:creationId xmlns:a16="http://schemas.microsoft.com/office/drawing/2014/main" id="{E082D291-3C0A-A293-4FF5-DF863C582A32}"/>
              </a:ext>
            </a:extLst>
          </p:cNvPr>
          <p:cNvSpPr/>
          <p:nvPr/>
        </p:nvSpPr>
        <p:spPr>
          <a:xfrm>
            <a:off x="5181600" y="4473420"/>
            <a:ext cx="1427967" cy="814192"/>
          </a:xfrm>
          <a:prstGeom prst="mathEqua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620AAA5D-137B-90FA-E045-019146F2C171}"/>
              </a:ext>
            </a:extLst>
          </p:cNvPr>
          <p:cNvSpPr/>
          <p:nvPr/>
        </p:nvSpPr>
        <p:spPr>
          <a:xfrm>
            <a:off x="6993699" y="4473421"/>
            <a:ext cx="4246322" cy="839244"/>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Missing around a whole school year</a:t>
            </a:r>
          </a:p>
        </p:txBody>
      </p:sp>
    </p:spTree>
    <p:extLst>
      <p:ext uri="{BB962C8B-B14F-4D97-AF65-F5344CB8AC3E}">
        <p14:creationId xmlns:p14="http://schemas.microsoft.com/office/powerpoint/2010/main" val="153086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D344-445B-A784-7798-E499A2417726}"/>
              </a:ext>
            </a:extLst>
          </p:cNvPr>
          <p:cNvSpPr>
            <a:spLocks noGrp="1"/>
          </p:cNvSpPr>
          <p:nvPr>
            <p:ph type="title"/>
          </p:nvPr>
        </p:nvSpPr>
        <p:spPr/>
        <p:txBody>
          <a:bodyPr/>
          <a:lstStyle/>
          <a:p>
            <a:r>
              <a:rPr lang="en-GB"/>
              <a:t>What are the risk factors for low attendance?</a:t>
            </a:r>
          </a:p>
        </p:txBody>
      </p:sp>
      <p:sp>
        <p:nvSpPr>
          <p:cNvPr id="3" name="Text Placeholder 2">
            <a:extLst>
              <a:ext uri="{FF2B5EF4-FFF2-40B4-BE49-F238E27FC236}">
                <a16:creationId xmlns:a16="http://schemas.microsoft.com/office/drawing/2014/main" id="{6F090432-2E06-5C85-704F-8FA4660F1CE3}"/>
              </a:ext>
            </a:extLst>
          </p:cNvPr>
          <p:cNvSpPr>
            <a:spLocks noGrp="1"/>
          </p:cNvSpPr>
          <p:nvPr>
            <p:ph type="body" sz="half" idx="1"/>
          </p:nvPr>
        </p:nvSpPr>
        <p:spPr>
          <a:xfrm>
            <a:off x="914400" y="1102289"/>
            <a:ext cx="9169052" cy="2335529"/>
          </a:xfrm>
        </p:spPr>
        <p:txBody>
          <a:bodyPr>
            <a:normAutofit lnSpcReduction="10000"/>
          </a:bodyPr>
          <a:lstStyle/>
          <a:p>
            <a:endParaRPr lang="en-GB" sz="2000"/>
          </a:p>
          <a:p>
            <a:r>
              <a:rPr lang="en-GB" sz="2400"/>
              <a:t>Research demonstrates that a range of child, family, peer, community and within school factors impact on low attendance</a:t>
            </a:r>
          </a:p>
          <a:p>
            <a:r>
              <a:rPr lang="en-GB" sz="2400"/>
              <a:t>If we understand the causes, we can tackle the symptoms</a:t>
            </a:r>
          </a:p>
          <a:p>
            <a:r>
              <a:rPr lang="en-GB" sz="2400"/>
              <a:t>In order to tackle the causes, we need to look at all aspects of  school absenteeism </a:t>
            </a:r>
          </a:p>
          <a:p>
            <a:endParaRPr lang="en-GB" sz="2000"/>
          </a:p>
          <a:p>
            <a:endParaRPr lang="en-GB"/>
          </a:p>
          <a:p>
            <a:endParaRPr lang="en-GB"/>
          </a:p>
        </p:txBody>
      </p:sp>
      <p:pic>
        <p:nvPicPr>
          <p:cNvPr id="8" name="Picture 7" descr="A person holding a sign&#10;&#10;Description automatically generated">
            <a:extLst>
              <a:ext uri="{FF2B5EF4-FFF2-40B4-BE49-F238E27FC236}">
                <a16:creationId xmlns:a16="http://schemas.microsoft.com/office/drawing/2014/main" id="{B96E890F-F9FF-B4C2-FCC5-7177E5DA8FE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04522" y="3993686"/>
            <a:ext cx="3492479" cy="2528225"/>
          </a:xfrm>
          <a:prstGeom prst="rect">
            <a:avLst/>
          </a:prstGeom>
          <a:noFill/>
          <a:ln>
            <a:noFill/>
          </a:ln>
        </p:spPr>
      </p:pic>
    </p:spTree>
    <p:extLst>
      <p:ext uri="{BB962C8B-B14F-4D97-AF65-F5344CB8AC3E}">
        <p14:creationId xmlns:p14="http://schemas.microsoft.com/office/powerpoint/2010/main" val="341529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83DBAE9-71F5-EF08-1158-675ECCDB45CC}"/>
              </a:ext>
            </a:extLst>
          </p:cNvPr>
          <p:cNvSpPr/>
          <p:nvPr/>
        </p:nvSpPr>
        <p:spPr>
          <a:xfrm>
            <a:off x="1828799" y="1290181"/>
            <a:ext cx="8768219" cy="45970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6A0F7B4-D650-741B-8358-A1ADCACF0EC6}"/>
              </a:ext>
            </a:extLst>
          </p:cNvPr>
          <p:cNvSpPr>
            <a:spLocks noGrp="1"/>
          </p:cNvSpPr>
          <p:nvPr>
            <p:ph type="title"/>
          </p:nvPr>
        </p:nvSpPr>
        <p:spPr>
          <a:xfrm>
            <a:off x="838200" y="149331"/>
            <a:ext cx="10515600" cy="1325563"/>
          </a:xfrm>
        </p:spPr>
        <p:txBody>
          <a:bodyPr/>
          <a:lstStyle/>
          <a:p>
            <a:r>
              <a:rPr lang="en-GB" b="1"/>
              <a:t>Factors impacting on attendance - School</a:t>
            </a:r>
          </a:p>
        </p:txBody>
      </p:sp>
      <p:sp>
        <p:nvSpPr>
          <p:cNvPr id="3" name="Content Placeholder 2">
            <a:extLst>
              <a:ext uri="{FF2B5EF4-FFF2-40B4-BE49-F238E27FC236}">
                <a16:creationId xmlns:a16="http://schemas.microsoft.com/office/drawing/2014/main" id="{7E784B61-5E7B-66F6-B769-E7EDD5CF5587}"/>
              </a:ext>
            </a:extLst>
          </p:cNvPr>
          <p:cNvSpPr>
            <a:spLocks noGrp="1"/>
          </p:cNvSpPr>
          <p:nvPr>
            <p:ph idx="1"/>
          </p:nvPr>
        </p:nvSpPr>
        <p:spPr>
          <a:xfrm>
            <a:off x="2050683" y="1756882"/>
            <a:ext cx="8446128" cy="4351338"/>
          </a:xfrm>
        </p:spPr>
        <p:txBody>
          <a:bodyPr>
            <a:normAutofit/>
          </a:bodyPr>
          <a:lstStyle/>
          <a:p>
            <a:pPr marL="742950" lvl="1" indent="-285750">
              <a:spcBef>
                <a:spcPts val="405"/>
              </a:spcBef>
              <a:spcAft>
                <a:spcPts val="0"/>
              </a:spcAft>
              <a:buFont typeface="Arial" panose="020B0604020202020204" pitchFamily="34" charset="0"/>
              <a:buChar char="•"/>
              <a:tabLst>
                <a:tab pos="1093470" algn="l"/>
                <a:tab pos="1094105" algn="l"/>
              </a:tabLst>
            </a:pPr>
            <a:r>
              <a:rPr lang="en-US" sz="2000" err="1">
                <a:solidFill>
                  <a:schemeClr val="bg1"/>
                </a:solidFill>
                <a:latin typeface="Arial" panose="020B0604020202020204" pitchFamily="34" charset="0"/>
                <a:ea typeface="Arial" panose="020B0604020202020204" pitchFamily="34" charset="0"/>
              </a:rPr>
              <a:t>B</a:t>
            </a:r>
            <a:r>
              <a:rPr lang="en-US" sz="2000" err="1">
                <a:solidFill>
                  <a:schemeClr val="bg1"/>
                </a:solidFill>
                <a:effectLst/>
                <a:latin typeface="Arial" panose="020B0604020202020204" pitchFamily="34" charset="0"/>
                <a:ea typeface="Arial" panose="020B0604020202020204" pitchFamily="34" charset="0"/>
              </a:rPr>
              <a:t>ehavioural</a:t>
            </a:r>
            <a:r>
              <a:rPr lang="en-US" sz="2000">
                <a:solidFill>
                  <a:schemeClr val="bg1"/>
                </a:solidFill>
                <a:effectLst/>
                <a:latin typeface="Arial" panose="020B0604020202020204" pitchFamily="34" charset="0"/>
                <a:ea typeface="Arial" panose="020B0604020202020204" pitchFamily="34" charset="0"/>
              </a:rPr>
              <a:t> issues</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420"/>
              </a:spcBef>
              <a:spcAft>
                <a:spcPts val="0"/>
              </a:spcAft>
              <a:buFont typeface="Arial" panose="020B0604020202020204" pitchFamily="34" charset="0"/>
              <a:buChar char="•"/>
              <a:tabLst>
                <a:tab pos="1093470" algn="l"/>
                <a:tab pos="1094105" algn="l"/>
              </a:tabLst>
            </a:pPr>
            <a:r>
              <a:rPr lang="en-US" sz="2000">
                <a:solidFill>
                  <a:schemeClr val="bg1"/>
                </a:solidFill>
                <a:effectLst/>
                <a:latin typeface="Arial" panose="020B0604020202020204" pitchFamily="34" charset="0"/>
                <a:ea typeface="Arial" panose="020B0604020202020204" pitchFamily="34" charset="0"/>
              </a:rPr>
              <a:t>School expectations of</a:t>
            </a:r>
            <a:r>
              <a:rPr lang="en-US" sz="2000" spc="140">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pupils</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420"/>
              </a:spcBef>
              <a:spcAft>
                <a:spcPts val="0"/>
              </a:spcAft>
              <a:buFont typeface="Arial" panose="020B0604020202020204" pitchFamily="34" charset="0"/>
              <a:buChar char="•"/>
              <a:tabLst>
                <a:tab pos="1093470" algn="l"/>
                <a:tab pos="1094105" algn="l"/>
              </a:tabLst>
            </a:pPr>
            <a:r>
              <a:rPr lang="en-US" sz="2000">
                <a:solidFill>
                  <a:schemeClr val="bg1"/>
                </a:solidFill>
                <a:latin typeface="Arial" panose="020B0604020202020204" pitchFamily="34" charset="0"/>
                <a:ea typeface="Arial" panose="020B0604020202020204" pitchFamily="34" charset="0"/>
              </a:rPr>
              <a:t>Relationships with teachers, including potential conflict</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395"/>
              </a:spcBef>
              <a:spcAft>
                <a:spcPts val="0"/>
              </a:spcAft>
              <a:buFont typeface="Arial" panose="020B0604020202020204" pitchFamily="34" charset="0"/>
              <a:buChar char="•"/>
              <a:tabLst>
                <a:tab pos="1096645" algn="l"/>
                <a:tab pos="1097280" algn="l"/>
              </a:tabLst>
            </a:pPr>
            <a:r>
              <a:rPr lang="en-US" sz="2000">
                <a:solidFill>
                  <a:schemeClr val="bg1"/>
                </a:solidFill>
                <a:effectLst/>
                <a:latin typeface="Arial" panose="020B0604020202020204" pitchFamily="34" charset="0"/>
                <a:ea typeface="Arial" panose="020B0604020202020204" pitchFamily="34" charset="0"/>
              </a:rPr>
              <a:t>Levels of support for pupils, including feeling </a:t>
            </a:r>
            <a:r>
              <a:rPr lang="en-US" sz="2000" err="1">
                <a:solidFill>
                  <a:schemeClr val="bg1"/>
                </a:solidFill>
                <a:effectLst/>
                <a:latin typeface="Arial" panose="020B0604020202020204" pitchFamily="34" charset="0"/>
                <a:ea typeface="Arial" panose="020B0604020202020204" pitchFamily="34" charset="0"/>
              </a:rPr>
              <a:t>stigmatised</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415"/>
              </a:spcBef>
              <a:spcAft>
                <a:spcPts val="0"/>
              </a:spcAft>
              <a:buFont typeface="Arial" panose="020B0604020202020204" pitchFamily="34" charset="0"/>
              <a:buChar char="•"/>
              <a:tabLst>
                <a:tab pos="1096645" algn="l"/>
                <a:tab pos="1097280" algn="l"/>
              </a:tabLst>
            </a:pPr>
            <a:r>
              <a:rPr lang="en-US" sz="2000">
                <a:solidFill>
                  <a:schemeClr val="bg1"/>
                </a:solidFill>
                <a:latin typeface="Arial" panose="020B0604020202020204" pitchFamily="34" charset="0"/>
                <a:ea typeface="Arial" panose="020B0604020202020204" pitchFamily="34" charset="0"/>
              </a:rPr>
              <a:t>Appropriateness of curriculum/learning and teaching approaches</a:t>
            </a:r>
          </a:p>
          <a:p>
            <a:pPr marL="742950" lvl="1" indent="-285750">
              <a:spcBef>
                <a:spcPts val="415"/>
              </a:spcBef>
              <a:spcAft>
                <a:spcPts val="0"/>
              </a:spcAft>
              <a:buFont typeface="Arial" panose="020B0604020202020204" pitchFamily="34" charset="0"/>
              <a:buChar char="•"/>
              <a:tabLst>
                <a:tab pos="1096645" algn="l"/>
                <a:tab pos="1097280" algn="l"/>
              </a:tabLst>
            </a:pPr>
            <a:r>
              <a:rPr lang="en-US" sz="2000">
                <a:solidFill>
                  <a:schemeClr val="bg1"/>
                </a:solidFill>
                <a:effectLst/>
                <a:latin typeface="Arial" panose="020B0604020202020204" pitchFamily="34" charset="0"/>
                <a:ea typeface="Arial" panose="020B0604020202020204" pitchFamily="34" charset="0"/>
              </a:rPr>
              <a:t>Understanding and response to needs of diverse cultures and learning needs/styles of</a:t>
            </a:r>
            <a:r>
              <a:rPr lang="en-US" sz="2000" spc="105">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pupils</a:t>
            </a:r>
            <a:endParaRPr lang="en-GB" sz="2000">
              <a:solidFill>
                <a:schemeClr val="bg1"/>
              </a:solidFill>
              <a:effectLst/>
              <a:latin typeface="Arial" panose="020B0604020202020204" pitchFamily="34" charset="0"/>
              <a:ea typeface="Arial" panose="020B0604020202020204" pitchFamily="34" charset="0"/>
            </a:endParaRPr>
          </a:p>
          <a:p>
            <a:pPr marL="742950" marR="643255" lvl="1" indent="-285750">
              <a:lnSpc>
                <a:spcPct val="140000"/>
              </a:lnSpc>
              <a:spcBef>
                <a:spcPts val="30"/>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Effective monitoring of attendance</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30"/>
              </a:spcBef>
              <a:spcAft>
                <a:spcPts val="0"/>
              </a:spcAft>
              <a:buFont typeface="Arial" panose="020B0604020202020204" pitchFamily="34" charset="0"/>
              <a:buChar char="•"/>
              <a:tabLst>
                <a:tab pos="1096645" algn="l"/>
                <a:tab pos="1097280" algn="l"/>
              </a:tabLst>
            </a:pPr>
            <a:r>
              <a:rPr lang="en-US" sz="2000">
                <a:solidFill>
                  <a:schemeClr val="bg1"/>
                </a:solidFill>
                <a:latin typeface="Arial" panose="020B0604020202020204" pitchFamily="34" charset="0"/>
                <a:ea typeface="Arial" panose="020B0604020202020204" pitchFamily="34" charset="0"/>
              </a:rPr>
              <a:t>A</a:t>
            </a:r>
            <a:r>
              <a:rPr lang="en-US" sz="2000">
                <a:solidFill>
                  <a:schemeClr val="bg1"/>
                </a:solidFill>
                <a:effectLst/>
                <a:latin typeface="Arial" panose="020B0604020202020204" pitchFamily="34" charset="0"/>
                <a:ea typeface="Arial" panose="020B0604020202020204" pitchFamily="34" charset="0"/>
              </a:rPr>
              <a:t>ppropriate early</a:t>
            </a:r>
            <a:r>
              <a:rPr lang="en-US" sz="2000" spc="40">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intervention</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41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Environmental</a:t>
            </a:r>
            <a:r>
              <a:rPr lang="en-US" sz="2000" spc="90">
                <a:solidFill>
                  <a:schemeClr val="bg1"/>
                </a:solidFill>
                <a:effectLst/>
                <a:latin typeface="Arial" panose="020B0604020202020204" pitchFamily="34" charset="0"/>
                <a:ea typeface="Arial" panose="020B0604020202020204" pitchFamily="34" charset="0"/>
              </a:rPr>
              <a:t> </a:t>
            </a:r>
            <a:r>
              <a:rPr lang="en-US" sz="2000">
                <a:solidFill>
                  <a:schemeClr val="bg1"/>
                </a:solidFill>
                <a:effectLst/>
                <a:latin typeface="Arial" panose="020B0604020202020204" pitchFamily="34" charset="0"/>
                <a:ea typeface="Arial" panose="020B0604020202020204" pitchFamily="34" charset="0"/>
              </a:rPr>
              <a:t>factors within the school – noise, too busy, etc.</a:t>
            </a:r>
            <a:endParaRPr lang="en-GB" sz="2000">
              <a:solidFill>
                <a:schemeClr val="bg1"/>
              </a:solidFill>
              <a:effectLst/>
              <a:latin typeface="Arial" panose="020B0604020202020204" pitchFamily="34" charset="0"/>
              <a:ea typeface="Arial" panose="020B0604020202020204" pitchFamily="34" charset="0"/>
            </a:endParaRPr>
          </a:p>
          <a:p>
            <a:pPr marL="742950" lvl="1" indent="-285750">
              <a:spcBef>
                <a:spcPts val="415"/>
              </a:spcBef>
              <a:spcAft>
                <a:spcPts val="0"/>
              </a:spcAft>
              <a:buFont typeface="Arial" panose="020B0604020202020204" pitchFamily="34" charset="0"/>
              <a:buChar char="•"/>
              <a:tabLst>
                <a:tab pos="1096010" algn="l"/>
                <a:tab pos="1096645" algn="l"/>
              </a:tabLst>
            </a:pPr>
            <a:r>
              <a:rPr lang="en-US" sz="2000">
                <a:solidFill>
                  <a:schemeClr val="bg1"/>
                </a:solidFill>
                <a:effectLst/>
                <a:latin typeface="Arial" panose="020B0604020202020204" pitchFamily="34" charset="0"/>
                <a:ea typeface="Arial" panose="020B0604020202020204" pitchFamily="34" charset="0"/>
              </a:rPr>
              <a:t>Anxiety around school</a:t>
            </a:r>
            <a:endParaRPr lang="en-GB" sz="2000">
              <a:solidFill>
                <a:schemeClr val="bg1"/>
              </a:solidFill>
              <a:latin typeface="Arial" panose="020B0604020202020204" pitchFamily="34" charset="0"/>
              <a:ea typeface="Arial" panose="020B0604020202020204" pitchFamily="34" charset="0"/>
            </a:endParaRPr>
          </a:p>
          <a:p>
            <a:pPr marL="742950" lvl="1" indent="-285750">
              <a:spcBef>
                <a:spcPts val="415"/>
              </a:spcBef>
              <a:spcAft>
                <a:spcPts val="0"/>
              </a:spcAft>
              <a:buFont typeface="Arial" panose="020B0604020202020204" pitchFamily="34" charset="0"/>
              <a:buChar char="•"/>
              <a:tabLst>
                <a:tab pos="1096010" algn="l"/>
                <a:tab pos="1096645" algn="l"/>
              </a:tabLst>
            </a:pPr>
            <a:r>
              <a:rPr lang="en-GB" sz="2000">
                <a:solidFill>
                  <a:schemeClr val="bg1"/>
                </a:solidFill>
                <a:effectLst/>
                <a:latin typeface="Arial" panose="020B0604020202020204" pitchFamily="34" charset="0"/>
                <a:ea typeface="Arial" panose="020B0604020202020204" pitchFamily="34" charset="0"/>
              </a:rPr>
              <a:t>Bullying/peer conf</a:t>
            </a:r>
            <a:r>
              <a:rPr lang="en-GB" sz="2000">
                <a:solidFill>
                  <a:schemeClr val="bg1"/>
                </a:solidFill>
                <a:latin typeface="Arial" panose="020B0604020202020204" pitchFamily="34" charset="0"/>
                <a:ea typeface="Arial" panose="020B0604020202020204" pitchFamily="34" charset="0"/>
              </a:rPr>
              <a:t>lict</a:t>
            </a:r>
            <a:endParaRPr lang="en-GB" sz="2000">
              <a:effectLst/>
              <a:latin typeface="Arial" panose="020B0604020202020204" pitchFamily="34" charset="0"/>
              <a:ea typeface="Arial" panose="020B0604020202020204" pitchFamily="34" charset="0"/>
            </a:endParaRPr>
          </a:p>
          <a:p>
            <a:pPr marL="0" indent="0">
              <a:buNone/>
            </a:pPr>
            <a:endParaRPr lang="en-GB"/>
          </a:p>
        </p:txBody>
      </p:sp>
      <p:sp>
        <p:nvSpPr>
          <p:cNvPr id="4" name="Footer Placeholder 9">
            <a:extLst>
              <a:ext uri="{FF2B5EF4-FFF2-40B4-BE49-F238E27FC236}">
                <a16:creationId xmlns:a16="http://schemas.microsoft.com/office/drawing/2014/main" id="{FAE0D16B-0354-1C8B-221F-631E2F919456}"/>
              </a:ext>
            </a:extLst>
          </p:cNvPr>
          <p:cNvSpPr txBox="1">
            <a:spLocks/>
          </p:cNvSpPr>
          <p:nvPr/>
        </p:nvSpPr>
        <p:spPr>
          <a:xfrm>
            <a:off x="1614616" y="6370002"/>
            <a:ext cx="10577384" cy="498389"/>
          </a:xfrm>
          <a:prstGeom prst="rect">
            <a:avLst/>
          </a:prstGeom>
          <a:solidFill>
            <a:srgbClr val="0070C0"/>
          </a:solidFill>
        </p:spPr>
        <p:txBody>
          <a:bodyPr vert="horz" lIns="91440" tIns="45720" rIns="91440" bIns="45720" rtlCol="0" anchor="ctr"/>
          <a:lstStyle>
            <a:defPPr>
              <a:defRPr lang="en-US"/>
            </a:defPPr>
            <a:lvl1pPr marL="0" algn="l" defTabSz="914400" rtl="0" eaLnBrk="1" latinLnBrk="0" hangingPunct="1">
              <a:defRPr sz="8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North Ayrshire Council</a:t>
            </a:r>
          </a:p>
        </p:txBody>
      </p:sp>
      <p:sp>
        <p:nvSpPr>
          <p:cNvPr id="5" name="Rectangle 4">
            <a:extLst>
              <a:ext uri="{FF2B5EF4-FFF2-40B4-BE49-F238E27FC236}">
                <a16:creationId xmlns:a16="http://schemas.microsoft.com/office/drawing/2014/main" id="{FA34D360-21D1-FD80-A116-E376A620535E}"/>
              </a:ext>
            </a:extLst>
          </p:cNvPr>
          <p:cNvSpPr/>
          <p:nvPr/>
        </p:nvSpPr>
        <p:spPr>
          <a:xfrm>
            <a:off x="0" y="6359611"/>
            <a:ext cx="1524000" cy="4983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FAEF661-5770-D283-32BB-04D0095A8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589" y="6456004"/>
            <a:ext cx="3790196" cy="420625"/>
          </a:xfrm>
          <a:prstGeom prst="rect">
            <a:avLst/>
          </a:prstGeom>
        </p:spPr>
      </p:pic>
      <p:pic>
        <p:nvPicPr>
          <p:cNvPr id="7" name="Picture 6">
            <a:extLst>
              <a:ext uri="{FF2B5EF4-FFF2-40B4-BE49-F238E27FC236}">
                <a16:creationId xmlns:a16="http://schemas.microsoft.com/office/drawing/2014/main" id="{BADA2B14-0C54-A02A-AF3F-AFB4AC2C7D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705"/>
          <a:stretch/>
        </p:blipFill>
        <p:spPr>
          <a:xfrm>
            <a:off x="4773779" y="6540230"/>
            <a:ext cx="3438950" cy="411246"/>
          </a:xfrm>
          <a:prstGeom prst="rect">
            <a:avLst/>
          </a:prstGeom>
        </p:spPr>
      </p:pic>
    </p:spTree>
    <p:extLst>
      <p:ext uri="{BB962C8B-B14F-4D97-AF65-F5344CB8AC3E}">
        <p14:creationId xmlns:p14="http://schemas.microsoft.com/office/powerpoint/2010/main" val="131133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0F9169E3C90B429182FAB55AD678F8" ma:contentTypeVersion="8" ma:contentTypeDescription="Create a new document." ma:contentTypeScope="" ma:versionID="18e128e3ff15f201c782255d50221bd9">
  <xsd:schema xmlns:xsd="http://www.w3.org/2001/XMLSchema" xmlns:xs="http://www.w3.org/2001/XMLSchema" xmlns:p="http://schemas.microsoft.com/office/2006/metadata/properties" xmlns:ns2="adbcd457-982e-46b8-8400-9b1104b3bb71" xmlns:ns3="671d0b0c-f22d-4074-a2ec-65475138ced2" targetNamespace="http://schemas.microsoft.com/office/2006/metadata/properties" ma:root="true" ma:fieldsID="be3a8dbd4fe77e140f66c7ab6bdf9fb6" ns2:_="" ns3:_="">
    <xsd:import namespace="adbcd457-982e-46b8-8400-9b1104b3bb71"/>
    <xsd:import namespace="671d0b0c-f22d-4074-a2ec-65475138ced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cd457-982e-46b8-8400-9b1104b3bb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1d0b0c-f22d-4074-a2ec-65475138ce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DAEE54-9472-4554-9DEF-E9FC8984493E}">
  <ds:schemaRefs>
    <ds:schemaRef ds:uri="http://schemas.openxmlformats.org/package/2006/metadata/core-properties"/>
    <ds:schemaRef ds:uri="http://purl.org/dc/terms/"/>
    <ds:schemaRef ds:uri="adbcd457-982e-46b8-8400-9b1104b3bb71"/>
    <ds:schemaRef ds:uri="http://schemas.microsoft.com/office/infopath/2007/PartnerControls"/>
    <ds:schemaRef ds:uri="http://schemas.microsoft.com/office/2006/documentManagement/types"/>
    <ds:schemaRef ds:uri="http://purl.org/dc/elements/1.1/"/>
    <ds:schemaRef ds:uri="http://schemas.microsoft.com/office/2006/metadata/properties"/>
    <ds:schemaRef ds:uri="671d0b0c-f22d-4074-a2ec-65475138ced2"/>
    <ds:schemaRef ds:uri="http://www.w3.org/XML/1998/namespace"/>
    <ds:schemaRef ds:uri="http://purl.org/dc/dcmitype/"/>
  </ds:schemaRefs>
</ds:datastoreItem>
</file>

<file path=customXml/itemProps2.xml><?xml version="1.0" encoding="utf-8"?>
<ds:datastoreItem xmlns:ds="http://schemas.openxmlformats.org/officeDocument/2006/customXml" ds:itemID="{CBB9E75A-A71D-47F4-8F00-1E1A36A8DAED}">
  <ds:schemaRefs>
    <ds:schemaRef ds:uri="671d0b0c-f22d-4074-a2ec-65475138ced2"/>
    <ds:schemaRef ds:uri="adbcd457-982e-46b8-8400-9b1104b3bb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8CC816-2671-4CAC-BC6F-92643871AC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6856</Words>
  <Application>Microsoft Office PowerPoint</Application>
  <PresentationFormat>Widescreen</PresentationFormat>
  <Paragraphs>610</Paragraphs>
  <Slides>42</Slides>
  <Notes>37</Notes>
  <HiddenSlides>3</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PowerPoint Presentation</vt:lpstr>
      <vt:lpstr>Agenda for the session</vt:lpstr>
      <vt:lpstr>Attendance in the News!! Its not just us</vt:lpstr>
      <vt:lpstr>National Guidance….</vt:lpstr>
      <vt:lpstr>Improving Attendance: Understanding the issues</vt:lpstr>
      <vt:lpstr>Absent Minds Report</vt:lpstr>
      <vt:lpstr>Key messages</vt:lpstr>
      <vt:lpstr>What are the risk factors for low attendance?</vt:lpstr>
      <vt:lpstr>Factors impacting on attendance - School</vt:lpstr>
      <vt:lpstr>Factors impacting on attendance – Family/community</vt:lpstr>
      <vt:lpstr>Factors impacting on attendance – Child/personal</vt:lpstr>
      <vt:lpstr>Comparing stakeholder views</vt:lpstr>
      <vt:lpstr>What is the extent of the problem in NA?</vt:lpstr>
      <vt:lpstr>PowerPoint Presentation</vt:lpstr>
      <vt:lpstr>Comparing NAC with national average – below 90% attendance</vt:lpstr>
      <vt:lpstr>Comparing NAC with national average – below 80% attendance</vt:lpstr>
      <vt:lpstr>What does some of the research tell us about what can support attendance?</vt:lpstr>
      <vt:lpstr>Q: What approaches do schools use to support attendance?</vt:lpstr>
      <vt:lpstr>Comparing stakeholder views</vt:lpstr>
      <vt:lpstr>PowerPoint Presentation</vt:lpstr>
      <vt:lpstr>PowerPoint Presentation</vt:lpstr>
      <vt:lpstr>Support in North Ayrshire</vt:lpstr>
      <vt:lpstr>North Ayrshire Attendance Support</vt:lpstr>
      <vt:lpstr>Discussion</vt:lpstr>
      <vt:lpstr>Exploring barriers to school attendance</vt:lpstr>
      <vt:lpstr>What is EBSNA?</vt:lpstr>
      <vt:lpstr>EBSNA versus other forms of non-attendance</vt:lpstr>
      <vt:lpstr>Effective attendance intervention- What does the research say? </vt:lpstr>
      <vt:lpstr>Early intervention</vt:lpstr>
      <vt:lpstr>Starting points for schools…..</vt:lpstr>
      <vt:lpstr>Consulting with children and young people</vt:lpstr>
      <vt:lpstr>Working with parents</vt:lpstr>
      <vt:lpstr>Moving beyond a within-child model of school refusal </vt:lpstr>
      <vt:lpstr>Risk and resilience factors</vt:lpstr>
      <vt:lpstr>Understanding and Identifying the Drivers of EBSNA </vt:lpstr>
      <vt:lpstr>When stress exceeds support….. </vt:lpstr>
      <vt:lpstr>One of the key drivers of EBSNA can be anxiety.  Understanding how to support anxiety early on can help prevent escalation.  </vt:lpstr>
      <vt:lpstr>Ideas for intervention</vt:lpstr>
      <vt:lpstr>Ideas for intervention</vt:lpstr>
      <vt:lpstr>Ideas for intervention</vt:lpstr>
      <vt:lpstr>Discussion</vt:lpstr>
      <vt:lpstr>Some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Mcarthur ( Senior Psychologist / Headquarters Teachers )</dc:creator>
  <cp:lastModifiedBy>Eilidh James ( Quality Improvement Officer / Headquarters Teachers )</cp:lastModifiedBy>
  <cp:revision>2</cp:revision>
  <cp:lastPrinted>2024-05-07T14:52:27Z</cp:lastPrinted>
  <dcterms:created xsi:type="dcterms:W3CDTF">2024-05-02T10:04:45Z</dcterms:created>
  <dcterms:modified xsi:type="dcterms:W3CDTF">2024-08-30T12:03:31Z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0x010100C70F9169E3C90B429182FAB55AD678F8</vt:lpwstr>
  </property>
</Properties>
</file>