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0" r:id="rId3"/>
    <p:sldId id="272" r:id="rId4"/>
    <p:sldId id="273" r:id="rId5"/>
    <p:sldId id="275" r:id="rId6"/>
    <p:sldId id="276" r:id="rId7"/>
    <p:sldId id="274" r:id="rId8"/>
    <p:sldId id="284" r:id="rId9"/>
    <p:sldId id="277" r:id="rId10"/>
    <p:sldId id="278" r:id="rId11"/>
    <p:sldId id="279" r:id="rId12"/>
    <p:sldId id="280" r:id="rId13"/>
    <p:sldId id="285" r:id="rId14"/>
    <p:sldId id="281" r:id="rId15"/>
    <p:sldId id="282" r:id="rId16"/>
    <p:sldId id="283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8C204426-6609-4769-A7D9-525CF2F9917E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564CFB72-5815-46AF-B394-68E6B0947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45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4426-6609-4769-A7D9-525CF2F9917E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FB72-5815-46AF-B394-68E6B0947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74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4426-6609-4769-A7D9-525CF2F9917E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FB72-5815-46AF-B394-68E6B0947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61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4426-6609-4769-A7D9-525CF2F9917E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FB72-5815-46AF-B394-68E6B0947547}" type="slidenum">
              <a:rPr lang="en-GB" smtClean="0"/>
              <a:t>‹#›</a:t>
            </a:fld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7713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4426-6609-4769-A7D9-525CF2F9917E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FB72-5815-46AF-B394-68E6B0947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91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4426-6609-4769-A7D9-525CF2F9917E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FB72-5815-46AF-B394-68E6B0947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94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4426-6609-4769-A7D9-525CF2F9917E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FB72-5815-46AF-B394-68E6B0947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168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4426-6609-4769-A7D9-525CF2F9917E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FB72-5815-46AF-B394-68E6B0947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754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4426-6609-4769-A7D9-525CF2F9917E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FB72-5815-46AF-B394-68E6B0947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18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8C204426-6609-4769-A7D9-525CF2F9917E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564CFB72-5815-46AF-B394-68E6B0947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44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4426-6609-4769-A7D9-525CF2F9917E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FB72-5815-46AF-B394-68E6B0947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5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4426-6609-4769-A7D9-525CF2F9917E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FB72-5815-46AF-B394-68E6B0947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4426-6609-4769-A7D9-525CF2F9917E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FB72-5815-46AF-B394-68E6B0947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95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4426-6609-4769-A7D9-525CF2F9917E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FB72-5815-46AF-B394-68E6B0947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3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4426-6609-4769-A7D9-525CF2F9917E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FB72-5815-46AF-B394-68E6B0947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19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4426-6609-4769-A7D9-525CF2F9917E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FB72-5815-46AF-B394-68E6B0947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3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4426-6609-4769-A7D9-525CF2F9917E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FB72-5815-46AF-B394-68E6B0947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88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04426-6609-4769-A7D9-525CF2F9917E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CFB72-5815-46AF-B394-68E6B0947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223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S3 INNOVATION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Sending signals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267450"/>
            <a:ext cx="9135114" cy="590550"/>
            <a:chOff x="0" y="6267450"/>
            <a:chExt cx="9135114" cy="5905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543675"/>
              <a:ext cx="8982075" cy="3143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3789" y="6267450"/>
              <a:ext cx="441325" cy="59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28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ewsimg.bbc.co.uk/media/images/45583000/jpg/_45583623_radio_transmitter_4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8" t="1090" r="930" b="3526"/>
          <a:stretch/>
        </p:blipFill>
        <p:spPr bwMode="auto">
          <a:xfrm>
            <a:off x="6523409" y="2249487"/>
            <a:ext cx="1760934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GB" dirty="0"/>
              <a:t>Sending signals </a:t>
            </a:r>
            <a:r>
              <a:rPr lang="en-GB" dirty="0" smtClean="0"/>
              <a:t>by waves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267450"/>
            <a:ext cx="9135114" cy="590550"/>
            <a:chOff x="0" y="6267450"/>
            <a:chExt cx="9135114" cy="5905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543675"/>
              <a:ext cx="8982075" cy="3143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3789" y="6267450"/>
              <a:ext cx="441325" cy="590550"/>
            </a:xfrm>
            <a:prstGeom prst="rect">
              <a:avLst/>
            </a:prstGeom>
          </p:spPr>
        </p:pic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56061" y="2249487"/>
            <a:ext cx="5239940" cy="3541714"/>
          </a:xfrm>
        </p:spPr>
        <p:txBody>
          <a:bodyPr>
            <a:normAutofit/>
          </a:bodyPr>
          <a:lstStyle/>
          <a:p>
            <a:r>
              <a:rPr lang="en-GB" dirty="0" smtClean="0"/>
              <a:t>Radio signals are produced by converting electrical signals in a TRANMITTER AERIAL</a:t>
            </a:r>
          </a:p>
          <a:p>
            <a:r>
              <a:rPr lang="en-GB" dirty="0" smtClean="0"/>
              <a:t>The waves travel in all directions from the transmitter and can be picked up by a RECEIVER AERIAL, where they are converted back into an electrical signal</a:t>
            </a:r>
            <a:endParaRPr lang="en-GB" dirty="0"/>
          </a:p>
        </p:txBody>
      </p:sp>
      <p:pic>
        <p:nvPicPr>
          <p:cNvPr id="6148" name="Picture 4" descr="http://images.mondoplast.ro/Receptor-Radio-INTEK-BCL-3000_3874_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22250" r="14417" b="21625"/>
          <a:stretch/>
        </p:blipFill>
        <p:spPr bwMode="auto">
          <a:xfrm>
            <a:off x="6523409" y="3962399"/>
            <a:ext cx="1760934" cy="138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walkingand.org/wp-content/uploads/2011/07/Walkie-Talk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9" y="2249487"/>
            <a:ext cx="1760934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GB" dirty="0"/>
              <a:t>Sending signals </a:t>
            </a:r>
            <a:r>
              <a:rPr lang="en-GB" dirty="0" smtClean="0"/>
              <a:t>by waves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267450"/>
            <a:ext cx="9135114" cy="590550"/>
            <a:chOff x="0" y="6267450"/>
            <a:chExt cx="9135114" cy="5905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543675"/>
              <a:ext cx="8982075" cy="314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3789" y="6267450"/>
              <a:ext cx="441325" cy="590550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56061" y="2249487"/>
            <a:ext cx="5239940" cy="3541714"/>
          </a:xfrm>
        </p:spPr>
        <p:txBody>
          <a:bodyPr>
            <a:normAutofit/>
          </a:bodyPr>
          <a:lstStyle/>
          <a:p>
            <a:r>
              <a:rPr lang="en-GB" dirty="0" smtClean="0"/>
              <a:t>Most radio signals are used for one-way communication – broadcasting</a:t>
            </a:r>
          </a:p>
          <a:p>
            <a:r>
              <a:rPr lang="en-GB" dirty="0" smtClean="0"/>
              <a:t>Walkie-talkies contain a transmitter and a receiver, so they can be used for two-way communication</a:t>
            </a:r>
          </a:p>
          <a:p>
            <a:r>
              <a:rPr lang="en-GB" dirty="0" smtClean="0"/>
              <a:t>TV, Bluetooth, and Wi-Fi all use </a:t>
            </a:r>
            <a:r>
              <a:rPr lang="en-GB" dirty="0" smtClean="0"/>
              <a:t>radio </a:t>
            </a:r>
            <a:r>
              <a:rPr lang="en-GB" dirty="0" smtClean="0"/>
              <a:t>waves to send and receive signals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23409" y="4029073"/>
            <a:ext cx="1760934" cy="1439564"/>
            <a:chOff x="6523409" y="4029073"/>
            <a:chExt cx="1760934" cy="1439564"/>
          </a:xfrm>
        </p:grpSpPr>
        <p:pic>
          <p:nvPicPr>
            <p:cNvPr id="7172" name="Picture 4" descr="http://cp.home.agilent.com/upload/cmc_upload/Bluetooth_rings_lg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409" y="4029073"/>
              <a:ext cx="1760934" cy="1439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s://cdn2.iconfinder.com/data/icons/ios-7-style-metro-ui-icons/512/MetroUI_Bluetooth_Al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301" y="4584477"/>
              <a:ext cx="305024" cy="305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37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1/18/AEHF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6"/>
          <a:stretch/>
        </p:blipFill>
        <p:spPr bwMode="auto">
          <a:xfrm>
            <a:off x="6520954" y="2247738"/>
            <a:ext cx="1759718" cy="158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GB" dirty="0"/>
              <a:t>Sending signals </a:t>
            </a:r>
            <a:r>
              <a:rPr lang="en-GB" dirty="0" smtClean="0"/>
              <a:t>by waves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267450"/>
            <a:ext cx="9135114" cy="590550"/>
            <a:chOff x="0" y="6267450"/>
            <a:chExt cx="9135114" cy="5905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543675"/>
              <a:ext cx="8982075" cy="314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3789" y="6267450"/>
              <a:ext cx="441325" cy="590550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56061" y="2249487"/>
            <a:ext cx="5239940" cy="3541714"/>
          </a:xfrm>
        </p:spPr>
        <p:txBody>
          <a:bodyPr>
            <a:normAutofit/>
          </a:bodyPr>
          <a:lstStyle/>
          <a:p>
            <a:r>
              <a:rPr lang="en-GB" dirty="0" smtClean="0"/>
              <a:t>Other types of electromagnetic waves can be used to send signals –</a:t>
            </a:r>
          </a:p>
          <a:p>
            <a:r>
              <a:rPr lang="en-GB" dirty="0" smtClean="0"/>
              <a:t>Mobile phones and satellite communication systems use MICROWAVES to carry signals</a:t>
            </a:r>
          </a:p>
          <a:p>
            <a:r>
              <a:rPr lang="en-GB" dirty="0" smtClean="0"/>
              <a:t>Most remote controls use INFRA-RED waves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198" name="Picture 6" descr="http://i.telegraph.co.uk/multimedia/archive/01765/sky_1765867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0" r="14557"/>
          <a:stretch/>
        </p:blipFill>
        <p:spPr bwMode="auto">
          <a:xfrm>
            <a:off x="6524625" y="3979549"/>
            <a:ext cx="1756047" cy="158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0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GB" dirty="0"/>
              <a:t>Sending signals </a:t>
            </a:r>
            <a:r>
              <a:rPr lang="en-GB" dirty="0" smtClean="0"/>
              <a:t>by waves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267450"/>
            <a:ext cx="9135114" cy="590550"/>
            <a:chOff x="0" y="6267450"/>
            <a:chExt cx="9135114" cy="5905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543675"/>
              <a:ext cx="8982075" cy="3143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3789" y="6267450"/>
              <a:ext cx="441325" cy="590550"/>
            </a:xfrm>
            <a:prstGeom prst="rect">
              <a:avLst/>
            </a:prstGeom>
          </p:spPr>
        </p:pic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56061" y="2249487"/>
            <a:ext cx="7429498" cy="3541714"/>
          </a:xfrm>
        </p:spPr>
        <p:txBody>
          <a:bodyPr>
            <a:normAutofit/>
          </a:bodyPr>
          <a:lstStyle/>
          <a:p>
            <a:r>
              <a:rPr lang="en-GB" dirty="0" smtClean="0"/>
              <a:t>ADVANTAGES </a:t>
            </a:r>
            <a:r>
              <a:rPr lang="en-GB" dirty="0"/>
              <a:t>OF WAVES –</a:t>
            </a:r>
          </a:p>
          <a:p>
            <a:pPr lvl="1"/>
            <a:r>
              <a:rPr lang="en-GB" dirty="0" smtClean="0"/>
              <a:t>Signals can reach a very large audience (broadcast)</a:t>
            </a:r>
          </a:p>
          <a:p>
            <a:pPr lvl="1"/>
            <a:r>
              <a:rPr lang="en-GB" dirty="0" smtClean="0"/>
              <a:t>Can be used to carry many types of signals (radio, TV,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DISADVANTAGES </a:t>
            </a:r>
            <a:r>
              <a:rPr lang="en-GB" dirty="0"/>
              <a:t>OF WAV</a:t>
            </a:r>
            <a:r>
              <a:rPr lang="en-GB" dirty="0" smtClean="0"/>
              <a:t>ES –</a:t>
            </a:r>
          </a:p>
          <a:p>
            <a:pPr lvl="1"/>
            <a:r>
              <a:rPr lang="en-GB" dirty="0" smtClean="0"/>
              <a:t>Range of signals can be limited (FM radio ~ 30 km)</a:t>
            </a:r>
          </a:p>
          <a:p>
            <a:pPr lvl="1"/>
            <a:r>
              <a:rPr lang="en-GB" dirty="0" smtClean="0"/>
              <a:t>Signals can be affected by weather, geography, interference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64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freeimageslive.co.uk/image/view/1859/_origin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r="16291"/>
          <a:stretch/>
        </p:blipFill>
        <p:spPr bwMode="auto">
          <a:xfrm>
            <a:off x="6520954" y="2247738"/>
            <a:ext cx="1759718" cy="158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GB" dirty="0"/>
              <a:t>Sending signals </a:t>
            </a:r>
            <a:r>
              <a:rPr lang="en-GB" dirty="0" smtClean="0"/>
              <a:t>by LIGHT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267450"/>
            <a:ext cx="9135114" cy="590550"/>
            <a:chOff x="0" y="6267450"/>
            <a:chExt cx="9135114" cy="5905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543675"/>
              <a:ext cx="8982075" cy="314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3789" y="6267450"/>
              <a:ext cx="441325" cy="590550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56061" y="2249487"/>
            <a:ext cx="5239940" cy="3541714"/>
          </a:xfrm>
        </p:spPr>
        <p:txBody>
          <a:bodyPr>
            <a:normAutofit/>
          </a:bodyPr>
          <a:lstStyle/>
          <a:p>
            <a:r>
              <a:rPr lang="en-GB" dirty="0" smtClean="0"/>
              <a:t>LIGHT is another type of electromagnetic wave and can be used to send signals</a:t>
            </a:r>
          </a:p>
          <a:p>
            <a:r>
              <a:rPr lang="en-GB" dirty="0" smtClean="0"/>
              <a:t>Often the light signals are carried in special cables made from glass –  FIBRE </a:t>
            </a:r>
            <a:r>
              <a:rPr lang="en-GB" dirty="0"/>
              <a:t>OPTIC</a:t>
            </a:r>
            <a:r>
              <a:rPr lang="en-GB" dirty="0" smtClean="0"/>
              <a:t>S</a:t>
            </a:r>
          </a:p>
          <a:p>
            <a:endParaRPr lang="en-GB" dirty="0"/>
          </a:p>
        </p:txBody>
      </p:sp>
      <p:pic>
        <p:nvPicPr>
          <p:cNvPr id="9220" name="Picture 4" descr="http://www.eukhost.com/blog/wp-content/uploads/2014/08/broadband-fibre-optic-cab-00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3" r="21034"/>
          <a:stretch/>
        </p:blipFill>
        <p:spPr bwMode="auto">
          <a:xfrm>
            <a:off x="6522599" y="4020344"/>
            <a:ext cx="1758073" cy="158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48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opularmechanics.co.za/wp-content/uploads/resized/0000101883_resized_quantumcommunicationusinglas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/>
          <a:stretch/>
        </p:blipFill>
        <p:spPr bwMode="auto">
          <a:xfrm>
            <a:off x="6520954" y="2247738"/>
            <a:ext cx="1756047" cy="15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GB" dirty="0"/>
              <a:t>Sending signals </a:t>
            </a:r>
            <a:r>
              <a:rPr lang="en-GB" dirty="0" smtClean="0"/>
              <a:t>by LIGHT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267450"/>
            <a:ext cx="9135114" cy="590550"/>
            <a:chOff x="0" y="6267450"/>
            <a:chExt cx="9135114" cy="5905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543675"/>
              <a:ext cx="8982075" cy="314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3789" y="6267450"/>
              <a:ext cx="441325" cy="590550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56061" y="2249487"/>
            <a:ext cx="5239940" cy="3541714"/>
          </a:xfrm>
        </p:spPr>
        <p:txBody>
          <a:bodyPr>
            <a:normAutofit/>
          </a:bodyPr>
          <a:lstStyle/>
          <a:p>
            <a:r>
              <a:rPr lang="en-GB" dirty="0" smtClean="0"/>
              <a:t>To send a signal along an fibre optic cable, it must be converted (usually from an electrical signal) into LIGHT energy</a:t>
            </a:r>
          </a:p>
          <a:p>
            <a:r>
              <a:rPr lang="en-GB" dirty="0" smtClean="0"/>
              <a:t>At the receiving end of the fibre, the light energy is converted back into an electrical signal</a:t>
            </a:r>
          </a:p>
          <a:p>
            <a:endParaRPr lang="en-GB" dirty="0"/>
          </a:p>
        </p:txBody>
      </p:sp>
      <p:pic>
        <p:nvPicPr>
          <p:cNvPr id="10244" name="Picture 4" descr="Comprehensive Fibre Optics Ki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13853" r="7738" b="14408"/>
          <a:stretch/>
        </p:blipFill>
        <p:spPr bwMode="auto">
          <a:xfrm>
            <a:off x="6533183" y="3972793"/>
            <a:ext cx="1752376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54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hk-phy.org/iq/optical_fibre/fibre_transmi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r="7602"/>
          <a:stretch/>
        </p:blipFill>
        <p:spPr bwMode="auto">
          <a:xfrm rot="16200000">
            <a:off x="6620333" y="2156916"/>
            <a:ext cx="1574405" cy="17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GB" dirty="0"/>
              <a:t>Sending signals </a:t>
            </a:r>
            <a:r>
              <a:rPr lang="en-GB" dirty="0" smtClean="0"/>
              <a:t>by LIGHT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267450"/>
            <a:ext cx="9135114" cy="590550"/>
            <a:chOff x="0" y="6267450"/>
            <a:chExt cx="9135114" cy="5905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543675"/>
              <a:ext cx="8982075" cy="314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3789" y="6267450"/>
              <a:ext cx="441325" cy="590550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56061" y="2249487"/>
            <a:ext cx="5239940" cy="3541714"/>
          </a:xfrm>
        </p:spPr>
        <p:txBody>
          <a:bodyPr>
            <a:normAutofit/>
          </a:bodyPr>
          <a:lstStyle/>
          <a:p>
            <a:r>
              <a:rPr lang="en-GB" dirty="0" smtClean="0"/>
              <a:t>Light travels along a fibre optic cable by INTERNAL REFLECTION</a:t>
            </a:r>
          </a:p>
          <a:p>
            <a:r>
              <a:rPr lang="en-GB" dirty="0" smtClean="0"/>
              <a:t>Light travels slightly slower in glass, at around 200,000,000 m/s</a:t>
            </a:r>
          </a:p>
          <a:p>
            <a:r>
              <a:rPr lang="en-GB" dirty="0" smtClean="0"/>
              <a:t>A single fibre can carry many individual signals, using different colours of light</a:t>
            </a:r>
          </a:p>
          <a:p>
            <a:endParaRPr lang="en-GB" dirty="0"/>
          </a:p>
        </p:txBody>
      </p:sp>
      <p:pic>
        <p:nvPicPr>
          <p:cNvPr id="11268" name="Picture 4" descr="http://s.hswstatic.com/gif/fiber-optic-transmission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t="4707" r="42610" b="10621"/>
          <a:stretch/>
        </p:blipFill>
        <p:spPr bwMode="auto">
          <a:xfrm>
            <a:off x="6529511" y="3972792"/>
            <a:ext cx="1756048" cy="15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40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GB" dirty="0"/>
              <a:t>Sending signals </a:t>
            </a:r>
            <a:r>
              <a:rPr lang="en-GB" dirty="0" smtClean="0"/>
              <a:t>by light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267450"/>
            <a:ext cx="9135114" cy="590550"/>
            <a:chOff x="0" y="6267450"/>
            <a:chExt cx="9135114" cy="5905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543675"/>
              <a:ext cx="8982075" cy="3143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3789" y="6267450"/>
              <a:ext cx="441325" cy="590550"/>
            </a:xfrm>
            <a:prstGeom prst="rect">
              <a:avLst/>
            </a:prstGeom>
          </p:spPr>
        </p:pic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56061" y="2249487"/>
            <a:ext cx="7429498" cy="3541714"/>
          </a:xfrm>
        </p:spPr>
        <p:txBody>
          <a:bodyPr>
            <a:normAutofit/>
          </a:bodyPr>
          <a:lstStyle/>
          <a:p>
            <a:r>
              <a:rPr lang="en-GB" dirty="0" smtClean="0"/>
              <a:t>ADVANTAGES </a:t>
            </a:r>
            <a:r>
              <a:rPr lang="en-GB" dirty="0"/>
              <a:t>OF </a:t>
            </a:r>
            <a:r>
              <a:rPr lang="en-GB" dirty="0" smtClean="0"/>
              <a:t>LIGHT </a:t>
            </a:r>
            <a:r>
              <a:rPr lang="en-GB" dirty="0"/>
              <a:t>–</a:t>
            </a:r>
          </a:p>
          <a:p>
            <a:pPr lvl="1"/>
            <a:r>
              <a:rPr lang="en-GB" dirty="0" smtClean="0"/>
              <a:t>Glass for making the </a:t>
            </a:r>
            <a:r>
              <a:rPr lang="en-GB" dirty="0" smtClean="0"/>
              <a:t>fibre optic cable</a:t>
            </a:r>
            <a:r>
              <a:rPr lang="en-GB" dirty="0" smtClean="0"/>
              <a:t> </a:t>
            </a:r>
            <a:r>
              <a:rPr lang="en-GB" dirty="0" smtClean="0"/>
              <a:t>is </a:t>
            </a:r>
            <a:r>
              <a:rPr lang="en-GB" dirty="0" smtClean="0"/>
              <a:t>very cheap</a:t>
            </a:r>
          </a:p>
          <a:p>
            <a:pPr lvl="1"/>
            <a:r>
              <a:rPr lang="en-GB" dirty="0" smtClean="0"/>
              <a:t>Very secure – can’t be ‘tapped into’</a:t>
            </a:r>
            <a:endParaRPr lang="en-GB" dirty="0" smtClean="0"/>
          </a:p>
          <a:p>
            <a:r>
              <a:rPr lang="en-GB" dirty="0" smtClean="0"/>
              <a:t>DISADVANTAGES </a:t>
            </a:r>
            <a:r>
              <a:rPr lang="en-GB" dirty="0"/>
              <a:t>OF WAV</a:t>
            </a:r>
            <a:r>
              <a:rPr lang="en-GB" dirty="0" smtClean="0"/>
              <a:t>ES –</a:t>
            </a:r>
          </a:p>
          <a:p>
            <a:pPr lvl="1"/>
            <a:r>
              <a:rPr lang="en-GB" dirty="0" smtClean="0"/>
              <a:t>Easily broken</a:t>
            </a:r>
          </a:p>
          <a:p>
            <a:pPr lvl="1"/>
            <a:r>
              <a:rPr lang="en-GB" dirty="0" smtClean="0"/>
              <a:t>Difficult &amp; expensive </a:t>
            </a:r>
            <a:r>
              <a:rPr lang="en-GB" smtClean="0"/>
              <a:t>to repair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15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Starter –  in your groups…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smtClean="0"/>
              <a:t>Apart from speaking</a:t>
            </a:r>
            <a:r>
              <a:rPr lang="en-GB" dirty="0" smtClean="0"/>
              <a:t> give three examples of ways that information can be sent from one place to another</a:t>
            </a:r>
          </a:p>
          <a:p>
            <a:r>
              <a:rPr lang="en-GB" dirty="0" smtClean="0"/>
              <a:t>For each example, estimate how quickly the message can be sent</a:t>
            </a:r>
          </a:p>
          <a:p>
            <a:r>
              <a:rPr lang="en-GB" dirty="0" smtClean="0"/>
              <a:t>Suggest some advantages and disadvantages of each method 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267450"/>
            <a:ext cx="9135114" cy="590550"/>
            <a:chOff x="0" y="6267450"/>
            <a:chExt cx="9135114" cy="5905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543675"/>
              <a:ext cx="8982075" cy="3143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3789" y="6267450"/>
              <a:ext cx="441325" cy="59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09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TITLE:	sending signals	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991895"/>
              </p:ext>
            </p:extLst>
          </p:nvPr>
        </p:nvGraphicFramePr>
        <p:xfrm>
          <a:off x="855663" y="2249488"/>
          <a:ext cx="7429500" cy="37693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4295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Learning Intention: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 learn</a:t>
                      </a:r>
                      <a:r>
                        <a:rPr lang="en-GB" baseline="0" dirty="0" smtClean="0"/>
                        <a:t> about different ways in which signals can be sent and received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Activity:	cable, wave and light communication demonstrations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Success Criteria: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All –	will be able to give examples of how signals can be sent in</a:t>
                      </a:r>
                      <a:r>
                        <a:rPr lang="en-GB" baseline="0" dirty="0" smtClean="0"/>
                        <a:t> different 	systems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	</a:t>
                      </a:r>
                    </a:p>
                    <a:p>
                      <a:r>
                        <a:rPr lang="en-GB" dirty="0" smtClean="0"/>
                        <a:t>Most – 	will be able to explain what happens to information</a:t>
                      </a:r>
                      <a:r>
                        <a:rPr lang="en-GB" baseline="0" dirty="0" smtClean="0"/>
                        <a:t> and energy at 	different stages in each example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Some – 	will be able to give</a:t>
                      </a:r>
                      <a:r>
                        <a:rPr lang="en-GB" baseline="0" dirty="0" smtClean="0"/>
                        <a:t> and explain some</a:t>
                      </a:r>
                      <a:r>
                        <a:rPr lang="en-GB" dirty="0" smtClean="0"/>
                        <a:t> advantages and 		disadvantages of each </a:t>
                      </a:r>
                      <a:r>
                        <a:rPr lang="en-GB" dirty="0" smtClean="0"/>
                        <a:t>example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267450"/>
            <a:ext cx="9135114" cy="590550"/>
            <a:chOff x="0" y="6267450"/>
            <a:chExt cx="9135114" cy="5905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543675"/>
              <a:ext cx="8982075" cy="3143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3789" y="6267450"/>
              <a:ext cx="441325" cy="59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60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Sending signals in cables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267450"/>
            <a:ext cx="9135114" cy="590550"/>
            <a:chOff x="0" y="6267450"/>
            <a:chExt cx="9135114" cy="5905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543675"/>
              <a:ext cx="8982075" cy="3143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3789" y="6267450"/>
              <a:ext cx="441325" cy="590550"/>
            </a:xfrm>
            <a:prstGeom prst="rect">
              <a:avLst/>
            </a:prstGeom>
          </p:spPr>
        </p:pic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856061" y="2249487"/>
            <a:ext cx="7429498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6061" y="2249487"/>
            <a:ext cx="5239940" cy="3541714"/>
          </a:xfrm>
        </p:spPr>
        <p:txBody>
          <a:bodyPr>
            <a:normAutofit/>
          </a:bodyPr>
          <a:lstStyle/>
          <a:p>
            <a:r>
              <a:rPr lang="en-GB" dirty="0" smtClean="0"/>
              <a:t>The first </a:t>
            </a:r>
            <a:r>
              <a:rPr lang="en-GB" dirty="0" smtClean="0"/>
              <a:t>long distance communication system was the TELEGRAPH</a:t>
            </a:r>
          </a:p>
          <a:p>
            <a:r>
              <a:rPr lang="en-GB" dirty="0" smtClean="0"/>
              <a:t>It</a:t>
            </a:r>
            <a:r>
              <a:rPr lang="en-GB" dirty="0" smtClean="0"/>
              <a:t> used wires to carry electrical signals that were ‘ON’ or ‘OFF’</a:t>
            </a:r>
          </a:p>
          <a:p>
            <a:r>
              <a:rPr lang="en-GB" dirty="0" smtClean="0"/>
              <a:t>These were transmitted along wires using a special switch called a telegraph key</a:t>
            </a:r>
            <a:endParaRPr lang="en-GB" dirty="0"/>
          </a:p>
        </p:txBody>
      </p:sp>
      <p:pic>
        <p:nvPicPr>
          <p:cNvPr id="1030" name="Picture 6" descr="http://preview.turbosquid.com/Preview/2014/05/20__09_27_17/telegraph_01_03.jpgd4347153-15a4-4e8b-866e-f8700e85e0e0Origina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8968" r="2442" b="9865"/>
          <a:stretch/>
        </p:blipFill>
        <p:spPr bwMode="auto">
          <a:xfrm>
            <a:off x="6282465" y="2249487"/>
            <a:ext cx="2003690" cy="174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RfheRw0iNFziXUFKMCXD3xDUbOve9N1caj4rFJZjvTIHomEKP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r="27955"/>
          <a:stretch/>
        </p:blipFill>
        <p:spPr bwMode="auto">
          <a:xfrm>
            <a:off x="6286500" y="4092991"/>
            <a:ext cx="2009775" cy="169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9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GB" dirty="0" smtClean="0"/>
              <a:t>Sending signals in cables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267450"/>
            <a:ext cx="9135114" cy="590550"/>
            <a:chOff x="0" y="6267450"/>
            <a:chExt cx="9135114" cy="5905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543675"/>
              <a:ext cx="8982075" cy="3143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3789" y="6267450"/>
              <a:ext cx="441325" cy="590550"/>
            </a:xfrm>
            <a:prstGeom prst="rect">
              <a:avLst/>
            </a:prstGeom>
          </p:spPr>
        </p:pic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856061" y="2249487"/>
            <a:ext cx="7429498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56061" y="2249487"/>
            <a:ext cx="5239940" cy="354171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Using the key to switch on and off quickly (dot) or slowly (dash) messages could be sent using MORSE CODE</a:t>
            </a:r>
          </a:p>
          <a:p>
            <a:r>
              <a:rPr lang="en-GB" dirty="0" smtClean="0"/>
              <a:t>Different letters are represented by different patterns of dots and dashes</a:t>
            </a:r>
          </a:p>
          <a:p>
            <a:r>
              <a:rPr lang="en-GB" dirty="0" smtClean="0"/>
              <a:t>E.g. SCIENCE = </a:t>
            </a:r>
          </a:p>
          <a:p>
            <a:pPr marL="0" indent="0" algn="ctr">
              <a:buNone/>
            </a:pPr>
            <a:r>
              <a:rPr lang="en-GB" dirty="0" smtClean="0"/>
              <a:t>•••,  -•-•,  ••,  •,  -•,  -•-•, </a:t>
            </a:r>
            <a:r>
              <a:rPr lang="en-GB" dirty="0"/>
              <a:t>•</a:t>
            </a:r>
          </a:p>
        </p:txBody>
      </p:sp>
      <p:pic>
        <p:nvPicPr>
          <p:cNvPr id="3074" name="Picture 2" descr="http://rsgb.org/main/files/2012/10/Morse_Code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2373313"/>
            <a:ext cx="2165150" cy="30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Sending signals in cables</a:t>
            </a:r>
          </a:p>
        </p:txBody>
      </p:sp>
      <p:pic>
        <p:nvPicPr>
          <p:cNvPr id="4098" name="Picture 2" descr="http://cp91279.biography.com/BIO_Biography_Alexander-Graham-Bell-Father-of-the-Telephone_SF_HD_768x432-16x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r="15191"/>
          <a:stretch/>
        </p:blipFill>
        <p:spPr bwMode="auto">
          <a:xfrm>
            <a:off x="6199584" y="2249487"/>
            <a:ext cx="2085975" cy="168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56061" y="2249487"/>
            <a:ext cx="5239940" cy="3541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 1875 Alexander Graham Bell invented the telephone.</a:t>
            </a:r>
          </a:p>
          <a:p>
            <a:r>
              <a:rPr lang="en-GB" dirty="0" smtClean="0"/>
              <a:t>The mouthpiece contains a microphone, which converts SOUND into ELECTRICAL energy</a:t>
            </a:r>
          </a:p>
          <a:p>
            <a:r>
              <a:rPr lang="en-GB" dirty="0" smtClean="0"/>
              <a:t>The earpiece contains a loudspeaker which converts ELECTRICAL energy to SOUND</a:t>
            </a:r>
            <a:endParaRPr lang="en-GB" dirty="0"/>
          </a:p>
        </p:txBody>
      </p:sp>
      <p:pic>
        <p:nvPicPr>
          <p:cNvPr id="4100" name="Picture 4" descr="Alexander Graham Bell's early telephone equipmentGraham Belle, Alexander Graham, Pin, Retro Hi Tech, Belle Early, Telephone Equipment, Belle Ears, Ears Telephone, Early Tele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84" y="4090489"/>
            <a:ext cx="2085975" cy="156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Sending signals in cables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267450"/>
            <a:ext cx="9135114" cy="590550"/>
            <a:chOff x="0" y="6267450"/>
            <a:chExt cx="9135114" cy="5905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543675"/>
              <a:ext cx="8982075" cy="3143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3789" y="6267450"/>
              <a:ext cx="441325" cy="590550"/>
            </a:xfrm>
            <a:prstGeom prst="rect">
              <a:avLst/>
            </a:prstGeom>
          </p:spPr>
        </p:pic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6061" y="2249487"/>
            <a:ext cx="5239940" cy="3541714"/>
          </a:xfrm>
        </p:spPr>
        <p:txBody>
          <a:bodyPr>
            <a:normAutofit/>
          </a:bodyPr>
          <a:lstStyle/>
          <a:p>
            <a:r>
              <a:rPr lang="en-GB" dirty="0" smtClean="0"/>
              <a:t>Telephone cables can be used to carry many types of electrical signals – speech, text, images and data can all be sent by these methods</a:t>
            </a:r>
          </a:p>
          <a:p>
            <a:r>
              <a:rPr lang="en-GB" dirty="0" smtClean="0"/>
              <a:t>Signals in cables travel almost instantaneously – there is no delay in the message being received</a:t>
            </a:r>
            <a:endParaRPr lang="en-GB" dirty="0"/>
          </a:p>
        </p:txBody>
      </p:sp>
      <p:pic>
        <p:nvPicPr>
          <p:cNvPr id="8" name="Picture 2" descr="https://www.scotcash.net/media/33260/iStock_000018110696XSmal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r="12313"/>
          <a:stretch/>
        </p:blipFill>
        <p:spPr bwMode="auto">
          <a:xfrm>
            <a:off x="6264010" y="2249487"/>
            <a:ext cx="2021550" cy="173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ebayimg.com/images/i/150743982630-0-1/s-l1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564" y="4173537"/>
            <a:ext cx="1627981" cy="162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GB" dirty="0"/>
              <a:t>Sending signals in cables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6267450"/>
            <a:ext cx="9135114" cy="590550"/>
            <a:chOff x="0" y="6267450"/>
            <a:chExt cx="9135114" cy="5905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543675"/>
              <a:ext cx="8982075" cy="3143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3789" y="6267450"/>
              <a:ext cx="441325" cy="590550"/>
            </a:xfrm>
            <a:prstGeom prst="rect">
              <a:avLst/>
            </a:prstGeom>
          </p:spPr>
        </p:pic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56061" y="2249487"/>
            <a:ext cx="7429498" cy="3541714"/>
          </a:xfrm>
        </p:spPr>
        <p:txBody>
          <a:bodyPr>
            <a:normAutofit/>
          </a:bodyPr>
          <a:lstStyle/>
          <a:p>
            <a:r>
              <a:rPr lang="en-GB" dirty="0" smtClean="0"/>
              <a:t>ADVANTAGES OF CABLES –</a:t>
            </a:r>
          </a:p>
          <a:p>
            <a:pPr lvl="1"/>
            <a:r>
              <a:rPr lang="en-GB" dirty="0" smtClean="0"/>
              <a:t>Simple and reliable technology</a:t>
            </a:r>
          </a:p>
          <a:p>
            <a:pPr lvl="1"/>
            <a:r>
              <a:rPr lang="en-GB" dirty="0" smtClean="0"/>
              <a:t>Easy to install and repair</a:t>
            </a:r>
          </a:p>
          <a:p>
            <a:r>
              <a:rPr lang="en-GB" dirty="0" smtClean="0"/>
              <a:t>DISADVANTAGES </a:t>
            </a:r>
            <a:r>
              <a:rPr lang="en-GB" dirty="0"/>
              <a:t>OF CABLES –</a:t>
            </a:r>
          </a:p>
          <a:p>
            <a:pPr lvl="1"/>
            <a:r>
              <a:rPr lang="en-GB" dirty="0" smtClean="0"/>
              <a:t>Copper is an expensive material</a:t>
            </a:r>
          </a:p>
          <a:p>
            <a:pPr lvl="1"/>
            <a:r>
              <a:rPr lang="en-GB" dirty="0" smtClean="0"/>
              <a:t>Signals can be affected by ‘interference’</a:t>
            </a:r>
            <a:endParaRPr lang="en-GB" dirty="0" smtClean="0"/>
          </a:p>
          <a:p>
            <a:pPr lvl="1"/>
            <a:r>
              <a:rPr lang="en-GB" dirty="0" smtClean="0"/>
              <a:t>Signals can be ‘tapped into’ – not always secure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34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GB" dirty="0"/>
              <a:t>Sending signals </a:t>
            </a:r>
            <a:r>
              <a:rPr lang="en-GB" dirty="0" smtClean="0"/>
              <a:t>by waves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267450"/>
            <a:ext cx="9135114" cy="590550"/>
            <a:chOff x="0" y="6267450"/>
            <a:chExt cx="9135114" cy="5905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543675"/>
              <a:ext cx="8982075" cy="3143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3789" y="6267450"/>
              <a:ext cx="441325" cy="590550"/>
            </a:xfrm>
            <a:prstGeom prst="rect">
              <a:avLst/>
            </a:prstGeom>
          </p:spPr>
        </p:pic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56061" y="2249487"/>
            <a:ext cx="5239940" cy="3541714"/>
          </a:xfrm>
        </p:spPr>
        <p:txBody>
          <a:bodyPr>
            <a:normAutofit/>
          </a:bodyPr>
          <a:lstStyle/>
          <a:p>
            <a:r>
              <a:rPr lang="en-GB" dirty="0" smtClean="0"/>
              <a:t>In the early 1900s </a:t>
            </a:r>
            <a:r>
              <a:rPr lang="en-GB" dirty="0" err="1" smtClean="0"/>
              <a:t>Guglielmo</a:t>
            </a:r>
            <a:r>
              <a:rPr lang="en-GB" dirty="0" smtClean="0"/>
              <a:t> Marconi first used pulses of radio waves to transmit Morse code over a distance</a:t>
            </a:r>
          </a:p>
          <a:p>
            <a:r>
              <a:rPr lang="en-GB" dirty="0" smtClean="0"/>
              <a:t>Radio waves are part of the electromagnetic spectrum and travel at the speed of light (300,000,000 m/s)</a:t>
            </a:r>
            <a:endParaRPr lang="en-GB" dirty="0"/>
          </a:p>
        </p:txBody>
      </p:sp>
      <p:pic>
        <p:nvPicPr>
          <p:cNvPr id="5122" name="Picture 2" descr="https://encrypted-tbn1.gstatic.com/images?q=tbn:ANd9GcQ95qUy1nwE3ZbobVOeYwj14AY-6Kqm5yfaejGdz1eJfaP0fNi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75"/>
          <a:stretch/>
        </p:blipFill>
        <p:spPr bwMode="auto">
          <a:xfrm>
            <a:off x="6523409" y="2249487"/>
            <a:ext cx="1762150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hs.ox.ac.uk/wp-content/uploads/science_radiomarconi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9" y="3962399"/>
            <a:ext cx="1762150" cy="146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882</TotalTime>
  <Words>675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Tw Cen MT</vt:lpstr>
      <vt:lpstr>Circuit</vt:lpstr>
      <vt:lpstr>S3 INNOVATION</vt:lpstr>
      <vt:lpstr>Starter –  in your groups…</vt:lpstr>
      <vt:lpstr>Lesson TITLE: sending signals </vt:lpstr>
      <vt:lpstr>Sending signals in cables</vt:lpstr>
      <vt:lpstr>Sending signals in cables</vt:lpstr>
      <vt:lpstr>Sending signals in cables</vt:lpstr>
      <vt:lpstr>Sending signals in cables</vt:lpstr>
      <vt:lpstr>Sending signals in cables</vt:lpstr>
      <vt:lpstr>Sending signals by waves</vt:lpstr>
      <vt:lpstr>Sending signals by waves</vt:lpstr>
      <vt:lpstr>Sending signals by waves</vt:lpstr>
      <vt:lpstr>Sending signals by waves</vt:lpstr>
      <vt:lpstr>Sending signals by waves</vt:lpstr>
      <vt:lpstr>Sending signals by LIGHT</vt:lpstr>
      <vt:lpstr>Sending signals by LIGHT</vt:lpstr>
      <vt:lpstr>Sending signals by LIGHT</vt:lpstr>
      <vt:lpstr>Sending signals by light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INNOVATION</dc:title>
  <dc:creator>Mr D Burrett</dc:creator>
  <cp:lastModifiedBy>Mr D Burrett</cp:lastModifiedBy>
  <cp:revision>44</cp:revision>
  <dcterms:created xsi:type="dcterms:W3CDTF">2015-05-07T08:27:20Z</dcterms:created>
  <dcterms:modified xsi:type="dcterms:W3CDTF">2015-05-15T13:53:52Z</dcterms:modified>
</cp:coreProperties>
</file>