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9" r:id="rId3"/>
    <p:sldId id="257" r:id="rId4"/>
    <p:sldId id="258" r:id="rId5"/>
    <p:sldId id="260" r:id="rId6"/>
    <p:sldId id="266" r:id="rId7"/>
    <p:sldId id="267" r:id="rId8"/>
    <p:sldId id="268" r:id="rId9"/>
    <p:sldId id="26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45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4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610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713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791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294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168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754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18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44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85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5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95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3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19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13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88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04426-6609-4769-A7D9-525CF2F9917E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CFB72-5815-46AF-B394-68E6B09475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223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education/clips/zbfs34j" TargetMode="External"/><Relationship Id="rId2" Type="http://schemas.openxmlformats.org/officeDocument/2006/relationships/hyperlink" Target="http://www.bbc.co.uk/education/clips/zkrg9j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bbc.co.uk/education/clips/zqmmhy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S3 INNOVATION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Properties of Sound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28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The relationship between vibrations and </a:t>
            </a:r>
            <a:r>
              <a:rPr lang="en-GB" dirty="0" smtClean="0">
                <a:hlinkClick r:id="rId2"/>
              </a:rPr>
              <a:t>sound</a:t>
            </a:r>
            <a:r>
              <a:rPr lang="en-GB" dirty="0"/>
              <a:t> </a:t>
            </a:r>
            <a:r>
              <a:rPr lang="en-GB" dirty="0" smtClean="0"/>
              <a:t>(1.38)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3"/>
              </a:rPr>
              <a:t>How does sound travel through a solid</a:t>
            </a:r>
            <a:r>
              <a:rPr lang="en-GB" dirty="0" smtClean="0">
                <a:hlinkClick r:id="rId3"/>
              </a:rPr>
              <a:t>?</a:t>
            </a:r>
            <a:r>
              <a:rPr lang="en-GB" dirty="0" smtClean="0"/>
              <a:t> (2.20)</a:t>
            </a:r>
            <a:endParaRPr lang="en-GB" dirty="0"/>
          </a:p>
          <a:p>
            <a:endParaRPr lang="en-GB" dirty="0" smtClean="0"/>
          </a:p>
          <a:p>
            <a:r>
              <a:rPr lang="en-GB" dirty="0">
                <a:hlinkClick r:id="rId4"/>
              </a:rPr>
              <a:t>How frequency and amplitude affect pitch and loudness </a:t>
            </a:r>
            <a:r>
              <a:rPr lang="en-GB" dirty="0" smtClean="0">
                <a:hlinkClick r:id="rId4"/>
              </a:rPr>
              <a:t>respectively</a:t>
            </a:r>
            <a:r>
              <a:rPr lang="en-GB" dirty="0" smtClean="0"/>
              <a:t> (1.17)</a:t>
            </a:r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72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recall &amp; revise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groups, write down as many facts about sound as you are able to remember</a:t>
            </a:r>
          </a:p>
          <a:p>
            <a:r>
              <a:rPr lang="en-GB" dirty="0" smtClean="0"/>
              <a:t>Circle the ones you are CERTAIN about</a:t>
            </a:r>
          </a:p>
          <a:p>
            <a:r>
              <a:rPr lang="en-GB" dirty="0" smtClean="0"/>
              <a:t>Underline any that you don’t all agree upon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52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TITLE:	</a:t>
            </a:r>
            <a:r>
              <a:rPr lang="en-GB" smtClean="0"/>
              <a:t>properties of SOUND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167676"/>
              </p:ext>
            </p:extLst>
          </p:nvPr>
        </p:nvGraphicFramePr>
        <p:xfrm>
          <a:off x="855663" y="2249488"/>
          <a:ext cx="7429500" cy="4038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4295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Learning Intention: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 revise th</a:t>
                      </a:r>
                      <a:r>
                        <a:rPr lang="en-GB" b="1" baseline="0" dirty="0" smtClean="0"/>
                        <a:t>e properties of sound waves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Activity:	View and analyse sound waves using an oscilloscope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Success Criteria: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All –	Will be able to record the shapes of the sound waves observed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Most – 	Will be able to link the properties of the wave trace with the 	properties of the sound heard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Some – 	Will be able to predict and draw the shapes of sound waves 	depending on their properties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04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SOUND -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Sound is a form of energy </a:t>
            </a:r>
          </a:p>
          <a:p>
            <a:r>
              <a:rPr lang="en-GB" dirty="0" smtClean="0"/>
              <a:t>All sources of s</a:t>
            </a:r>
            <a:r>
              <a:rPr lang="en-GB" dirty="0"/>
              <a:t>ound</a:t>
            </a:r>
            <a:r>
              <a:rPr lang="en-GB" dirty="0" smtClean="0"/>
              <a:t> vibrate, producing waves which travel away from the source</a:t>
            </a:r>
          </a:p>
          <a:p>
            <a:r>
              <a:rPr lang="en-GB" dirty="0" smtClean="0"/>
              <a:t>Sound waves are carried by particles in the materials they pass through</a:t>
            </a:r>
          </a:p>
          <a:p>
            <a:r>
              <a:rPr lang="en-GB" dirty="0" smtClean="0"/>
              <a:t>Sound can travel through solids, liquids and gases, but not through a vacuum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55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SOUND -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Sounds have important properties –</a:t>
            </a:r>
          </a:p>
          <a:p>
            <a:pPr lvl="1"/>
            <a:r>
              <a:rPr lang="en-GB" dirty="0" smtClean="0"/>
              <a:t>Loudness </a:t>
            </a:r>
            <a:r>
              <a:rPr lang="en-GB" dirty="0" smtClean="0"/>
              <a:t>(VOLUME) – loud sounds carry more energy</a:t>
            </a:r>
          </a:p>
          <a:p>
            <a:pPr lvl="1"/>
            <a:r>
              <a:rPr lang="en-GB" dirty="0" smtClean="0"/>
              <a:t>Pitch (FREQUENCY) – low pitch sounds have low frequency</a:t>
            </a:r>
          </a:p>
          <a:p>
            <a:r>
              <a:rPr lang="en-GB" dirty="0" smtClean="0"/>
              <a:t>Sound waves can be </a:t>
            </a:r>
            <a:r>
              <a:rPr lang="en-GB" dirty="0" smtClean="0"/>
              <a:t>viewed </a:t>
            </a:r>
            <a:r>
              <a:rPr lang="en-GB" dirty="0" smtClean="0"/>
              <a:t>using an OSCILLOSCOPE</a:t>
            </a:r>
          </a:p>
          <a:p>
            <a:r>
              <a:rPr lang="en-GB" dirty="0" smtClean="0"/>
              <a:t>The waves displayed on an oscilloscope change with –</a:t>
            </a:r>
          </a:p>
          <a:p>
            <a:pPr lvl="1"/>
            <a:r>
              <a:rPr lang="en-GB" dirty="0"/>
              <a:t>L</a:t>
            </a:r>
            <a:r>
              <a:rPr lang="en-GB" dirty="0" smtClean="0"/>
              <a:t>oudness </a:t>
            </a:r>
            <a:r>
              <a:rPr lang="en-GB" dirty="0"/>
              <a:t>(VOLUME</a:t>
            </a:r>
            <a:r>
              <a:rPr lang="en-GB" dirty="0" smtClean="0"/>
              <a:t>) – height of the waves (amplitude)</a:t>
            </a:r>
            <a:endParaRPr lang="en-GB" dirty="0"/>
          </a:p>
          <a:p>
            <a:pPr lvl="1"/>
            <a:r>
              <a:rPr lang="en-GB" dirty="0"/>
              <a:t>Pitch (FREQUENCY</a:t>
            </a:r>
            <a:r>
              <a:rPr lang="en-GB" dirty="0" smtClean="0"/>
              <a:t>) – spacing of the waves (period)</a:t>
            </a:r>
            <a:endParaRPr lang="en-GB" dirty="0"/>
          </a:p>
          <a:p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13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‘Seeing’ sound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apparatus below can be used to view sound waves.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956071" y="2849562"/>
            <a:ext cx="7229475" cy="3143250"/>
            <a:chOff x="956071" y="2849562"/>
            <a:chExt cx="7229475" cy="3143250"/>
          </a:xfrm>
        </p:grpSpPr>
        <p:sp>
          <p:nvSpPr>
            <p:cNvPr id="7" name="Rectangle 6"/>
            <p:cNvSpPr/>
            <p:nvPr/>
          </p:nvSpPr>
          <p:spPr>
            <a:xfrm>
              <a:off x="956071" y="2849562"/>
              <a:ext cx="7229475" cy="314325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019849" y="3387620"/>
              <a:ext cx="7134946" cy="1784455"/>
              <a:chOff x="976075" y="3386682"/>
              <a:chExt cx="6675675" cy="1669591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1327944" y="3786982"/>
                <a:ext cx="2230835" cy="1199902"/>
                <a:chOff x="1327944" y="3786982"/>
                <a:chExt cx="2230835" cy="1199902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1327944" y="3786982"/>
                  <a:ext cx="575469" cy="1066800"/>
                  <a:chOff x="1327944" y="3786982"/>
                  <a:chExt cx="575469" cy="1066800"/>
                </a:xfrm>
              </p:grpSpPr>
              <p:sp>
                <p:nvSpPr>
                  <p:cNvPr id="9" name="Rectangle 8"/>
                  <p:cNvSpPr/>
                  <p:nvPr/>
                </p:nvSpPr>
                <p:spPr>
                  <a:xfrm rot="5400000">
                    <a:off x="1082279" y="4032647"/>
                    <a:ext cx="1066800" cy="575469"/>
                  </a:xfrm>
                  <a:prstGeom prst="rect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1377554" y="4274343"/>
                    <a:ext cx="476250" cy="476250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" name="Oval 10"/>
                  <p:cNvSpPr/>
                  <p:nvPr/>
                </p:nvSpPr>
                <p:spPr>
                  <a:xfrm>
                    <a:off x="1501180" y="3916164"/>
                    <a:ext cx="228997" cy="228997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grpSp>
              <p:nvGrpSpPr>
                <p:cNvPr id="32" name="Group 31"/>
                <p:cNvGrpSpPr/>
                <p:nvPr/>
              </p:nvGrpSpPr>
              <p:grpSpPr>
                <a:xfrm>
                  <a:off x="1903414" y="4180680"/>
                  <a:ext cx="1655365" cy="806204"/>
                  <a:chOff x="1903414" y="4180680"/>
                  <a:chExt cx="1655365" cy="806204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2491979" y="4180680"/>
                    <a:ext cx="1066800" cy="575469"/>
                    <a:chOff x="2491979" y="4180680"/>
                    <a:chExt cx="1066800" cy="575469"/>
                  </a:xfrm>
                </p:grpSpPr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2491979" y="4180680"/>
                      <a:ext cx="1066800" cy="575469"/>
                    </a:xfrm>
                    <a:prstGeom prst="rect">
                      <a:avLst/>
                    </a:prstGeom>
                    <a:ln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3" name="Oval 12"/>
                    <p:cNvSpPr/>
                    <p:nvPr/>
                  </p:nvSpPr>
                  <p:spPr>
                    <a:xfrm>
                      <a:off x="2828925" y="4393406"/>
                      <a:ext cx="219075" cy="21907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4" name="Rectangle 13"/>
                    <p:cNvSpPr/>
                    <p:nvPr/>
                  </p:nvSpPr>
                  <p:spPr>
                    <a:xfrm>
                      <a:off x="2539604" y="4468414"/>
                      <a:ext cx="117871" cy="198836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5" name="Rectangle 14"/>
                    <p:cNvSpPr/>
                    <p:nvPr/>
                  </p:nvSpPr>
                  <p:spPr>
                    <a:xfrm flipH="1" flipV="1">
                      <a:off x="2547938" y="4562476"/>
                      <a:ext cx="103585" cy="100011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7" name="Straight Connector 16"/>
                    <p:cNvCxnSpPr/>
                    <p:nvPr/>
                  </p:nvCxnSpPr>
                  <p:spPr>
                    <a:xfrm flipV="1">
                      <a:off x="2595564" y="4399358"/>
                      <a:ext cx="0" cy="5000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" name="Oval 20"/>
                    <p:cNvSpPr/>
                    <p:nvPr/>
                  </p:nvSpPr>
                  <p:spPr>
                    <a:xfrm>
                      <a:off x="2572704" y="4689952"/>
                      <a:ext cx="45719" cy="4571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2" name="Oval 21"/>
                    <p:cNvSpPr/>
                    <p:nvPr/>
                  </p:nvSpPr>
                  <p:spPr>
                    <a:xfrm>
                      <a:off x="3351904" y="4456708"/>
                      <a:ext cx="97036" cy="9703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3" name="Oval 22"/>
                    <p:cNvSpPr/>
                    <p:nvPr/>
                  </p:nvSpPr>
                  <p:spPr>
                    <a:xfrm>
                      <a:off x="3351904" y="4634061"/>
                      <a:ext cx="56851" cy="5685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4" name="Oval 23"/>
                    <p:cNvSpPr/>
                    <p:nvPr/>
                  </p:nvSpPr>
                  <p:spPr>
                    <a:xfrm>
                      <a:off x="3451915" y="4634061"/>
                      <a:ext cx="56851" cy="56851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7" name="Oval 26"/>
                    <p:cNvSpPr/>
                    <p:nvPr/>
                  </p:nvSpPr>
                  <p:spPr>
                    <a:xfrm>
                      <a:off x="3203373" y="4456708"/>
                      <a:ext cx="97036" cy="9703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1903414" y="4653756"/>
                    <a:ext cx="1638220" cy="333128"/>
                    <a:chOff x="1903414" y="4653756"/>
                    <a:chExt cx="1638220" cy="333128"/>
                  </a:xfrm>
                </p:grpSpPr>
                <p:sp>
                  <p:nvSpPr>
                    <p:cNvPr id="25" name="Freeform 24"/>
                    <p:cNvSpPr/>
                    <p:nvPr/>
                  </p:nvSpPr>
                  <p:spPr>
                    <a:xfrm>
                      <a:off x="1905000" y="4653756"/>
                      <a:ext cx="1529582" cy="328565"/>
                    </a:xfrm>
                    <a:custGeom>
                      <a:avLst/>
                      <a:gdLst>
                        <a:gd name="connsiteX0" fmla="*/ 0 w 1529582"/>
                        <a:gd name="connsiteY0" fmla="*/ 94457 h 328565"/>
                        <a:gd name="connsiteX1" fmla="*/ 302419 w 1529582"/>
                        <a:gd name="connsiteY1" fmla="*/ 108744 h 328565"/>
                        <a:gd name="connsiteX2" fmla="*/ 523875 w 1529582"/>
                        <a:gd name="connsiteY2" fmla="*/ 280194 h 328565"/>
                        <a:gd name="connsiteX3" fmla="*/ 807244 w 1529582"/>
                        <a:gd name="connsiteY3" fmla="*/ 320675 h 328565"/>
                        <a:gd name="connsiteX4" fmla="*/ 1333500 w 1529582"/>
                        <a:gd name="connsiteY4" fmla="*/ 318294 h 328565"/>
                        <a:gd name="connsiteX5" fmla="*/ 1524000 w 1529582"/>
                        <a:gd name="connsiteY5" fmla="*/ 215900 h 328565"/>
                        <a:gd name="connsiteX6" fmla="*/ 1478756 w 1529582"/>
                        <a:gd name="connsiteY6" fmla="*/ 18257 h 328565"/>
                        <a:gd name="connsiteX7" fmla="*/ 1478756 w 1529582"/>
                        <a:gd name="connsiteY7" fmla="*/ 20638 h 3285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529582" h="328565">
                          <a:moveTo>
                            <a:pt x="0" y="94457"/>
                          </a:moveTo>
                          <a:cubicBezTo>
                            <a:pt x="107553" y="86122"/>
                            <a:pt x="215107" y="77788"/>
                            <a:pt x="302419" y="108744"/>
                          </a:cubicBezTo>
                          <a:cubicBezTo>
                            <a:pt x="389731" y="139700"/>
                            <a:pt x="439738" y="244872"/>
                            <a:pt x="523875" y="280194"/>
                          </a:cubicBezTo>
                          <a:cubicBezTo>
                            <a:pt x="608012" y="315516"/>
                            <a:pt x="672307" y="314325"/>
                            <a:pt x="807244" y="320675"/>
                          </a:cubicBezTo>
                          <a:cubicBezTo>
                            <a:pt x="942181" y="327025"/>
                            <a:pt x="1214041" y="335756"/>
                            <a:pt x="1333500" y="318294"/>
                          </a:cubicBezTo>
                          <a:cubicBezTo>
                            <a:pt x="1452959" y="300832"/>
                            <a:pt x="1499791" y="265906"/>
                            <a:pt x="1524000" y="215900"/>
                          </a:cubicBezTo>
                          <a:cubicBezTo>
                            <a:pt x="1548209" y="165894"/>
                            <a:pt x="1486297" y="50801"/>
                            <a:pt x="1478756" y="18257"/>
                          </a:cubicBezTo>
                          <a:cubicBezTo>
                            <a:pt x="1471215" y="-14287"/>
                            <a:pt x="1474985" y="3175"/>
                            <a:pt x="1478756" y="20638"/>
                          </a:cubicBezTo>
                        </a:path>
                      </a:pathLst>
                    </a:cu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26" name="Freeform 25"/>
                    <p:cNvSpPr/>
                    <p:nvPr/>
                  </p:nvSpPr>
                  <p:spPr>
                    <a:xfrm>
                      <a:off x="1903414" y="4658319"/>
                      <a:ext cx="1638220" cy="328565"/>
                    </a:xfrm>
                    <a:custGeom>
                      <a:avLst/>
                      <a:gdLst>
                        <a:gd name="connsiteX0" fmla="*/ 0 w 1529582"/>
                        <a:gd name="connsiteY0" fmla="*/ 94457 h 328565"/>
                        <a:gd name="connsiteX1" fmla="*/ 302419 w 1529582"/>
                        <a:gd name="connsiteY1" fmla="*/ 108744 h 328565"/>
                        <a:gd name="connsiteX2" fmla="*/ 523875 w 1529582"/>
                        <a:gd name="connsiteY2" fmla="*/ 280194 h 328565"/>
                        <a:gd name="connsiteX3" fmla="*/ 807244 w 1529582"/>
                        <a:gd name="connsiteY3" fmla="*/ 320675 h 328565"/>
                        <a:gd name="connsiteX4" fmla="*/ 1333500 w 1529582"/>
                        <a:gd name="connsiteY4" fmla="*/ 318294 h 328565"/>
                        <a:gd name="connsiteX5" fmla="*/ 1524000 w 1529582"/>
                        <a:gd name="connsiteY5" fmla="*/ 215900 h 328565"/>
                        <a:gd name="connsiteX6" fmla="*/ 1478756 w 1529582"/>
                        <a:gd name="connsiteY6" fmla="*/ 18257 h 328565"/>
                        <a:gd name="connsiteX7" fmla="*/ 1478756 w 1529582"/>
                        <a:gd name="connsiteY7" fmla="*/ 20638 h 3285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529582" h="328565">
                          <a:moveTo>
                            <a:pt x="0" y="94457"/>
                          </a:moveTo>
                          <a:cubicBezTo>
                            <a:pt x="107553" y="86122"/>
                            <a:pt x="215107" y="77788"/>
                            <a:pt x="302419" y="108744"/>
                          </a:cubicBezTo>
                          <a:cubicBezTo>
                            <a:pt x="389731" y="139700"/>
                            <a:pt x="439738" y="244872"/>
                            <a:pt x="523875" y="280194"/>
                          </a:cubicBezTo>
                          <a:cubicBezTo>
                            <a:pt x="608012" y="315516"/>
                            <a:pt x="672307" y="314325"/>
                            <a:pt x="807244" y="320675"/>
                          </a:cubicBezTo>
                          <a:cubicBezTo>
                            <a:pt x="942181" y="327025"/>
                            <a:pt x="1214041" y="335756"/>
                            <a:pt x="1333500" y="318294"/>
                          </a:cubicBezTo>
                          <a:cubicBezTo>
                            <a:pt x="1452959" y="300832"/>
                            <a:pt x="1499791" y="265906"/>
                            <a:pt x="1524000" y="215900"/>
                          </a:cubicBezTo>
                          <a:cubicBezTo>
                            <a:pt x="1548209" y="165894"/>
                            <a:pt x="1486297" y="50801"/>
                            <a:pt x="1478756" y="18257"/>
                          </a:cubicBezTo>
                          <a:cubicBezTo>
                            <a:pt x="1471215" y="-14287"/>
                            <a:pt x="1474985" y="3175"/>
                            <a:pt x="1478756" y="20638"/>
                          </a:cubicBezTo>
                        </a:path>
                      </a:pathLst>
                    </a:cu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sp>
            <p:nvSpPr>
              <p:cNvPr id="28" name="Rectangle 27"/>
              <p:cNvSpPr/>
              <p:nvPr/>
            </p:nvSpPr>
            <p:spPr>
              <a:xfrm>
                <a:off x="976075" y="3396258"/>
                <a:ext cx="1356122" cy="27622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loudspeaker</a:t>
                </a:r>
                <a:endParaRPr lang="en-GB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13158" y="3386682"/>
                <a:ext cx="1356122" cy="27622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signal generator</a:t>
                </a:r>
                <a:endParaRPr lang="en-GB" dirty="0"/>
              </a:p>
            </p:txBody>
          </p:sp>
          <p:sp>
            <p:nvSpPr>
              <p:cNvPr id="35" name="Trapezoid 34"/>
              <p:cNvSpPr/>
              <p:nvPr/>
            </p:nvSpPr>
            <p:spPr>
              <a:xfrm>
                <a:off x="5267325" y="4612481"/>
                <a:ext cx="1762125" cy="369840"/>
              </a:xfrm>
              <a:prstGeom prst="trapezoid">
                <a:avLst>
                  <a:gd name="adj" fmla="val 68052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Trapezoid 35"/>
              <p:cNvSpPr/>
              <p:nvPr/>
            </p:nvSpPr>
            <p:spPr>
              <a:xfrm>
                <a:off x="5357812" y="4651852"/>
                <a:ext cx="1581150" cy="281209"/>
              </a:xfrm>
              <a:prstGeom prst="trapezoid">
                <a:avLst>
                  <a:gd name="adj" fmla="val 68052"/>
                </a:avLst>
              </a:prstGeom>
              <a:pattFill prst="lgGrid">
                <a:fgClr>
                  <a:schemeClr val="bg1"/>
                </a:fgClr>
                <a:bgClr>
                  <a:schemeClr val="tx1"/>
                </a:bgClr>
              </a:patt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514975" y="3653879"/>
                <a:ext cx="1266825" cy="95860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57661" y="3721100"/>
                <a:ext cx="1183896" cy="852010"/>
              </a:xfrm>
              <a:prstGeom prst="rect">
                <a:avLst/>
              </a:prstGeom>
            </p:spPr>
          </p:pic>
          <p:sp>
            <p:nvSpPr>
              <p:cNvPr id="39" name="Rectangle 38"/>
              <p:cNvSpPr/>
              <p:nvPr/>
            </p:nvSpPr>
            <p:spPr>
              <a:xfrm>
                <a:off x="3730070" y="3986757"/>
                <a:ext cx="1356122" cy="27622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PC oscilloscope</a:t>
                </a:r>
                <a:endParaRPr lang="en-GB" dirty="0"/>
              </a:p>
            </p:txBody>
          </p:sp>
          <p:sp>
            <p:nvSpPr>
              <p:cNvPr id="40" name="Cube 39"/>
              <p:cNvSpPr/>
              <p:nvPr/>
            </p:nvSpPr>
            <p:spPr>
              <a:xfrm>
                <a:off x="4075915" y="4436967"/>
                <a:ext cx="816446" cy="496094"/>
              </a:xfrm>
              <a:prstGeom prst="cube">
                <a:avLst>
                  <a:gd name="adj" fmla="val 634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711700" y="4330700"/>
                <a:ext cx="736600" cy="409716"/>
              </a:xfrm>
              <a:custGeom>
                <a:avLst/>
                <a:gdLst>
                  <a:gd name="connsiteX0" fmla="*/ 0 w 736600"/>
                  <a:gd name="connsiteY0" fmla="*/ 114300 h 409716"/>
                  <a:gd name="connsiteX1" fmla="*/ 323850 w 736600"/>
                  <a:gd name="connsiteY1" fmla="*/ 0 h 409716"/>
                  <a:gd name="connsiteX2" fmla="*/ 565150 w 736600"/>
                  <a:gd name="connsiteY2" fmla="*/ 114300 h 409716"/>
                  <a:gd name="connsiteX3" fmla="*/ 590550 w 736600"/>
                  <a:gd name="connsiteY3" fmla="*/ 374650 h 409716"/>
                  <a:gd name="connsiteX4" fmla="*/ 736600 w 736600"/>
                  <a:gd name="connsiteY4" fmla="*/ 400050 h 4097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600" h="409716">
                    <a:moveTo>
                      <a:pt x="0" y="114300"/>
                    </a:moveTo>
                    <a:cubicBezTo>
                      <a:pt x="114829" y="57150"/>
                      <a:pt x="229658" y="0"/>
                      <a:pt x="323850" y="0"/>
                    </a:cubicBezTo>
                    <a:cubicBezTo>
                      <a:pt x="418042" y="0"/>
                      <a:pt x="520700" y="51858"/>
                      <a:pt x="565150" y="114300"/>
                    </a:cubicBezTo>
                    <a:cubicBezTo>
                      <a:pt x="609600" y="176742"/>
                      <a:pt x="561975" y="327025"/>
                      <a:pt x="590550" y="374650"/>
                    </a:cubicBezTo>
                    <a:cubicBezTo>
                      <a:pt x="619125" y="422275"/>
                      <a:pt x="677862" y="411162"/>
                      <a:pt x="736600" y="4000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384550" y="4667250"/>
                <a:ext cx="853955" cy="389023"/>
              </a:xfrm>
              <a:custGeom>
                <a:avLst/>
                <a:gdLst>
                  <a:gd name="connsiteX0" fmla="*/ 0 w 853955"/>
                  <a:gd name="connsiteY0" fmla="*/ 0 h 389023"/>
                  <a:gd name="connsiteX1" fmla="*/ 266700 w 853955"/>
                  <a:gd name="connsiteY1" fmla="*/ 304800 h 389023"/>
                  <a:gd name="connsiteX2" fmla="*/ 584200 w 853955"/>
                  <a:gd name="connsiteY2" fmla="*/ 387350 h 389023"/>
                  <a:gd name="connsiteX3" fmla="*/ 819150 w 853955"/>
                  <a:gd name="connsiteY3" fmla="*/ 349250 h 389023"/>
                  <a:gd name="connsiteX4" fmla="*/ 850900 w 853955"/>
                  <a:gd name="connsiteY4" fmla="*/ 222250 h 389023"/>
                  <a:gd name="connsiteX5" fmla="*/ 850900 w 853955"/>
                  <a:gd name="connsiteY5" fmla="*/ 209550 h 389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3955" h="389023">
                    <a:moveTo>
                      <a:pt x="0" y="0"/>
                    </a:moveTo>
                    <a:cubicBezTo>
                      <a:pt x="84666" y="120121"/>
                      <a:pt x="169333" y="240242"/>
                      <a:pt x="266700" y="304800"/>
                    </a:cubicBezTo>
                    <a:cubicBezTo>
                      <a:pt x="364067" y="369358"/>
                      <a:pt x="492125" y="379942"/>
                      <a:pt x="584200" y="387350"/>
                    </a:cubicBezTo>
                    <a:cubicBezTo>
                      <a:pt x="676275" y="394758"/>
                      <a:pt x="774700" y="376767"/>
                      <a:pt x="819150" y="349250"/>
                    </a:cubicBezTo>
                    <a:cubicBezTo>
                      <a:pt x="863600" y="321733"/>
                      <a:pt x="845608" y="245533"/>
                      <a:pt x="850900" y="222250"/>
                    </a:cubicBezTo>
                    <a:cubicBezTo>
                      <a:pt x="856192" y="198967"/>
                      <a:pt x="853546" y="204258"/>
                      <a:pt x="850900" y="2095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484562" y="4653525"/>
                <a:ext cx="751502" cy="389023"/>
              </a:xfrm>
              <a:custGeom>
                <a:avLst/>
                <a:gdLst>
                  <a:gd name="connsiteX0" fmla="*/ 0 w 853955"/>
                  <a:gd name="connsiteY0" fmla="*/ 0 h 389023"/>
                  <a:gd name="connsiteX1" fmla="*/ 266700 w 853955"/>
                  <a:gd name="connsiteY1" fmla="*/ 304800 h 389023"/>
                  <a:gd name="connsiteX2" fmla="*/ 584200 w 853955"/>
                  <a:gd name="connsiteY2" fmla="*/ 387350 h 389023"/>
                  <a:gd name="connsiteX3" fmla="*/ 819150 w 853955"/>
                  <a:gd name="connsiteY3" fmla="*/ 349250 h 389023"/>
                  <a:gd name="connsiteX4" fmla="*/ 850900 w 853955"/>
                  <a:gd name="connsiteY4" fmla="*/ 222250 h 389023"/>
                  <a:gd name="connsiteX5" fmla="*/ 850900 w 853955"/>
                  <a:gd name="connsiteY5" fmla="*/ 209550 h 389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53955" h="389023">
                    <a:moveTo>
                      <a:pt x="0" y="0"/>
                    </a:moveTo>
                    <a:cubicBezTo>
                      <a:pt x="84666" y="120121"/>
                      <a:pt x="169333" y="240242"/>
                      <a:pt x="266700" y="304800"/>
                    </a:cubicBezTo>
                    <a:cubicBezTo>
                      <a:pt x="364067" y="369358"/>
                      <a:pt x="492125" y="379942"/>
                      <a:pt x="584200" y="387350"/>
                    </a:cubicBezTo>
                    <a:cubicBezTo>
                      <a:pt x="676275" y="394758"/>
                      <a:pt x="774700" y="376767"/>
                      <a:pt x="819150" y="349250"/>
                    </a:cubicBezTo>
                    <a:cubicBezTo>
                      <a:pt x="863600" y="321733"/>
                      <a:pt x="845608" y="245533"/>
                      <a:pt x="850900" y="222250"/>
                    </a:cubicBezTo>
                    <a:cubicBezTo>
                      <a:pt x="856192" y="198967"/>
                      <a:pt x="853546" y="204258"/>
                      <a:pt x="850900" y="2095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203045" y="483255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4380845" y="4826201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938961" y="4124869"/>
                <a:ext cx="712789" cy="27622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PC</a:t>
                </a:r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89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‘Seeing’ sound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4591703" cy="3541714"/>
          </a:xfrm>
        </p:spPr>
        <p:txBody>
          <a:bodyPr/>
          <a:lstStyle/>
          <a:p>
            <a:r>
              <a:rPr lang="en-GB" dirty="0" smtClean="0"/>
              <a:t>The wave displayed on the oscilloscope has two important features –</a:t>
            </a:r>
          </a:p>
          <a:p>
            <a:pPr lvl="1"/>
            <a:r>
              <a:rPr lang="en-GB" dirty="0" smtClean="0"/>
              <a:t>Amplitude – height of the wave above &amp; below the centre line – relates to the volume</a:t>
            </a:r>
          </a:p>
          <a:p>
            <a:pPr lvl="1"/>
            <a:r>
              <a:rPr lang="en-GB" dirty="0" smtClean="0"/>
              <a:t>Period – spacing between one wave and the next – relates to frequency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267450"/>
            <a:ext cx="9135114" cy="590550"/>
            <a:chOff x="0" y="6267450"/>
            <a:chExt cx="9135114" cy="5905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6543675"/>
              <a:ext cx="8982075" cy="31432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93789" y="6267450"/>
              <a:ext cx="441325" cy="590550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5580998" y="2249487"/>
            <a:ext cx="2704561" cy="1661374"/>
            <a:chOff x="837129" y="2249487"/>
            <a:chExt cx="2704561" cy="1661374"/>
          </a:xfrm>
        </p:grpSpPr>
        <p:grpSp>
          <p:nvGrpSpPr>
            <p:cNvPr id="10" name="Group 9"/>
            <p:cNvGrpSpPr/>
            <p:nvPr/>
          </p:nvGrpSpPr>
          <p:grpSpPr>
            <a:xfrm>
              <a:off x="856060" y="2249487"/>
              <a:ext cx="2685630" cy="1661374"/>
              <a:chOff x="856060" y="2249487"/>
              <a:chExt cx="2685630" cy="166137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56060" y="2249487"/>
                <a:ext cx="2678805" cy="16613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" name="Straight Connector 8"/>
              <p:cNvCxnSpPr>
                <a:stCxn id="7" idx="1"/>
              </p:cNvCxnSpPr>
              <p:nvPr/>
            </p:nvCxnSpPr>
            <p:spPr>
              <a:xfrm flipV="1">
                <a:off x="856060" y="3078051"/>
                <a:ext cx="2685630" cy="212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837129" y="2678810"/>
              <a:ext cx="2697736" cy="842852"/>
              <a:chOff x="837128" y="3078051"/>
              <a:chExt cx="2962139" cy="842852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837128" y="3078051"/>
                <a:ext cx="1481069" cy="834986"/>
                <a:chOff x="837128" y="2266648"/>
                <a:chExt cx="2601532" cy="1646389"/>
              </a:xfrm>
            </p:grpSpPr>
            <p:sp>
              <p:nvSpPr>
                <p:cNvPr id="12" name="Freeform 11"/>
                <p:cNvSpPr/>
                <p:nvPr/>
              </p:nvSpPr>
              <p:spPr>
                <a:xfrm>
                  <a:off x="837128" y="2266648"/>
                  <a:ext cx="1300766" cy="824282"/>
                </a:xfrm>
                <a:custGeom>
                  <a:avLst/>
                  <a:gdLst>
                    <a:gd name="connsiteX0" fmla="*/ 0 w 2704563"/>
                    <a:gd name="connsiteY0" fmla="*/ 798524 h 824282"/>
                    <a:gd name="connsiteX1" fmla="*/ 1326524 w 2704563"/>
                    <a:gd name="connsiteY1" fmla="*/ 34 h 824282"/>
                    <a:gd name="connsiteX2" fmla="*/ 2704563 w 2704563"/>
                    <a:gd name="connsiteY2" fmla="*/ 824282 h 824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704563" h="824282">
                      <a:moveTo>
                        <a:pt x="0" y="798524"/>
                      </a:moveTo>
                      <a:cubicBezTo>
                        <a:pt x="437882" y="397132"/>
                        <a:pt x="875764" y="-4259"/>
                        <a:pt x="1326524" y="34"/>
                      </a:cubicBezTo>
                      <a:cubicBezTo>
                        <a:pt x="1777284" y="4327"/>
                        <a:pt x="2240923" y="414304"/>
                        <a:pt x="2704563" y="824282"/>
                      </a:cubicBezTo>
                    </a:path>
                  </a:pathLst>
                </a:cu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 rot="10800000">
                  <a:off x="2137894" y="3088755"/>
                  <a:ext cx="1300766" cy="824282"/>
                </a:xfrm>
                <a:custGeom>
                  <a:avLst/>
                  <a:gdLst>
                    <a:gd name="connsiteX0" fmla="*/ 0 w 2704563"/>
                    <a:gd name="connsiteY0" fmla="*/ 798524 h 824282"/>
                    <a:gd name="connsiteX1" fmla="*/ 1326524 w 2704563"/>
                    <a:gd name="connsiteY1" fmla="*/ 34 h 824282"/>
                    <a:gd name="connsiteX2" fmla="*/ 2704563 w 2704563"/>
                    <a:gd name="connsiteY2" fmla="*/ 824282 h 824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704563" h="824282">
                      <a:moveTo>
                        <a:pt x="0" y="798524"/>
                      </a:moveTo>
                      <a:cubicBezTo>
                        <a:pt x="437882" y="397132"/>
                        <a:pt x="875764" y="-4259"/>
                        <a:pt x="1326524" y="34"/>
                      </a:cubicBezTo>
                      <a:cubicBezTo>
                        <a:pt x="1777284" y="4327"/>
                        <a:pt x="2240923" y="414304"/>
                        <a:pt x="2704563" y="824282"/>
                      </a:cubicBezTo>
                    </a:path>
                  </a:pathLst>
                </a:cu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318198" y="3085917"/>
                <a:ext cx="1481069" cy="834986"/>
                <a:chOff x="837128" y="2266648"/>
                <a:chExt cx="2601532" cy="1646389"/>
              </a:xfrm>
            </p:grpSpPr>
            <p:sp>
              <p:nvSpPr>
                <p:cNvPr id="16" name="Freeform 15"/>
                <p:cNvSpPr/>
                <p:nvPr/>
              </p:nvSpPr>
              <p:spPr>
                <a:xfrm>
                  <a:off x="837128" y="2266648"/>
                  <a:ext cx="1300766" cy="824282"/>
                </a:xfrm>
                <a:custGeom>
                  <a:avLst/>
                  <a:gdLst>
                    <a:gd name="connsiteX0" fmla="*/ 0 w 2704563"/>
                    <a:gd name="connsiteY0" fmla="*/ 798524 h 824282"/>
                    <a:gd name="connsiteX1" fmla="*/ 1326524 w 2704563"/>
                    <a:gd name="connsiteY1" fmla="*/ 34 h 824282"/>
                    <a:gd name="connsiteX2" fmla="*/ 2704563 w 2704563"/>
                    <a:gd name="connsiteY2" fmla="*/ 824282 h 824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704563" h="824282">
                      <a:moveTo>
                        <a:pt x="0" y="798524"/>
                      </a:moveTo>
                      <a:cubicBezTo>
                        <a:pt x="437882" y="397132"/>
                        <a:pt x="875764" y="-4259"/>
                        <a:pt x="1326524" y="34"/>
                      </a:cubicBezTo>
                      <a:cubicBezTo>
                        <a:pt x="1777284" y="4327"/>
                        <a:pt x="2240923" y="414304"/>
                        <a:pt x="2704563" y="824282"/>
                      </a:cubicBezTo>
                    </a:path>
                  </a:pathLst>
                </a:cu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 rot="10800000">
                  <a:off x="2137894" y="3088755"/>
                  <a:ext cx="1300766" cy="824282"/>
                </a:xfrm>
                <a:custGeom>
                  <a:avLst/>
                  <a:gdLst>
                    <a:gd name="connsiteX0" fmla="*/ 0 w 2704563"/>
                    <a:gd name="connsiteY0" fmla="*/ 798524 h 824282"/>
                    <a:gd name="connsiteX1" fmla="*/ 1326524 w 2704563"/>
                    <a:gd name="connsiteY1" fmla="*/ 34 h 824282"/>
                    <a:gd name="connsiteX2" fmla="*/ 2704563 w 2704563"/>
                    <a:gd name="connsiteY2" fmla="*/ 824282 h 824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704563" h="824282">
                      <a:moveTo>
                        <a:pt x="0" y="798524"/>
                      </a:moveTo>
                      <a:cubicBezTo>
                        <a:pt x="437882" y="397132"/>
                        <a:pt x="875764" y="-4259"/>
                        <a:pt x="1326524" y="34"/>
                      </a:cubicBezTo>
                      <a:cubicBezTo>
                        <a:pt x="1777284" y="4327"/>
                        <a:pt x="2240923" y="414304"/>
                        <a:pt x="2704563" y="824282"/>
                      </a:cubicBezTo>
                    </a:path>
                  </a:pathLst>
                </a:cu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cxnSp>
        <p:nvCxnSpPr>
          <p:cNvPr id="21" name="Straight Arrow Connector 20"/>
          <p:cNvCxnSpPr>
            <a:stCxn id="12" idx="1"/>
          </p:cNvCxnSpPr>
          <p:nvPr/>
        </p:nvCxnSpPr>
        <p:spPr>
          <a:xfrm flipH="1">
            <a:off x="5911403" y="2678827"/>
            <a:ext cx="389" cy="424790"/>
          </a:xfrm>
          <a:prstGeom prst="straightConnector1">
            <a:avLst/>
          </a:prstGeom>
          <a:ln w="19050">
            <a:headEnd type="triangle" w="lg" len="med"/>
            <a:tailEnd type="triangle" w="lg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5600961" y="4257137"/>
            <a:ext cx="2704561" cy="1661374"/>
            <a:chOff x="837129" y="2249487"/>
            <a:chExt cx="2704561" cy="1661374"/>
          </a:xfrm>
        </p:grpSpPr>
        <p:grpSp>
          <p:nvGrpSpPr>
            <p:cNvPr id="23" name="Group 22"/>
            <p:cNvGrpSpPr/>
            <p:nvPr/>
          </p:nvGrpSpPr>
          <p:grpSpPr>
            <a:xfrm>
              <a:off x="856060" y="2249487"/>
              <a:ext cx="2685630" cy="1661374"/>
              <a:chOff x="856060" y="2249487"/>
              <a:chExt cx="2685630" cy="166137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856060" y="2249487"/>
                <a:ext cx="2678805" cy="16613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2" name="Straight Connector 31"/>
              <p:cNvCxnSpPr>
                <a:stCxn id="31" idx="1"/>
              </p:cNvCxnSpPr>
              <p:nvPr/>
            </p:nvCxnSpPr>
            <p:spPr>
              <a:xfrm flipV="1">
                <a:off x="856060" y="3078051"/>
                <a:ext cx="2685630" cy="212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837129" y="2678810"/>
              <a:ext cx="2697736" cy="842852"/>
              <a:chOff x="837128" y="3078051"/>
              <a:chExt cx="2962139" cy="842852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837128" y="3078051"/>
                <a:ext cx="1481069" cy="834986"/>
                <a:chOff x="837128" y="2266648"/>
                <a:chExt cx="2601532" cy="1646389"/>
              </a:xfrm>
            </p:grpSpPr>
            <p:sp>
              <p:nvSpPr>
                <p:cNvPr id="29" name="Freeform 28"/>
                <p:cNvSpPr/>
                <p:nvPr/>
              </p:nvSpPr>
              <p:spPr>
                <a:xfrm>
                  <a:off x="837128" y="2266648"/>
                  <a:ext cx="1300766" cy="824282"/>
                </a:xfrm>
                <a:custGeom>
                  <a:avLst/>
                  <a:gdLst>
                    <a:gd name="connsiteX0" fmla="*/ 0 w 2704563"/>
                    <a:gd name="connsiteY0" fmla="*/ 798524 h 824282"/>
                    <a:gd name="connsiteX1" fmla="*/ 1326524 w 2704563"/>
                    <a:gd name="connsiteY1" fmla="*/ 34 h 824282"/>
                    <a:gd name="connsiteX2" fmla="*/ 2704563 w 2704563"/>
                    <a:gd name="connsiteY2" fmla="*/ 824282 h 824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704563" h="824282">
                      <a:moveTo>
                        <a:pt x="0" y="798524"/>
                      </a:moveTo>
                      <a:cubicBezTo>
                        <a:pt x="437882" y="397132"/>
                        <a:pt x="875764" y="-4259"/>
                        <a:pt x="1326524" y="34"/>
                      </a:cubicBezTo>
                      <a:cubicBezTo>
                        <a:pt x="1777284" y="4327"/>
                        <a:pt x="2240923" y="414304"/>
                        <a:pt x="2704563" y="824282"/>
                      </a:cubicBezTo>
                    </a:path>
                  </a:pathLst>
                </a:cu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 rot="10800000">
                  <a:off x="2137894" y="3088755"/>
                  <a:ext cx="1300766" cy="824282"/>
                </a:xfrm>
                <a:custGeom>
                  <a:avLst/>
                  <a:gdLst>
                    <a:gd name="connsiteX0" fmla="*/ 0 w 2704563"/>
                    <a:gd name="connsiteY0" fmla="*/ 798524 h 824282"/>
                    <a:gd name="connsiteX1" fmla="*/ 1326524 w 2704563"/>
                    <a:gd name="connsiteY1" fmla="*/ 34 h 824282"/>
                    <a:gd name="connsiteX2" fmla="*/ 2704563 w 2704563"/>
                    <a:gd name="connsiteY2" fmla="*/ 824282 h 824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704563" h="824282">
                      <a:moveTo>
                        <a:pt x="0" y="798524"/>
                      </a:moveTo>
                      <a:cubicBezTo>
                        <a:pt x="437882" y="397132"/>
                        <a:pt x="875764" y="-4259"/>
                        <a:pt x="1326524" y="34"/>
                      </a:cubicBezTo>
                      <a:cubicBezTo>
                        <a:pt x="1777284" y="4327"/>
                        <a:pt x="2240923" y="414304"/>
                        <a:pt x="2704563" y="824282"/>
                      </a:cubicBezTo>
                    </a:path>
                  </a:pathLst>
                </a:cu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>
                <a:off x="2318198" y="3085917"/>
                <a:ext cx="1481069" cy="834986"/>
                <a:chOff x="837128" y="2266648"/>
                <a:chExt cx="2601532" cy="1646389"/>
              </a:xfrm>
            </p:grpSpPr>
            <p:sp>
              <p:nvSpPr>
                <p:cNvPr id="27" name="Freeform 26"/>
                <p:cNvSpPr/>
                <p:nvPr/>
              </p:nvSpPr>
              <p:spPr>
                <a:xfrm>
                  <a:off x="837128" y="2266648"/>
                  <a:ext cx="1300766" cy="824282"/>
                </a:xfrm>
                <a:custGeom>
                  <a:avLst/>
                  <a:gdLst>
                    <a:gd name="connsiteX0" fmla="*/ 0 w 2704563"/>
                    <a:gd name="connsiteY0" fmla="*/ 798524 h 824282"/>
                    <a:gd name="connsiteX1" fmla="*/ 1326524 w 2704563"/>
                    <a:gd name="connsiteY1" fmla="*/ 34 h 824282"/>
                    <a:gd name="connsiteX2" fmla="*/ 2704563 w 2704563"/>
                    <a:gd name="connsiteY2" fmla="*/ 824282 h 824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704563" h="824282">
                      <a:moveTo>
                        <a:pt x="0" y="798524"/>
                      </a:moveTo>
                      <a:cubicBezTo>
                        <a:pt x="437882" y="397132"/>
                        <a:pt x="875764" y="-4259"/>
                        <a:pt x="1326524" y="34"/>
                      </a:cubicBezTo>
                      <a:cubicBezTo>
                        <a:pt x="1777284" y="4327"/>
                        <a:pt x="2240923" y="414304"/>
                        <a:pt x="2704563" y="824282"/>
                      </a:cubicBezTo>
                    </a:path>
                  </a:pathLst>
                </a:cu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" name="Freeform 27"/>
                <p:cNvSpPr/>
                <p:nvPr/>
              </p:nvSpPr>
              <p:spPr>
                <a:xfrm rot="10800000">
                  <a:off x="2137894" y="3088755"/>
                  <a:ext cx="1300766" cy="824282"/>
                </a:xfrm>
                <a:custGeom>
                  <a:avLst/>
                  <a:gdLst>
                    <a:gd name="connsiteX0" fmla="*/ 0 w 2704563"/>
                    <a:gd name="connsiteY0" fmla="*/ 798524 h 824282"/>
                    <a:gd name="connsiteX1" fmla="*/ 1326524 w 2704563"/>
                    <a:gd name="connsiteY1" fmla="*/ 34 h 824282"/>
                    <a:gd name="connsiteX2" fmla="*/ 2704563 w 2704563"/>
                    <a:gd name="connsiteY2" fmla="*/ 824282 h 8242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704563" h="824282">
                      <a:moveTo>
                        <a:pt x="0" y="798524"/>
                      </a:moveTo>
                      <a:cubicBezTo>
                        <a:pt x="437882" y="397132"/>
                        <a:pt x="875764" y="-4259"/>
                        <a:pt x="1326524" y="34"/>
                      </a:cubicBezTo>
                      <a:cubicBezTo>
                        <a:pt x="1777284" y="4327"/>
                        <a:pt x="2240923" y="414304"/>
                        <a:pt x="2704563" y="824282"/>
                      </a:cubicBezTo>
                    </a:path>
                  </a:pathLst>
                </a:custGeom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cxnSp>
        <p:nvCxnSpPr>
          <p:cNvPr id="33" name="Straight Arrow Connector 32"/>
          <p:cNvCxnSpPr/>
          <p:nvPr/>
        </p:nvCxnSpPr>
        <p:spPr>
          <a:xfrm flipH="1">
            <a:off x="6583846" y="3089006"/>
            <a:ext cx="389" cy="424790"/>
          </a:xfrm>
          <a:prstGeom prst="straightConnector1">
            <a:avLst/>
          </a:prstGeom>
          <a:ln w="19050">
            <a:headEnd type="triangle" w="lg" len="med"/>
            <a:tailEnd type="triangle" w="lg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7" idx="1"/>
            <a:endCxn id="29" idx="1"/>
          </p:cNvCxnSpPr>
          <p:nvPr/>
        </p:nvCxnSpPr>
        <p:spPr>
          <a:xfrm flipH="1" flipV="1">
            <a:off x="5931755" y="4686477"/>
            <a:ext cx="1348868" cy="7866"/>
          </a:xfrm>
          <a:prstGeom prst="straightConnector1">
            <a:avLst/>
          </a:prstGeom>
          <a:ln w="19050">
            <a:headEnd type="triangle" w="lg" len="med"/>
            <a:tailEnd type="triangle" w="lg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6612612" y="5521447"/>
            <a:ext cx="1348868" cy="7866"/>
          </a:xfrm>
          <a:prstGeom prst="straightConnector1">
            <a:avLst/>
          </a:prstGeom>
          <a:ln w="19050">
            <a:headEnd type="triangle" w="lg" len="med"/>
            <a:tailEnd type="triangle" w="lg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063958" y="2443364"/>
            <a:ext cx="132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amplitude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25699" y="4256757"/>
            <a:ext cx="132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period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‘Seeing’ sound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1" y="2249487"/>
            <a:ext cx="4604582" cy="3541714"/>
          </a:xfrm>
        </p:spPr>
        <p:txBody>
          <a:bodyPr/>
          <a:lstStyle/>
          <a:p>
            <a:r>
              <a:rPr lang="en-GB" dirty="0" smtClean="0"/>
              <a:t>Changing the volume of a sound will change the amplitude –</a:t>
            </a:r>
          </a:p>
          <a:p>
            <a:pPr lvl="1"/>
            <a:r>
              <a:rPr lang="en-GB" dirty="0" smtClean="0"/>
              <a:t>LOUD sounds have a larger amplitude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QUIET sounds have a smaller amplitude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5599929" y="2249487"/>
            <a:ext cx="2685630" cy="1661374"/>
            <a:chOff x="856060" y="2249487"/>
            <a:chExt cx="2685630" cy="1661374"/>
          </a:xfrm>
        </p:grpSpPr>
        <p:sp>
          <p:nvSpPr>
            <p:cNvPr id="13" name="Rectangle 12"/>
            <p:cNvSpPr/>
            <p:nvPr/>
          </p:nvSpPr>
          <p:spPr>
            <a:xfrm>
              <a:off x="856060" y="2249487"/>
              <a:ext cx="2678805" cy="166137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>
              <a:stCxn id="13" idx="1"/>
            </p:cNvCxnSpPr>
            <p:nvPr/>
          </p:nvCxnSpPr>
          <p:spPr>
            <a:xfrm flipV="1">
              <a:off x="856060" y="3078051"/>
              <a:ext cx="2685630" cy="21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580998" y="2249487"/>
            <a:ext cx="2697736" cy="1661374"/>
            <a:chOff x="837128" y="3078051"/>
            <a:chExt cx="2962139" cy="842852"/>
          </a:xfrm>
        </p:grpSpPr>
        <p:grpSp>
          <p:nvGrpSpPr>
            <p:cNvPr id="7" name="Group 6"/>
            <p:cNvGrpSpPr/>
            <p:nvPr/>
          </p:nvGrpSpPr>
          <p:grpSpPr>
            <a:xfrm>
              <a:off x="837128" y="3078051"/>
              <a:ext cx="1481069" cy="834986"/>
              <a:chOff x="837128" y="2266648"/>
              <a:chExt cx="2601532" cy="1646389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837128" y="2266648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Freeform 11"/>
              <p:cNvSpPr/>
              <p:nvPr/>
            </p:nvSpPr>
            <p:spPr>
              <a:xfrm rot="10800000">
                <a:off x="2137894" y="3088755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318198" y="3085917"/>
              <a:ext cx="1481069" cy="834986"/>
              <a:chOff x="837128" y="2266648"/>
              <a:chExt cx="2601532" cy="1646389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837128" y="2266648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Freeform 9"/>
              <p:cNvSpPr/>
              <p:nvPr/>
            </p:nvSpPr>
            <p:spPr>
              <a:xfrm rot="10800000">
                <a:off x="2137894" y="3088755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5599929" y="4069977"/>
            <a:ext cx="2685630" cy="1661374"/>
            <a:chOff x="856060" y="2249487"/>
            <a:chExt cx="2685630" cy="1661374"/>
          </a:xfrm>
        </p:grpSpPr>
        <p:sp>
          <p:nvSpPr>
            <p:cNvPr id="16" name="Rectangle 15"/>
            <p:cNvSpPr/>
            <p:nvPr/>
          </p:nvSpPr>
          <p:spPr>
            <a:xfrm>
              <a:off x="856060" y="2249487"/>
              <a:ext cx="2678805" cy="166137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" name="Straight Connector 16"/>
            <p:cNvCxnSpPr>
              <a:stCxn id="16" idx="1"/>
            </p:cNvCxnSpPr>
            <p:nvPr/>
          </p:nvCxnSpPr>
          <p:spPr>
            <a:xfrm flipV="1">
              <a:off x="856060" y="3078051"/>
              <a:ext cx="2685630" cy="21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599929" y="4653438"/>
            <a:ext cx="2697736" cy="476771"/>
            <a:chOff x="837128" y="3078051"/>
            <a:chExt cx="2962139" cy="842852"/>
          </a:xfrm>
        </p:grpSpPr>
        <p:grpSp>
          <p:nvGrpSpPr>
            <p:cNvPr id="19" name="Group 18"/>
            <p:cNvGrpSpPr/>
            <p:nvPr/>
          </p:nvGrpSpPr>
          <p:grpSpPr>
            <a:xfrm>
              <a:off x="837128" y="3078051"/>
              <a:ext cx="1481069" cy="834986"/>
              <a:chOff x="837128" y="2266648"/>
              <a:chExt cx="2601532" cy="1646389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837128" y="2266648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Freeform 23"/>
              <p:cNvSpPr/>
              <p:nvPr/>
            </p:nvSpPr>
            <p:spPr>
              <a:xfrm rot="10800000">
                <a:off x="2137894" y="3088755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318198" y="3085917"/>
              <a:ext cx="1481069" cy="834986"/>
              <a:chOff x="837128" y="2266648"/>
              <a:chExt cx="2601532" cy="1646389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837128" y="2266648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Freeform 21"/>
              <p:cNvSpPr/>
              <p:nvPr/>
            </p:nvSpPr>
            <p:spPr>
              <a:xfrm rot="10800000">
                <a:off x="2137894" y="3088755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0943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GB" dirty="0"/>
              <a:t>‘Seeing’ sound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56061" y="2249487"/>
            <a:ext cx="4604582" cy="3541714"/>
          </a:xfrm>
        </p:spPr>
        <p:txBody>
          <a:bodyPr/>
          <a:lstStyle/>
          <a:p>
            <a:r>
              <a:rPr lang="en-GB" dirty="0" smtClean="0"/>
              <a:t>Changing the frequency of a sound will change the period –</a:t>
            </a:r>
          </a:p>
          <a:p>
            <a:pPr lvl="1"/>
            <a:r>
              <a:rPr lang="en-GB" dirty="0" smtClean="0"/>
              <a:t>LOW sounds have a longer period (fewer waves on screen)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HIGH sounds have a shorter period (more waves on screen)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5599929" y="4069977"/>
            <a:ext cx="2685630" cy="1661374"/>
            <a:chOff x="856060" y="2249487"/>
            <a:chExt cx="2685630" cy="1661374"/>
          </a:xfrm>
        </p:grpSpPr>
        <p:sp>
          <p:nvSpPr>
            <p:cNvPr id="17" name="Rectangle 16"/>
            <p:cNvSpPr/>
            <p:nvPr/>
          </p:nvSpPr>
          <p:spPr>
            <a:xfrm>
              <a:off x="856060" y="2249487"/>
              <a:ext cx="2678805" cy="166137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Straight Connector 17"/>
            <p:cNvCxnSpPr>
              <a:stCxn id="17" idx="1"/>
            </p:cNvCxnSpPr>
            <p:nvPr/>
          </p:nvCxnSpPr>
          <p:spPr>
            <a:xfrm flipV="1">
              <a:off x="856060" y="3078051"/>
              <a:ext cx="2685630" cy="21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618860" y="2249487"/>
            <a:ext cx="2685630" cy="1661374"/>
            <a:chOff x="856060" y="2249487"/>
            <a:chExt cx="2685630" cy="1661374"/>
          </a:xfrm>
        </p:grpSpPr>
        <p:sp>
          <p:nvSpPr>
            <p:cNvPr id="35" name="Rectangle 34"/>
            <p:cNvSpPr/>
            <p:nvPr/>
          </p:nvSpPr>
          <p:spPr>
            <a:xfrm>
              <a:off x="856060" y="2249487"/>
              <a:ext cx="2678805" cy="166137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Connector 35"/>
            <p:cNvCxnSpPr>
              <a:stCxn id="35" idx="1"/>
            </p:cNvCxnSpPr>
            <p:nvPr/>
          </p:nvCxnSpPr>
          <p:spPr>
            <a:xfrm flipV="1">
              <a:off x="856060" y="3078051"/>
              <a:ext cx="2685630" cy="21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5599928" y="2665931"/>
            <a:ext cx="2678805" cy="834986"/>
            <a:chOff x="837128" y="2266648"/>
            <a:chExt cx="2601532" cy="1646389"/>
          </a:xfrm>
        </p:grpSpPr>
        <p:sp>
          <p:nvSpPr>
            <p:cNvPr id="33" name="Freeform 32"/>
            <p:cNvSpPr/>
            <p:nvPr/>
          </p:nvSpPr>
          <p:spPr>
            <a:xfrm>
              <a:off x="837128" y="2266648"/>
              <a:ext cx="1300766" cy="824282"/>
            </a:xfrm>
            <a:custGeom>
              <a:avLst/>
              <a:gdLst>
                <a:gd name="connsiteX0" fmla="*/ 0 w 2704563"/>
                <a:gd name="connsiteY0" fmla="*/ 798524 h 824282"/>
                <a:gd name="connsiteX1" fmla="*/ 1326524 w 2704563"/>
                <a:gd name="connsiteY1" fmla="*/ 34 h 824282"/>
                <a:gd name="connsiteX2" fmla="*/ 2704563 w 2704563"/>
                <a:gd name="connsiteY2" fmla="*/ 824282 h 82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04563" h="824282">
                  <a:moveTo>
                    <a:pt x="0" y="798524"/>
                  </a:moveTo>
                  <a:cubicBezTo>
                    <a:pt x="437882" y="397132"/>
                    <a:pt x="875764" y="-4259"/>
                    <a:pt x="1326524" y="34"/>
                  </a:cubicBezTo>
                  <a:cubicBezTo>
                    <a:pt x="1777284" y="4327"/>
                    <a:pt x="2240923" y="414304"/>
                    <a:pt x="2704563" y="824282"/>
                  </a:cubicBezTo>
                </a:path>
              </a:pathLst>
            </a:cu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Freeform 33"/>
            <p:cNvSpPr/>
            <p:nvPr/>
          </p:nvSpPr>
          <p:spPr>
            <a:xfrm rot="10800000">
              <a:off x="2137894" y="3088755"/>
              <a:ext cx="1300766" cy="824282"/>
            </a:xfrm>
            <a:custGeom>
              <a:avLst/>
              <a:gdLst>
                <a:gd name="connsiteX0" fmla="*/ 0 w 2704563"/>
                <a:gd name="connsiteY0" fmla="*/ 798524 h 824282"/>
                <a:gd name="connsiteX1" fmla="*/ 1326524 w 2704563"/>
                <a:gd name="connsiteY1" fmla="*/ 34 h 824282"/>
                <a:gd name="connsiteX2" fmla="*/ 2704563 w 2704563"/>
                <a:gd name="connsiteY2" fmla="*/ 824282 h 82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04563" h="824282">
                  <a:moveTo>
                    <a:pt x="0" y="798524"/>
                  </a:moveTo>
                  <a:cubicBezTo>
                    <a:pt x="437882" y="397132"/>
                    <a:pt x="875764" y="-4259"/>
                    <a:pt x="1326524" y="34"/>
                  </a:cubicBezTo>
                  <a:cubicBezTo>
                    <a:pt x="1777284" y="4327"/>
                    <a:pt x="2240923" y="414304"/>
                    <a:pt x="2704563" y="824282"/>
                  </a:cubicBezTo>
                </a:path>
              </a:pathLst>
            </a:cu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603342" y="4471371"/>
            <a:ext cx="2675392" cy="852161"/>
            <a:chOff x="5603342" y="4471371"/>
            <a:chExt cx="2774366" cy="852161"/>
          </a:xfrm>
        </p:grpSpPr>
        <p:grpSp>
          <p:nvGrpSpPr>
            <p:cNvPr id="37" name="Group 36"/>
            <p:cNvGrpSpPr/>
            <p:nvPr/>
          </p:nvGrpSpPr>
          <p:grpSpPr>
            <a:xfrm>
              <a:off x="5603342" y="4477815"/>
              <a:ext cx="462607" cy="834986"/>
              <a:chOff x="837128" y="2266648"/>
              <a:chExt cx="2601532" cy="1646389"/>
            </a:xfrm>
          </p:grpSpPr>
          <p:sp>
            <p:nvSpPr>
              <p:cNvPr id="38" name="Freeform 37"/>
              <p:cNvSpPr/>
              <p:nvPr/>
            </p:nvSpPr>
            <p:spPr>
              <a:xfrm>
                <a:off x="837128" y="2266648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Freeform 38"/>
              <p:cNvSpPr/>
              <p:nvPr/>
            </p:nvSpPr>
            <p:spPr>
              <a:xfrm rot="10800000">
                <a:off x="2137894" y="3088755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064838" y="4475667"/>
              <a:ext cx="462607" cy="834986"/>
              <a:chOff x="837128" y="2266648"/>
              <a:chExt cx="2601532" cy="1646389"/>
            </a:xfrm>
          </p:grpSpPr>
          <p:sp>
            <p:nvSpPr>
              <p:cNvPr id="41" name="Freeform 40"/>
              <p:cNvSpPr/>
              <p:nvPr/>
            </p:nvSpPr>
            <p:spPr>
              <a:xfrm>
                <a:off x="837128" y="2266648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Freeform 41"/>
              <p:cNvSpPr/>
              <p:nvPr/>
            </p:nvSpPr>
            <p:spPr>
              <a:xfrm rot="10800000">
                <a:off x="2137894" y="3088755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6528472" y="4488546"/>
              <a:ext cx="462607" cy="834986"/>
              <a:chOff x="837128" y="2266648"/>
              <a:chExt cx="2601532" cy="1646389"/>
            </a:xfrm>
          </p:grpSpPr>
          <p:sp>
            <p:nvSpPr>
              <p:cNvPr id="44" name="Freeform 43"/>
              <p:cNvSpPr/>
              <p:nvPr/>
            </p:nvSpPr>
            <p:spPr>
              <a:xfrm>
                <a:off x="837128" y="2266648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10800000">
                <a:off x="2137894" y="3088755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989968" y="4486398"/>
              <a:ext cx="462607" cy="834986"/>
              <a:chOff x="837128" y="2266648"/>
              <a:chExt cx="2601532" cy="1646389"/>
            </a:xfrm>
          </p:grpSpPr>
          <p:sp>
            <p:nvSpPr>
              <p:cNvPr id="47" name="Freeform 46"/>
              <p:cNvSpPr/>
              <p:nvPr/>
            </p:nvSpPr>
            <p:spPr>
              <a:xfrm>
                <a:off x="837128" y="2266648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Freeform 47"/>
              <p:cNvSpPr/>
              <p:nvPr/>
            </p:nvSpPr>
            <p:spPr>
              <a:xfrm rot="10800000">
                <a:off x="2137894" y="3088755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7453605" y="4473519"/>
              <a:ext cx="462607" cy="834986"/>
              <a:chOff x="837128" y="2266648"/>
              <a:chExt cx="2601532" cy="1646389"/>
            </a:xfrm>
          </p:grpSpPr>
          <p:sp>
            <p:nvSpPr>
              <p:cNvPr id="56" name="Freeform 55"/>
              <p:cNvSpPr/>
              <p:nvPr/>
            </p:nvSpPr>
            <p:spPr>
              <a:xfrm>
                <a:off x="837128" y="2266648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Freeform 56"/>
              <p:cNvSpPr/>
              <p:nvPr/>
            </p:nvSpPr>
            <p:spPr>
              <a:xfrm rot="10800000">
                <a:off x="2137894" y="3088755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7915101" y="4471371"/>
              <a:ext cx="462607" cy="834986"/>
              <a:chOff x="837128" y="2266648"/>
              <a:chExt cx="2601532" cy="1646389"/>
            </a:xfrm>
          </p:grpSpPr>
          <p:sp>
            <p:nvSpPr>
              <p:cNvPr id="59" name="Freeform 58"/>
              <p:cNvSpPr/>
              <p:nvPr/>
            </p:nvSpPr>
            <p:spPr>
              <a:xfrm>
                <a:off x="837128" y="2266648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0" name="Freeform 59"/>
              <p:cNvSpPr/>
              <p:nvPr/>
            </p:nvSpPr>
            <p:spPr>
              <a:xfrm rot="10800000">
                <a:off x="2137894" y="3088755"/>
                <a:ext cx="1300766" cy="824282"/>
              </a:xfrm>
              <a:custGeom>
                <a:avLst/>
                <a:gdLst>
                  <a:gd name="connsiteX0" fmla="*/ 0 w 2704563"/>
                  <a:gd name="connsiteY0" fmla="*/ 798524 h 824282"/>
                  <a:gd name="connsiteX1" fmla="*/ 1326524 w 2704563"/>
                  <a:gd name="connsiteY1" fmla="*/ 34 h 824282"/>
                  <a:gd name="connsiteX2" fmla="*/ 2704563 w 2704563"/>
                  <a:gd name="connsiteY2" fmla="*/ 824282 h 824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4563" h="824282">
                    <a:moveTo>
                      <a:pt x="0" y="798524"/>
                    </a:moveTo>
                    <a:cubicBezTo>
                      <a:pt x="437882" y="397132"/>
                      <a:pt x="875764" y="-4259"/>
                      <a:pt x="1326524" y="34"/>
                    </a:cubicBezTo>
                    <a:cubicBezTo>
                      <a:pt x="1777284" y="4327"/>
                      <a:pt x="2240923" y="414304"/>
                      <a:pt x="2704563" y="824282"/>
                    </a:cubicBezTo>
                  </a:path>
                </a:pathLst>
              </a:cu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04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523</TotalTime>
  <Words>350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</vt:lpstr>
      <vt:lpstr>S3 INNOVATION</vt:lpstr>
      <vt:lpstr>Starter – recall &amp; revise</vt:lpstr>
      <vt:lpstr>Lesson TITLE: properties of SOUND</vt:lpstr>
      <vt:lpstr>SOUND - revision</vt:lpstr>
      <vt:lpstr>SOUND - revision</vt:lpstr>
      <vt:lpstr>‘Seeing’ sound </vt:lpstr>
      <vt:lpstr>‘Seeing’ sound </vt:lpstr>
      <vt:lpstr>‘Seeing’ sound </vt:lpstr>
      <vt:lpstr>‘Seeing’ sound </vt:lpstr>
      <vt:lpstr>VIDEO LINKS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 INNOVATION</dc:title>
  <dc:creator>Mr D Burrett</dc:creator>
  <cp:lastModifiedBy>Mr D Burrett</cp:lastModifiedBy>
  <cp:revision>28</cp:revision>
  <dcterms:created xsi:type="dcterms:W3CDTF">2015-05-07T08:27:20Z</dcterms:created>
  <dcterms:modified xsi:type="dcterms:W3CDTF">2015-05-13T14:25:06Z</dcterms:modified>
</cp:coreProperties>
</file>