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ctiveX/activeX1.xml" ContentType="application/vnd.ms-office.activeX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0" r:id="rId6"/>
    <p:sldId id="262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 standalone="no"?>
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05-11T10:07:20.39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1600 0,'0'31,"0"-31,-32 32,32-32,0 31,-31-31,0 0,31 31,0-31,-32 32,32-1,0-31,-31 31,31-31,0 0,-31 0,31 32,-32-32,32 31,0 0,0-31,-31 32,31-32,0 31,0-31,0 32,-31-32,31 31,0-31,-32 0,32 31,0-31,0 32,0-1,0-31,-31 0,31 31,0-31,0 32,0-1,0-31,0 31,-32-31,32 63,0-63,-31 31,31 1,0-1,0-31,0 32,0-1,-31 0,31-31,0 32,0-1,0 0,-32 1,32-1,0 0,0 1,0-1,-31 32,31-63,0 31,0-31,0 32,0-32,-31 31,31 0,0-31,0 32,0-32,0 31,0 0,0-31,0 32,0-1,-32 0,32-31,0 32,0-32,0 31,0-31,0 31,0 1,0-32,0 31,0 1,0-1,-31 0,31 1,0-1,-31 0,31 1,0-1,0 0,0 1,0-32,0 31,0 1,0-1,0-31,-32 31,32 1,0-1,0-31,0 63,0-32,0-31,0 31,0 1,0-1,0 0,0 1,0-32,0 31,0 1,0-1,0 0,-31-31,31 32,0-1,0 0,0 1,0-1,0-31,0 31,0-31,0 32,0-1,0-31,0 31,0-31,0 32,0-1,0 1,0-32,0 31,0 0,0 1,0-1,0 0,0-31,0 32,0-1,0 0,0 1,0-32,0 62,0-62,0 32,0-1,0 1,0-1,0-31,0 31,0 1,0-32,0 31,0-31,0 31,0 1,0-1,0-31,0 31,0 1,0-1,0 0,0 1,0-1,0 1,0-1,0-31,0 31,0 1,0-1,0-31,0 31,0 1,0-1,0-31,0 31,0 1,0-1,0-31,0 31,0 1,0-1,0 1,0-1,0 0,0-31,0 32,0 30,0-62,0 63,0-32,0 1,0-1,0 1,0-1,-32 0,32 1,0 30,0-62,0 32,0-32,0 31,0-31,0 31,0 1,0-1,0-31,0 31,0 1,0-32,-31 31,31-31,0 32,0-1,0-31,0 31,0-31,0 32,-31-32,31 31,0 0,-32-31,32 0,0 32,0-32,0 31,-31 0,31-31,0 0,0 32,0-32,-31 31,31-31,-32 0,32 31,0 1,0-32,0 0,0 31,-31-31,31 32,0-1,-31-31,31 31,0-31,0 32,-32-32,32 0,-31 31,31 0,0-31,0 32,-31-32,31 0,0 31,-32 0,1-31,31 32,0-32,-32 0,32 31,-31-31,31 31,-31 1,-1-32,32 0,0 0,-31 31,31-31,-31 0,31 32,-32-32,32 0,0 0,-31 31,31-31,0 31,-31-31,31 0,0 0,-32 32,1-32,31 0,0 0,0 31,-31-31,31 31,0-31,0 0,-32 0,32 32,-31-32,31 31,0-31,0 0,-32 31,32 1,0-32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05-11T10:07:25.94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2,'0'0,"31"0,0 0,-31 0,32 0,-32 0,31 0,0 0,-31 0,32 0,-32 0,31 0,-31 0,32 0,-1 0,-31 0,31 0,-31 0,32 0,-1 0,-31 0,31 0,-31 0,32 32,-32-32,31 0,0 0,-31 0,32 0,-32 0,31 0,0 0,-31 0,32 0,-32 0,31 0,-31 0,32 0,-1 0,-31 0,31 0,-31 0,32 0,-1 0,-31 0,31 0,-31 0,32 0,-32 0,31 0,0 0,-31 0,32 0,-32 0,31 0,0 0,-31 0,32 31,-32-31,31 0,-31 0,32 0,-1 0,-31 0,31 0,-31 0,32 0,-1 0,-31 0,31 0,-31 0,0 0,32 0,-32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05-11T10:12:19.46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0,'0'0,"26"0,-26 0,26 0,-26 26,26-26,-26 0,0 0,27 0,-1 27,-26-27,0 26,26-26,-26 0,26 0,0 26,-26-26,26 26,-26 0,0-26,0 0,27 27,-27-27,0 26,26-26,-26 0,26 0,-26 26,0 0,0-26,0 0,26 0,-26 26,0-26,0 0,0 26,26-26,-26 27,27-27,-27 26,0-26,0 26,26-26,-26 0,0 0,0 26,0 0,0-26,26 0,-26 27,0-27,0 26,0 0,26-26,-26 0,0 26,26-26,-26 0,0 26,0-26,0 26,0 1,26-27,-26 26,0-26,0 26,27 0,-27 0,0-26,26 53,-26-53,0 26,0 0,26 0,-26-26,0 27,0-27,0 26,26 0,-26-26,0 26,0-26,26 0,-26 26,0 0,0-26,0 27,0-27,0 26,0-26,0 26,0 0,0-26,0 26,27-26,-27 27,0-1,0 0,0-26,0 0,0 26,0 0,26-26,-26 0,0 27,0-27,0 26,0-26,0 26,26-26,-26 26,0-26,26 26,-26-26,0 26,0 1,0-27,0 26,0-26,26 26,-26-26,0 26,0 0,0-26,0 27,27-27,-27 0,0 26,0-26,26 0,-26 26,0 0,0-26,0 26,0-26,26 26,-26 1,0-27,0 0,0 26,0-26,26 0,-26 26,0-26,0 26,0-26,26 26,-26-26,0 27,26-27,-26 26,0 0,0-26,0 26,27 0,-27 1,0-27,26 26,-26 0,0 0,26-26,-26 26,0-26,0 26,0 1,26-27,-26 26,0-26,0 26,0-26,0 26,26-26,-26 26,27-26,-27 0,0 27,0-27,0 26,26 0,-26-26,0 26,26-26,-26 26,0-26,0 26,26 1,-26-27,26 0,-26 26,0-26,0 26,26 0,-26-26,0 0,0 26,27-26,-27 27,26-27,-26 26,0 0,26-26,-26 26,0-26,0 26,26 1,-26-27,0 0,0 26,26-26,-26 0,0 26,27-26,-27 26,0-26,0 26,26-26,-26 0,0 0,26 26,0-26,-26 0,0 27,26-27,-26 0,27 0,-27 0,26 0,0 0</inkml:trace>
  <inkml:trace contextRef="#ctx0" brushRef="#br0" timeOffset="4370">1571 4007,'-26'0,"26"26,-26-26,-1 0,27 0,-26 0,26 0,-26 0,0 0,26 26,0-26,-26 0,26 0,-27 0,27 0,0 26,-26-26,0 0,26 26,0-26,0 27,-26-27,26 0,0 26,0-26,-26 0,26 26,-27 0,27-26,0 26,-26-26,26 0,0 0,0 26,0-26,-26 0,26 27,0-27,0 26,-26-26,26 26,-26-26,26 0,0 26,0 0,-26-26,26 27,0-27,0 26,-27-26,27 26,0 0,-26-26,26 26,0-26,0 27,0-27,-26 26,26 0,0-26,0 26,0-26,-26 52,26-52,-26 53,26-27,-27 0,1 27,26-27,0 0,0 0,-26 0,0 0,26-26,0 27,0-1,0-26,0 26,0-26,0 26,-26-26,26 26,0-26,0 27,0-27,0 52,0-52,0 26,0-26,0 26,0-26,0 27,0-1,0-26,0 26,0-26,0 26,0 0,0-26,0 26,0-26,0 27,-26-27,26 26,0 0,0-26,0 26,0-26,0 26,-27 1,27-1,-26 0,26 0,0 26,0-25,0-1,0 0,-26 0,26 0,0 1,0-27,0 26,-26-26,26 26,0 0,0 0,0-26,0 27,0-27,0 26,-26 0,26-26,0 26,0-26,0 0,0 26,-27-26,27 26,0 1,-26-27,26 0,0 26,0-26,-26 0,26 26,0 0,0-26,0 0,-26 0,26 26,0-26,-26 0,26 27,0-27,0 26,-27-26,27 26,0-26,0 0,-26 26,26-26,0 0,-26 0,26 26,-26-26,26 27,-26-27,26 0,0 0,-26 0,26 26,-27-26,27 0,-26 0,26 0,-26 26,26-26,-26 0,26 0,-26 0,26 0,0 26,-27-26,27 0,-26 26,0-26,26 0,-26 0,26 0,0 26,-26-26,26 0,-26 0,-1 0,27 0,-26 0,26 27,0-27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05-11T10:12:29.27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0,'26'0,"-26"0,26 0,-26 0,0 0,27 0,-27 0,26 0,0 0,-26 0,26 0,-26 0,26 0,1 0,-27 0,0 0,26 26,-26-26,26 0,-26 27,26-27,0 26,-26 0,0-26,27 0,-27 26,0-26,26 26,0-26,-26 26,0 1,26-27,-26 26,0-26,26 52,-26-52,0 26,26-26,-26 27,27-1,-27-26,0 26,0-26,0 26,26-26,-26 0,0 26,0 1,0-27,0 26,0-26,26 26,-26 0,0-26,0 26,26-26,-26 26,0 1,0-1,0-26,0 26,0 0,0 0,26 1,-26-1,0-26,0 26,0 0,0 0,0 0,27-26,-27 53,0-53,0 26,0-26,26 26,-26 0,0-26,0 27,0-27,0 26,0-26,0 26,0 0,0-26,0 26,0-26,0 0,0 27,0-1,0-26,0 26,0-26,0 26,0-26,0 26,0 0,0-26,0 27,0-27,0 52,0-52,0 26,0-26,0 53,0-53,0 26,0-26,0 26,26-26,-26 0,0 26,0 0,0-26,0 26,0-26,0 27,0-1,0-26,0 26,0-26,0 26,0-26,0 26,0 1,0-27,0 26,0-26,0 0,0 26,0 0,0-26,0 26,26-26,-26 27,0-27,0 26,0 0,0-26,0 26,0-26,0 26,26 0,-26-26,0 27,0-27,0 26,0-26,27 0,-27 26,0 0,0-26,0 26,0-26,0 27,0-1,26-26,-26 26,0-26,0 26,0-26,0 26,26 0,-26-26,0 27,0-27,26 0,-26 26,0 0,0-26,0 26,0-26,0 26,0-26,26 27,-26-1,0-26,0 26,0-26,0 26,26 0,-26-26,0 27,0-27,27 0,-27 26,0-26,26 0,-26 26,0-26,0 26,0-26,26 0,-26 26,0-26,0 0,26 0,-26 26,26-26,-26 0,0 0,0 27,27-27,-27 26,26-26,-26 26,0-26,0 0,26 0,-26 26,26-26,-26 26,0-26,0 0,26 0,-26 27,0-27,0 0,26 0,1 0,-27 0,26 26,-26-26,26 0,-26 0,26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881B1C-2066-4698-8739-19E85BEA5A87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109740-16A4-4B90-9785-C19C4B479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2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F5272B-0F28-4A1F-8822-02DC4045F6CA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184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2BA136-2626-40D5-AF4F-EDAFD464F7C8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830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713503-C6FF-4195-92C5-CC8F9E40B68D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643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/>
          </a:extLst>
        </p:spPr>
      </p:pic>
      <p:grpSp>
        <p:nvGrpSpPr>
          <p:cNvPr id="5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1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2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4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5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8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0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3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6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8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0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2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6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7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9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0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2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4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7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9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2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3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6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8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5800725" y="54102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5C8EA-461F-458A-8F29-B9ACF2571F76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8" y="5410200"/>
            <a:ext cx="3843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275" y="5410200"/>
            <a:ext cx="5794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03F6B-24F7-4FA7-93C4-C543FB0A05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E9CDE-A404-48F7-AB9A-33B32261CDED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700C2-06E4-4834-BAF8-4351D6A80E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49C7-BED2-439D-ACA8-14CE67732BB2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ED21-CAC2-4372-9144-B12F1B3B59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1"/>
          <p:cNvSpPr txBox="1"/>
          <p:nvPr/>
        </p:nvSpPr>
        <p:spPr>
          <a:xfrm>
            <a:off x="696913" y="7191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2"/>
          <p:cNvSpPr txBox="1"/>
          <p:nvPr/>
        </p:nvSpPr>
        <p:spPr>
          <a:xfrm>
            <a:off x="7816850" y="2765425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5BE57-BEFC-4CCA-A302-2D1E5FBBB8A4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AEA32-1BCE-497E-8D96-5046438E6C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75CF2-2597-4E04-86DF-9C85D24291B3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C6A59-DE8F-47F8-9B85-ED439D65AB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2D01B-74D1-41D5-B977-A3712CCC8F99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80294-3DC9-48BE-B3E7-5630579175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E3BE0-95EC-48E7-B9D4-ACD3D0DB6201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9647B-9B66-43AF-AC94-F11DA7B1F2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A09B-26C8-4A6B-965F-503E6C8A1A3E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D0296-F8CC-4E79-B6BF-1058F9A2D3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DDBD-64D9-489E-8F93-DA11C1B18D1A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88280-0316-49DD-A7C1-E07463E532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663" y="619125"/>
            <a:ext cx="7429500" cy="1477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55663" y="2249488"/>
            <a:ext cx="7429500" cy="354171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763" y="5883275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5841-9E56-484A-B2FD-568A5A757188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5663" y="5883275"/>
            <a:ext cx="4679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313" y="5883275"/>
            <a:ext cx="577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443B3-A92C-46FB-B637-F4B449484E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BCBA-380A-4F7C-8EF8-738B40EDB400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CC95A-0B94-4834-AA96-11C420D881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23359-1D48-493C-BEE6-3FC0F0D446A0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70B5F-08D3-4094-99EF-BD65727BF1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F5221-91B6-44F2-A63D-DDE00C885AAB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B4F61-3F11-45A1-959D-F612F0A1EC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A5B8-136C-45D1-BE3A-7E0C3B0D383E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F90B2-76C9-4B3F-911E-03B2DB7593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7A1AA-5C3A-4B55-9CDF-0A58CAB9781A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0CF70-FAB1-41AD-A297-0E96D3222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7600-84F9-48BF-8C24-B495DA3A03A2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9B5CD-25A8-489F-80D7-07E30F2157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B60-44CC-47F0-AFAF-846F280A1F39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0FCCB-7EC0-4D0E-A725-D877717141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defRPr lang="en-US"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19EA3-AD2D-4B83-8476-F58DFEC89BC0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81B3F-0855-4FA5-BC44-A483B87A71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/>
          </a:extLst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14288" y="0"/>
            <a:ext cx="9042401" cy="6858000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5663" y="619125"/>
            <a:ext cx="7429500" cy="147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5663" y="2249488"/>
            <a:ext cx="7429500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763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D75A5E-2D2C-420F-82A4-F26CE560E507}" type="datetimeFigureOut">
              <a:rPr lang="en-GB"/>
              <a:pPr>
                <a:defRPr/>
              </a:pPr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663" y="5883275"/>
            <a:ext cx="4679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313" y="5883275"/>
            <a:ext cx="577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5A9CB6-708E-4A66-99D3-8A0188839E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1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22" r:id="rId11"/>
    <p:sldLayoutId id="2147483734" r:id="rId12"/>
    <p:sldLayoutId id="2147483721" r:id="rId13"/>
    <p:sldLayoutId id="2147483720" r:id="rId14"/>
    <p:sldLayoutId id="2147483735" r:id="rId15"/>
    <p:sldLayoutId id="2147483719" r:id="rId16"/>
    <p:sldLayoutId id="2147483718" r:id="rId17"/>
    <p:sldLayoutId id="2147483732" r:id="rId1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SzPct val="12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customXml" Target="../ink/ink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customXml" Target="../ink/ink4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4475" cy="2387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S3 INNOVATION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4475" cy="1655762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Electronics</a:t>
            </a:r>
          </a:p>
        </p:txBody>
      </p:sp>
      <p:grpSp>
        <p:nvGrpSpPr>
          <p:cNvPr id="20483" name="Group 5"/>
          <p:cNvGrpSpPr>
            <a:grpSpLocks/>
          </p:cNvGrpSpPr>
          <p:nvPr/>
        </p:nvGrpSpPr>
        <p:grpSpPr bwMode="auto">
          <a:xfrm>
            <a:off x="0" y="6267450"/>
            <a:ext cx="9134475" cy="590550"/>
            <a:chOff x="0" y="6267450"/>
            <a:chExt cx="9135114" cy="590550"/>
          </a:xfrm>
        </p:grpSpPr>
        <p:pic>
          <p:nvPicPr>
            <p:cNvPr id="20484" name="Picture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543675"/>
              <a:ext cx="89820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5" name="Picture 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93789" y="6267450"/>
              <a:ext cx="44132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663" y="619125"/>
            <a:ext cx="7429500" cy="1477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Lesson TITLE: Electronics</a:t>
            </a:r>
          </a:p>
        </p:txBody>
      </p:sp>
      <p:graphicFrame>
        <p:nvGraphicFramePr>
          <p:cNvPr id="22548" name="Group 20"/>
          <p:cNvGraphicFramePr>
            <a:graphicFrameLocks noGrp="1"/>
          </p:cNvGraphicFramePr>
          <p:nvPr>
            <p:ph idx="1"/>
          </p:nvPr>
        </p:nvGraphicFramePr>
        <p:xfrm>
          <a:off x="688975" y="2301875"/>
          <a:ext cx="7429500" cy="3760470"/>
        </p:xfrm>
        <a:graphic>
          <a:graphicData uri="http://schemas.openxmlformats.org/drawingml/2006/table">
            <a:tbl>
              <a:tblPr/>
              <a:tblGrid>
                <a:gridCol w="74295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Learning Intention: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A0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Logic Gates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Activity: Using NOT and AND gates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Success Criteria: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All – Be able to describe how these logic gates work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Most – Design a scenario where they could be used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Some – Draw truth tables for these logic gates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22544" name="Group 3"/>
          <p:cNvGrpSpPr>
            <a:grpSpLocks/>
          </p:cNvGrpSpPr>
          <p:nvPr/>
        </p:nvGrpSpPr>
        <p:grpSpPr bwMode="auto">
          <a:xfrm>
            <a:off x="0" y="6267450"/>
            <a:ext cx="9134475" cy="590550"/>
            <a:chOff x="0" y="6267450"/>
            <a:chExt cx="9135114" cy="590550"/>
          </a:xfrm>
        </p:grpSpPr>
        <p:pic>
          <p:nvPicPr>
            <p:cNvPr id="22545" name="Picture 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543675"/>
              <a:ext cx="89820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93789" y="6267450"/>
              <a:ext cx="44132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GB" cap="none" smtClean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9702" name="ShockwaveFlash1" r:id="rId2" imgW="7473960" imgH="5562720"/>
        </mc:Choice>
        <mc:Fallback>
          <p:control name="ShockwaveFlash1" r:id="rId2" imgW="7473960" imgH="556272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720725" y="601663"/>
                  <a:ext cx="7473950" cy="556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Logic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855663" y="1820863"/>
            <a:ext cx="7429500" cy="40608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dirty="0" smtClean="0"/>
              <a:t>In electronics </a:t>
            </a:r>
            <a:r>
              <a:rPr lang="en-GB" dirty="0" smtClean="0"/>
              <a:t>many devices are </a:t>
            </a:r>
            <a:r>
              <a:rPr lang="en-GB" dirty="0" smtClean="0"/>
              <a:t>DIGITAL.</a:t>
            </a:r>
          </a:p>
          <a:p>
            <a:pPr>
              <a:buFont typeface="Arial" charset="0"/>
              <a:buNone/>
            </a:pPr>
            <a:endParaRPr lang="en-GB" dirty="0" smtClean="0"/>
          </a:p>
          <a:p>
            <a:pPr>
              <a:buFont typeface="Arial" charset="0"/>
              <a:buNone/>
            </a:pPr>
            <a:r>
              <a:rPr lang="en-GB" dirty="0" smtClean="0"/>
              <a:t>This </a:t>
            </a:r>
            <a:r>
              <a:rPr lang="en-GB" dirty="0" smtClean="0"/>
              <a:t>means they are either </a:t>
            </a:r>
            <a:r>
              <a:rPr lang="en-GB" dirty="0" smtClean="0"/>
              <a:t>ON or OFF.</a:t>
            </a:r>
          </a:p>
          <a:p>
            <a:pPr>
              <a:buFont typeface="Arial" charset="0"/>
              <a:buNone/>
            </a:pPr>
            <a:endParaRPr lang="en-GB" dirty="0" smtClean="0"/>
          </a:p>
          <a:p>
            <a:pPr>
              <a:buFont typeface="Arial" charset="0"/>
              <a:buNone/>
            </a:pPr>
            <a:r>
              <a:rPr lang="en-GB" dirty="0" smtClean="0"/>
              <a:t>If it is </a:t>
            </a:r>
            <a:r>
              <a:rPr lang="en-GB" dirty="0" smtClean="0"/>
              <a:t>ON, </a:t>
            </a:r>
            <a:r>
              <a:rPr lang="en-GB" dirty="0" smtClean="0"/>
              <a:t>it is given the number 1, if it is OFF it is given the number 0. </a:t>
            </a:r>
          </a:p>
          <a:p>
            <a:pPr>
              <a:buFont typeface="Arial" charset="0"/>
              <a:buNone/>
            </a:pPr>
            <a:r>
              <a:rPr lang="en-GB" smtClean="0"/>
              <a:t>	</a:t>
            </a:r>
            <a:r>
              <a:rPr lang="en-GB" dirty="0" smtClean="0"/>
              <a:t>	</a:t>
            </a:r>
            <a:r>
              <a:rPr lang="en-GB" smtClean="0"/>
              <a:t>	</a:t>
            </a:r>
            <a:r>
              <a:rPr lang="en-GB" smtClean="0"/>
              <a:t>0 </a:t>
            </a:r>
            <a:r>
              <a:rPr lang="en-GB" smtClean="0"/>
              <a:t>= </a:t>
            </a:r>
            <a:r>
              <a:rPr lang="en-GB" smtClean="0"/>
              <a:t>OFF		1 </a:t>
            </a:r>
            <a:r>
              <a:rPr lang="en-GB" dirty="0" smtClean="0"/>
              <a:t>=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NOT gates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623888" y="4057650"/>
            <a:ext cx="7302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latin typeface="Tw Cen MT" pitchFamily="34" charset="0"/>
              </a:rPr>
              <a:t>A NOT gate is also called an inverter. NOT gates are often used in combination with other logic gates.</a:t>
            </a:r>
          </a:p>
        </p:txBody>
      </p:sp>
      <p:sp>
        <p:nvSpPr>
          <p:cNvPr id="31757" name="Content Placeholder 2"/>
          <p:cNvSpPr>
            <a:spLocks/>
          </p:cNvSpPr>
          <p:nvPr/>
        </p:nvSpPr>
        <p:spPr bwMode="auto">
          <a:xfrm>
            <a:off x="803275" y="1800225"/>
            <a:ext cx="7419975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20000"/>
              </a:lnSpc>
              <a:buSzPct val="125000"/>
            </a:pPr>
            <a:endParaRPr lang="en-GB">
              <a:latin typeface="Tw Cen MT" pitchFamily="34" charset="0"/>
            </a:endParaRP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735013" y="1660525"/>
            <a:ext cx="7356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SzPct val="125000"/>
            </a:pPr>
            <a:r>
              <a:rPr lang="en-GB" sz="2000"/>
              <a:t>A NOT gate has only one input and one output. The output is always the </a:t>
            </a:r>
            <a:r>
              <a:rPr lang="en-GB" sz="2000" b="1"/>
              <a:t>opposite</a:t>
            </a:r>
            <a:r>
              <a:rPr lang="en-GB" sz="2000"/>
              <a:t> of its input.</a:t>
            </a:r>
          </a:p>
        </p:txBody>
      </p:sp>
      <p:graphicFrame>
        <p:nvGraphicFramePr>
          <p:cNvPr id="31845" name="Group 101"/>
          <p:cNvGraphicFramePr>
            <a:graphicFrameLocks noGrp="1"/>
          </p:cNvGraphicFramePr>
          <p:nvPr>
            <p:ph idx="1"/>
          </p:nvPr>
        </p:nvGraphicFramePr>
        <p:xfrm>
          <a:off x="2752725" y="2505075"/>
          <a:ext cx="2868613" cy="1480185"/>
        </p:xfrm>
        <a:graphic>
          <a:graphicData uri="http://schemas.openxmlformats.org/drawingml/2006/table">
            <a:tbl>
              <a:tblPr/>
              <a:tblGrid>
                <a:gridCol w="1435100"/>
                <a:gridCol w="1433513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Input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31847" name="Picture 103" descr="th?&amp;id=J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2900" y="5273675"/>
            <a:ext cx="2857500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xfrm>
            <a:off x="900113" y="258763"/>
            <a:ext cx="7429500" cy="1477962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Example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900113" y="1266825"/>
            <a:ext cx="7429500" cy="55911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Collect a circuit board, connect wires as shown.</a:t>
            </a:r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r>
              <a:rPr lang="en-GB" smtClean="0"/>
              <a:t>What could this circuit be used for?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825" y="1912938"/>
            <a:ext cx="7223125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482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47913" y="2990850"/>
              <a:ext cx="576262" cy="2236788"/>
            </p14:xfrm>
          </p:contentPart>
        </mc:Choice>
        <mc:Fallback>
          <p:pic>
            <p:nvPicPr>
              <p:cNvPr id="3482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38555" y="2981485"/>
                <a:ext cx="594979" cy="22555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482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91200" y="3003550"/>
              <a:ext cx="474663" cy="22225"/>
            </p14:xfrm>
          </p:contentPart>
        </mc:Choice>
        <mc:Fallback>
          <p:pic>
            <p:nvPicPr>
              <p:cNvPr id="3482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81836" y="2995947"/>
                <a:ext cx="493390" cy="3743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AND gate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901700" y="1797050"/>
            <a:ext cx="7835900" cy="3541713"/>
          </a:xfrm>
        </p:spPr>
        <p:txBody>
          <a:bodyPr/>
          <a:lstStyle/>
          <a:p>
            <a:r>
              <a:rPr lang="en-GB" smtClean="0"/>
              <a:t>An AND gate requires two inputs, but only has one output.</a:t>
            </a:r>
          </a:p>
          <a:p>
            <a:endParaRPr lang="en-GB" smtClean="0"/>
          </a:p>
          <a:p>
            <a:r>
              <a:rPr lang="en-GB" smtClean="0"/>
              <a:t>Both inputs must be ON for the output to be ON.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0" y="6267450"/>
            <a:ext cx="9134475" cy="590550"/>
            <a:chOff x="0" y="6267450"/>
            <a:chExt cx="9135114" cy="590550"/>
          </a:xfrm>
        </p:grpSpPr>
        <p:pic>
          <p:nvPicPr>
            <p:cNvPr id="24580" name="Picture 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543675"/>
              <a:ext cx="89820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1" name="Picture 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93789" y="6267450"/>
              <a:ext cx="44132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584" name="Picture 8" descr="th?&amp;id=J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35513" y="330200"/>
            <a:ext cx="2857500" cy="1343025"/>
          </a:xfrm>
          <a:prstGeom prst="rect">
            <a:avLst/>
          </a:prstGeom>
          <a:noFill/>
        </p:spPr>
      </p:pic>
      <p:graphicFrame>
        <p:nvGraphicFramePr>
          <p:cNvPr id="24662" name="Group 86"/>
          <p:cNvGraphicFramePr>
            <a:graphicFrameLocks noGrp="1"/>
          </p:cNvGraphicFramePr>
          <p:nvPr/>
        </p:nvGraphicFramePr>
        <p:xfrm>
          <a:off x="1839913" y="3519488"/>
          <a:ext cx="4989512" cy="2732087"/>
        </p:xfrm>
        <a:graphic>
          <a:graphicData uri="http://schemas.openxmlformats.org/drawingml/2006/table">
            <a:tbl>
              <a:tblPr/>
              <a:tblGrid>
                <a:gridCol w="1663700"/>
                <a:gridCol w="1662112"/>
                <a:gridCol w="16637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Input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Input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w Cen MT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xfrm>
            <a:off x="900113" y="258763"/>
            <a:ext cx="7429500" cy="1477962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Example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900113" y="1266825"/>
            <a:ext cx="7429500" cy="55911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Collect a circuit board, connect wires as shown.</a:t>
            </a:r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r>
              <a:rPr lang="en-GB" smtClean="0"/>
              <a:t>What could this circuit be used for?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825" y="1912938"/>
            <a:ext cx="7223125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584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74900" y="2855913"/>
              <a:ext cx="566738" cy="2357437"/>
            </p14:xfrm>
          </p:contentPart>
        </mc:Choice>
        <mc:Fallback>
          <p:pic>
            <p:nvPicPr>
              <p:cNvPr id="3584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65526" y="2846552"/>
                <a:ext cx="585485" cy="23761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584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97550" y="4071938"/>
              <a:ext cx="461963" cy="1047750"/>
            </p14:xfrm>
          </p:contentPart>
        </mc:Choice>
        <mc:Fallback>
          <p:pic>
            <p:nvPicPr>
              <p:cNvPr id="3584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88196" y="4062570"/>
                <a:ext cx="480672" cy="106648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Circuit Designer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855663" y="2249488"/>
            <a:ext cx="7429500" cy="35417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Job 1 – Draw a block diagram, then make a circuit which turns a light on when it gets dark.</a:t>
            </a:r>
          </a:p>
          <a:p>
            <a:pPr>
              <a:buFont typeface="Arial" charset="0"/>
              <a:buNone/>
            </a:pPr>
            <a:endParaRPr lang="en-GB" smtClean="0"/>
          </a:p>
          <a:p>
            <a:pPr>
              <a:buFont typeface="Arial" charset="0"/>
              <a:buNone/>
            </a:pPr>
            <a:r>
              <a:rPr lang="en-GB" smtClean="0"/>
              <a:t>Job 2 – Draw a block diagram, then make a circuit which turns on when it is light, however can be turned off with a switch.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40</TotalTime>
  <Words>280</Words>
  <Application>Microsoft Office PowerPoint</Application>
  <PresentationFormat>On-screen Show (4:3)</PresentationFormat>
  <Paragraphs>74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Tw Cen MT</vt:lpstr>
      <vt:lpstr>Circuit</vt:lpstr>
      <vt:lpstr>S3 INNOVATION</vt:lpstr>
      <vt:lpstr>Lesson TITLE: Electronics</vt:lpstr>
      <vt:lpstr>PowerPoint Presentation</vt:lpstr>
      <vt:lpstr>Logic</vt:lpstr>
      <vt:lpstr>NOT gates</vt:lpstr>
      <vt:lpstr>Example</vt:lpstr>
      <vt:lpstr>AND gate</vt:lpstr>
      <vt:lpstr>Example</vt:lpstr>
      <vt:lpstr>Circuit Designer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INNOVATION</dc:title>
  <dc:creator>Mr D Burrett</dc:creator>
  <cp:lastModifiedBy>Drew Burrett</cp:lastModifiedBy>
  <cp:revision>8</cp:revision>
  <dcterms:created xsi:type="dcterms:W3CDTF">2015-05-07T08:27:20Z</dcterms:created>
  <dcterms:modified xsi:type="dcterms:W3CDTF">2015-10-27T16:39:43Z</dcterms:modified>
</cp:coreProperties>
</file>