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1546A2-A454-4C66-A588-E4F5AF3FC5A5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F3387B-E159-448E-AA48-C7E5B82B6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04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BB7220-C075-41B5-9C99-58FD5170191B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283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9AB33D-ED0F-4773-81D0-5A7C9C83B4D2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138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63D04E-F56E-4172-8713-AF4582E37789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90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/>
          </a:extLst>
        </p:spPr>
      </p:pic>
      <p:grpSp>
        <p:nvGrpSpPr>
          <p:cNvPr id="5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1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2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4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5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8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0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3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6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8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0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2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6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7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9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0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2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4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7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9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2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3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6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8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5800725" y="54102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943BF-6718-471C-B817-0109D7A5F617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8" y="5410200"/>
            <a:ext cx="3843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275" y="5410200"/>
            <a:ext cx="5794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4CDE7-4F7F-4B8A-B1FF-6C073090D8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6BA02-7529-4612-9388-30F016B69491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7325F-105D-483E-9EF8-EA56A4CD20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9ED4D-6630-467E-9B7A-F7918A19D46D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074D-524A-4036-9F83-E38BE1DA66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1"/>
          <p:cNvSpPr txBox="1"/>
          <p:nvPr/>
        </p:nvSpPr>
        <p:spPr>
          <a:xfrm>
            <a:off x="696913" y="7191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2"/>
          <p:cNvSpPr txBox="1"/>
          <p:nvPr/>
        </p:nvSpPr>
        <p:spPr>
          <a:xfrm>
            <a:off x="7816850" y="2765425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08F1-6EEA-4172-B7E5-EDB49EA7D5D1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2B58-9ECC-48EF-8427-AE10D46056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6D08C-F2E1-4BB9-AC81-78CBA93F9E1D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D97A5-F28F-49D5-A210-5DF8303E38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D349E-E5AE-4688-9A13-BE382A0E276D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19181-D785-41B8-B64F-FAE6E79EFD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F2CE7-8600-4F04-927C-16B8B0708623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F066-B16D-47D8-A412-947EC5E613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5DC37-F75C-4503-8B21-B569B42F300A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0530-9DEE-48DA-800F-39FD5559CB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158E2-1D56-4E21-AD65-894865A79AAB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B1B4E-A666-49F0-8356-132C010727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2DA23-A1A6-4D4D-873F-62970E366D59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BAAEB-1CF4-4B44-8D85-B236194FD4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15FD7-9324-4F47-AE1F-6B786177B097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799D1-6084-48DB-AE4F-D41858FCE0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55DB-4C54-48FB-A4C4-F88ADEAE077D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E2F8-00B4-4A11-A8AE-75A5A5FBE6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7F7E4-2CBB-4C12-97A6-960C9F840158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B9C4B-7609-4A23-A326-83A55E028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5C09D-D300-4DEB-B1BB-20AE9AB5CC1C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D1868-7571-477B-A396-61875495C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E7467-5A5D-4F45-A7E3-1C1BF1DB0C3A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3B370-2D72-40EE-BE12-D2FCE2D8AB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E43A3-52D7-45DB-BC6F-0746E00D2B40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725A8-1860-445C-A925-92CC856FD8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defRPr lang="en-US"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09ECA-B58A-4145-ABAE-3D9C8C52BDB3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68D35-EAF9-4C8B-AEA6-32A19B4D70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/>
          </a:extLst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14288" y="0"/>
            <a:ext cx="9042401" cy="6858000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5663" y="619125"/>
            <a:ext cx="7429500" cy="147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5663" y="2249488"/>
            <a:ext cx="7429500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763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8EAA60-48FE-41C7-9B99-3FAE2FD684A8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663" y="5883275"/>
            <a:ext cx="4679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313" y="5883275"/>
            <a:ext cx="577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D5BB15-8200-4B9F-ACCA-1F0876A79F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22" r:id="rId11"/>
    <p:sldLayoutId id="2147483733" r:id="rId12"/>
    <p:sldLayoutId id="2147483721" r:id="rId13"/>
    <p:sldLayoutId id="2147483720" r:id="rId14"/>
    <p:sldLayoutId id="2147483734" r:id="rId15"/>
    <p:sldLayoutId id="2147483719" r:id="rId16"/>
    <p:sldLayoutId id="2147483718" r:id="rId1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SzPct val="12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4475" cy="2387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S3 INNOVATION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4475" cy="1655762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Electronics</a:t>
            </a:r>
          </a:p>
        </p:txBody>
      </p:sp>
      <p:grpSp>
        <p:nvGrpSpPr>
          <p:cNvPr id="20483" name="Group 5"/>
          <p:cNvGrpSpPr>
            <a:grpSpLocks/>
          </p:cNvGrpSpPr>
          <p:nvPr/>
        </p:nvGrpSpPr>
        <p:grpSpPr bwMode="auto">
          <a:xfrm>
            <a:off x="0" y="6267450"/>
            <a:ext cx="9134475" cy="590550"/>
            <a:chOff x="0" y="6267450"/>
            <a:chExt cx="9135114" cy="590550"/>
          </a:xfrm>
        </p:grpSpPr>
        <p:pic>
          <p:nvPicPr>
            <p:cNvPr id="20484" name="Picture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543675"/>
              <a:ext cx="89820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5" name="Picture 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93789" y="6267450"/>
              <a:ext cx="44132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Activity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55663" y="2249488"/>
            <a:ext cx="7937500" cy="35417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Can you make a block diagram for a Public Address System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63863"/>
            <a:ext cx="9144000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77800" y="3740150"/>
            <a:ext cx="1893888" cy="8096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GB" sz="240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microphone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328988" y="3829050"/>
            <a:ext cx="1893887" cy="8096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GB" sz="240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amplifier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580188" y="3752850"/>
            <a:ext cx="1893887" cy="8096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GB" sz="240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loudspeaker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2" grpId="0" animBg="1"/>
      <p:bldP spid="348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25650"/>
            <a:ext cx="914400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Smoke Detector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855663" y="2249488"/>
            <a:ext cx="7429500" cy="3541712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592888" y="2949575"/>
            <a:ext cx="1893887" cy="8096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GB" sz="240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buzzer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28588" y="2174875"/>
            <a:ext cx="2351087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GB" sz="240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Input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201988" y="2174875"/>
            <a:ext cx="1893887" cy="4286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GB" sz="240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Process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630988" y="2098675"/>
            <a:ext cx="1893887" cy="6064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GB" sz="240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6" grpId="0" animBg="1"/>
      <p:bldP spid="358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Plenary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855663" y="2249488"/>
            <a:ext cx="7429500" cy="3541712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buFont typeface="Arial" charset="0"/>
              <a:buAutoNum type="arabicPeriod"/>
            </a:pPr>
            <a:r>
              <a:rPr lang="en-GB" smtClean="0"/>
              <a:t>What are the three stages of any electronic device?</a:t>
            </a:r>
          </a:p>
          <a:p>
            <a:pPr marL="457200" indent="-457200">
              <a:lnSpc>
                <a:spcPct val="110000"/>
              </a:lnSpc>
              <a:buFont typeface="Arial" charset="0"/>
              <a:buAutoNum type="arabicPeriod"/>
            </a:pPr>
            <a:endParaRPr lang="en-GB" smtClean="0"/>
          </a:p>
          <a:p>
            <a:pPr marL="457200" indent="-457200">
              <a:lnSpc>
                <a:spcPct val="110000"/>
              </a:lnSpc>
              <a:buFont typeface="Arial" charset="0"/>
              <a:buAutoNum type="arabicPeriod"/>
            </a:pPr>
            <a:r>
              <a:rPr lang="en-GB" smtClean="0"/>
              <a:t>For tomorrow, draw a block diagram for one of the following:</a:t>
            </a:r>
          </a:p>
          <a:p>
            <a:pPr marL="457200" indent="-457200">
              <a:lnSpc>
                <a:spcPct val="110000"/>
              </a:lnSpc>
            </a:pPr>
            <a:r>
              <a:rPr lang="en-GB" smtClean="0"/>
              <a:t>CD player</a:t>
            </a:r>
          </a:p>
          <a:p>
            <a:pPr marL="457200" indent="-457200">
              <a:lnSpc>
                <a:spcPct val="110000"/>
              </a:lnSpc>
            </a:pPr>
            <a:r>
              <a:rPr lang="en-GB" smtClean="0"/>
              <a:t>Radio</a:t>
            </a:r>
          </a:p>
          <a:p>
            <a:pPr marL="457200" indent="-457200">
              <a:lnSpc>
                <a:spcPct val="110000"/>
              </a:lnSpc>
            </a:pPr>
            <a:r>
              <a:rPr lang="en-GB" smtClean="0"/>
              <a:t>Stopwatch</a:t>
            </a:r>
          </a:p>
          <a:p>
            <a:pPr marL="457200" indent="-457200">
              <a:lnSpc>
                <a:spcPct val="110000"/>
              </a:lnSpc>
              <a:buFont typeface="Arial" charset="0"/>
              <a:buAutoNum type="arabicPeriod"/>
            </a:pPr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Starter –  in your groups…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With the person sitting closest to the door writing down your suggestions on the sheet of paper, the other members of the group should each - </a:t>
            </a:r>
          </a:p>
          <a:p>
            <a:r>
              <a:rPr lang="en-GB" dirty="0" smtClean="0"/>
              <a:t>Give an example of electronic devices that you own</a:t>
            </a:r>
          </a:p>
          <a:p>
            <a:r>
              <a:rPr lang="en-GB" dirty="0" smtClean="0"/>
              <a:t>Give a brief description of what it does</a:t>
            </a:r>
          </a:p>
          <a:p>
            <a:r>
              <a:rPr lang="en-GB" dirty="0" smtClean="0"/>
              <a:t>Explain how they would do the same things without </a:t>
            </a:r>
            <a:r>
              <a:rPr lang="en-GB" smtClean="0"/>
              <a:t>this device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267450"/>
            <a:ext cx="9135114" cy="590550"/>
            <a:chOff x="0" y="6267450"/>
            <a:chExt cx="9135114" cy="5905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543675"/>
              <a:ext cx="8982075" cy="3143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3789" y="6267450"/>
              <a:ext cx="441325" cy="590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46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663" y="619125"/>
            <a:ext cx="7429500" cy="1477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Lesson TITLE: Electronics</a:t>
            </a:r>
          </a:p>
        </p:txBody>
      </p:sp>
      <p:graphicFrame>
        <p:nvGraphicFramePr>
          <p:cNvPr id="22552" name="Group 24"/>
          <p:cNvGraphicFramePr>
            <a:graphicFrameLocks noGrp="1"/>
          </p:cNvGraphicFramePr>
          <p:nvPr>
            <p:ph idx="1"/>
          </p:nvPr>
        </p:nvGraphicFramePr>
        <p:xfrm>
          <a:off x="688975" y="2301875"/>
          <a:ext cx="7429500" cy="3760470"/>
        </p:xfrm>
        <a:graphic>
          <a:graphicData uri="http://schemas.openxmlformats.org/drawingml/2006/table">
            <a:tbl>
              <a:tblPr/>
              <a:tblGrid>
                <a:gridCol w="74295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Learning Intention: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A0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To identify similarities in electronic devices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To understand the steps involved in every electronic device.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Activity: Building block diagrams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Success Criteria: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All – Remember the three stages involved in every electronic device.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Most – Follow block diagrams for electronic devices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Some – Will be able to design a block diagram for an electronic device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22544" name="Group 3"/>
          <p:cNvGrpSpPr>
            <a:grpSpLocks/>
          </p:cNvGrpSpPr>
          <p:nvPr/>
        </p:nvGrpSpPr>
        <p:grpSpPr bwMode="auto">
          <a:xfrm>
            <a:off x="0" y="6267450"/>
            <a:ext cx="9134475" cy="590550"/>
            <a:chOff x="0" y="6267450"/>
            <a:chExt cx="9135114" cy="590550"/>
          </a:xfrm>
        </p:grpSpPr>
        <p:pic>
          <p:nvPicPr>
            <p:cNvPr id="22545" name="Picture 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543675"/>
              <a:ext cx="89820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93789" y="6267450"/>
              <a:ext cx="44132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Electronic Devices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855663" y="2249488"/>
            <a:ext cx="7429500" cy="35417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These are examples of electronic systems/devices.</a:t>
            </a:r>
          </a:p>
          <a:p>
            <a:pPr>
              <a:buFont typeface="Arial" charset="0"/>
              <a:buNone/>
            </a:pPr>
            <a:r>
              <a:rPr lang="en-GB" smtClean="0"/>
              <a:t>Radio</a:t>
            </a:r>
          </a:p>
          <a:p>
            <a:pPr>
              <a:buFont typeface="Arial" charset="0"/>
              <a:buNone/>
            </a:pPr>
            <a:r>
              <a:rPr lang="en-GB" smtClean="0"/>
              <a:t>Computer</a:t>
            </a:r>
          </a:p>
          <a:p>
            <a:pPr>
              <a:buFont typeface="Arial" charset="0"/>
              <a:buNone/>
            </a:pPr>
            <a:r>
              <a:rPr lang="en-GB" smtClean="0"/>
              <a:t>Stopwatch</a:t>
            </a:r>
          </a:p>
          <a:p>
            <a:pPr>
              <a:buFont typeface="Arial" charset="0"/>
              <a:buNone/>
            </a:pPr>
            <a:r>
              <a:rPr lang="en-GB" smtClean="0"/>
              <a:t>Calculator</a:t>
            </a:r>
          </a:p>
          <a:p>
            <a:pPr>
              <a:buFont typeface="Arial" charset="0"/>
              <a:buNone/>
            </a:pPr>
            <a:r>
              <a:rPr lang="en-GB" smtClean="0"/>
              <a:t>Fire Alarm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0" y="6267450"/>
            <a:ext cx="9134475" cy="590550"/>
            <a:chOff x="0" y="6267450"/>
            <a:chExt cx="9135114" cy="590550"/>
          </a:xfrm>
        </p:grpSpPr>
        <p:pic>
          <p:nvPicPr>
            <p:cNvPr id="24580" name="Picture 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543675"/>
              <a:ext cx="89820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1" name="Picture 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93789" y="6267450"/>
              <a:ext cx="44132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583" name="Picture 7" descr="919548_edit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62663" y="2873375"/>
            <a:ext cx="1897062" cy="1143000"/>
          </a:xfrm>
          <a:prstGeom prst="rect">
            <a:avLst/>
          </a:prstGeom>
          <a:noFill/>
        </p:spPr>
      </p:pic>
      <p:pic>
        <p:nvPicPr>
          <p:cNvPr id="24584" name="Picture 8" descr="755202_edite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38575" y="3486150"/>
            <a:ext cx="1187450" cy="974725"/>
          </a:xfrm>
          <a:prstGeom prst="rect">
            <a:avLst/>
          </a:prstGeom>
          <a:noFill/>
        </p:spPr>
      </p:pic>
      <p:pic>
        <p:nvPicPr>
          <p:cNvPr id="24585" name="Picture 9" descr="866281_edite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7725" y="4713288"/>
            <a:ext cx="1204913" cy="1049337"/>
          </a:xfrm>
          <a:prstGeom prst="rect">
            <a:avLst/>
          </a:prstGeom>
          <a:noFill/>
        </p:spPr>
      </p:pic>
      <p:pic>
        <p:nvPicPr>
          <p:cNvPr id="24586" name="Picture 10" descr="908799_edited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22638" y="4956175"/>
            <a:ext cx="1295400" cy="100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Electronic Systems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57225" y="1843088"/>
            <a:ext cx="4967288" cy="210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 eaLnBrk="0" hangingPunct="0">
              <a:spcBef>
                <a:spcPct val="50000"/>
              </a:spcBef>
            </a:pPr>
            <a:r>
              <a:rPr lang="en-GB" sz="2400">
                <a:latin typeface="Tw Cen MT" pitchFamily="34" charset="0"/>
              </a:rPr>
              <a:t>All electronic systems have 3 parts:</a:t>
            </a:r>
          </a:p>
          <a:p>
            <a:pPr marL="355600" indent="-355600" eaLnBrk="0" hangingPunct="0">
              <a:spcBef>
                <a:spcPct val="50000"/>
              </a:spcBef>
              <a:buClr>
                <a:srgbClr val="CC00CC"/>
              </a:buClr>
              <a:buFont typeface="Wingdings" pitchFamily="2" charset="2"/>
              <a:buChar char="l"/>
            </a:pPr>
            <a:r>
              <a:rPr lang="en-GB" sz="2400">
                <a:latin typeface="Tw Cen MT" pitchFamily="34" charset="0"/>
              </a:rPr>
              <a:t>input</a:t>
            </a:r>
          </a:p>
          <a:p>
            <a:pPr marL="355600" indent="-355600" eaLnBrk="0" hangingPunct="0">
              <a:spcBef>
                <a:spcPct val="50000"/>
              </a:spcBef>
              <a:buClr>
                <a:srgbClr val="CC00CC"/>
              </a:buClr>
              <a:buFont typeface="Wingdings" pitchFamily="2" charset="2"/>
              <a:buChar char="l"/>
            </a:pPr>
            <a:r>
              <a:rPr lang="en-GB" sz="2400">
                <a:latin typeface="Tw Cen MT" pitchFamily="34" charset="0"/>
              </a:rPr>
              <a:t>process (or processor)</a:t>
            </a:r>
          </a:p>
          <a:p>
            <a:pPr marL="355600" indent="-355600" eaLnBrk="0" hangingPunct="0">
              <a:spcBef>
                <a:spcPct val="50000"/>
              </a:spcBef>
              <a:buClr>
                <a:srgbClr val="CC00CC"/>
              </a:buClr>
              <a:buFont typeface="Wingdings" pitchFamily="2" charset="2"/>
              <a:buChar char="l"/>
            </a:pPr>
            <a:r>
              <a:rPr lang="en-GB" sz="2400">
                <a:latin typeface="Tw Cen MT" pitchFamily="34" charset="0"/>
              </a:rPr>
              <a:t>output</a:t>
            </a:r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600075" y="4276725"/>
            <a:ext cx="7940675" cy="1009650"/>
            <a:chOff x="379" y="2464"/>
            <a:chExt cx="5002" cy="636"/>
          </a:xfrm>
        </p:grpSpPr>
        <p:sp>
          <p:nvSpPr>
            <p:cNvPr id="29703" name="AutoShape 7"/>
            <p:cNvSpPr>
              <a:spLocks noChangeArrowheads="1"/>
            </p:cNvSpPr>
            <p:nvPr/>
          </p:nvSpPr>
          <p:spPr bwMode="auto">
            <a:xfrm>
              <a:off x="379" y="2464"/>
              <a:ext cx="5002" cy="636"/>
            </a:xfrm>
            <a:prstGeom prst="roundRect">
              <a:avLst>
                <a:gd name="adj" fmla="val 10727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9704" name="Group 8"/>
            <p:cNvGrpSpPr>
              <a:grpSpLocks/>
            </p:cNvGrpSpPr>
            <p:nvPr/>
          </p:nvGrpSpPr>
          <p:grpSpPr bwMode="auto">
            <a:xfrm>
              <a:off x="627" y="2638"/>
              <a:ext cx="4506" cy="288"/>
              <a:chOff x="530" y="2760"/>
              <a:chExt cx="4506" cy="288"/>
            </a:xfrm>
          </p:grpSpPr>
          <p:sp>
            <p:nvSpPr>
              <p:cNvPr id="29705" name="Text Box 9"/>
              <p:cNvSpPr txBox="1">
                <a:spLocks noChangeArrowheads="1"/>
              </p:cNvSpPr>
              <p:nvPr/>
            </p:nvSpPr>
            <p:spPr bwMode="auto">
              <a:xfrm>
                <a:off x="530" y="2760"/>
                <a:ext cx="58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2400" b="1">
                    <a:solidFill>
                      <a:srgbClr val="CC00CC"/>
                    </a:solidFill>
                  </a:rPr>
                  <a:t>input</a:t>
                </a:r>
              </a:p>
            </p:txBody>
          </p:sp>
          <p:sp>
            <p:nvSpPr>
              <p:cNvPr id="29706" name="Text Box 10"/>
              <p:cNvSpPr txBox="1">
                <a:spLocks noChangeArrowheads="1"/>
              </p:cNvSpPr>
              <p:nvPr/>
            </p:nvSpPr>
            <p:spPr bwMode="auto">
              <a:xfrm>
                <a:off x="2292" y="2760"/>
                <a:ext cx="853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2400" b="1">
                    <a:solidFill>
                      <a:srgbClr val="CC00CC"/>
                    </a:solidFill>
                  </a:rPr>
                  <a:t>process</a:t>
                </a:r>
              </a:p>
            </p:txBody>
          </p:sp>
          <p:sp>
            <p:nvSpPr>
              <p:cNvPr id="29707" name="Text Box 11"/>
              <p:cNvSpPr txBox="1">
                <a:spLocks noChangeArrowheads="1"/>
              </p:cNvSpPr>
              <p:nvPr/>
            </p:nvSpPr>
            <p:spPr bwMode="auto">
              <a:xfrm>
                <a:off x="4324" y="2760"/>
                <a:ext cx="712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2400" b="1">
                    <a:solidFill>
                      <a:srgbClr val="CC00CC"/>
                    </a:solidFill>
                  </a:rPr>
                  <a:t>output</a:t>
                </a:r>
              </a:p>
            </p:txBody>
          </p:sp>
          <p:sp>
            <p:nvSpPr>
              <p:cNvPr id="29708" name="AutoShape 12"/>
              <p:cNvSpPr>
                <a:spLocks noChangeArrowheads="1"/>
              </p:cNvSpPr>
              <p:nvPr/>
            </p:nvSpPr>
            <p:spPr bwMode="auto">
              <a:xfrm>
                <a:off x="1319" y="2800"/>
                <a:ext cx="768" cy="208"/>
              </a:xfrm>
              <a:prstGeom prst="rightArrow">
                <a:avLst>
                  <a:gd name="adj1" fmla="val 50000"/>
                  <a:gd name="adj2" fmla="val 92308"/>
                </a:avLst>
              </a:prstGeom>
              <a:solidFill>
                <a:srgbClr val="CC00CC"/>
              </a:solidFill>
              <a:ln w="25400">
                <a:noFill/>
                <a:miter lim="800000"/>
                <a:headEnd/>
                <a:tailEnd/>
              </a:ln>
              <a:effectLst>
                <a:outerShdw dist="40161" dir="4293903" algn="ctr" rotWithShape="0">
                  <a:srgbClr val="5F5F5F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9" name="AutoShape 13"/>
              <p:cNvSpPr>
                <a:spLocks noChangeArrowheads="1"/>
              </p:cNvSpPr>
              <p:nvPr/>
            </p:nvSpPr>
            <p:spPr bwMode="auto">
              <a:xfrm>
                <a:off x="3350" y="2800"/>
                <a:ext cx="768" cy="208"/>
              </a:xfrm>
              <a:prstGeom prst="rightArrow">
                <a:avLst>
                  <a:gd name="adj1" fmla="val 50000"/>
                  <a:gd name="adj2" fmla="val 92308"/>
                </a:avLst>
              </a:prstGeom>
              <a:solidFill>
                <a:srgbClr val="CC00CC"/>
              </a:solidFill>
              <a:ln w="25400">
                <a:noFill/>
                <a:miter lim="800000"/>
                <a:headEnd/>
                <a:tailEnd/>
              </a:ln>
              <a:effectLst>
                <a:outerShdw dist="40161" dir="4293903" algn="ctr" rotWithShape="0">
                  <a:srgbClr val="5F5F5F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xfrm>
            <a:off x="1177925" y="0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Input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838200" y="1114425"/>
            <a:ext cx="8074025" cy="5337175"/>
          </a:xfrm>
        </p:spPr>
        <p:txBody>
          <a:bodyPr/>
          <a:lstStyle/>
          <a:p>
            <a:pPr>
              <a:lnSpc>
                <a:spcPct val="110000"/>
              </a:lnSpc>
              <a:buFont typeface="Arial" charset="0"/>
              <a:buNone/>
            </a:pPr>
            <a:r>
              <a:rPr lang="en-GB" sz="2800" smtClean="0">
                <a:cs typeface="Times New Roman" pitchFamily="18" charset="0"/>
              </a:rPr>
              <a:t>Detects some type of energy (eg. light, heat, sound) and changes it to electrical energy.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GB" sz="2800" smtClean="0">
                <a:cs typeface="Times New Roman" pitchFamily="18" charset="0"/>
              </a:rPr>
              <a:t>This is then passed to the process.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endParaRPr lang="en-GB" sz="2800" smtClean="0"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GB" sz="2800" smtClean="0">
                <a:cs typeface="Times New Roman" pitchFamily="18" charset="0"/>
              </a:rPr>
              <a:t>What energy is detected in the following Inputs?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GB" sz="2800" smtClean="0">
                <a:cs typeface="Times New Roman" pitchFamily="18" charset="0"/>
              </a:rPr>
              <a:t>a) Microphone			b) Switch		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GB" sz="2800" smtClean="0">
                <a:cs typeface="Times New Roman" pitchFamily="18" charset="0"/>
              </a:rPr>
              <a:t>c) Light Dependent Resistor	d) Thermistor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endParaRPr lang="en-GB" sz="2800" smtClean="0"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GB" sz="2800" smtClean="0">
                <a:cs typeface="Times New Roman" pitchFamily="18" charset="0"/>
              </a:rPr>
              <a:t>Can you think of other examples of INPUTS?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Process	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855663" y="2249488"/>
            <a:ext cx="7429500" cy="35417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800" smtClean="0">
                <a:cs typeface="Times New Roman" pitchFamily="18" charset="0"/>
              </a:rPr>
              <a:t>Changes the electrical energy from the input so that the system can do its job. This is then passed on to the output subsystem.</a:t>
            </a:r>
            <a:br>
              <a:rPr lang="en-GB" sz="2800" smtClean="0">
                <a:cs typeface="Times New Roman" pitchFamily="18" charset="0"/>
              </a:rPr>
            </a:br>
            <a:endParaRPr lang="en-GB" sz="28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xfrm>
            <a:off x="1136650" y="0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Output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798513" y="1211263"/>
            <a:ext cx="7429500" cy="5646737"/>
          </a:xfrm>
        </p:spPr>
        <p:txBody>
          <a:bodyPr/>
          <a:lstStyle/>
          <a:p>
            <a:pPr marL="457200" indent="-457200">
              <a:buFont typeface="Arial" charset="0"/>
              <a:buNone/>
            </a:pPr>
            <a:r>
              <a:rPr lang="en-GB" sz="2800" smtClean="0">
                <a:cs typeface="Times New Roman" pitchFamily="18" charset="0"/>
              </a:rPr>
              <a:t>Converts the electrical energy from the</a:t>
            </a:r>
            <a:br>
              <a:rPr lang="en-GB" sz="2800" smtClean="0">
                <a:cs typeface="Times New Roman" pitchFamily="18" charset="0"/>
              </a:rPr>
            </a:br>
            <a:r>
              <a:rPr lang="en-GB" sz="2800" smtClean="0">
                <a:cs typeface="Times New Roman" pitchFamily="18" charset="0"/>
              </a:rPr>
              <a:t>process subsystem into another type of energy which can be used. </a:t>
            </a:r>
          </a:p>
          <a:p>
            <a:pPr marL="457200" indent="-457200">
              <a:buFont typeface="Arial" charset="0"/>
              <a:buNone/>
            </a:pPr>
            <a:r>
              <a:rPr lang="en-GB" sz="2800" smtClean="0">
                <a:cs typeface="Times New Roman" pitchFamily="18" charset="0"/>
              </a:rPr>
              <a:t>For example: heat, light, movement</a:t>
            </a:r>
          </a:p>
          <a:p>
            <a:pPr marL="457200" indent="-457200">
              <a:buFont typeface="Arial" charset="0"/>
              <a:buNone/>
            </a:pPr>
            <a:endParaRPr lang="en-GB" sz="2800" smtClean="0">
              <a:cs typeface="Times New Roman" pitchFamily="18" charset="0"/>
            </a:endParaRPr>
          </a:p>
          <a:p>
            <a:pPr marL="457200" indent="-457200">
              <a:buFont typeface="Arial" charset="0"/>
              <a:buNone/>
            </a:pPr>
            <a:r>
              <a:rPr lang="en-GB" sz="2800" smtClean="0">
                <a:cs typeface="Times New Roman" pitchFamily="18" charset="0"/>
              </a:rPr>
              <a:t>What energy do the following outputs produce?</a:t>
            </a:r>
          </a:p>
          <a:p>
            <a:pPr marL="457200" indent="-457200">
              <a:buFont typeface="Arial" charset="0"/>
              <a:buAutoNum type="alphaLcParenR"/>
            </a:pPr>
            <a:r>
              <a:rPr lang="en-GB" sz="2800" smtClean="0">
                <a:cs typeface="Times New Roman" pitchFamily="18" charset="0"/>
              </a:rPr>
              <a:t>Loudspeaker		b) Light Bulb</a:t>
            </a:r>
          </a:p>
          <a:p>
            <a:pPr marL="457200" indent="-457200">
              <a:buFont typeface="Arial" charset="0"/>
              <a:buNone/>
            </a:pPr>
            <a:r>
              <a:rPr lang="en-GB" sz="2800" smtClean="0">
                <a:cs typeface="Times New Roman" pitchFamily="18" charset="0"/>
              </a:rPr>
              <a:t>c) LED				d) Motor</a:t>
            </a:r>
          </a:p>
          <a:p>
            <a:pPr marL="457200" indent="-457200">
              <a:buFont typeface="Arial" charset="0"/>
              <a:buNone/>
            </a:pPr>
            <a:r>
              <a:rPr lang="en-GB" sz="2800" smtClean="0">
                <a:cs typeface="Times New Roman" pitchFamily="18" charset="0"/>
              </a:rPr>
              <a:t>Can you think of more examples of outputs?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Block Diagrams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855663" y="2249488"/>
            <a:ext cx="7429500" cy="35417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The easiest way to represent an electronic system is through a block diagram.</a:t>
            </a:r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r>
              <a:rPr lang="en-GB" smtClean="0"/>
              <a:t>Eg. The diagram below is for a calculator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4418013"/>
            <a:ext cx="825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94</TotalTime>
  <Words>316</Words>
  <Application>Microsoft Office PowerPoint</Application>
  <PresentationFormat>On-screen Show (4:3)</PresentationFormat>
  <Paragraphs>76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Trebuchet MS</vt:lpstr>
      <vt:lpstr>Tw Cen MT</vt:lpstr>
      <vt:lpstr>Wingdings</vt:lpstr>
      <vt:lpstr>Circuit</vt:lpstr>
      <vt:lpstr>S3 INNOVATION</vt:lpstr>
      <vt:lpstr>Starter –  in your groups…</vt:lpstr>
      <vt:lpstr>Lesson TITLE: Electronics</vt:lpstr>
      <vt:lpstr>Electronic Devices</vt:lpstr>
      <vt:lpstr>Electronic Systems</vt:lpstr>
      <vt:lpstr>Input</vt:lpstr>
      <vt:lpstr>Process </vt:lpstr>
      <vt:lpstr>Output</vt:lpstr>
      <vt:lpstr>Block Diagrams</vt:lpstr>
      <vt:lpstr>Activity</vt:lpstr>
      <vt:lpstr>Smoke Detector</vt:lpstr>
      <vt:lpstr>Plenary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INNOVATION</dc:title>
  <dc:creator>Mr D Burrett</dc:creator>
  <cp:lastModifiedBy>Mr D Burrett</cp:lastModifiedBy>
  <cp:revision>9</cp:revision>
  <dcterms:created xsi:type="dcterms:W3CDTF">2015-05-07T08:27:20Z</dcterms:created>
  <dcterms:modified xsi:type="dcterms:W3CDTF">2015-11-09T13:39:35Z</dcterms:modified>
</cp:coreProperties>
</file>