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7" r:id="rId3"/>
    <p:sldId id="278" r:id="rId4"/>
    <p:sldId id="279" r:id="rId5"/>
    <p:sldId id="280" r:id="rId6"/>
    <p:sldId id="267" r:id="rId7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0"/>
      <p:bold r:id="rId11"/>
    </p:embeddedFont>
    <p:embeddedFont>
      <p:font typeface="Twinkl" panose="020B0604020202020204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5"/>
    <a:srgbClr val="87BD34"/>
    <a:srgbClr val="3A7522"/>
    <a:srgbClr val="C0DC98"/>
    <a:srgbClr val="9CC75C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-1074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language-english-language-arts-second-grade-usa/punctuation-language-english-language-arts-second-grade-usa/quotation-marks-punctuation-language-english-language-arts-second-grade-us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language-english-language-arts-second-grade-usa/punctuation-language-english-language-arts-second-grade-usa/quotation-marks-punctuation-language-english-language-arts-second-grade-us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F3A94A99-F8ED-4010-90BE-A1EA5063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56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003E15"/>
                </a:solidFill>
                <a:latin typeface="Twinkl" pitchFamily="50" charset="0"/>
              </a:rPr>
              <a:t>Beginning and End</a:t>
            </a:r>
            <a:endParaRPr lang="en-GB" sz="3600" b="0" dirty="0">
              <a:solidFill>
                <a:srgbClr val="003E15"/>
              </a:solidFill>
              <a:latin typeface="+mn-lt"/>
            </a:endParaRP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755650" y="1682750"/>
            <a:ext cx="7632700" cy="1058558"/>
          </a:xfrm>
          <a:prstGeom prst="roundRect">
            <a:avLst/>
          </a:prstGeom>
          <a:solidFill>
            <a:srgbClr val="3A7522"/>
          </a:solidFill>
          <a:ln>
            <a:noFill/>
          </a:ln>
          <a:extLst/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Keep your quotation marks at the beginning and</a:t>
            </a:r>
            <a:br>
              <a:rPr lang="en-GB" altLang="en-US" sz="2400" dirty="0">
                <a:solidFill>
                  <a:schemeClr val="bg1"/>
                </a:solidFill>
              </a:rPr>
            </a:br>
            <a:r>
              <a:rPr lang="en-GB" altLang="en-US" sz="2400" dirty="0">
                <a:solidFill>
                  <a:schemeClr val="bg1"/>
                </a:solidFill>
              </a:rPr>
              <a:t>the end of the words being spoken. 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633957A3-998B-4718-AAAD-784DF0DD3BBC}"/>
              </a:ext>
            </a:extLst>
          </p:cNvPr>
          <p:cNvSpPr/>
          <p:nvPr/>
        </p:nvSpPr>
        <p:spPr>
          <a:xfrm>
            <a:off x="755650" y="2897188"/>
            <a:ext cx="7632700" cy="828675"/>
          </a:xfrm>
          <a:prstGeom prst="roundRect">
            <a:avLst/>
          </a:prstGeom>
          <a:solidFill>
            <a:srgbClr val="C0D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755650" y="3022600"/>
            <a:ext cx="7632700" cy="587375"/>
          </a:xfrm>
          <a:prstGeom prst="rect">
            <a:avLst/>
          </a:prstGeom>
          <a:noFill/>
          <a:ln>
            <a:noFill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E15"/>
                </a:solidFill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</a:rPr>
              <a:t>Lower please!</a:t>
            </a:r>
            <a:r>
              <a:rPr lang="en-GB" altLang="en-US" sz="2400" b="1" dirty="0">
                <a:solidFill>
                  <a:srgbClr val="003E15"/>
                </a:solidFill>
              </a:rPr>
              <a:t>”</a:t>
            </a:r>
            <a:r>
              <a:rPr lang="en-GB" altLang="en-US" sz="2400" dirty="0">
                <a:solidFill>
                  <a:schemeClr val="tx1"/>
                </a:solidFill>
              </a:rPr>
              <a:t> I said.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78575" y="4600575"/>
            <a:ext cx="2060575" cy="1644500"/>
            <a:chOff x="6378575" y="4600575"/>
            <a:chExt cx="2060575" cy="1644500"/>
          </a:xfrm>
        </p:grpSpPr>
        <p:sp>
          <p:nvSpPr>
            <p:cNvPr id="14" name="Oval Callout 12">
              <a:extLst>
                <a:ext uri="{FF2B5EF4-FFF2-40B4-BE49-F238E27FC236}">
                  <a16:creationId xmlns:a16="http://schemas.microsoft.com/office/drawing/2014/main" xmlns="" id="{574C6776-1F89-427D-9BEE-870980BCADB7}"/>
                </a:ext>
              </a:extLst>
            </p:cNvPr>
            <p:cNvSpPr/>
            <p:nvPr/>
          </p:nvSpPr>
          <p:spPr bwMode="auto">
            <a:xfrm>
              <a:off x="6378575" y="4600575"/>
              <a:ext cx="2060575" cy="1566863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87B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378576" y="5044113"/>
              <a:ext cx="2060574" cy="1200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b="1" dirty="0">
                  <a:solidFill>
                    <a:srgbClr val="FFFFFF"/>
                  </a:solidFill>
                  <a:latin typeface="+mn-lt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68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B200D241-7BEA-44CA-8D4E-5E32892D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56356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003E15"/>
                </a:solidFill>
                <a:latin typeface="Twinkl" pitchFamily="50" charset="0"/>
              </a:rPr>
              <a:t>New Speaker, New Line</a:t>
            </a:r>
            <a:endParaRPr lang="en-GB" sz="3600" b="0" dirty="0">
              <a:solidFill>
                <a:srgbClr val="003E15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25B586-520B-436F-B324-B574524A9213}"/>
              </a:ext>
            </a:extLst>
          </p:cNvPr>
          <p:cNvSpPr txBox="1"/>
          <p:nvPr/>
        </p:nvSpPr>
        <p:spPr>
          <a:xfrm>
            <a:off x="755650" y="1749895"/>
            <a:ext cx="7632700" cy="649935"/>
          </a:xfrm>
          <a:prstGeom prst="roundRect">
            <a:avLst/>
          </a:prstGeom>
          <a:solidFill>
            <a:srgbClr val="3A7522"/>
          </a:solidFill>
        </p:spPr>
        <p:txBody>
          <a:bodyPr lIns="108000" tIns="108000" rIns="108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Start a new line whenever someone new speaks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573B6CF0-0103-42E8-B55A-ED36C940B98C}"/>
              </a:ext>
            </a:extLst>
          </p:cNvPr>
          <p:cNvSpPr/>
          <p:nvPr/>
        </p:nvSpPr>
        <p:spPr>
          <a:xfrm>
            <a:off x="755650" y="2592388"/>
            <a:ext cx="7632700" cy="1304925"/>
          </a:xfrm>
          <a:prstGeom prst="roundRect">
            <a:avLst/>
          </a:prstGeom>
          <a:solidFill>
            <a:srgbClr val="C0D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“How are you doing today?” asked Henry.</a:t>
            </a:r>
          </a:p>
          <a:p>
            <a:pPr eaLnBrk="1" hangingPunct="1"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“I’m great!” said Ashton.</a:t>
            </a:r>
          </a:p>
        </p:txBody>
      </p:sp>
      <p:cxnSp>
        <p:nvCxnSpPr>
          <p:cNvPr id="16" name="Elbow Connector 12">
            <a:extLst>
              <a:ext uri="{FF2B5EF4-FFF2-40B4-BE49-F238E27FC236}">
                <a16:creationId xmlns:a16="http://schemas.microsoft.com/office/drawing/2014/main" xmlns="" id="{16E73498-C6AB-4EED-9C4F-AF0B4910D387}"/>
              </a:ext>
            </a:extLst>
          </p:cNvPr>
          <p:cNvCxnSpPr/>
          <p:nvPr/>
        </p:nvCxnSpPr>
        <p:spPr>
          <a:xfrm rot="10800000" flipV="1">
            <a:off x="4745038" y="3160713"/>
            <a:ext cx="1936750" cy="347662"/>
          </a:xfrm>
          <a:prstGeom prst="bentConnector3">
            <a:avLst>
              <a:gd name="adj1" fmla="val -23097"/>
            </a:avLst>
          </a:prstGeom>
          <a:ln w="28575">
            <a:solidFill>
              <a:srgbClr val="003E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378575" y="4600575"/>
            <a:ext cx="2060575" cy="1644500"/>
            <a:chOff x="6378575" y="4600575"/>
            <a:chExt cx="2060575" cy="1644500"/>
          </a:xfrm>
        </p:grpSpPr>
        <p:sp>
          <p:nvSpPr>
            <p:cNvPr id="17" name="Oval Callout 12">
              <a:extLst>
                <a:ext uri="{FF2B5EF4-FFF2-40B4-BE49-F238E27FC236}">
                  <a16:creationId xmlns:a16="http://schemas.microsoft.com/office/drawing/2014/main" xmlns="" id="{574C6776-1F89-427D-9BEE-870980BCADB7}"/>
                </a:ext>
              </a:extLst>
            </p:cNvPr>
            <p:cNvSpPr/>
            <p:nvPr/>
          </p:nvSpPr>
          <p:spPr bwMode="auto">
            <a:xfrm>
              <a:off x="6378575" y="4600575"/>
              <a:ext cx="2060575" cy="1566863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87B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6378576" y="5044113"/>
              <a:ext cx="2060574" cy="1200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b="1" dirty="0">
                  <a:solidFill>
                    <a:srgbClr val="FFFFFF"/>
                  </a:solidFill>
                  <a:latin typeface="+mn-lt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72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85E870EC-C773-490E-A1D0-7218A9EE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56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003E15"/>
                </a:solidFill>
                <a:latin typeface="Twinkl" pitchFamily="50" charset="0"/>
              </a:rPr>
              <a:t>Capital Letters</a:t>
            </a:r>
            <a:endParaRPr lang="en-GB" sz="3600" b="0" dirty="0">
              <a:solidFill>
                <a:srgbClr val="003E15"/>
              </a:solidFill>
              <a:latin typeface="+mn-lt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755650" y="1796726"/>
            <a:ext cx="7632700" cy="649935"/>
          </a:xfrm>
          <a:prstGeom prst="roundRect">
            <a:avLst/>
          </a:prstGeom>
          <a:solidFill>
            <a:srgbClr val="3A7522"/>
          </a:solidFill>
          <a:ln>
            <a:noFill/>
          </a:ln>
          <a:extLst/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Begin the direct speech with a capital letter.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8B464A49-264F-4B29-BE0B-D19AA5569705}"/>
              </a:ext>
            </a:extLst>
          </p:cNvPr>
          <p:cNvSpPr/>
          <p:nvPr/>
        </p:nvSpPr>
        <p:spPr>
          <a:xfrm>
            <a:off x="755650" y="2686050"/>
            <a:ext cx="7632700" cy="828675"/>
          </a:xfrm>
          <a:prstGeom prst="roundRect">
            <a:avLst/>
          </a:prstGeom>
          <a:solidFill>
            <a:srgbClr val="C0D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865188" y="2817813"/>
            <a:ext cx="7405687" cy="587375"/>
          </a:xfrm>
          <a:prstGeom prst="rect">
            <a:avLst/>
          </a:prstGeom>
          <a:noFill/>
          <a:ln>
            <a:noFill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“</a:t>
            </a:r>
            <a:r>
              <a:rPr lang="en-GB" altLang="en-US" sz="2400" b="1" dirty="0">
                <a:solidFill>
                  <a:srgbClr val="003E15"/>
                </a:solidFill>
              </a:rPr>
              <a:t>W</a:t>
            </a:r>
            <a:r>
              <a:rPr lang="en-GB" altLang="en-US" sz="2400" dirty="0">
                <a:solidFill>
                  <a:schemeClr val="tx1"/>
                </a:solidFill>
              </a:rPr>
              <a:t>hat an amazing day!” he announced.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78575" y="4600575"/>
            <a:ext cx="2060575" cy="1644500"/>
            <a:chOff x="6378575" y="4600575"/>
            <a:chExt cx="2060575" cy="1644500"/>
          </a:xfrm>
        </p:grpSpPr>
        <p:sp>
          <p:nvSpPr>
            <p:cNvPr id="18" name="Oval Callout 12">
              <a:extLst>
                <a:ext uri="{FF2B5EF4-FFF2-40B4-BE49-F238E27FC236}">
                  <a16:creationId xmlns:a16="http://schemas.microsoft.com/office/drawing/2014/main" xmlns="" id="{574C6776-1F89-427D-9BEE-870980BCADB7}"/>
                </a:ext>
              </a:extLst>
            </p:cNvPr>
            <p:cNvSpPr/>
            <p:nvPr/>
          </p:nvSpPr>
          <p:spPr bwMode="auto">
            <a:xfrm>
              <a:off x="6378575" y="4600575"/>
              <a:ext cx="2060575" cy="1566863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87B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6378576" y="5044113"/>
              <a:ext cx="2060574" cy="1200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b="1" dirty="0">
                  <a:solidFill>
                    <a:srgbClr val="FFFFFF"/>
                  </a:solidFill>
                  <a:latin typeface="+mn-lt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55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1C3AF9F4-730F-4A5D-97D7-5DC86DB9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56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003E15"/>
                </a:solidFill>
                <a:latin typeface="Twinkl" pitchFamily="50" charset="0"/>
              </a:rPr>
              <a:t>Punctuation</a:t>
            </a:r>
            <a:endParaRPr lang="en-GB" sz="3600" b="0" dirty="0">
              <a:solidFill>
                <a:srgbClr val="003E15"/>
              </a:solidFill>
              <a:latin typeface="+mn-lt"/>
            </a:endParaRP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755650" y="1581859"/>
            <a:ext cx="7632700" cy="1467180"/>
          </a:xfrm>
          <a:prstGeom prst="roundRect">
            <a:avLst/>
          </a:prstGeom>
          <a:solidFill>
            <a:srgbClr val="3A7522"/>
          </a:solidFill>
          <a:ln>
            <a:noFill/>
          </a:ln>
          <a:extLst/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Make sure your speech is correctly punctuated. </a:t>
            </a:r>
            <a:br>
              <a:rPr lang="en-GB" altLang="en-US" sz="2400" dirty="0">
                <a:solidFill>
                  <a:schemeClr val="bg1"/>
                </a:solidFill>
              </a:rPr>
            </a:br>
            <a:r>
              <a:rPr lang="en-GB" altLang="en-US" sz="2400" dirty="0">
                <a:solidFill>
                  <a:schemeClr val="bg1"/>
                </a:solidFill>
              </a:rPr>
              <a:t>This includes a piece of punctuation before closing the quotation marks.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7D472282-FA45-4C25-80DB-31566A6B98BC}"/>
              </a:ext>
            </a:extLst>
          </p:cNvPr>
          <p:cNvSpPr/>
          <p:nvPr/>
        </p:nvSpPr>
        <p:spPr>
          <a:xfrm>
            <a:off x="755650" y="3235325"/>
            <a:ext cx="7632700" cy="927100"/>
          </a:xfrm>
          <a:prstGeom prst="roundRect">
            <a:avLst/>
          </a:prstGeom>
          <a:solidFill>
            <a:srgbClr val="C0D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755649" y="3419475"/>
            <a:ext cx="7836259" cy="556664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3E15"/>
                </a:solidFill>
              </a:rPr>
              <a:t>“</a:t>
            </a:r>
            <a:r>
              <a:rPr lang="en-GB" altLang="en-US" sz="2200" dirty="0">
                <a:solidFill>
                  <a:schemeClr val="tx1"/>
                </a:solidFill>
              </a:rPr>
              <a:t>There are times</a:t>
            </a:r>
            <a:r>
              <a:rPr lang="en-GB" altLang="en-US" sz="2200" b="1" dirty="0">
                <a:solidFill>
                  <a:srgbClr val="003E15"/>
                </a:solidFill>
              </a:rPr>
              <a:t>,</a:t>
            </a:r>
            <a:r>
              <a:rPr lang="en-GB" altLang="en-US" sz="2200" dirty="0">
                <a:solidFill>
                  <a:schemeClr val="tx1"/>
                </a:solidFill>
              </a:rPr>
              <a:t> I feel that you are a little cold</a:t>
            </a:r>
            <a:r>
              <a:rPr lang="en-GB" altLang="en-US" sz="2200" b="1" dirty="0">
                <a:solidFill>
                  <a:srgbClr val="003E15"/>
                </a:solidFill>
              </a:rPr>
              <a:t>,”</a:t>
            </a:r>
            <a:r>
              <a:rPr lang="en-GB" altLang="en-US" sz="2200" dirty="0">
                <a:solidFill>
                  <a:schemeClr val="tx1"/>
                </a:solidFill>
              </a:rPr>
              <a:t> I said</a:t>
            </a:r>
            <a:r>
              <a:rPr lang="en-GB" altLang="en-US" sz="2200" dirty="0">
                <a:solidFill>
                  <a:srgbClr val="003E15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78575" y="4600575"/>
            <a:ext cx="2060575" cy="1644500"/>
            <a:chOff x="6378575" y="4600575"/>
            <a:chExt cx="2060575" cy="1644500"/>
          </a:xfrm>
        </p:grpSpPr>
        <p:sp>
          <p:nvSpPr>
            <p:cNvPr id="14" name="Oval Callout 12">
              <a:extLst>
                <a:ext uri="{FF2B5EF4-FFF2-40B4-BE49-F238E27FC236}">
                  <a16:creationId xmlns:a16="http://schemas.microsoft.com/office/drawing/2014/main" xmlns="" id="{574C6776-1F89-427D-9BEE-870980BCADB7}"/>
                </a:ext>
              </a:extLst>
            </p:cNvPr>
            <p:cNvSpPr/>
            <p:nvPr/>
          </p:nvSpPr>
          <p:spPr bwMode="auto">
            <a:xfrm>
              <a:off x="6378575" y="4600575"/>
              <a:ext cx="2060575" cy="1566863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87B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12296" name="Rectangle 13"/>
            <p:cNvSpPr>
              <a:spLocks noChangeArrowheads="1"/>
            </p:cNvSpPr>
            <p:nvPr/>
          </p:nvSpPr>
          <p:spPr bwMode="auto">
            <a:xfrm>
              <a:off x="6378576" y="5044113"/>
              <a:ext cx="2060574" cy="1200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b="1" dirty="0">
                  <a:solidFill>
                    <a:srgbClr val="FFFFFF"/>
                  </a:solidFill>
                  <a:latin typeface="+mn-lt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67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B63CCAA4DDE41942C9535DD0447B0" ma:contentTypeVersion="10" ma:contentTypeDescription="Create a new document." ma:contentTypeScope="" ma:versionID="fd3a8b49ed065e957925d3a8161d9c09">
  <xsd:schema xmlns:xsd="http://www.w3.org/2001/XMLSchema" xmlns:xs="http://www.w3.org/2001/XMLSchema" xmlns:p="http://schemas.microsoft.com/office/2006/metadata/properties" xmlns:ns2="81e03a45-0584-436a-b7b6-bc1a3e258c66" xmlns:ns3="c21dea29-05ff-43ea-a560-607faa947833" targetNamespace="http://schemas.microsoft.com/office/2006/metadata/properties" ma:root="true" ma:fieldsID="eb0feb75d193522bc7684f88d883e35f" ns2:_="" ns3:_="">
    <xsd:import namespace="81e03a45-0584-436a-b7b6-bc1a3e258c66"/>
    <xsd:import namespace="c21dea29-05ff-43ea-a560-607faa947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3a45-0584-436a-b7b6-bc1a3e258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dea29-05ff-43ea-a560-607faa947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C7EFCF-FFFC-4257-ABB3-ECDCB80159E5}"/>
</file>

<file path=customXml/itemProps2.xml><?xml version="1.0" encoding="utf-8"?>
<ds:datastoreItem xmlns:ds="http://schemas.openxmlformats.org/officeDocument/2006/customXml" ds:itemID="{8233CF91-21D5-44C7-9CA1-A803E4CA3E89}"/>
</file>

<file path=customXml/itemProps3.xml><?xml version="1.0" encoding="utf-8"?>
<ds:datastoreItem xmlns:ds="http://schemas.openxmlformats.org/officeDocument/2006/customXml" ds:itemID="{DA44E958-0CD8-4A97-B728-466E5AD43003}"/>
</file>

<file path=docProps/app.xml><?xml version="1.0" encoding="utf-8"?>
<Properties xmlns="http://schemas.openxmlformats.org/officeDocument/2006/extended-properties" xmlns:vt="http://schemas.openxmlformats.org/officeDocument/2006/docPropsVTypes">
  <Template>US-T-2549025-Quotation-Marks-Rules-PowerPoint</Template>
  <TotalTime>25</TotalTime>
  <Words>103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Sassoon Infant Rg</vt:lpstr>
      <vt:lpstr>Twinkl</vt:lpstr>
      <vt:lpstr>Twinkl Sb</vt:lpstr>
      <vt:lpstr>Calibri</vt:lpstr>
      <vt:lpstr>Office Theme</vt:lpstr>
      <vt:lpstr>PowerPoint Presentation</vt:lpstr>
      <vt:lpstr>Beginning and End</vt:lpstr>
      <vt:lpstr>New Speaker, New Line</vt:lpstr>
      <vt:lpstr>Capital Letters</vt:lpstr>
      <vt:lpstr>Punctuation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Remus</cp:lastModifiedBy>
  <cp:revision>15</cp:revision>
  <dcterms:created xsi:type="dcterms:W3CDTF">2019-11-05T14:57:18Z</dcterms:created>
  <dcterms:modified xsi:type="dcterms:W3CDTF">2020-09-21T20:06:25Z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0x010100CEFB63CCAA4DDE41942C9535DD0447B0</vt:lpwstr>
  </property>
</Properties>
</file>