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0687F-832E-45C4-8730-CD553B8CFFF1}" v="2" dt="2022-08-28T17:31:34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98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8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6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5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8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1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27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8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76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072B-AF0F-48C8-8AA8-E7F2EC53C42D}" type="datetimeFigureOut">
              <a:rPr lang="en-GB" smtClean="0"/>
              <a:t>02/09/2022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68A63-85ED-4CE9-AF36-89952A89D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application">
            <a:extLst>
              <a:ext uri="{FF2B5EF4-FFF2-40B4-BE49-F238E27FC236}">
                <a16:creationId xmlns:a16="http://schemas.microsoft.com/office/drawing/2014/main" id="{72A5C1DD-6438-6B37-92BD-5DECDA1F4C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8"/>
          <a:stretch/>
        </p:blipFill>
        <p:spPr>
          <a:xfrm>
            <a:off x="20" y="10"/>
            <a:ext cx="6857980" cy="99059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7725504-493B-43AD-0E82-0A081BA8EFA3}"/>
              </a:ext>
            </a:extLst>
          </p:cNvPr>
          <p:cNvSpPr txBox="1"/>
          <p:nvPr/>
        </p:nvSpPr>
        <p:spPr>
          <a:xfrm>
            <a:off x="2336800" y="1625600"/>
            <a:ext cx="30607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  <a:latin typeface="Cavolini"/>
                <a:cs typeface="Cavolini"/>
              </a:rPr>
              <a:t>Primary 4M</a:t>
            </a:r>
            <a:r>
              <a:rPr lang="en-GB" sz="3200" b="1" dirty="0">
                <a:solidFill>
                  <a:schemeClr val="bg1"/>
                </a:solidFill>
                <a:latin typeface="Cavolini"/>
                <a:cs typeface="Cavolini"/>
              </a:rPr>
              <a:t>  </a:t>
            </a:r>
            <a:endParaRPr lang="en-GB" sz="3200" b="1" dirty="0">
              <a:solidFill>
                <a:schemeClr val="bg1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0A7D99-90FF-6531-D61F-FFD7EF70F42A}"/>
              </a:ext>
            </a:extLst>
          </p:cNvPr>
          <p:cNvSpPr txBox="1"/>
          <p:nvPr/>
        </p:nvSpPr>
        <p:spPr>
          <a:xfrm>
            <a:off x="876300" y="3733800"/>
            <a:ext cx="284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Numeracy &amp; Maths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Information Handling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Number processes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Sequencing Numbers to 100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Addition + Subtraction</a:t>
            </a:r>
            <a:endParaRPr lang="en-GB" sz="1400" b="1" dirty="0" smtClean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GB" sz="1400" b="1" u="sng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Literacy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Reading strategy: Prediction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Reading with expression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Ask + answer simple questions.</a:t>
            </a:r>
          </a:p>
          <a:p>
            <a:r>
              <a:rPr lang="en-GB" sz="1400" b="1" u="sng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HWB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Managing our Emotions 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= Athletics/Ball Games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AD60C9-0E07-CF62-FFEF-D31AAE623C81}"/>
              </a:ext>
            </a:extLst>
          </p:cNvPr>
          <p:cNvSpPr txBox="1"/>
          <p:nvPr/>
        </p:nvSpPr>
        <p:spPr>
          <a:xfrm>
            <a:off x="4165600" y="4040088"/>
            <a:ext cx="2247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100" b="1" dirty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E0CC86-F6C8-82FB-D41D-40344D6389A7}"/>
              </a:ext>
            </a:extLst>
          </p:cNvPr>
          <p:cNvSpPr txBox="1"/>
          <p:nvPr/>
        </p:nvSpPr>
        <p:spPr>
          <a:xfrm>
            <a:off x="569843" y="7137400"/>
            <a:ext cx="33793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Monday</a:t>
            </a:r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– School library (Fortnightly) </a:t>
            </a:r>
          </a:p>
          <a:p>
            <a:r>
              <a:rPr lang="en-GB" sz="1400" b="1" u="sng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Wednesday</a:t>
            </a:r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– Indoor P.E.</a:t>
            </a:r>
          </a:p>
          <a:p>
            <a:r>
              <a:rPr lang="en-GB" sz="1400" b="1" u="sng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Thursday</a:t>
            </a:r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– Indoor P.E. &amp; Outdoor Learning 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0B9816-B1D2-0B72-9BA7-0CB1D3C577BC}"/>
              </a:ext>
            </a:extLst>
          </p:cNvPr>
          <p:cNvSpPr txBox="1"/>
          <p:nvPr/>
        </p:nvSpPr>
        <p:spPr>
          <a:xfrm>
            <a:off x="668338" y="8609101"/>
            <a:ext cx="32808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Mrs R Maitland</a:t>
            </a:r>
          </a:p>
          <a:p>
            <a:r>
              <a:rPr lang="en-GB" sz="1400" b="1" dirty="0" smtClean="0">
                <a:solidFill>
                  <a:srgbClr val="0070C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gw09carruthrachel@ea.n-ayrshire.sch.uk</a:t>
            </a:r>
            <a:endParaRPr lang="en-GB" sz="1400" b="1" dirty="0">
              <a:solidFill>
                <a:srgbClr val="0070C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4D95AF-39CF-2834-AD21-256FB58CCB9C}"/>
              </a:ext>
            </a:extLst>
          </p:cNvPr>
          <p:cNvSpPr txBox="1"/>
          <p:nvPr/>
        </p:nvSpPr>
        <p:spPr>
          <a:xfrm>
            <a:off x="4219575" y="7023099"/>
            <a:ext cx="2193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accent2"/>
                </a:solidFill>
                <a:latin typeface="Cavolini" panose="03000502040302020204"/>
              </a:rPr>
              <a:t>Preposterously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Cavolini" panose="03000502040302020204"/>
              </a:rPr>
              <a:t>Tottered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  <a:latin typeface="Cavolini" panose="03000502040302020204"/>
              </a:rPr>
              <a:t>Discarded</a:t>
            </a:r>
          </a:p>
          <a:p>
            <a:pPr algn="ctr"/>
            <a:r>
              <a:rPr lang="en-GB" sz="1400" b="1" dirty="0">
                <a:solidFill>
                  <a:schemeClr val="accent4"/>
                </a:solidFill>
                <a:latin typeface="Cavolini" panose="03000502040302020204"/>
              </a:rPr>
              <a:t>Poky</a:t>
            </a:r>
          </a:p>
          <a:p>
            <a:pPr algn="ctr"/>
            <a:r>
              <a:rPr lang="en-GB" sz="1400" b="1" dirty="0">
                <a:solidFill>
                  <a:schemeClr val="accent2"/>
                </a:solidFill>
                <a:latin typeface="Cavolini" panose="03000502040302020204"/>
              </a:rPr>
              <a:t>Tentatively</a:t>
            </a:r>
          </a:p>
          <a:p>
            <a:pPr algn="ctr"/>
            <a:r>
              <a:rPr lang="en-GB" sz="1400" b="1" dirty="0" smtClean="0">
                <a:solidFill>
                  <a:schemeClr val="accent1"/>
                </a:solidFill>
                <a:latin typeface="Cavolini" panose="03000502040302020204"/>
              </a:rPr>
              <a:t>Contraption</a:t>
            </a:r>
          </a:p>
          <a:p>
            <a:pPr algn="ctr"/>
            <a:endParaRPr lang="en-GB" sz="1400" b="1" dirty="0">
              <a:solidFill>
                <a:schemeClr val="tx2">
                  <a:lumMod val="60000"/>
                  <a:lumOff val="40000"/>
                </a:schemeClr>
              </a:solidFill>
              <a:latin typeface="Cavolini" panose="03000502040302020204"/>
            </a:endParaRPr>
          </a:p>
          <a:p>
            <a:pPr algn="ctr"/>
            <a:r>
              <a:rPr lang="en-GB" sz="1400" b="1" dirty="0" smtClean="0">
                <a:solidFill>
                  <a:schemeClr val="accent1"/>
                </a:solidFill>
                <a:latin typeface="Cavolini" panose="03000502040302020204"/>
              </a:rPr>
              <a:t>Nouns</a:t>
            </a: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volini" panose="03000502040302020204"/>
              </a:rPr>
              <a:t>, </a:t>
            </a:r>
            <a:r>
              <a:rPr lang="en-GB" sz="1400" b="1" dirty="0" smtClean="0">
                <a:solidFill>
                  <a:schemeClr val="accent4"/>
                </a:solidFill>
                <a:latin typeface="Cavolini" panose="03000502040302020204"/>
              </a:rPr>
              <a:t>adjectives</a:t>
            </a: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volini" panose="03000502040302020204"/>
              </a:rPr>
              <a:t>, </a:t>
            </a:r>
            <a:r>
              <a:rPr lang="en-GB" sz="1400" b="1" dirty="0" smtClean="0">
                <a:solidFill>
                  <a:srgbClr val="FF0000"/>
                </a:solidFill>
                <a:latin typeface="Cavolini" panose="03000502040302020204"/>
              </a:rPr>
              <a:t>verbs</a:t>
            </a: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volini" panose="03000502040302020204"/>
              </a:rPr>
              <a:t> + </a:t>
            </a:r>
            <a:r>
              <a:rPr lang="en-GB" sz="1400" b="1" dirty="0" smtClean="0">
                <a:solidFill>
                  <a:schemeClr val="accent2"/>
                </a:solidFill>
                <a:latin typeface="Cavolini" panose="03000502040302020204"/>
              </a:rPr>
              <a:t>adverbs</a:t>
            </a:r>
            <a:r>
              <a:rPr lang="en-GB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volini" panose="03000502040302020204"/>
              </a:rPr>
              <a:t>.</a:t>
            </a:r>
            <a:endParaRPr lang="en-GB" sz="1400" b="1" dirty="0">
              <a:solidFill>
                <a:srgbClr val="FF0000"/>
              </a:solidFill>
              <a:latin typeface="Cavolini" panose="0300050204030202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4D95AF-39CF-2834-AD21-256FB58CCB9C}"/>
              </a:ext>
            </a:extLst>
          </p:cNvPr>
          <p:cNvSpPr txBox="1"/>
          <p:nvPr/>
        </p:nvSpPr>
        <p:spPr>
          <a:xfrm>
            <a:off x="4232275" y="4026862"/>
            <a:ext cx="2193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1"/>
                </a:solidFill>
                <a:latin typeface="Cavolini" panose="03000502040302020204"/>
              </a:rPr>
              <a:t>= P4M </a:t>
            </a:r>
            <a:r>
              <a:rPr lang="en-GB" sz="1400" b="1" dirty="0" err="1" smtClean="0">
                <a:solidFill>
                  <a:schemeClr val="accent1"/>
                </a:solidFill>
                <a:latin typeface="Cavolini" panose="03000502040302020204"/>
              </a:rPr>
              <a:t>Kilwinning</a:t>
            </a:r>
            <a:r>
              <a:rPr lang="en-GB" sz="1400" b="1" dirty="0" smtClean="0">
                <a:solidFill>
                  <a:schemeClr val="accent1"/>
                </a:solidFill>
                <a:latin typeface="Cavolini" panose="03000502040302020204"/>
              </a:rPr>
              <a:t> Library Visit – 22/9/22</a:t>
            </a:r>
          </a:p>
          <a:p>
            <a:pPr algn="ctr"/>
            <a:r>
              <a:rPr lang="en-GB" sz="1400" b="1" dirty="0" smtClean="0">
                <a:solidFill>
                  <a:schemeClr val="accent1"/>
                </a:solidFill>
                <a:latin typeface="Cavolini" panose="03000502040302020204"/>
              </a:rPr>
              <a:t>= Roald Dahl Story day – 13/9/22</a:t>
            </a:r>
          </a:p>
          <a:p>
            <a:pPr algn="ctr"/>
            <a:r>
              <a:rPr lang="en-GB" sz="1400" b="1" dirty="0">
                <a:solidFill>
                  <a:schemeClr val="accent1"/>
                </a:solidFill>
                <a:latin typeface="Cavolini" panose="03000502040302020204"/>
              </a:rPr>
              <a:t>= P4M Twitter takeover -11/10/22</a:t>
            </a:r>
          </a:p>
          <a:p>
            <a:pPr algn="ctr"/>
            <a:r>
              <a:rPr lang="en-GB" sz="1400" b="1" dirty="0">
                <a:solidFill>
                  <a:schemeClr val="accent1"/>
                </a:solidFill>
                <a:latin typeface="Cavolini" panose="03000502040302020204"/>
              </a:rPr>
              <a:t>=</a:t>
            </a:r>
            <a:r>
              <a:rPr lang="en-GB" sz="1400" b="1" dirty="0" smtClean="0">
                <a:solidFill>
                  <a:schemeClr val="accent1"/>
                </a:solidFill>
                <a:latin typeface="Cavolini" panose="03000502040302020204"/>
              </a:rPr>
              <a:t> Maths Week Scotland – 26/9/22 – 2/10/22</a:t>
            </a:r>
            <a:endParaRPr lang="en-GB" sz="1400" b="1" dirty="0">
              <a:solidFill>
                <a:schemeClr val="accent1"/>
              </a:solidFill>
              <a:latin typeface="Cavolini" panose="030005020403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08785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A32EACF75F64DA34E3E607EF9C0B8" ma:contentTypeVersion="14" ma:contentTypeDescription="Create a new document." ma:contentTypeScope="" ma:versionID="10f71203cbaa35e2271d87d636ac5ab5">
  <xsd:schema xmlns:xsd="http://www.w3.org/2001/XMLSchema" xmlns:xs="http://www.w3.org/2001/XMLSchema" xmlns:p="http://schemas.microsoft.com/office/2006/metadata/properties" xmlns:ns2="8099e963-63cb-48cf-af4f-ea3d6f89dd1b" xmlns:ns3="4592e5c8-a667-41d1-9ebd-ef218aa574f9" targetNamespace="http://schemas.microsoft.com/office/2006/metadata/properties" ma:root="true" ma:fieldsID="5918bc5caf04c0d5b6aa996244cf2b7a" ns2:_="" ns3:_="">
    <xsd:import namespace="8099e963-63cb-48cf-af4f-ea3d6f89dd1b"/>
    <xsd:import namespace="4592e5c8-a667-41d1-9ebd-ef218aa574f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99e963-63cb-48cf-af4f-ea3d6f89dd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2e5c8-a667-41d1-9ebd-ef218aa574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1F2B13-092F-4E37-8D58-F38071C9BF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D79CEC-1CF2-460E-956F-1A8178722D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99e963-63cb-48cf-af4f-ea3d6f89dd1b"/>
    <ds:schemaRef ds:uri="4592e5c8-a667-41d1-9ebd-ef218aa574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5CC765-8EAE-46AD-930D-7C52B7D809E8}">
  <ds:schemaRefs>
    <ds:schemaRef ds:uri="http://schemas.openxmlformats.org/package/2006/metadata/core-properties"/>
    <ds:schemaRef ds:uri="8099e963-63cb-48cf-af4f-ea3d6f89dd1b"/>
    <ds:schemaRef ds:uri="http://purl.org/dc/dcmitype/"/>
    <ds:schemaRef ds:uri="http://schemas.microsoft.com/office/infopath/2007/PartnerControls"/>
    <ds:schemaRef ds:uri="4592e5c8-a667-41d1-9ebd-ef218aa574f9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114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Alina Haines</dc:creator>
  <cp:lastModifiedBy>Mrs Maitland</cp:lastModifiedBy>
  <cp:revision>8</cp:revision>
  <dcterms:created xsi:type="dcterms:W3CDTF">2022-08-28T17:15:14Z</dcterms:created>
  <dcterms:modified xsi:type="dcterms:W3CDTF">2022-09-02T14:46:56Z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0x01010053BA32EACF75F64DA34E3E607EF9C0B8</vt:lpwstr>
  </property>
</Properties>
</file>