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6/19/2016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6/19/2016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6/19/2016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6/19/2016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guardian.com/global-development/2015/may/23/vietnam-children-trafficking-nail-bar-cannab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Child Labour</a:t>
            </a:r>
          </a:p>
        </p:txBody>
      </p:sp>
      <p:sp>
        <p:nvSpPr>
          <p:cNvPr id="3" name="Subtitle 2"/>
          <p:cNvSpPr>
            <a:spLocks noGrp="1"/>
          </p:cNvSpPr>
          <p:nvPr>
            <p:ph type="subTitle" idx="1"/>
          </p:nvPr>
        </p:nvSpPr>
        <p:spPr/>
        <p:txBody>
          <a:bodyPr/>
          <a:lstStyle/>
          <a:p>
            <a:r>
              <a:rPr lang="en-GB" dirty="0"/>
              <a:t>13</a:t>
            </a:r>
            <a:r>
              <a:rPr lang="en-GB" baseline="30000" dirty="0"/>
              <a:t>th</a:t>
            </a:r>
            <a:r>
              <a:rPr lang="en-GB" dirty="0"/>
              <a:t>-17</a:t>
            </a:r>
            <a:r>
              <a:rPr lang="en-GB" baseline="30000" dirty="0"/>
              <a:t>th</a:t>
            </a:r>
            <a:r>
              <a:rPr lang="en-GB" dirty="0"/>
              <a:t> June 2016</a:t>
            </a:r>
          </a:p>
        </p:txBody>
      </p:sp>
      <p:sp>
        <p:nvSpPr>
          <p:cNvPr id="4" name="Content Placeholder 2"/>
          <p:cNvSpPr txBox="1">
            <a:spLocks/>
          </p:cNvSpPr>
          <p:nvPr/>
        </p:nvSpPr>
        <p:spPr>
          <a:xfrm>
            <a:off x="510862" y="5122799"/>
            <a:ext cx="11681138" cy="241195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GB" sz="3200" dirty="0"/>
              <a:t>Children and young people have the right to be protected from economic exploitation, and from work that would harm them	- UNCRC article 32</a:t>
            </a:r>
          </a:p>
        </p:txBody>
      </p:sp>
    </p:spTree>
    <p:extLst>
      <p:ext uri="{BB962C8B-B14F-4D97-AF65-F5344CB8AC3E}">
        <p14:creationId xmlns:p14="http://schemas.microsoft.com/office/powerpoint/2010/main" val="183416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277" y="199298"/>
            <a:ext cx="9815850" cy="4874978"/>
          </a:xfrm>
        </p:spPr>
        <p:txBody>
          <a:bodyPr>
            <a:normAutofit/>
          </a:bodyPr>
          <a:lstStyle/>
          <a:p>
            <a:pPr marL="0" indent="0">
              <a:buNone/>
            </a:pPr>
            <a:r>
              <a:rPr lang="en-GB" sz="2800" b="1" dirty="0">
                <a:solidFill>
                  <a:srgbClr val="7030A0"/>
                </a:solidFill>
              </a:rPr>
              <a:t>John King worked in the mines in Scotland, a long time ago. In 1842, when he was 12-years-old, he said</a:t>
            </a:r>
            <a:r>
              <a:rPr lang="en-GB" sz="2800" dirty="0"/>
              <a:t>:</a:t>
            </a:r>
          </a:p>
          <a:p>
            <a:pPr marL="0" indent="0">
              <a:buNone/>
            </a:pPr>
            <a:r>
              <a:rPr lang="en-GB" sz="2800" dirty="0"/>
              <a:t>“I have been four years in the Sheriff-hall and </a:t>
            </a:r>
            <a:r>
              <a:rPr lang="en-GB" sz="2800" dirty="0" err="1"/>
              <a:t>Somerside</a:t>
            </a:r>
            <a:r>
              <a:rPr lang="en-GB" sz="2800" dirty="0"/>
              <a:t> pits … I work all the time that I am below and get kale or porridge afterwards. The work takes away the desire for food … I go down at three in the morning, but leave home at two, and come up about four and six in the day.  I was crushed by a piece of coal some two or three years ago and laid idle two months … I have been sometimes belted, as most boys are when they are indisposed to work; was taught to read … and could do a little at the writing.”</a:t>
            </a:r>
            <a:endParaRPr lang="en-GB" sz="2800" dirty="0">
              <a:effectLst/>
            </a:endParaRPr>
          </a:p>
        </p:txBody>
      </p:sp>
      <p:sp>
        <p:nvSpPr>
          <p:cNvPr id="2" name="TextBox 1"/>
          <p:cNvSpPr txBox="1"/>
          <p:nvPr/>
        </p:nvSpPr>
        <p:spPr>
          <a:xfrm>
            <a:off x="309093" y="4843443"/>
            <a:ext cx="8552278" cy="1569660"/>
          </a:xfrm>
          <a:prstGeom prst="rect">
            <a:avLst/>
          </a:prstGeom>
          <a:noFill/>
        </p:spPr>
        <p:txBody>
          <a:bodyPr wrap="none" rtlCol="0">
            <a:spAutoFit/>
          </a:bodyPr>
          <a:lstStyle/>
          <a:p>
            <a:r>
              <a:rPr lang="en-GB" sz="2400" dirty="0">
                <a:solidFill>
                  <a:srgbClr val="FF0000"/>
                </a:solidFill>
              </a:rPr>
              <a:t>Can you spot where John has not been given his rights? </a:t>
            </a:r>
          </a:p>
          <a:p>
            <a:r>
              <a:rPr lang="en-GB" sz="2400" dirty="0">
                <a:solidFill>
                  <a:srgbClr val="FF0000"/>
                </a:solidFill>
              </a:rPr>
              <a:t>- the youngest age a child can work is 13</a:t>
            </a:r>
          </a:p>
          <a:p>
            <a:pPr marL="342900" indent="-342900">
              <a:buFontTx/>
              <a:buChar char="-"/>
            </a:pPr>
            <a:r>
              <a:rPr lang="en-GB" sz="2400" dirty="0">
                <a:solidFill>
                  <a:srgbClr val="FF0000"/>
                </a:solidFill>
              </a:rPr>
              <a:t>Children cannot work before 7am or during school hours</a:t>
            </a:r>
          </a:p>
          <a:p>
            <a:pPr marL="342900" indent="-342900">
              <a:buFontTx/>
              <a:buChar char="-"/>
            </a:pPr>
            <a:r>
              <a:rPr lang="en-GB" sz="2400" dirty="0">
                <a:solidFill>
                  <a:srgbClr val="FF0000"/>
                </a:solidFill>
              </a:rPr>
              <a:t>Children cannot work in industrial locations</a:t>
            </a:r>
          </a:p>
        </p:txBody>
      </p:sp>
    </p:spTree>
    <p:extLst>
      <p:ext uri="{BB962C8B-B14F-4D97-AF65-F5344CB8AC3E}">
        <p14:creationId xmlns:p14="http://schemas.microsoft.com/office/powerpoint/2010/main" val="145170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178" y="0"/>
            <a:ext cx="10058400" cy="1215379"/>
          </a:xfrm>
        </p:spPr>
        <p:txBody>
          <a:bodyPr/>
          <a:lstStyle/>
          <a:p>
            <a:r>
              <a:rPr lang="en-GB" dirty="0"/>
              <a:t>Child Labour In the UK Today</a:t>
            </a:r>
          </a:p>
        </p:txBody>
      </p:sp>
      <p:sp>
        <p:nvSpPr>
          <p:cNvPr id="3" name="Content Placeholder 2"/>
          <p:cNvSpPr>
            <a:spLocks noGrp="1"/>
          </p:cNvSpPr>
          <p:nvPr>
            <p:ph idx="1"/>
          </p:nvPr>
        </p:nvSpPr>
        <p:spPr>
          <a:xfrm>
            <a:off x="290226" y="1119432"/>
            <a:ext cx="10484304" cy="4050792"/>
          </a:xfrm>
        </p:spPr>
        <p:txBody>
          <a:bodyPr>
            <a:normAutofit/>
          </a:bodyPr>
          <a:lstStyle/>
          <a:p>
            <a:r>
              <a:rPr lang="en-GB" sz="2400" dirty="0"/>
              <a:t>A report conducted in 2010 found that too little was being done to check if the rules were actually being followed. So children might be working too many hours, for example. </a:t>
            </a:r>
          </a:p>
          <a:p>
            <a:endParaRPr lang="en-GB" sz="2400" dirty="0"/>
          </a:p>
          <a:p>
            <a:endParaRPr lang="en-GB" sz="2400" dirty="0"/>
          </a:p>
          <a:p>
            <a:r>
              <a:rPr lang="en-GB" sz="2400" dirty="0">
                <a:hlinkClick r:id="rId2"/>
              </a:rPr>
              <a:t>In 2015, it was estimated that there were 3,000 children from Vietnam alone in forced labour in the UK.</a:t>
            </a:r>
            <a:r>
              <a:rPr lang="en-GB" sz="2400" dirty="0"/>
              <a:t> They are made to work in cannabis factories, nail bars, garment factories, brothels, and as domestic servants.</a:t>
            </a:r>
          </a:p>
          <a:p>
            <a:endParaRPr lang="en-GB" sz="2400" dirty="0"/>
          </a:p>
        </p:txBody>
      </p:sp>
    </p:spTree>
    <p:extLst>
      <p:ext uri="{BB962C8B-B14F-4D97-AF65-F5344CB8AC3E}">
        <p14:creationId xmlns:p14="http://schemas.microsoft.com/office/powerpoint/2010/main" val="362361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0"/>
            <a:ext cx="11848563" cy="5824470"/>
          </a:xfrm>
        </p:spPr>
        <p:txBody>
          <a:bodyPr>
            <a:normAutofit fontScale="92500"/>
          </a:bodyPr>
          <a:lstStyle/>
          <a:p>
            <a:pPr marL="0" indent="0">
              <a:buNone/>
            </a:pPr>
            <a:r>
              <a:rPr lang="en-GB" sz="2600" dirty="0"/>
              <a:t>Hien was taken from his village at the age of five by someone who claimed to be his uncle. As an orphan, he had no option but to do as he was told. He spent the next three years trapped in domestic servitude in London, cooking and cleaning for groups of Vietnamese people. He was never allowed out of the house and was told that if he tried to escape, the police would arrest him and take him to prison.</a:t>
            </a:r>
          </a:p>
          <a:p>
            <a:pPr marL="0" indent="0">
              <a:buNone/>
            </a:pPr>
            <a:r>
              <a:rPr lang="en-GB" sz="2600" dirty="0"/>
              <a:t>He became homeless after his “uncle” abandoned him. He was eventually picked up by a Vietnamese couple, who offered him a place to stay but then forced him to work in cannabis farms in flats in first Manchester and then Scotland.</a:t>
            </a:r>
          </a:p>
          <a:p>
            <a:pPr marL="0" indent="0">
              <a:buNone/>
            </a:pPr>
            <a:r>
              <a:rPr lang="en-GB" sz="2600" dirty="0"/>
              <a:t>He looked after the plants, using pesticides that made him ill, and only left the flat when he helped transport the leaves to be dried elsewhere. He was locked in, threatened, beaten and completely isolated from the outside world.</a:t>
            </a:r>
          </a:p>
          <a:p>
            <a:pPr marL="0" indent="0">
              <a:buNone/>
            </a:pPr>
            <a:r>
              <a:rPr lang="en-GB" sz="2600" dirty="0"/>
              <a:t>“I was never paid any money for working there,” he says. “I did not stay there for money but because I was afraid and I hoped the whole thing would end soon.”</a:t>
            </a:r>
          </a:p>
          <a:p>
            <a:endParaRPr lang="en-GB" sz="2600" dirty="0"/>
          </a:p>
        </p:txBody>
      </p:sp>
      <p:sp>
        <p:nvSpPr>
          <p:cNvPr id="6" name="TextBox 5"/>
          <p:cNvSpPr txBox="1"/>
          <p:nvPr/>
        </p:nvSpPr>
        <p:spPr>
          <a:xfrm>
            <a:off x="309093" y="4843443"/>
            <a:ext cx="8552278" cy="1938992"/>
          </a:xfrm>
          <a:prstGeom prst="rect">
            <a:avLst/>
          </a:prstGeom>
          <a:noFill/>
        </p:spPr>
        <p:txBody>
          <a:bodyPr wrap="none" rtlCol="0">
            <a:spAutoFit/>
          </a:bodyPr>
          <a:lstStyle/>
          <a:p>
            <a:r>
              <a:rPr lang="en-GB" sz="2400" dirty="0">
                <a:solidFill>
                  <a:srgbClr val="FF0000"/>
                </a:solidFill>
              </a:rPr>
              <a:t>Can you spot where Hein has not been given his rights? </a:t>
            </a:r>
          </a:p>
          <a:p>
            <a:r>
              <a:rPr lang="en-GB" sz="2400" dirty="0">
                <a:solidFill>
                  <a:srgbClr val="FF0000"/>
                </a:solidFill>
              </a:rPr>
              <a:t> - the youngest age a child can work is 13</a:t>
            </a:r>
          </a:p>
          <a:p>
            <a:pPr marL="342900" indent="-342900">
              <a:buFontTx/>
              <a:buChar char="-"/>
            </a:pPr>
            <a:r>
              <a:rPr lang="en-GB" sz="2400" dirty="0">
                <a:solidFill>
                  <a:srgbClr val="FF0000"/>
                </a:solidFill>
              </a:rPr>
              <a:t>Children cannot work before 7am or during school hours</a:t>
            </a:r>
          </a:p>
          <a:p>
            <a:pPr marL="342900" indent="-342900">
              <a:buFontTx/>
              <a:buChar char="-"/>
            </a:pPr>
            <a:r>
              <a:rPr lang="en-GB" sz="2400" dirty="0">
                <a:solidFill>
                  <a:srgbClr val="FF0000"/>
                </a:solidFill>
              </a:rPr>
              <a:t>Children cannot be exposed to harmful chemicals</a:t>
            </a:r>
          </a:p>
          <a:p>
            <a:pPr marL="342900" indent="-342900">
              <a:buFontTx/>
              <a:buChar char="-"/>
            </a:pPr>
            <a:r>
              <a:rPr lang="en-GB" sz="2400" dirty="0">
                <a:solidFill>
                  <a:srgbClr val="FF0000"/>
                </a:solidFill>
              </a:rPr>
              <a:t>It’s a very </a:t>
            </a:r>
            <a:r>
              <a:rPr lang="en-GB" sz="2400">
                <a:solidFill>
                  <a:srgbClr val="FF0000"/>
                </a:solidFill>
              </a:rPr>
              <a:t>long list…</a:t>
            </a:r>
            <a:endParaRPr lang="en-GB" sz="2400" dirty="0">
              <a:solidFill>
                <a:srgbClr val="FF0000"/>
              </a:solidFill>
            </a:endParaRPr>
          </a:p>
        </p:txBody>
      </p:sp>
    </p:spTree>
    <p:extLst>
      <p:ext uri="{BB962C8B-B14F-4D97-AF65-F5344CB8AC3E}">
        <p14:creationId xmlns:p14="http://schemas.microsoft.com/office/powerpoint/2010/main" val="180952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52</TotalTime>
  <Words>546</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Rockwell</vt:lpstr>
      <vt:lpstr>Rockwell Condensed</vt:lpstr>
      <vt:lpstr>Wingdings</vt:lpstr>
      <vt:lpstr>Wood Type</vt:lpstr>
      <vt:lpstr>Child Labour</vt:lpstr>
      <vt:lpstr>PowerPoint Presentation</vt:lpstr>
      <vt:lpstr>Child Labour In the UK Today</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Labour</dc:title>
  <dc:creator>Lynda Cannon</dc:creator>
  <cp:lastModifiedBy>Dr Cannon</cp:lastModifiedBy>
  <cp:revision>8</cp:revision>
  <dcterms:created xsi:type="dcterms:W3CDTF">2016-06-07T11:09:59Z</dcterms:created>
  <dcterms:modified xsi:type="dcterms:W3CDTF">2016-06-19T16:32:55Z</dcterms:modified>
</cp:coreProperties>
</file>