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6/19/2016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6/19/2016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6/19/2016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6/19/2016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6/19/2016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6/19/2016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6/19/2016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6/19/2016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6/19/2016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6/19/2016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6/19/2016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6/19/2016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ov.uk/child-employment/restrictions-on-child-employment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Child Labour</a:t>
            </a:r>
            <a:br>
              <a:rPr lang="en-GB" dirty="0"/>
            </a:br>
            <a:r>
              <a:rPr lang="en-GB" sz="4000" dirty="0"/>
              <a:t>UN Convention of the Rights of the Child (UNCRC)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13</a:t>
            </a:r>
            <a:r>
              <a:rPr lang="en-GB" baseline="30000" dirty="0"/>
              <a:t>th</a:t>
            </a:r>
            <a:r>
              <a:rPr lang="en-GB" dirty="0"/>
              <a:t>-17</a:t>
            </a:r>
            <a:r>
              <a:rPr lang="en-GB" baseline="30000" dirty="0"/>
              <a:t>th</a:t>
            </a:r>
            <a:r>
              <a:rPr lang="en-GB" dirty="0"/>
              <a:t> June 2016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10862" y="5122799"/>
            <a:ext cx="11681138" cy="24119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 pitchFamily="2" charset="2"/>
              <a:buNone/>
            </a:pPr>
            <a:r>
              <a:rPr lang="en-GB" sz="3200" dirty="0"/>
              <a:t>Children and young people have the right to be protected from economic exploitation, and from work that would harm them	- UNCRC article 32</a:t>
            </a:r>
          </a:p>
        </p:txBody>
      </p:sp>
    </p:spTree>
    <p:extLst>
      <p:ext uri="{BB962C8B-B14F-4D97-AF65-F5344CB8AC3E}">
        <p14:creationId xmlns:p14="http://schemas.microsoft.com/office/powerpoint/2010/main" val="18341666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277" y="199298"/>
            <a:ext cx="6761408" cy="24119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>
                <a:solidFill>
                  <a:srgbClr val="FF0000"/>
                </a:solidFill>
              </a:rPr>
              <a:t>What does that mean?</a:t>
            </a:r>
          </a:p>
          <a:p>
            <a:pPr marL="0" indent="0">
              <a:buNone/>
            </a:pPr>
            <a:r>
              <a:rPr lang="en-GB" sz="3200" dirty="0">
                <a:solidFill>
                  <a:srgbClr val="FF0000"/>
                </a:solidFill>
              </a:rPr>
              <a:t>Why is this important?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6784" y="122148"/>
            <a:ext cx="2483872" cy="1652904"/>
          </a:xfrm>
          <a:prstGeom prst="rect">
            <a:avLst/>
          </a:prstGeom>
        </p:spPr>
      </p:pic>
      <p:sp>
        <p:nvSpPr>
          <p:cNvPr id="8" name="Content Placeholder 2"/>
          <p:cNvSpPr txBox="1">
            <a:spLocks/>
          </p:cNvSpPr>
          <p:nvPr/>
        </p:nvSpPr>
        <p:spPr>
          <a:xfrm>
            <a:off x="139518" y="1659207"/>
            <a:ext cx="11822807" cy="17178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3200" dirty="0">
                <a:solidFill>
                  <a:srgbClr val="0070C0"/>
                </a:solidFill>
              </a:rPr>
              <a:t>Economic exploitation means not being paid a fair amount for your work. It can also mean being made to work more hours than you are supposed to.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39518" y="3264522"/>
            <a:ext cx="11681138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/>
              <a:t>Harmful work is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anything hazardous;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anything that gets in the way of your education;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/>
              <a:t>anything bad for your health or your physical, mental,     spiritual, moral or social development.</a:t>
            </a:r>
          </a:p>
          <a:p>
            <a:r>
              <a:rPr lang="en-GB" dirty="0"/>
              <a:t>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8915" y="5992698"/>
            <a:ext cx="116811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b="1" u="sng" dirty="0">
                <a:solidFill>
                  <a:srgbClr val="7030A0"/>
                </a:solidFill>
              </a:rPr>
              <a:t>Can you think of any examples?</a:t>
            </a:r>
            <a:endParaRPr lang="en-GB" b="1" u="sng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170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 build="p"/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178" y="0"/>
            <a:ext cx="10058400" cy="1215379"/>
          </a:xfrm>
        </p:spPr>
        <p:txBody>
          <a:bodyPr/>
          <a:lstStyle/>
          <a:p>
            <a:r>
              <a:rPr lang="en-GB" dirty="0"/>
              <a:t>Child Labour and the UK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0226" y="1119432"/>
            <a:ext cx="10484304" cy="40507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Article 32 says the government must do everything they can to make sure you are protected from exploitation and harmful work. </a:t>
            </a:r>
            <a:br>
              <a:rPr lang="en-GB" sz="2400" dirty="0"/>
            </a:br>
            <a:r>
              <a:rPr lang="en-GB" sz="2400" dirty="0"/>
              <a:t>This includes:</a:t>
            </a:r>
          </a:p>
          <a:p>
            <a:r>
              <a:rPr lang="en-GB" sz="2400" dirty="0"/>
              <a:t>Having rules for the age at which children are allowed to work;</a:t>
            </a:r>
          </a:p>
          <a:p>
            <a:r>
              <a:rPr lang="en-GB" sz="2400" dirty="0"/>
              <a:t>Having rules about the hours children can work;</a:t>
            </a:r>
          </a:p>
          <a:p>
            <a:r>
              <a:rPr lang="en-GB" sz="2400" dirty="0"/>
              <a:t>Having rules for the types of work children can do;</a:t>
            </a:r>
          </a:p>
          <a:p>
            <a:r>
              <a:rPr lang="en-GB" sz="2400" dirty="0"/>
              <a:t>Punishing people who break these rules.</a:t>
            </a:r>
          </a:p>
          <a:p>
            <a:r>
              <a:rPr lang="en-GB" sz="2400" dirty="0"/>
              <a:t>Do you know what age you have to be to have a job in Scotland?</a:t>
            </a:r>
          </a:p>
          <a:p>
            <a:endParaRPr lang="en-GB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782628" y="4741597"/>
            <a:ext cx="990175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7030A0"/>
                </a:solidFill>
              </a:rPr>
              <a:t>In Scotland and the rest of the UK you have to be 13 to have a job. </a:t>
            </a:r>
          </a:p>
          <a:p>
            <a:r>
              <a:rPr lang="en-GB" sz="2400" b="1" dirty="0">
                <a:solidFill>
                  <a:srgbClr val="7030A0"/>
                </a:solidFill>
              </a:rPr>
              <a:t>Even then, you are only allowed to have a part-time job.</a:t>
            </a:r>
          </a:p>
          <a:p>
            <a:r>
              <a:rPr lang="en-GB" sz="2400" b="1" dirty="0">
                <a:solidFill>
                  <a:srgbClr val="7030A0"/>
                </a:solidFill>
              </a:rPr>
              <a:t>(models and actors can be younger)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498501" y="6289656"/>
            <a:ext cx="3969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hlinkClick r:id="rId2"/>
              </a:rPr>
              <a:t>Click here if you want to know more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3617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298" y="239934"/>
            <a:ext cx="10058400" cy="1009317"/>
          </a:xfrm>
        </p:spPr>
        <p:txBody>
          <a:bodyPr/>
          <a:lstStyle/>
          <a:p>
            <a:r>
              <a:rPr lang="en-GB" dirty="0"/>
              <a:t>Child labour and the UK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298" y="1339403"/>
            <a:ext cx="10637950" cy="4832797"/>
          </a:xfrm>
        </p:spPr>
        <p:txBody>
          <a:bodyPr>
            <a:normAutofit/>
          </a:bodyPr>
          <a:lstStyle/>
          <a:p>
            <a:r>
              <a:rPr lang="en-GB" sz="2800" dirty="0"/>
              <a:t>Children and young people are also protected  from work that could </a:t>
            </a:r>
            <a:r>
              <a:rPr lang="en-GB" sz="2600" dirty="0"/>
              <a:t>harm them.</a:t>
            </a:r>
          </a:p>
          <a:p>
            <a:pPr lvl="1"/>
            <a:r>
              <a:rPr lang="en-GB" sz="2400" dirty="0"/>
              <a:t>Includes working in factories and on farms</a:t>
            </a:r>
          </a:p>
          <a:p>
            <a:pPr lvl="1"/>
            <a:endParaRPr lang="en-GB" sz="2400" dirty="0"/>
          </a:p>
          <a:p>
            <a:r>
              <a:rPr lang="en-GB" sz="2800" dirty="0"/>
              <a:t>Anyone who breaks the rules on child labour faces a fine. In 2009, the maximum fine for most offences was £1,000. More serious breaches of the law, like employing a child in a dangerous job, could result in fines of £20,000 or even higher.</a:t>
            </a:r>
          </a:p>
          <a:p>
            <a:pPr marL="0" indent="0">
              <a:buNone/>
            </a:pPr>
            <a:r>
              <a:rPr lang="en-GB" sz="2800" b="1" u="sng" dirty="0">
                <a:solidFill>
                  <a:srgbClr val="7030A0"/>
                </a:solidFill>
              </a:rPr>
              <a:t>Do you think this is an appropriate way of punishing people who exploit children or make them do harmful work? Should we be stricter?</a:t>
            </a:r>
          </a:p>
          <a:p>
            <a:pPr marL="0" indent="0">
              <a:buNone/>
            </a:pPr>
            <a:endParaRPr lang="en-GB" sz="2800" dirty="0"/>
          </a:p>
          <a:p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8095298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41</TotalTime>
  <Words>285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Rockwell</vt:lpstr>
      <vt:lpstr>Rockwell Condensed</vt:lpstr>
      <vt:lpstr>Wingdings</vt:lpstr>
      <vt:lpstr>Wood Type</vt:lpstr>
      <vt:lpstr>Child Labour UN Convention of the Rights of the Child (UNCRC)</vt:lpstr>
      <vt:lpstr>PowerPoint Presentation</vt:lpstr>
      <vt:lpstr>Child Labour and the UK</vt:lpstr>
      <vt:lpstr>Child labour and the UK</vt:lpstr>
    </vt:vector>
  </TitlesOfParts>
  <Company>NAC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Child Labour</dc:title>
  <dc:creator>Lynda Cannon</dc:creator>
  <cp:lastModifiedBy>Dr Cannon</cp:lastModifiedBy>
  <cp:revision>5</cp:revision>
  <dcterms:created xsi:type="dcterms:W3CDTF">2016-06-07T11:09:59Z</dcterms:created>
  <dcterms:modified xsi:type="dcterms:W3CDTF">2016-06-19T16:32:20Z</dcterms:modified>
</cp:coreProperties>
</file>