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85" r:id="rId3"/>
    <p:sldMasterId id="2147483687" r:id="rId4"/>
  </p:sldMasterIdLst>
  <p:sldIdLst>
    <p:sldId id="256" r:id="rId5"/>
    <p:sldId id="279" r:id="rId6"/>
    <p:sldId id="257" r:id="rId7"/>
    <p:sldId id="258" r:id="rId8"/>
    <p:sldId id="259" r:id="rId9"/>
    <p:sldId id="262" r:id="rId10"/>
    <p:sldId id="260" r:id="rId11"/>
    <p:sldId id="261" r:id="rId12"/>
    <p:sldId id="263" r:id="rId13"/>
    <p:sldId id="276" r:id="rId14"/>
    <p:sldId id="264" r:id="rId15"/>
    <p:sldId id="275" r:id="rId16"/>
    <p:sldId id="265" r:id="rId17"/>
    <p:sldId id="266" r:id="rId18"/>
    <p:sldId id="267" r:id="rId19"/>
    <p:sldId id="284" r:id="rId20"/>
    <p:sldId id="281" r:id="rId21"/>
    <p:sldId id="282" r:id="rId22"/>
    <p:sldId id="283" r:id="rId23"/>
    <p:sldId id="285" r:id="rId24"/>
    <p:sldId id="287" r:id="rId25"/>
    <p:sldId id="368" r:id="rId26"/>
    <p:sldId id="288" r:id="rId27"/>
    <p:sldId id="291" r:id="rId28"/>
    <p:sldId id="292" r:id="rId29"/>
    <p:sldId id="293" r:id="rId30"/>
    <p:sldId id="294" r:id="rId31"/>
    <p:sldId id="286" r:id="rId32"/>
    <p:sldId id="348" r:id="rId33"/>
    <p:sldId id="345" r:id="rId34"/>
    <p:sldId id="352" r:id="rId35"/>
    <p:sldId id="353" r:id="rId36"/>
    <p:sldId id="354" r:id="rId37"/>
    <p:sldId id="355" r:id="rId38"/>
    <p:sldId id="356" r:id="rId39"/>
    <p:sldId id="357" r:id="rId40"/>
    <p:sldId id="358" r:id="rId41"/>
    <p:sldId id="359" r:id="rId42"/>
    <p:sldId id="362" r:id="rId43"/>
    <p:sldId id="363" r:id="rId44"/>
    <p:sldId id="351" r:id="rId45"/>
    <p:sldId id="360" r:id="rId46"/>
    <p:sldId id="346" r:id="rId47"/>
    <p:sldId id="347" r:id="rId48"/>
    <p:sldId id="365" r:id="rId49"/>
    <p:sldId id="366" r:id="rId50"/>
    <p:sldId id="367" r:id="rId51"/>
    <p:sldId id="27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624" y="-8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946400" y="3124200"/>
            <a:ext cx="8636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GB"/>
              <a:t>Click to edit Master title style</a:t>
            </a:r>
            <a:endParaRPr/>
          </a:p>
        </p:txBody>
      </p:sp>
      <p:sp>
        <p:nvSpPr>
          <p:cNvPr id="3" name="Subtitle 2"/>
          <p:cNvSpPr>
            <a:spLocks noGrp="1"/>
          </p:cNvSpPr>
          <p:nvPr>
            <p:ph type="subTitle" idx="1"/>
          </p:nvPr>
        </p:nvSpPr>
        <p:spPr>
          <a:xfrm>
            <a:off x="2946400" y="5056632"/>
            <a:ext cx="8636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4" name="Date Placeholder 3"/>
          <p:cNvSpPr>
            <a:spLocks noGrp="1"/>
          </p:cNvSpPr>
          <p:nvPr>
            <p:ph type="dt" sz="half" idx="10"/>
          </p:nvPr>
        </p:nvSpPr>
        <p:spPr>
          <a:xfrm>
            <a:off x="609600" y="6300216"/>
            <a:ext cx="2645664"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t>6/27/2019</a:t>
            </a:fld>
            <a:endParaRPr lang="en-US"/>
          </a:p>
        </p:txBody>
      </p:sp>
      <p:sp>
        <p:nvSpPr>
          <p:cNvPr id="5" name="Footer Placeholder 4"/>
          <p:cNvSpPr>
            <a:spLocks noGrp="1"/>
          </p:cNvSpPr>
          <p:nvPr>
            <p:ph type="ftr" sz="quarter" idx="11"/>
          </p:nvPr>
        </p:nvSpPr>
        <p:spPr>
          <a:xfrm>
            <a:off x="5279136" y="6300216"/>
            <a:ext cx="5084064"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11033760" y="6300216"/>
            <a:ext cx="9144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5" name="Date Placeholder 4"/>
          <p:cNvSpPr>
            <a:spLocks noGrp="1"/>
          </p:cNvSpPr>
          <p:nvPr>
            <p:ph type="dt" sz="half" idx="10"/>
          </p:nvPr>
        </p:nvSpPr>
        <p:spPr/>
        <p:txBody>
          <a:bodyPr/>
          <a:lstStyle/>
          <a:p>
            <a:fld id="{2DF66AD8-BC4A-4004-9882-414398D930CA}" type="datetimeFigureOut">
              <a:rPr lang="en-US" smtClean="0"/>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6193536" y="1735138"/>
            <a:ext cx="475488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12" name="Content Placeholder 2"/>
          <p:cNvSpPr>
            <a:spLocks noGrp="1"/>
          </p:cNvSpPr>
          <p:nvPr>
            <p:ph sz="half" idx="15"/>
          </p:nvPr>
        </p:nvSpPr>
        <p:spPr>
          <a:xfrm>
            <a:off x="6193536" y="3870960"/>
            <a:ext cx="475488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10" name="Content Placeholder 2"/>
          <p:cNvSpPr>
            <a:spLocks noGrp="1"/>
          </p:cNvSpPr>
          <p:nvPr>
            <p:ph sz="half" idx="1"/>
          </p:nvPr>
        </p:nvSpPr>
        <p:spPr>
          <a:xfrm>
            <a:off x="1219200" y="1735139"/>
            <a:ext cx="475488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sz="half" idx="1"/>
          </p:nvPr>
        </p:nvSpPr>
        <p:spPr>
          <a:xfrm>
            <a:off x="1219200" y="1735138"/>
            <a:ext cx="475488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1219200" y="3870960"/>
            <a:ext cx="475488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11" name="Content Placeholder 2"/>
          <p:cNvSpPr>
            <a:spLocks noGrp="1"/>
          </p:cNvSpPr>
          <p:nvPr>
            <p:ph sz="half" idx="14"/>
          </p:nvPr>
        </p:nvSpPr>
        <p:spPr>
          <a:xfrm>
            <a:off x="6193536" y="1735138"/>
            <a:ext cx="475488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12" name="Content Placeholder 2"/>
          <p:cNvSpPr>
            <a:spLocks noGrp="1"/>
          </p:cNvSpPr>
          <p:nvPr>
            <p:ph sz="half" idx="15"/>
          </p:nvPr>
        </p:nvSpPr>
        <p:spPr>
          <a:xfrm>
            <a:off x="6193536" y="3870960"/>
            <a:ext cx="475488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Date Placeholder 2"/>
          <p:cNvSpPr>
            <a:spLocks noGrp="1"/>
          </p:cNvSpPr>
          <p:nvPr>
            <p:ph type="dt" sz="half" idx="10"/>
          </p:nvPr>
        </p:nvSpPr>
        <p:spPr/>
        <p:txBody>
          <a:bodyPr/>
          <a:lstStyle/>
          <a:p>
            <a:fld id="{2DF66AD8-BC4A-4004-9882-414398D930CA}" type="datetimeFigureOut">
              <a:rPr lang="en-US" smtClean="0"/>
              <a:t>6/27/2019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t>6/27/2019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690048"/>
            <a:ext cx="4751917" cy="1162050"/>
          </a:xfrm>
        </p:spPr>
        <p:txBody>
          <a:bodyPr tIns="0" bIns="0" anchor="b"/>
          <a:lstStyle>
            <a:lvl1pPr algn="l">
              <a:lnSpc>
                <a:spcPts val="4600"/>
              </a:lnSpc>
              <a:defRPr sz="4200" b="1"/>
            </a:lvl1pPr>
          </a:lstStyle>
          <a:p>
            <a:r>
              <a:rPr lang="en-GB"/>
              <a:t>Click to edit Master title style</a:t>
            </a:r>
            <a:endParaRPr/>
          </a:p>
        </p:txBody>
      </p:sp>
      <p:sp>
        <p:nvSpPr>
          <p:cNvPr id="3" name="Content Placeholder 2"/>
          <p:cNvSpPr>
            <a:spLocks noGrp="1"/>
          </p:cNvSpPr>
          <p:nvPr>
            <p:ph idx="1"/>
          </p:nvPr>
        </p:nvSpPr>
        <p:spPr>
          <a:xfrm>
            <a:off x="6223000" y="368490"/>
            <a:ext cx="475488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Text Placeholder 3"/>
          <p:cNvSpPr>
            <a:spLocks noGrp="1"/>
          </p:cNvSpPr>
          <p:nvPr>
            <p:ph type="body" sz="half" idx="2"/>
          </p:nvPr>
        </p:nvSpPr>
        <p:spPr>
          <a:xfrm>
            <a:off x="1219198" y="2866031"/>
            <a:ext cx="4751917"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90061" y="1524000"/>
            <a:ext cx="4754880" cy="1162050"/>
          </a:xfrm>
        </p:spPr>
        <p:txBody>
          <a:bodyPr tIns="0" bIns="0" anchor="b"/>
          <a:lstStyle>
            <a:lvl1pPr algn="l">
              <a:lnSpc>
                <a:spcPts val="4600"/>
              </a:lnSpc>
              <a:defRPr sz="4200" b="1"/>
            </a:lvl1pPr>
          </a:lstStyle>
          <a:p>
            <a:r>
              <a:rPr lang="en-GB"/>
              <a:t>Click to edit Master title style</a:t>
            </a:r>
            <a:endParaRPr/>
          </a:p>
        </p:txBody>
      </p:sp>
      <p:sp>
        <p:nvSpPr>
          <p:cNvPr id="4" name="Text Placeholder 3"/>
          <p:cNvSpPr>
            <a:spLocks noGrp="1"/>
          </p:cNvSpPr>
          <p:nvPr>
            <p:ph type="body" sz="half" idx="2"/>
          </p:nvPr>
        </p:nvSpPr>
        <p:spPr>
          <a:xfrm>
            <a:off x="6690059" y="2699983"/>
            <a:ext cx="475488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838705" y="505650"/>
            <a:ext cx="5134567"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2" name="Picture Placeholder 9"/>
          <p:cNvSpPr>
            <a:spLocks noGrp="1"/>
          </p:cNvSpPr>
          <p:nvPr>
            <p:ph type="pic" sz="quarter" idx="14"/>
          </p:nvPr>
        </p:nvSpPr>
        <p:spPr>
          <a:xfrm rot="21421631">
            <a:off x="1078391" y="667561"/>
            <a:ext cx="4624885" cy="5124723"/>
          </a:xfrm>
          <a:solidFill>
            <a:schemeClr val="bg1">
              <a:lumMod val="85000"/>
            </a:schemeClr>
          </a:solidFill>
        </p:spPr>
        <p:txBody>
          <a:bodyPr/>
          <a:lstStyle>
            <a:lvl1pPr>
              <a:buNone/>
              <a:defRPr/>
            </a:lvl1pPr>
          </a:lstStyle>
          <a:p>
            <a:r>
              <a:rPr lang="en-GB"/>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417879" y="3520798"/>
            <a:ext cx="5450699"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7" name="Picture Placeholder 9"/>
          <p:cNvSpPr>
            <a:spLocks noGrp="1"/>
          </p:cNvSpPr>
          <p:nvPr>
            <p:ph type="pic" sz="quarter" idx="16"/>
          </p:nvPr>
        </p:nvSpPr>
        <p:spPr>
          <a:xfrm rot="21214351">
            <a:off x="654743" y="3682580"/>
            <a:ext cx="4938812" cy="2697083"/>
          </a:xfrm>
          <a:solidFill>
            <a:schemeClr val="bg1">
              <a:lumMod val="85000"/>
            </a:schemeClr>
          </a:solidFill>
        </p:spPr>
        <p:txBody>
          <a:bodyPr/>
          <a:lstStyle>
            <a:lvl1pPr>
              <a:buNone/>
              <a:defRPr/>
            </a:lvl1pPr>
          </a:lstStyle>
          <a:p>
            <a:r>
              <a:rPr lang="en-GB"/>
              <a:t>Drag picture to placeholder or click icon to add</a:t>
            </a:r>
            <a:endParaRPr/>
          </a:p>
        </p:txBody>
      </p:sp>
      <p:grpSp>
        <p:nvGrpSpPr>
          <p:cNvPr id="8" name="Group 9"/>
          <p:cNvGrpSpPr/>
          <p:nvPr/>
        </p:nvGrpSpPr>
        <p:grpSpPr>
          <a:xfrm rot="232774">
            <a:off x="225975" y="241256"/>
            <a:ext cx="5450699"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3" name="Picture Placeholder 9"/>
          <p:cNvSpPr>
            <a:spLocks noGrp="1"/>
          </p:cNvSpPr>
          <p:nvPr>
            <p:ph type="pic" sz="quarter" idx="15"/>
          </p:nvPr>
        </p:nvSpPr>
        <p:spPr>
          <a:xfrm rot="232774">
            <a:off x="462839" y="403038"/>
            <a:ext cx="4938812" cy="2697083"/>
          </a:xfrm>
          <a:solidFill>
            <a:schemeClr val="bg1">
              <a:lumMod val="85000"/>
            </a:schemeClr>
          </a:solidFill>
        </p:spPr>
        <p:txBody>
          <a:bodyPr/>
          <a:lstStyle>
            <a:lvl1pPr>
              <a:buNone/>
              <a:defRPr/>
            </a:lvl1pPr>
          </a:lstStyle>
          <a:p>
            <a:r>
              <a:rPr lang="en-GB"/>
              <a:t>Drag picture to placeholder or click icon to add</a:t>
            </a:r>
            <a:endParaRPr/>
          </a:p>
        </p:txBody>
      </p:sp>
      <p:sp>
        <p:nvSpPr>
          <p:cNvPr id="2" name="Title 1"/>
          <p:cNvSpPr>
            <a:spLocks noGrp="1"/>
          </p:cNvSpPr>
          <p:nvPr>
            <p:ph type="title"/>
          </p:nvPr>
        </p:nvSpPr>
        <p:spPr>
          <a:xfrm>
            <a:off x="6684579" y="1524000"/>
            <a:ext cx="4754880" cy="1162050"/>
          </a:xfrm>
        </p:spPr>
        <p:txBody>
          <a:bodyPr tIns="0" bIns="0" anchor="b"/>
          <a:lstStyle>
            <a:lvl1pPr algn="l">
              <a:lnSpc>
                <a:spcPts val="4600"/>
              </a:lnSpc>
              <a:defRPr sz="4200" b="1"/>
            </a:lvl1pPr>
          </a:lstStyle>
          <a:p>
            <a:r>
              <a:rPr lang="en-GB"/>
              <a:t>Click to edit Master title style</a:t>
            </a:r>
            <a:endParaRPr/>
          </a:p>
        </p:txBody>
      </p:sp>
      <p:sp>
        <p:nvSpPr>
          <p:cNvPr id="4" name="Text Placeholder 3"/>
          <p:cNvSpPr>
            <a:spLocks noGrp="1"/>
          </p:cNvSpPr>
          <p:nvPr>
            <p:ph type="body" sz="half" idx="2"/>
          </p:nvPr>
        </p:nvSpPr>
        <p:spPr>
          <a:xfrm>
            <a:off x="6684576" y="2699983"/>
            <a:ext cx="475488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3762374"/>
            <a:ext cx="9753600" cy="1162050"/>
          </a:xfrm>
        </p:spPr>
        <p:txBody>
          <a:bodyPr tIns="0" bIns="0" anchor="b"/>
          <a:lstStyle>
            <a:lvl1pPr algn="l">
              <a:lnSpc>
                <a:spcPts val="4600"/>
              </a:lnSpc>
              <a:defRPr sz="3600" b="1"/>
            </a:lvl1pPr>
          </a:lstStyle>
          <a:p>
            <a:r>
              <a:rPr lang="en-GB"/>
              <a:t>Click to edit Master title style</a:t>
            </a:r>
            <a:endParaRPr/>
          </a:p>
        </p:txBody>
      </p:sp>
      <p:grpSp>
        <p:nvGrpSpPr>
          <p:cNvPr id="3" name="Group 8"/>
          <p:cNvGrpSpPr/>
          <p:nvPr/>
        </p:nvGrpSpPr>
        <p:grpSpPr>
          <a:xfrm rot="232774">
            <a:off x="2745710" y="379100"/>
            <a:ext cx="6708436"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4" name="Text Placeholder 3"/>
          <p:cNvSpPr>
            <a:spLocks noGrp="1"/>
          </p:cNvSpPr>
          <p:nvPr>
            <p:ph type="body" sz="half" idx="2"/>
          </p:nvPr>
        </p:nvSpPr>
        <p:spPr>
          <a:xfrm>
            <a:off x="1219200" y="4928736"/>
            <a:ext cx="97536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997544" y="564564"/>
            <a:ext cx="6204769" cy="3072384"/>
          </a:xfrm>
          <a:solidFill>
            <a:schemeClr val="bg1">
              <a:lumMod val="85000"/>
            </a:schemeClr>
          </a:solidFill>
        </p:spPr>
        <p:txBody>
          <a:bodyPr/>
          <a:lstStyle>
            <a:lvl1pPr>
              <a:buNone/>
              <a:defRPr/>
            </a:lvl1pPr>
          </a:lstStyle>
          <a:p>
            <a:r>
              <a:rPr lang="en-GB"/>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3762374"/>
            <a:ext cx="9753600" cy="1162050"/>
          </a:xfrm>
        </p:spPr>
        <p:txBody>
          <a:bodyPr tIns="0" bIns="0" anchor="b"/>
          <a:lstStyle>
            <a:lvl1pPr algn="l">
              <a:lnSpc>
                <a:spcPts val="4600"/>
              </a:lnSpc>
              <a:defRPr sz="3600" b="1"/>
            </a:lvl1pPr>
          </a:lstStyle>
          <a:p>
            <a:r>
              <a:rPr lang="en-GB"/>
              <a:t>Click to edit Master title style</a:t>
            </a:r>
            <a:endParaRPr/>
          </a:p>
        </p:txBody>
      </p:sp>
      <p:grpSp>
        <p:nvGrpSpPr>
          <p:cNvPr id="3" name="Group 13"/>
          <p:cNvGrpSpPr/>
          <p:nvPr/>
        </p:nvGrpSpPr>
        <p:grpSpPr>
          <a:xfrm rot="21420000">
            <a:off x="151583" y="116368"/>
            <a:ext cx="529208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7" name="Picture Placeholder 9"/>
          <p:cNvSpPr>
            <a:spLocks noGrp="1"/>
          </p:cNvSpPr>
          <p:nvPr>
            <p:ph type="pic" sz="quarter" idx="17"/>
          </p:nvPr>
        </p:nvSpPr>
        <p:spPr>
          <a:xfrm rot="21420000">
            <a:off x="398869" y="304999"/>
            <a:ext cx="4797940" cy="3334235"/>
          </a:xfrm>
          <a:solidFill>
            <a:schemeClr val="bg1">
              <a:lumMod val="85000"/>
            </a:schemeClr>
          </a:solidFill>
        </p:spPr>
        <p:txBody>
          <a:bodyPr/>
          <a:lstStyle>
            <a:lvl1pPr>
              <a:buNone/>
              <a:defRPr/>
            </a:lvl1pPr>
          </a:lstStyle>
          <a:p>
            <a:r>
              <a:rPr lang="en-GB"/>
              <a:t>Drag picture to placeholder or click icon to add</a:t>
            </a:r>
            <a:endParaRPr/>
          </a:p>
        </p:txBody>
      </p:sp>
      <p:grpSp>
        <p:nvGrpSpPr>
          <p:cNvPr id="8" name="Group 9"/>
          <p:cNvGrpSpPr/>
          <p:nvPr/>
        </p:nvGrpSpPr>
        <p:grpSpPr>
          <a:xfrm rot="360000">
            <a:off x="5553973" y="323141"/>
            <a:ext cx="6390257"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3" name="Picture Placeholder 9"/>
          <p:cNvSpPr>
            <a:spLocks noGrp="1"/>
          </p:cNvSpPr>
          <p:nvPr>
            <p:ph type="pic" sz="quarter" idx="16"/>
          </p:nvPr>
        </p:nvSpPr>
        <p:spPr>
          <a:xfrm rot="360000">
            <a:off x="5781981" y="507668"/>
            <a:ext cx="5910480" cy="3072384"/>
          </a:xfrm>
          <a:solidFill>
            <a:schemeClr val="bg1">
              <a:lumMod val="85000"/>
            </a:schemeClr>
          </a:solidFill>
        </p:spPr>
        <p:txBody>
          <a:bodyPr/>
          <a:lstStyle>
            <a:lvl1pPr>
              <a:buNone/>
              <a:defRPr/>
            </a:lvl1pPr>
          </a:lstStyle>
          <a:p>
            <a:r>
              <a:rPr lang="en-GB"/>
              <a:t>Drag picture to placeholder or click icon to add</a:t>
            </a:r>
            <a:endParaRPr/>
          </a:p>
        </p:txBody>
      </p:sp>
      <p:sp>
        <p:nvSpPr>
          <p:cNvPr id="4" name="Text Placeholder 3"/>
          <p:cNvSpPr>
            <a:spLocks noGrp="1"/>
          </p:cNvSpPr>
          <p:nvPr>
            <p:ph type="body" sz="half" idx="2"/>
          </p:nvPr>
        </p:nvSpPr>
        <p:spPr>
          <a:xfrm>
            <a:off x="1219200" y="4926106"/>
            <a:ext cx="97536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idx="1"/>
          </p:nvPr>
        </p:nvSpPr>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8910" y="450851"/>
            <a:ext cx="1128111" cy="5357812"/>
          </a:xfrm>
        </p:spPr>
        <p:txBody>
          <a:bodyPr vert="eaVert" anchor="t" anchorCtr="0"/>
          <a:lstStyle/>
          <a:p>
            <a:r>
              <a:rPr lang="en-GB"/>
              <a:t>Click to edit Master title style</a:t>
            </a:r>
            <a:endParaRPr/>
          </a:p>
        </p:txBody>
      </p:sp>
      <p:sp>
        <p:nvSpPr>
          <p:cNvPr id="3" name="Vertical Text Placeholder 2"/>
          <p:cNvSpPr>
            <a:spLocks noGrp="1"/>
          </p:cNvSpPr>
          <p:nvPr>
            <p:ph type="body" orient="vert" idx="1"/>
          </p:nvPr>
        </p:nvSpPr>
        <p:spPr>
          <a:xfrm>
            <a:off x="1219200" y="450851"/>
            <a:ext cx="7924800" cy="5357812"/>
          </a:xfrm>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19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69680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532"/>
            <a:ext cx="10515600" cy="1325165"/>
          </a:xfrm>
          <a:prstGeom prst="rect">
            <a:avLst/>
          </a:prstGeom>
        </p:spPr>
        <p:txBody>
          <a:bodyPr lIns="91422" tIns="45718" rIns="91422" bIns="45718"/>
          <a:lstStyle/>
          <a:p>
            <a:r>
              <a:rPr lang="en-US"/>
              <a:t>Click to edit Master title style</a:t>
            </a:r>
            <a:endParaRPr lang="en-GB"/>
          </a:p>
        </p:txBody>
      </p:sp>
      <p:sp>
        <p:nvSpPr>
          <p:cNvPr id="3" name="Content Placeholder 2"/>
          <p:cNvSpPr>
            <a:spLocks noGrp="1"/>
          </p:cNvSpPr>
          <p:nvPr>
            <p:ph idx="1"/>
          </p:nvPr>
        </p:nvSpPr>
        <p:spPr>
          <a:xfrm>
            <a:off x="838200" y="1825229"/>
            <a:ext cx="10515600" cy="4351734"/>
          </a:xfrm>
          <a:prstGeom prst="rect">
            <a:avLst/>
          </a:prstGeom>
        </p:spPr>
        <p:txBody>
          <a:bodyPr lIns="91422" tIns="45718" rIns="91422"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249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496287" y="3200400"/>
            <a:ext cx="10695709"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GB"/>
              <a:t>Click to edit Master text styles</a:t>
            </a:r>
          </a:p>
        </p:txBody>
      </p:sp>
      <p:sp>
        <p:nvSpPr>
          <p:cNvPr id="2" name="Title 1"/>
          <p:cNvSpPr>
            <a:spLocks noGrp="1"/>
          </p:cNvSpPr>
          <p:nvPr>
            <p:ph type="ctrTitle"/>
          </p:nvPr>
        </p:nvSpPr>
        <p:spPr>
          <a:xfrm>
            <a:off x="5281084" y="3833095"/>
            <a:ext cx="6299200" cy="1209964"/>
          </a:xfrm>
        </p:spPr>
        <p:txBody>
          <a:bodyPr lIns="45720" tIns="0" rIns="45720" bIns="0" anchor="b" anchorCtr="0">
            <a:noAutofit/>
          </a:bodyPr>
          <a:lstStyle>
            <a:lvl1pPr algn="l">
              <a:lnSpc>
                <a:spcPts val="5000"/>
              </a:lnSpc>
              <a:defRPr sz="4600"/>
            </a:lvl1pPr>
          </a:lstStyle>
          <a:p>
            <a:r>
              <a:rPr lang="en-GB"/>
              <a:t>Click to edit Master title style</a:t>
            </a:r>
            <a:endParaRPr dirty="0"/>
          </a:p>
        </p:txBody>
      </p:sp>
      <p:sp>
        <p:nvSpPr>
          <p:cNvPr id="3" name="Subtitle 2"/>
          <p:cNvSpPr>
            <a:spLocks noGrp="1"/>
          </p:cNvSpPr>
          <p:nvPr>
            <p:ph type="subTitle" idx="1"/>
          </p:nvPr>
        </p:nvSpPr>
        <p:spPr>
          <a:xfrm>
            <a:off x="5281084" y="5056909"/>
            <a:ext cx="62992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a:xfrm>
            <a:off x="609600" y="6298744"/>
            <a:ext cx="2641600" cy="273050"/>
          </a:xfrm>
        </p:spPr>
        <p:txBody>
          <a:bodyPr/>
          <a:lstStyle>
            <a:lvl1pPr algn="l">
              <a:defRPr sz="1100">
                <a:latin typeface="Rockwell" pitchFamily="18" charset="0"/>
              </a:defRPr>
            </a:lvl1pPr>
          </a:lstStyle>
          <a:p>
            <a:fld id="{2DF66AD8-BC4A-4004-9882-414398D930CA}" type="datetimeFigureOut">
              <a:rPr lang="en-US" smtClean="0"/>
              <a:t>6/27/2019</a:t>
            </a:fld>
            <a:endParaRPr lang="en-US"/>
          </a:p>
        </p:txBody>
      </p:sp>
      <p:sp>
        <p:nvSpPr>
          <p:cNvPr id="5" name="Footer Placeholder 4"/>
          <p:cNvSpPr>
            <a:spLocks noGrp="1"/>
          </p:cNvSpPr>
          <p:nvPr>
            <p:ph type="ftr" sz="quarter" idx="11"/>
          </p:nvPr>
        </p:nvSpPr>
        <p:spPr>
          <a:xfrm>
            <a:off x="5283200" y="6298744"/>
            <a:ext cx="508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11019808" y="6312393"/>
            <a:ext cx="9144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194561"/>
            <a:ext cx="103632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GB"/>
              <a:t>Click to edit Master title style</a:t>
            </a:r>
            <a:endParaRPr/>
          </a:p>
        </p:txBody>
      </p:sp>
      <p:sp>
        <p:nvSpPr>
          <p:cNvPr id="3" name="Text Placeholder 2"/>
          <p:cNvSpPr>
            <a:spLocks noGrp="1"/>
          </p:cNvSpPr>
          <p:nvPr>
            <p:ph type="body" idx="1"/>
          </p:nvPr>
        </p:nvSpPr>
        <p:spPr>
          <a:xfrm>
            <a:off x="609600" y="3557016"/>
            <a:ext cx="103632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GB"/>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950258" y="1689847"/>
            <a:ext cx="11241737"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GB"/>
              <a:t>Click to edit Master text styles</a:t>
            </a:r>
          </a:p>
        </p:txBody>
      </p:sp>
      <p:sp>
        <p:nvSpPr>
          <p:cNvPr id="2" name="Title 1"/>
          <p:cNvSpPr>
            <a:spLocks noGrp="1"/>
          </p:cNvSpPr>
          <p:nvPr>
            <p:ph type="title"/>
          </p:nvPr>
        </p:nvSpPr>
        <p:spPr>
          <a:xfrm>
            <a:off x="609601" y="2196354"/>
            <a:ext cx="7112000" cy="1362075"/>
          </a:xfrm>
        </p:spPr>
        <p:txBody>
          <a:bodyPr lIns="45720" tIns="0" rIns="45720" bIns="0" anchor="b" anchorCtr="0"/>
          <a:lstStyle>
            <a:lvl1pPr algn="l">
              <a:lnSpc>
                <a:spcPts val="5000"/>
              </a:lnSpc>
              <a:defRPr sz="4600" b="1" cap="none" baseline="0"/>
            </a:lvl1pPr>
          </a:lstStyle>
          <a:p>
            <a:r>
              <a:rPr lang="en-GB"/>
              <a:t>Click to edit Master title style</a:t>
            </a:r>
            <a:endParaRPr/>
          </a:p>
        </p:txBody>
      </p:sp>
      <p:sp>
        <p:nvSpPr>
          <p:cNvPr id="3" name="Text Placeholder 2"/>
          <p:cNvSpPr>
            <a:spLocks noGrp="1"/>
          </p:cNvSpPr>
          <p:nvPr>
            <p:ph type="body" idx="1"/>
          </p:nvPr>
        </p:nvSpPr>
        <p:spPr>
          <a:xfrm>
            <a:off x="609600" y="3560619"/>
            <a:ext cx="7112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6/27/2019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03700" y="4069804"/>
            <a:ext cx="7385051" cy="1162050"/>
          </a:xfrm>
        </p:spPr>
        <p:txBody>
          <a:bodyPr tIns="0" bIns="0" anchor="b"/>
          <a:lstStyle>
            <a:lvl1pPr algn="l">
              <a:lnSpc>
                <a:spcPts val="4600"/>
              </a:lnSpc>
              <a:defRPr sz="4600" b="1"/>
            </a:lvl1pPr>
          </a:lstStyle>
          <a:p>
            <a:r>
              <a:rPr lang="en-GB"/>
              <a:t>Click to edit Master title style</a:t>
            </a:r>
            <a:endParaRPr/>
          </a:p>
        </p:txBody>
      </p:sp>
      <p:grpSp>
        <p:nvGrpSpPr>
          <p:cNvPr id="3" name="Group 8"/>
          <p:cNvGrpSpPr/>
          <p:nvPr/>
        </p:nvGrpSpPr>
        <p:grpSpPr>
          <a:xfrm rot="21240000">
            <a:off x="872470" y="445180"/>
            <a:ext cx="7221663"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12" name="Picture Placeholder 9"/>
          <p:cNvSpPr>
            <a:spLocks noGrp="1"/>
          </p:cNvSpPr>
          <p:nvPr>
            <p:ph type="pic" sz="quarter" idx="15"/>
          </p:nvPr>
        </p:nvSpPr>
        <p:spPr>
          <a:xfrm rot="21240000">
            <a:off x="1143570" y="632632"/>
            <a:ext cx="6679463" cy="3255264"/>
          </a:xfrm>
          <a:solidFill>
            <a:schemeClr val="bg1">
              <a:lumMod val="85000"/>
            </a:schemeClr>
          </a:solidFill>
        </p:spPr>
        <p:txBody>
          <a:bodyPr/>
          <a:lstStyle>
            <a:lvl1pPr>
              <a:buNone/>
              <a:defRPr/>
            </a:lvl1pPr>
          </a:lstStyle>
          <a:p>
            <a:r>
              <a:rPr lang="en-GB"/>
              <a:t>Drag picture to placeholder or click icon to add</a:t>
            </a:r>
            <a:endParaRPr/>
          </a:p>
        </p:txBody>
      </p:sp>
      <p:sp>
        <p:nvSpPr>
          <p:cNvPr id="4" name="Text Placeholder 3"/>
          <p:cNvSpPr>
            <a:spLocks noGrp="1"/>
          </p:cNvSpPr>
          <p:nvPr>
            <p:ph type="body" sz="half" idx="2"/>
          </p:nvPr>
        </p:nvSpPr>
        <p:spPr>
          <a:xfrm>
            <a:off x="4210823" y="5230907"/>
            <a:ext cx="7377277"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sz="half" idx="1"/>
          </p:nvPr>
        </p:nvSpPr>
        <p:spPr>
          <a:xfrm>
            <a:off x="1219200" y="1735139"/>
            <a:ext cx="475488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Content Placeholder 3"/>
          <p:cNvSpPr>
            <a:spLocks noGrp="1"/>
          </p:cNvSpPr>
          <p:nvPr>
            <p:ph sz="half" idx="2"/>
          </p:nvPr>
        </p:nvSpPr>
        <p:spPr>
          <a:xfrm>
            <a:off x="6197600" y="1735139"/>
            <a:ext cx="475488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a:p>
        </p:txBody>
      </p:sp>
      <p:sp>
        <p:nvSpPr>
          <p:cNvPr id="3" name="Text Placeholder 2"/>
          <p:cNvSpPr>
            <a:spLocks noGrp="1"/>
          </p:cNvSpPr>
          <p:nvPr>
            <p:ph type="body" idx="1"/>
          </p:nvPr>
        </p:nvSpPr>
        <p:spPr>
          <a:xfrm>
            <a:off x="1295101" y="1419367"/>
            <a:ext cx="42672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96489" y="2174876"/>
            <a:ext cx="475488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Text Placeholder 4"/>
          <p:cNvSpPr>
            <a:spLocks noGrp="1"/>
          </p:cNvSpPr>
          <p:nvPr>
            <p:ph type="body" sz="quarter" idx="3"/>
          </p:nvPr>
        </p:nvSpPr>
        <p:spPr>
          <a:xfrm>
            <a:off x="6573663" y="1419367"/>
            <a:ext cx="42672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5352" y="2174876"/>
            <a:ext cx="475488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t>6/27/2019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1276053" y="1897041"/>
            <a:ext cx="4305300" cy="142875"/>
          </a:xfrm>
          <a:prstGeom prst="rect">
            <a:avLst/>
          </a:prstGeom>
        </p:spPr>
      </p:pic>
      <p:pic>
        <p:nvPicPr>
          <p:cNvPr id="13" name="Picture 12" descr="Comparison-Underline.png"/>
          <p:cNvPicPr>
            <a:picLocks noChangeAspect="1"/>
          </p:cNvPicPr>
          <p:nvPr/>
        </p:nvPicPr>
        <p:blipFill>
          <a:blip r:embed="rId2"/>
          <a:stretch>
            <a:fillRect/>
          </a:stretch>
        </p:blipFill>
        <p:spPr>
          <a:xfrm>
            <a:off x="6554614" y="1897041"/>
            <a:ext cx="4305300" cy="142875"/>
          </a:xfrm>
          <a:prstGeom prst="rect">
            <a:avLst/>
          </a:prstGeom>
        </p:spPr>
      </p:pic>
      <p:pic>
        <p:nvPicPr>
          <p:cNvPr id="12" name="Picture 11" descr="Comparison-Underline.png"/>
          <p:cNvPicPr>
            <a:picLocks noChangeAspect="1"/>
          </p:cNvPicPr>
          <p:nvPr/>
        </p:nvPicPr>
        <p:blipFill>
          <a:blip r:embed="rId2"/>
          <a:stretch>
            <a:fillRect/>
          </a:stretch>
        </p:blipFill>
        <p:spPr>
          <a:xfrm>
            <a:off x="1276053" y="1897041"/>
            <a:ext cx="4305300" cy="142875"/>
          </a:xfrm>
          <a:prstGeom prst="rect">
            <a:avLst/>
          </a:prstGeom>
        </p:spPr>
      </p:pic>
      <p:pic>
        <p:nvPicPr>
          <p:cNvPr id="14" name="Picture 13" descr="Comparison-Underline.png"/>
          <p:cNvPicPr>
            <a:picLocks noChangeAspect="1"/>
          </p:cNvPicPr>
          <p:nvPr/>
        </p:nvPicPr>
        <p:blipFill>
          <a:blip r:embed="rId2"/>
          <a:stretch>
            <a:fillRect/>
          </a:stretch>
        </p:blipFill>
        <p:spPr>
          <a:xfrm>
            <a:off x="6554614" y="1897041"/>
            <a:ext cx="4305300"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sz="half" idx="1"/>
          </p:nvPr>
        </p:nvSpPr>
        <p:spPr>
          <a:xfrm>
            <a:off x="1219200" y="1735138"/>
            <a:ext cx="97536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6/27/2019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1219200" y="3870960"/>
            <a:ext cx="97536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1" y="503238"/>
            <a:ext cx="9751484" cy="868362"/>
          </a:xfrm>
          <a:prstGeom prst="rect">
            <a:avLst/>
          </a:prstGeom>
        </p:spPr>
        <p:txBody>
          <a:bodyPr vert="horz" lIns="91440" tIns="45720" rIns="91440" bIns="45720" rtlCol="0" anchor="ctr">
            <a:noAutofit/>
          </a:bodyPr>
          <a:lstStyle/>
          <a:p>
            <a:r>
              <a:rPr lang="en-GB"/>
              <a:t>Click to edit Master title style</a:t>
            </a:r>
            <a:endParaRPr/>
          </a:p>
        </p:txBody>
      </p:sp>
      <p:sp>
        <p:nvSpPr>
          <p:cNvPr id="3" name="Text Placeholder 2"/>
          <p:cNvSpPr>
            <a:spLocks noGrp="1"/>
          </p:cNvSpPr>
          <p:nvPr>
            <p:ph type="body" idx="1"/>
          </p:nvPr>
        </p:nvSpPr>
        <p:spPr>
          <a:xfrm>
            <a:off x="1219201" y="1735138"/>
            <a:ext cx="9751484" cy="405606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2"/>
          </p:nvPr>
        </p:nvSpPr>
        <p:spPr>
          <a:xfrm>
            <a:off x="10217917" y="6314462"/>
            <a:ext cx="17272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t>6/27/2019</a:t>
            </a:fld>
            <a:endParaRPr lang="en-US"/>
          </a:p>
        </p:txBody>
      </p:sp>
      <p:sp>
        <p:nvSpPr>
          <p:cNvPr id="5" name="Footer Placeholder 4"/>
          <p:cNvSpPr>
            <a:spLocks noGrp="1"/>
          </p:cNvSpPr>
          <p:nvPr>
            <p:ph type="ftr" sz="quarter" idx="3"/>
          </p:nvPr>
        </p:nvSpPr>
        <p:spPr>
          <a:xfrm>
            <a:off x="5256810" y="6305797"/>
            <a:ext cx="4957289"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10028517" y="5476097"/>
            <a:ext cx="1977408"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xmlns="" id="{B9364240-7009-4372-AFD1-7DE8C9ED2ED1}"/>
              </a:ext>
            </a:extLst>
          </p:cNvPr>
          <p:cNvSpPr>
            <a:spLocks noGrp="1"/>
          </p:cNvSpPr>
          <p:nvPr>
            <p:ph type="title"/>
          </p:nvPr>
        </p:nvSpPr>
        <p:spPr bwMode="auto">
          <a:xfrm>
            <a:off x="866775" y="2085975"/>
            <a:ext cx="10448925" cy="267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098" tIns="38098" rIns="38098" bIns="38098" numCol="1" anchor="ctr" anchorCtr="0" compatLnSpc="1">
            <a:prstTxWarp prst="textNoShape">
              <a:avLst/>
            </a:prstTxWarp>
          </a:bodyPr>
          <a:lstStyle/>
          <a:p>
            <a:pPr lvl="0"/>
            <a:r>
              <a:rPr lang="en-US" altLang="en-US">
                <a:sym typeface="Helvetica Neue Light"/>
              </a:rPr>
              <a:t>Click to edit Master title style</a:t>
            </a:r>
          </a:p>
        </p:txBody>
      </p:sp>
    </p:spTree>
    <p:extLst>
      <p:ext uri="{BB962C8B-B14F-4D97-AF65-F5344CB8AC3E}">
        <p14:creationId xmlns:p14="http://schemas.microsoft.com/office/powerpoint/2010/main" val="717232683"/>
      </p:ext>
    </p:extLst>
  </p:cSld>
  <p:clrMap bg1="lt1" tx1="dk1" bg2="lt2" tx2="dk2" accent1="accent1" accent2="accent2" accent3="accent3" accent4="accent4" accent5="accent5" accent6="accent6" hlink="hlink" folHlink="folHlink"/>
  <p:sldLayoutIdLst>
    <p:sldLayoutId id="2147483682" r:id="rId1"/>
  </p:sldLayoutIdLst>
  <p:txStyles>
    <p:titleStyle>
      <a:lvl1pPr algn="ctr" defTabSz="408385" rtl="0" eaLnBrk="0" fontAlgn="base" hangingPunct="0">
        <a:spcBef>
          <a:spcPct val="0"/>
        </a:spcBef>
        <a:spcAft>
          <a:spcPct val="0"/>
        </a:spcAft>
        <a:defRPr sz="5700" kern="1200">
          <a:solidFill>
            <a:srgbClr val="000000"/>
          </a:solidFill>
          <a:latin typeface="+mj-lt"/>
          <a:ea typeface="+mj-ea"/>
          <a:cs typeface="+mj-cs"/>
          <a:sym typeface="Helvetica Neue Light"/>
        </a:defRPr>
      </a:lvl1pPr>
      <a:lvl2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2pPr>
      <a:lvl3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3pPr>
      <a:lvl4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4pPr>
      <a:lvl5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5pPr>
      <a:lvl6pPr marL="342821"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6pPr>
      <a:lvl7pPr marL="685647"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7pPr>
      <a:lvl8pPr marL="1028471"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8pPr>
      <a:lvl9pPr marL="1371294"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9pPr>
    </p:titleStyle>
    <p:bodyStyle>
      <a:lvl1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1pPr>
      <a:lvl2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2pPr>
      <a:lvl3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3pPr>
      <a:lvl4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4pPr>
      <a:lvl5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5pPr>
      <a:lvl6pPr marL="1885527"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647" rtl="0" eaLnBrk="1" latinLnBrk="0" hangingPunct="1">
        <a:defRPr sz="1425" kern="1200">
          <a:solidFill>
            <a:schemeClr val="tx1"/>
          </a:solidFill>
          <a:latin typeface="+mn-lt"/>
          <a:ea typeface="+mn-ea"/>
          <a:cs typeface="+mn-cs"/>
        </a:defRPr>
      </a:lvl1pPr>
      <a:lvl2pPr marL="342821" algn="l" defTabSz="685647" rtl="0" eaLnBrk="1" latinLnBrk="0" hangingPunct="1">
        <a:defRPr sz="1425" kern="1200">
          <a:solidFill>
            <a:schemeClr val="tx1"/>
          </a:solidFill>
          <a:latin typeface="+mn-lt"/>
          <a:ea typeface="+mn-ea"/>
          <a:cs typeface="+mn-cs"/>
        </a:defRPr>
      </a:lvl2pPr>
      <a:lvl3pPr marL="685647" algn="l" defTabSz="685647" rtl="0" eaLnBrk="1" latinLnBrk="0" hangingPunct="1">
        <a:defRPr sz="1425" kern="1200">
          <a:solidFill>
            <a:schemeClr val="tx1"/>
          </a:solidFill>
          <a:latin typeface="+mn-lt"/>
          <a:ea typeface="+mn-ea"/>
          <a:cs typeface="+mn-cs"/>
        </a:defRPr>
      </a:lvl3pPr>
      <a:lvl4pPr marL="1028471" algn="l" defTabSz="685647" rtl="0" eaLnBrk="1" latinLnBrk="0" hangingPunct="1">
        <a:defRPr sz="1425" kern="1200">
          <a:solidFill>
            <a:schemeClr val="tx1"/>
          </a:solidFill>
          <a:latin typeface="+mn-lt"/>
          <a:ea typeface="+mn-ea"/>
          <a:cs typeface="+mn-cs"/>
        </a:defRPr>
      </a:lvl4pPr>
      <a:lvl5pPr marL="1371294" algn="l" defTabSz="685647" rtl="0" eaLnBrk="1" latinLnBrk="0" hangingPunct="1">
        <a:defRPr sz="1425" kern="1200">
          <a:solidFill>
            <a:schemeClr val="tx1"/>
          </a:solidFill>
          <a:latin typeface="+mn-lt"/>
          <a:ea typeface="+mn-ea"/>
          <a:cs typeface="+mn-cs"/>
        </a:defRPr>
      </a:lvl5pPr>
      <a:lvl6pPr marL="1714121" algn="l" defTabSz="685647" rtl="0" eaLnBrk="1" latinLnBrk="0" hangingPunct="1">
        <a:defRPr sz="1425" kern="1200">
          <a:solidFill>
            <a:schemeClr val="tx1"/>
          </a:solidFill>
          <a:latin typeface="+mn-lt"/>
          <a:ea typeface="+mn-ea"/>
          <a:cs typeface="+mn-cs"/>
        </a:defRPr>
      </a:lvl6pPr>
      <a:lvl7pPr marL="2056940" algn="l" defTabSz="685647" rtl="0" eaLnBrk="1" latinLnBrk="0" hangingPunct="1">
        <a:defRPr sz="1425" kern="1200">
          <a:solidFill>
            <a:schemeClr val="tx1"/>
          </a:solidFill>
          <a:latin typeface="+mn-lt"/>
          <a:ea typeface="+mn-ea"/>
          <a:cs typeface="+mn-cs"/>
        </a:defRPr>
      </a:lvl7pPr>
      <a:lvl8pPr marL="2399760" algn="l" defTabSz="685647" rtl="0" eaLnBrk="1" latinLnBrk="0" hangingPunct="1">
        <a:defRPr sz="1425" kern="1200">
          <a:solidFill>
            <a:schemeClr val="tx1"/>
          </a:solidFill>
          <a:latin typeface="+mn-lt"/>
          <a:ea typeface="+mn-ea"/>
          <a:cs typeface="+mn-cs"/>
        </a:defRPr>
      </a:lvl8pPr>
      <a:lvl9pPr marL="2742581" algn="l" defTabSz="685647" rtl="0" eaLnBrk="1" latinLnBrk="0" hangingPunct="1">
        <a:defRPr sz="14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3074" name="Picture 1" descr="backgroundgradient.png">
            <a:extLst>
              <a:ext uri="{FF2B5EF4-FFF2-40B4-BE49-F238E27FC236}">
                <a16:creationId xmlns:a16="http://schemas.microsoft.com/office/drawing/2014/main" xmlns="" id="{F3637CA6-9818-4457-A771-D907406E87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Rectangle 2">
            <a:extLst>
              <a:ext uri="{FF2B5EF4-FFF2-40B4-BE49-F238E27FC236}">
                <a16:creationId xmlns:a16="http://schemas.microsoft.com/office/drawing/2014/main" xmlns="" id="{5125B39C-9A38-475C-ACE1-3E76C13363D4}"/>
              </a:ext>
            </a:extLst>
          </p:cNvPr>
          <p:cNvSpPr>
            <a:spLocks noGrp="1"/>
          </p:cNvSpPr>
          <p:nvPr>
            <p:ph type="title"/>
          </p:nvPr>
        </p:nvSpPr>
        <p:spPr bwMode="auto">
          <a:xfrm>
            <a:off x="866775" y="180975"/>
            <a:ext cx="10448925" cy="172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788" tIns="50788" rIns="50788" bIns="50788" numCol="1" anchor="ctr" anchorCtr="0" compatLnSpc="1">
            <a:prstTxWarp prst="textNoShape">
              <a:avLst/>
            </a:prstTxWarp>
          </a:bodyPr>
          <a:lstStyle/>
          <a:p>
            <a:pPr lvl="0"/>
            <a:r>
              <a:rPr lang="en-US" altLang="en-US">
                <a:sym typeface="Helvetica Neue Light"/>
              </a:rPr>
              <a:t>Click to edit Master title style</a:t>
            </a:r>
          </a:p>
        </p:txBody>
      </p:sp>
      <p:sp>
        <p:nvSpPr>
          <p:cNvPr id="3076" name="Rectangle 3">
            <a:extLst>
              <a:ext uri="{FF2B5EF4-FFF2-40B4-BE49-F238E27FC236}">
                <a16:creationId xmlns:a16="http://schemas.microsoft.com/office/drawing/2014/main" xmlns="" id="{CC2FF05E-4EE6-4CAA-B5E9-EB37AC55D628}"/>
              </a:ext>
            </a:extLst>
          </p:cNvPr>
          <p:cNvSpPr>
            <a:spLocks noGrp="1"/>
          </p:cNvSpPr>
          <p:nvPr>
            <p:ph type="body" idx="1"/>
          </p:nvPr>
        </p:nvSpPr>
        <p:spPr bwMode="auto">
          <a:xfrm>
            <a:off x="866775" y="1952625"/>
            <a:ext cx="10448925" cy="427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788" tIns="50788" rIns="50788" bIns="50788" numCol="1" anchor="ctr" anchorCtr="0" compatLnSpc="1">
            <a:prstTxWarp prst="textNoShape">
              <a:avLst/>
            </a:prstTxWarp>
          </a:bodyPr>
          <a:lstStyle/>
          <a:p>
            <a:pPr lvl="0"/>
            <a:r>
              <a:rPr lang="en-US" altLang="en-US">
                <a:sym typeface="Helvetica Neue Light"/>
              </a:rPr>
              <a:t>Click to edit Master text styles</a:t>
            </a:r>
          </a:p>
          <a:p>
            <a:pPr lvl="1"/>
            <a:r>
              <a:rPr lang="en-US" altLang="en-US">
                <a:sym typeface="Helvetica Neue Light"/>
              </a:rPr>
              <a:t>Second level</a:t>
            </a:r>
          </a:p>
          <a:p>
            <a:pPr lvl="2"/>
            <a:r>
              <a:rPr lang="en-US" altLang="en-US">
                <a:sym typeface="Helvetica Neue Light"/>
              </a:rPr>
              <a:t>Third level</a:t>
            </a:r>
          </a:p>
          <a:p>
            <a:pPr lvl="3"/>
            <a:r>
              <a:rPr lang="en-US" altLang="en-US">
                <a:sym typeface="Helvetica Neue Light"/>
              </a:rPr>
              <a:t>Fourth level</a:t>
            </a:r>
          </a:p>
          <a:p>
            <a:pPr lvl="4"/>
            <a:r>
              <a:rPr lang="en-US" altLang="en-US">
                <a:sym typeface="Helvetica Neue Light"/>
              </a:rPr>
              <a:t>Fifth level</a:t>
            </a:r>
          </a:p>
        </p:txBody>
      </p:sp>
    </p:spTree>
    <p:extLst>
      <p:ext uri="{BB962C8B-B14F-4D97-AF65-F5344CB8AC3E}">
        <p14:creationId xmlns:p14="http://schemas.microsoft.com/office/powerpoint/2010/main" val="17805124"/>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408385" rtl="0" eaLnBrk="0" fontAlgn="base" hangingPunct="0">
        <a:spcBef>
          <a:spcPct val="0"/>
        </a:spcBef>
        <a:spcAft>
          <a:spcPct val="0"/>
        </a:spcAft>
        <a:defRPr sz="5700" kern="1200">
          <a:solidFill>
            <a:srgbClr val="000000"/>
          </a:solidFill>
          <a:latin typeface="+mj-lt"/>
          <a:ea typeface="+mj-ea"/>
          <a:cs typeface="+mj-cs"/>
          <a:sym typeface="Helvetica Neue Light"/>
        </a:defRPr>
      </a:lvl1pPr>
      <a:lvl2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2pPr>
      <a:lvl3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3pPr>
      <a:lvl4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4pPr>
      <a:lvl5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5pPr>
      <a:lvl6pPr marL="342821"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6pPr>
      <a:lvl7pPr marL="685647"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7pPr>
      <a:lvl8pPr marL="1028471"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8pPr>
      <a:lvl9pPr marL="1371294"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9pPr>
    </p:titleStyle>
    <p:bodyStyle>
      <a:lvl1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1pPr>
      <a:lvl2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2pPr>
      <a:lvl3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3pPr>
      <a:lvl4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4pPr>
      <a:lvl5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5pPr>
      <a:lvl6pPr marL="1885527"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647" rtl="0" eaLnBrk="1" latinLnBrk="0" hangingPunct="1">
        <a:defRPr sz="1425" kern="1200">
          <a:solidFill>
            <a:schemeClr val="tx1"/>
          </a:solidFill>
          <a:latin typeface="+mn-lt"/>
          <a:ea typeface="+mn-ea"/>
          <a:cs typeface="+mn-cs"/>
        </a:defRPr>
      </a:lvl1pPr>
      <a:lvl2pPr marL="342821" algn="l" defTabSz="685647" rtl="0" eaLnBrk="1" latinLnBrk="0" hangingPunct="1">
        <a:defRPr sz="1425" kern="1200">
          <a:solidFill>
            <a:schemeClr val="tx1"/>
          </a:solidFill>
          <a:latin typeface="+mn-lt"/>
          <a:ea typeface="+mn-ea"/>
          <a:cs typeface="+mn-cs"/>
        </a:defRPr>
      </a:lvl2pPr>
      <a:lvl3pPr marL="685647" algn="l" defTabSz="685647" rtl="0" eaLnBrk="1" latinLnBrk="0" hangingPunct="1">
        <a:defRPr sz="1425" kern="1200">
          <a:solidFill>
            <a:schemeClr val="tx1"/>
          </a:solidFill>
          <a:latin typeface="+mn-lt"/>
          <a:ea typeface="+mn-ea"/>
          <a:cs typeface="+mn-cs"/>
        </a:defRPr>
      </a:lvl3pPr>
      <a:lvl4pPr marL="1028471" algn="l" defTabSz="685647" rtl="0" eaLnBrk="1" latinLnBrk="0" hangingPunct="1">
        <a:defRPr sz="1425" kern="1200">
          <a:solidFill>
            <a:schemeClr val="tx1"/>
          </a:solidFill>
          <a:latin typeface="+mn-lt"/>
          <a:ea typeface="+mn-ea"/>
          <a:cs typeface="+mn-cs"/>
        </a:defRPr>
      </a:lvl4pPr>
      <a:lvl5pPr marL="1371294" algn="l" defTabSz="685647" rtl="0" eaLnBrk="1" latinLnBrk="0" hangingPunct="1">
        <a:defRPr sz="1425" kern="1200">
          <a:solidFill>
            <a:schemeClr val="tx1"/>
          </a:solidFill>
          <a:latin typeface="+mn-lt"/>
          <a:ea typeface="+mn-ea"/>
          <a:cs typeface="+mn-cs"/>
        </a:defRPr>
      </a:lvl5pPr>
      <a:lvl6pPr marL="1714121" algn="l" defTabSz="685647" rtl="0" eaLnBrk="1" latinLnBrk="0" hangingPunct="1">
        <a:defRPr sz="1425" kern="1200">
          <a:solidFill>
            <a:schemeClr val="tx1"/>
          </a:solidFill>
          <a:latin typeface="+mn-lt"/>
          <a:ea typeface="+mn-ea"/>
          <a:cs typeface="+mn-cs"/>
        </a:defRPr>
      </a:lvl6pPr>
      <a:lvl7pPr marL="2056940" algn="l" defTabSz="685647" rtl="0" eaLnBrk="1" latinLnBrk="0" hangingPunct="1">
        <a:defRPr sz="1425" kern="1200">
          <a:solidFill>
            <a:schemeClr val="tx1"/>
          </a:solidFill>
          <a:latin typeface="+mn-lt"/>
          <a:ea typeface="+mn-ea"/>
          <a:cs typeface="+mn-cs"/>
        </a:defRPr>
      </a:lvl7pPr>
      <a:lvl8pPr marL="2399760" algn="l" defTabSz="685647" rtl="0" eaLnBrk="1" latinLnBrk="0" hangingPunct="1">
        <a:defRPr sz="1425" kern="1200">
          <a:solidFill>
            <a:schemeClr val="tx1"/>
          </a:solidFill>
          <a:latin typeface="+mn-lt"/>
          <a:ea typeface="+mn-ea"/>
          <a:cs typeface="+mn-cs"/>
        </a:defRPr>
      </a:lvl8pPr>
      <a:lvl9pPr marL="2742581" algn="l" defTabSz="685647" rtl="0" eaLnBrk="1" latinLnBrk="0" hangingPunct="1">
        <a:defRPr sz="14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9728"/>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408385" rtl="0" eaLnBrk="0" fontAlgn="base" hangingPunct="0">
        <a:spcBef>
          <a:spcPct val="0"/>
        </a:spcBef>
        <a:spcAft>
          <a:spcPct val="0"/>
        </a:spcAft>
        <a:defRPr sz="5700" kern="1200">
          <a:solidFill>
            <a:srgbClr val="000000"/>
          </a:solidFill>
          <a:latin typeface="+mj-lt"/>
          <a:ea typeface="+mj-ea"/>
          <a:cs typeface="+mj-cs"/>
          <a:sym typeface="Helvetica Neue Light"/>
        </a:defRPr>
      </a:lvl1pPr>
      <a:lvl2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2pPr>
      <a:lvl3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3pPr>
      <a:lvl4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4pPr>
      <a:lvl5pPr algn="ctr" defTabSz="408385" rtl="0" eaLnBrk="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a:defRPr>
      </a:lvl5pPr>
      <a:lvl6pPr marL="342821"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6pPr>
      <a:lvl7pPr marL="685647"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7pPr>
      <a:lvl8pPr marL="1028471"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8pPr>
      <a:lvl9pPr marL="1371294" algn="ctr" defTabSz="409485" rtl="0" fontAlgn="base" hangingPunct="0">
        <a:spcBef>
          <a:spcPct val="0"/>
        </a:spcBef>
        <a:spcAft>
          <a:spcPct val="0"/>
        </a:spcAft>
        <a:defRPr sz="5700">
          <a:solidFill>
            <a:srgbClr val="000000"/>
          </a:solidFill>
          <a:latin typeface="Helvetica Neue Light" charset="0"/>
          <a:ea typeface="Helvetica Neue Light" charset="0"/>
          <a:cs typeface="Helvetica Neue Light" charset="0"/>
          <a:sym typeface="Helvetica Neue Light" charset="0"/>
        </a:defRPr>
      </a:lvl9pPr>
    </p:titleStyle>
    <p:bodyStyle>
      <a:lvl1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1pPr>
      <a:lvl2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2pPr>
      <a:lvl3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3pPr>
      <a:lvl4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4pPr>
      <a:lvl5pPr algn="ctr" defTabSz="408385" rtl="0" eaLnBrk="0" fontAlgn="base" hangingPunct="0">
        <a:spcBef>
          <a:spcPct val="0"/>
        </a:spcBef>
        <a:spcAft>
          <a:spcPct val="0"/>
        </a:spcAft>
        <a:defRPr sz="2325" kern="1200">
          <a:solidFill>
            <a:srgbClr val="000000"/>
          </a:solidFill>
          <a:latin typeface="+mn-lt"/>
          <a:ea typeface="+mn-ea"/>
          <a:cs typeface="+mn-cs"/>
          <a:sym typeface="Helvetica Neue Light"/>
        </a:defRPr>
      </a:lvl5pPr>
      <a:lvl6pPr marL="1885527"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647" rtl="0" eaLnBrk="1" latinLnBrk="0" hangingPunct="1">
        <a:defRPr sz="1425" kern="1200">
          <a:solidFill>
            <a:schemeClr val="tx1"/>
          </a:solidFill>
          <a:latin typeface="+mn-lt"/>
          <a:ea typeface="+mn-ea"/>
          <a:cs typeface="+mn-cs"/>
        </a:defRPr>
      </a:lvl1pPr>
      <a:lvl2pPr marL="342821" algn="l" defTabSz="685647" rtl="0" eaLnBrk="1" latinLnBrk="0" hangingPunct="1">
        <a:defRPr sz="1425" kern="1200">
          <a:solidFill>
            <a:schemeClr val="tx1"/>
          </a:solidFill>
          <a:latin typeface="+mn-lt"/>
          <a:ea typeface="+mn-ea"/>
          <a:cs typeface="+mn-cs"/>
        </a:defRPr>
      </a:lvl2pPr>
      <a:lvl3pPr marL="685647" algn="l" defTabSz="685647" rtl="0" eaLnBrk="1" latinLnBrk="0" hangingPunct="1">
        <a:defRPr sz="1425" kern="1200">
          <a:solidFill>
            <a:schemeClr val="tx1"/>
          </a:solidFill>
          <a:latin typeface="+mn-lt"/>
          <a:ea typeface="+mn-ea"/>
          <a:cs typeface="+mn-cs"/>
        </a:defRPr>
      </a:lvl3pPr>
      <a:lvl4pPr marL="1028471" algn="l" defTabSz="685647" rtl="0" eaLnBrk="1" latinLnBrk="0" hangingPunct="1">
        <a:defRPr sz="1425" kern="1200">
          <a:solidFill>
            <a:schemeClr val="tx1"/>
          </a:solidFill>
          <a:latin typeface="+mn-lt"/>
          <a:ea typeface="+mn-ea"/>
          <a:cs typeface="+mn-cs"/>
        </a:defRPr>
      </a:lvl4pPr>
      <a:lvl5pPr marL="1371294" algn="l" defTabSz="685647" rtl="0" eaLnBrk="1" latinLnBrk="0" hangingPunct="1">
        <a:defRPr sz="1425" kern="1200">
          <a:solidFill>
            <a:schemeClr val="tx1"/>
          </a:solidFill>
          <a:latin typeface="+mn-lt"/>
          <a:ea typeface="+mn-ea"/>
          <a:cs typeface="+mn-cs"/>
        </a:defRPr>
      </a:lvl5pPr>
      <a:lvl6pPr marL="1714121" algn="l" defTabSz="685647" rtl="0" eaLnBrk="1" latinLnBrk="0" hangingPunct="1">
        <a:defRPr sz="1425" kern="1200">
          <a:solidFill>
            <a:schemeClr val="tx1"/>
          </a:solidFill>
          <a:latin typeface="+mn-lt"/>
          <a:ea typeface="+mn-ea"/>
          <a:cs typeface="+mn-cs"/>
        </a:defRPr>
      </a:lvl6pPr>
      <a:lvl7pPr marL="2056940" algn="l" defTabSz="685647" rtl="0" eaLnBrk="1" latinLnBrk="0" hangingPunct="1">
        <a:defRPr sz="1425" kern="1200">
          <a:solidFill>
            <a:schemeClr val="tx1"/>
          </a:solidFill>
          <a:latin typeface="+mn-lt"/>
          <a:ea typeface="+mn-ea"/>
          <a:cs typeface="+mn-cs"/>
        </a:defRPr>
      </a:lvl7pPr>
      <a:lvl8pPr marL="2399760" algn="l" defTabSz="685647" rtl="0" eaLnBrk="1" latinLnBrk="0" hangingPunct="1">
        <a:defRPr sz="1425" kern="1200">
          <a:solidFill>
            <a:schemeClr val="tx1"/>
          </a:solidFill>
          <a:latin typeface="+mn-lt"/>
          <a:ea typeface="+mn-ea"/>
          <a:cs typeface="+mn-cs"/>
        </a:defRPr>
      </a:lvl8pPr>
      <a:lvl9pPr marL="2742581" algn="l" defTabSz="685647"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Nineteen_Eighty-Four"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The_Chrysalids"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5400" dirty="0"/>
              <a:t>Creative Writing</a:t>
            </a:r>
          </a:p>
        </p:txBody>
      </p:sp>
      <p:sp>
        <p:nvSpPr>
          <p:cNvPr id="3" name="Subtitle 2"/>
          <p:cNvSpPr>
            <a:spLocks noGrp="1"/>
          </p:cNvSpPr>
          <p:nvPr>
            <p:ph type="subTitle" idx="1"/>
          </p:nvPr>
        </p:nvSpPr>
        <p:spPr>
          <a:xfrm>
            <a:off x="2946400" y="5038344"/>
            <a:ext cx="8636000" cy="1174088"/>
          </a:xfrm>
        </p:spPr>
        <p:txBody>
          <a:bodyPr>
            <a:normAutofit/>
          </a:bodyPr>
          <a:lstStyle/>
          <a:p>
            <a:pPr algn="ctr"/>
            <a:r>
              <a:rPr lang="en-US" sz="3600" dirty="0"/>
              <a:t>National 5 </a:t>
            </a:r>
            <a:r>
              <a:rPr lang="en-US" sz="3600" dirty="0" smtClean="0"/>
              <a:t>English</a:t>
            </a:r>
          </a:p>
          <a:p>
            <a:pPr algn="ctr"/>
            <a:endParaRPr lang="en-US" sz="3600" dirty="0"/>
          </a:p>
          <a:p>
            <a:pPr algn="ctr"/>
            <a:r>
              <a:rPr lang="en-US" sz="3600" dirty="0" smtClean="0"/>
              <a:t>Deadline: Monday 26 August 2019</a:t>
            </a:r>
            <a:endParaRPr lang="en-US" sz="3600" dirty="0"/>
          </a:p>
        </p:txBody>
      </p:sp>
    </p:spTree>
    <p:extLst>
      <p:ext uri="{BB962C8B-B14F-4D97-AF65-F5344CB8AC3E}">
        <p14:creationId xmlns:p14="http://schemas.microsoft.com/office/powerpoint/2010/main" val="1725136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Thoughts and Feelings</a:t>
            </a:r>
          </a:p>
        </p:txBody>
      </p:sp>
      <p:sp>
        <p:nvSpPr>
          <p:cNvPr id="3" name="Content Placeholder 2"/>
          <p:cNvSpPr>
            <a:spLocks noGrp="1"/>
          </p:cNvSpPr>
          <p:nvPr>
            <p:ph idx="1"/>
          </p:nvPr>
        </p:nvSpPr>
        <p:spPr>
          <a:xfrm>
            <a:off x="1884219" y="1537856"/>
            <a:ext cx="8312727" cy="5056909"/>
          </a:xfrm>
        </p:spPr>
        <p:txBody>
          <a:bodyPr/>
          <a:lstStyle/>
          <a:p>
            <a:pPr marL="0" indent="0">
              <a:buNone/>
            </a:pPr>
            <a:r>
              <a:rPr lang="en-GB" dirty="0"/>
              <a:t>These can be expressed like dialogue:</a:t>
            </a:r>
          </a:p>
          <a:p>
            <a:pPr marL="0" indent="0">
              <a:buNone/>
            </a:pPr>
            <a:r>
              <a:rPr lang="en-GB" i="1" dirty="0"/>
              <a:t>“So much for loyalty,” she thought.</a:t>
            </a:r>
          </a:p>
          <a:p>
            <a:pPr marL="0" indent="0">
              <a:buNone/>
            </a:pPr>
            <a:r>
              <a:rPr lang="en-GB" dirty="0"/>
              <a:t>But you should also try ‘animated thoughts’:</a:t>
            </a:r>
          </a:p>
          <a:p>
            <a:pPr marL="0" indent="0">
              <a:buNone/>
            </a:pPr>
            <a:r>
              <a:rPr lang="en-GB" i="1" dirty="0"/>
              <a:t>She had expected loyalty from him, but she might have known better. Loyalty from a man? Some hope!</a:t>
            </a:r>
          </a:p>
          <a:p>
            <a:pPr marL="0" indent="0">
              <a:buNone/>
            </a:pPr>
            <a:endParaRPr lang="en-GB" i="1" dirty="0"/>
          </a:p>
          <a:p>
            <a:pPr marL="0" indent="0">
              <a:buNone/>
            </a:pPr>
            <a:r>
              <a:rPr lang="en-GB" i="1" dirty="0"/>
              <a:t>“Well, handsome, what brings you here?”</a:t>
            </a:r>
            <a:br>
              <a:rPr lang="en-GB" i="1" dirty="0"/>
            </a:br>
            <a:r>
              <a:rPr lang="en-GB" i="1" dirty="0"/>
              <a:t>“Nothing special.” He wanted to sound cool but his brain had turned to jelly and he had forgotten how to breathe.</a:t>
            </a:r>
          </a:p>
        </p:txBody>
      </p:sp>
    </p:spTree>
    <p:extLst>
      <p:ext uri="{BB962C8B-B14F-4D97-AF65-F5344CB8AC3E}">
        <p14:creationId xmlns:p14="http://schemas.microsoft.com/office/powerpoint/2010/main" val="2728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Description</a:t>
            </a:r>
          </a:p>
        </p:txBody>
      </p:sp>
      <p:sp>
        <p:nvSpPr>
          <p:cNvPr id="3" name="Content Placeholder 2"/>
          <p:cNvSpPr>
            <a:spLocks noGrp="1"/>
          </p:cNvSpPr>
          <p:nvPr>
            <p:ph idx="1"/>
          </p:nvPr>
        </p:nvSpPr>
        <p:spPr>
          <a:xfrm>
            <a:off x="2438401" y="1735138"/>
            <a:ext cx="7313613" cy="4551362"/>
          </a:xfrm>
        </p:spPr>
        <p:txBody>
          <a:bodyPr>
            <a:normAutofit/>
          </a:bodyPr>
          <a:lstStyle/>
          <a:p>
            <a:r>
              <a:rPr lang="en-US" sz="2800" dirty="0"/>
              <a:t>Try to have a balance of dialogue and description. Description should have a point in the story - it should not just be filling up space.</a:t>
            </a:r>
          </a:p>
          <a:p>
            <a:r>
              <a:rPr lang="en-US" sz="2800" dirty="0"/>
              <a:t>Descriptions of buildings or scenery can create atmosphere - for example, weather can be atmospheric. Descriptions of characters can reveal something about their personalities.</a:t>
            </a:r>
          </a:p>
        </p:txBody>
      </p:sp>
    </p:spTree>
    <p:extLst>
      <p:ext uri="{BB962C8B-B14F-4D97-AF65-F5344CB8AC3E}">
        <p14:creationId xmlns:p14="http://schemas.microsoft.com/office/powerpoint/2010/main" val="262702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Symbolism</a:t>
            </a:r>
          </a:p>
        </p:txBody>
      </p:sp>
      <p:sp>
        <p:nvSpPr>
          <p:cNvPr id="3" name="Content Placeholder 2"/>
          <p:cNvSpPr>
            <a:spLocks noGrp="1"/>
          </p:cNvSpPr>
          <p:nvPr>
            <p:ph idx="1"/>
          </p:nvPr>
        </p:nvSpPr>
        <p:spPr/>
        <p:txBody>
          <a:bodyPr/>
          <a:lstStyle/>
          <a:p>
            <a:pPr marL="0" indent="0">
              <a:buNone/>
            </a:pPr>
            <a:r>
              <a:rPr lang="en-US" dirty="0"/>
              <a:t>Choose an object to use throughout your story, such as a watch, a coin, a pen, a ticket, a photograph, etc.</a:t>
            </a:r>
          </a:p>
          <a:p>
            <a:pPr marL="0" indent="0">
              <a:buNone/>
            </a:pPr>
            <a:r>
              <a:rPr lang="en-US" dirty="0"/>
              <a:t>A symbol is an object that represents something more than just itself, e.g. a photograph is a snapshot of a moment in time, but also represents the past.</a:t>
            </a: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38502" y="4219303"/>
            <a:ext cx="4615544" cy="230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5224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Opening</a:t>
            </a:r>
          </a:p>
        </p:txBody>
      </p:sp>
      <p:sp>
        <p:nvSpPr>
          <p:cNvPr id="3" name="Content Placeholder 2"/>
          <p:cNvSpPr>
            <a:spLocks noGrp="1"/>
          </p:cNvSpPr>
          <p:nvPr>
            <p:ph idx="1"/>
          </p:nvPr>
        </p:nvSpPr>
        <p:spPr>
          <a:xfrm>
            <a:off x="1809751" y="1735138"/>
            <a:ext cx="8524875" cy="4741863"/>
          </a:xfrm>
        </p:spPr>
        <p:txBody>
          <a:bodyPr>
            <a:normAutofit lnSpcReduction="10000"/>
          </a:bodyPr>
          <a:lstStyle/>
          <a:p>
            <a:r>
              <a:rPr lang="en-US" dirty="0"/>
              <a:t>dialogue between characters (mid-conversation?)</a:t>
            </a:r>
          </a:p>
          <a:p>
            <a:r>
              <a:rPr lang="en-US" dirty="0"/>
              <a:t>description of a situation</a:t>
            </a:r>
          </a:p>
          <a:p>
            <a:r>
              <a:rPr lang="en-US" dirty="0"/>
              <a:t>reflection on an event</a:t>
            </a:r>
          </a:p>
          <a:p>
            <a:r>
              <a:rPr lang="en-US" dirty="0"/>
              <a:t>opening in the middle of the story</a:t>
            </a:r>
          </a:p>
          <a:p>
            <a:pPr marL="0" indent="0">
              <a:buNone/>
            </a:pPr>
            <a:r>
              <a:rPr lang="en-US" dirty="0"/>
              <a:t>Whatever the opening, it must make the reader want to read on and get into the story.</a:t>
            </a:r>
          </a:p>
          <a:p>
            <a:pPr marL="0" indent="0">
              <a:buNone/>
            </a:pPr>
            <a:r>
              <a:rPr lang="en-US" dirty="0"/>
              <a:t>You should use your opening to introduce your character, or characters, and the setting. You can then move on to creating the event which will happen to your character or characters in that setting, as well as helping to form the plot.</a:t>
            </a:r>
          </a:p>
        </p:txBody>
      </p:sp>
    </p:spTree>
    <p:extLst>
      <p:ext uri="{BB962C8B-B14F-4D97-AF65-F5344CB8AC3E}">
        <p14:creationId xmlns:p14="http://schemas.microsoft.com/office/powerpoint/2010/main" val="211043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Ending</a:t>
            </a:r>
          </a:p>
        </p:txBody>
      </p:sp>
      <p:sp>
        <p:nvSpPr>
          <p:cNvPr id="3" name="Content Placeholder 2"/>
          <p:cNvSpPr>
            <a:spLocks noGrp="1"/>
          </p:cNvSpPr>
          <p:nvPr>
            <p:ph idx="1"/>
          </p:nvPr>
        </p:nvSpPr>
        <p:spPr>
          <a:xfrm>
            <a:off x="1884218" y="1593274"/>
            <a:ext cx="8478982" cy="4904509"/>
          </a:xfrm>
        </p:spPr>
        <p:txBody>
          <a:bodyPr>
            <a:normAutofit lnSpcReduction="10000"/>
          </a:bodyPr>
          <a:lstStyle/>
          <a:p>
            <a:pPr marL="0" indent="0">
              <a:buNone/>
            </a:pPr>
            <a:r>
              <a:rPr lang="en-US" dirty="0"/>
              <a:t>This has to strike a balance between giving us a sense that the story is complete and avoiding the temptation to tie up all the loose ends in the main character's life. </a:t>
            </a:r>
          </a:p>
          <a:p>
            <a:pPr marL="0" indent="0">
              <a:buNone/>
            </a:pPr>
            <a:r>
              <a:rPr lang="en-US" dirty="0"/>
              <a:t>While some short stories finish with a 'twist-in-the-tale', do not feel that you have to use this type of ending. These are often quite difficult to write effectively. </a:t>
            </a:r>
          </a:p>
          <a:p>
            <a:pPr marL="0" indent="0">
              <a:buNone/>
            </a:pPr>
            <a:r>
              <a:rPr lang="en-US" dirty="0"/>
              <a:t>An effective twist should change the reader’s perspective on what has happened previously – you should lead them to believe one scenario and then make them realise that another scenario is actually the case.</a:t>
            </a:r>
          </a:p>
          <a:p>
            <a:pPr marL="0" indent="0">
              <a:buNone/>
            </a:pPr>
            <a:r>
              <a:rPr lang="en-US" u="sng" dirty="0"/>
              <a:t>It is also wise to avoid an ending like </a:t>
            </a:r>
            <a:r>
              <a:rPr lang="en-US" b="1" u="sng" dirty="0"/>
              <a:t>“I woke up and it was all a dream”</a:t>
            </a:r>
            <a:r>
              <a:rPr lang="en-US" u="sng" dirty="0"/>
              <a:t> because this is very clichéd.</a:t>
            </a:r>
          </a:p>
        </p:txBody>
      </p:sp>
    </p:spTree>
    <p:extLst>
      <p:ext uri="{BB962C8B-B14F-4D97-AF65-F5344CB8AC3E}">
        <p14:creationId xmlns:p14="http://schemas.microsoft.com/office/powerpoint/2010/main" val="38307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you start writing…</a:t>
            </a:r>
          </a:p>
        </p:txBody>
      </p:sp>
      <p:sp>
        <p:nvSpPr>
          <p:cNvPr id="3" name="Content Placeholder 2"/>
          <p:cNvSpPr>
            <a:spLocks noGrp="1"/>
          </p:cNvSpPr>
          <p:nvPr>
            <p:ph idx="1"/>
          </p:nvPr>
        </p:nvSpPr>
        <p:spPr>
          <a:xfrm>
            <a:off x="1984376" y="1735138"/>
            <a:ext cx="8016875" cy="4614862"/>
          </a:xfrm>
        </p:spPr>
        <p:txBody>
          <a:bodyPr>
            <a:normAutofit/>
          </a:bodyPr>
          <a:lstStyle/>
          <a:p>
            <a:r>
              <a:rPr lang="en-US" dirty="0"/>
              <a:t>Do your characters seem realistic?</a:t>
            </a:r>
          </a:p>
          <a:p>
            <a:r>
              <a:rPr lang="en-US" dirty="0"/>
              <a:t>Are the main events in the plot relevant to the character’s life?</a:t>
            </a:r>
          </a:p>
          <a:p>
            <a:r>
              <a:rPr lang="en-US" dirty="0"/>
              <a:t>Is there a significant event is that changes the character. </a:t>
            </a:r>
          </a:p>
          <a:p>
            <a:r>
              <a:rPr lang="en-US" dirty="0"/>
              <a:t>Is there a balance of dialogue and description?</a:t>
            </a:r>
          </a:p>
          <a:p>
            <a:r>
              <a:rPr lang="en-US" dirty="0"/>
              <a:t>Does it feel as if it is set in a real place?</a:t>
            </a:r>
          </a:p>
          <a:p>
            <a:r>
              <a:rPr lang="en-US" dirty="0"/>
              <a:t>Is the opening/ending effective?</a:t>
            </a:r>
          </a:p>
        </p:txBody>
      </p:sp>
    </p:spTree>
    <p:extLst>
      <p:ext uri="{BB962C8B-B14F-4D97-AF65-F5344CB8AC3E}">
        <p14:creationId xmlns:p14="http://schemas.microsoft.com/office/powerpoint/2010/main" val="23941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Openings – getting the hook…</a:t>
            </a:r>
          </a:p>
        </p:txBody>
      </p:sp>
      <p:sp>
        <p:nvSpPr>
          <p:cNvPr id="3" name="Content Placeholder 2"/>
          <p:cNvSpPr>
            <a:spLocks noGrp="1"/>
          </p:cNvSpPr>
          <p:nvPr>
            <p:ph idx="1"/>
          </p:nvPr>
        </p:nvSpPr>
        <p:spPr/>
        <p:txBody>
          <a:bodyPr/>
          <a:lstStyle/>
          <a:p>
            <a:r>
              <a:rPr lang="en-US" altLang="en-US" dirty="0"/>
              <a:t>As early as you can in a narrative, you should introduce something to give the reader a reason to want to continue to read what you have written.</a:t>
            </a:r>
          </a:p>
          <a:p>
            <a:endParaRPr lang="en-US" altLang="en-US" dirty="0"/>
          </a:p>
          <a:p>
            <a:r>
              <a:rPr lang="en-US" altLang="en-US" b="1" dirty="0"/>
              <a:t>The following are the opening words of some famous pieces of literature. Try to identify the hook in each case and explain clearly how they are effective:</a:t>
            </a:r>
            <a:endParaRPr lang="en-GB" altLang="en-US" b="1" dirty="0"/>
          </a:p>
          <a:p>
            <a:pPr marL="0" indent="0">
              <a:buNone/>
            </a:pPr>
            <a:endParaRPr lang="en-GB" dirty="0"/>
          </a:p>
        </p:txBody>
      </p:sp>
    </p:spTree>
    <p:extLst>
      <p:ext uri="{BB962C8B-B14F-4D97-AF65-F5344CB8AC3E}">
        <p14:creationId xmlns:p14="http://schemas.microsoft.com/office/powerpoint/2010/main" val="1854496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1703389" y="333376"/>
            <a:ext cx="8785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spcBef>
                <a:spcPct val="50000"/>
              </a:spcBef>
            </a:pPr>
            <a:endParaRPr lang="en-US" altLang="en-US"/>
          </a:p>
        </p:txBody>
      </p:sp>
      <p:sp>
        <p:nvSpPr>
          <p:cNvPr id="6149" name="Text Box 5"/>
          <p:cNvSpPr txBox="1">
            <a:spLocks noChangeArrowheads="1"/>
          </p:cNvSpPr>
          <p:nvPr/>
        </p:nvSpPr>
        <p:spPr bwMode="auto">
          <a:xfrm>
            <a:off x="1774825" y="32929"/>
            <a:ext cx="864235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endParaRPr lang="en-US" altLang="en-US" sz="2400" dirty="0"/>
          </a:p>
          <a:p>
            <a:r>
              <a:rPr lang="en-US" altLang="en-US" sz="2400" i="1" dirty="0"/>
              <a:t>It was a bright cold day in April and the clocks were striking thirteen...</a:t>
            </a:r>
            <a:endParaRPr lang="en-US" altLang="en-US" sz="2400" dirty="0"/>
          </a:p>
          <a:p>
            <a:endParaRPr lang="en-US" altLang="en-US" sz="2400" dirty="0"/>
          </a:p>
          <a:p>
            <a:r>
              <a:rPr lang="en-US" altLang="en-US" sz="2400" dirty="0"/>
              <a:t>(George Orwell:</a:t>
            </a:r>
            <a:r>
              <a:rPr lang="en-US" altLang="en-US" sz="2400" i="1" dirty="0"/>
              <a:t>1984</a:t>
            </a:r>
            <a:r>
              <a:rPr lang="en-US" altLang="en-US" sz="2400" dirty="0"/>
              <a:t>)</a:t>
            </a:r>
          </a:p>
          <a:p>
            <a:endParaRPr lang="en-US" altLang="en-US" sz="2000" dirty="0"/>
          </a:p>
          <a:p>
            <a:endParaRPr lang="en-GB" altLang="en-US" dirty="0"/>
          </a:p>
        </p:txBody>
      </p:sp>
      <p:sp>
        <p:nvSpPr>
          <p:cNvPr id="2" name="Rectangle 1"/>
          <p:cNvSpPr/>
          <p:nvPr/>
        </p:nvSpPr>
        <p:spPr>
          <a:xfrm>
            <a:off x="1915886" y="2089280"/>
            <a:ext cx="7602583" cy="4401205"/>
          </a:xfrm>
          <a:prstGeom prst="rect">
            <a:avLst/>
          </a:prstGeom>
        </p:spPr>
        <p:txBody>
          <a:bodyPr wrap="square">
            <a:spAutoFit/>
          </a:bodyPr>
          <a:lstStyle/>
          <a:p>
            <a:r>
              <a:rPr lang="en-US" altLang="en-US" sz="2800" dirty="0"/>
              <a:t>My first act on entering this world was to kill my mother. I was heaved- a healthy eight pounds- lacquered and ruddy from her womb one cold  March day in Edinburgh, 1899. I like to think that for a few hours she knew she had another son but I have no evidence for the fact. The date of my birth is the date of her death, and thus began all my misfortunes. </a:t>
            </a:r>
          </a:p>
          <a:p>
            <a:endParaRPr lang="en-US" altLang="en-US" sz="2800" dirty="0"/>
          </a:p>
          <a:p>
            <a:r>
              <a:rPr lang="en-US" altLang="en-US" sz="2800" dirty="0"/>
              <a:t>(William Boyd, </a:t>
            </a:r>
            <a:r>
              <a:rPr lang="en-US" altLang="en-US" sz="2800" i="1" dirty="0"/>
              <a:t>The New Confessions)</a:t>
            </a:r>
          </a:p>
        </p:txBody>
      </p:sp>
    </p:spTree>
    <p:extLst>
      <p:ext uri="{BB962C8B-B14F-4D97-AF65-F5344CB8AC3E}">
        <p14:creationId xmlns:p14="http://schemas.microsoft.com/office/powerpoint/2010/main" val="3020422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1774825" y="333376"/>
            <a:ext cx="864235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t> My first impression was that the stranger’s eyes were of an unusually light blue. They met mine for several blank seconds, vacant, unmistakably scared.</a:t>
            </a:r>
          </a:p>
          <a:p>
            <a:endParaRPr lang="en-US" altLang="en-US" sz="2800" dirty="0"/>
          </a:p>
          <a:p>
            <a:r>
              <a:rPr lang="en-US" altLang="en-US" sz="2800" dirty="0"/>
              <a:t>(Christopher Isherwood: </a:t>
            </a:r>
            <a:r>
              <a:rPr lang="en-US" altLang="en-US" sz="2800" i="1" dirty="0" err="1"/>
              <a:t>Mr</a:t>
            </a:r>
            <a:r>
              <a:rPr lang="en-US" altLang="en-US" sz="2800" i="1" dirty="0"/>
              <a:t> Norris Changes Trains</a:t>
            </a:r>
            <a:r>
              <a:rPr lang="en-US" altLang="en-US" sz="2800" dirty="0"/>
              <a:t>)</a:t>
            </a:r>
          </a:p>
          <a:p>
            <a:endParaRPr lang="en-US" altLang="en-US" sz="2000" dirty="0"/>
          </a:p>
          <a:p>
            <a:endParaRPr lang="en-US" altLang="en-US" sz="2000" dirty="0"/>
          </a:p>
          <a:p>
            <a:endParaRPr lang="en-US" altLang="en-US" sz="2000" dirty="0"/>
          </a:p>
          <a:p>
            <a:r>
              <a:rPr lang="en-US" altLang="en-US" sz="2800" dirty="0"/>
              <a:t>My name is James Hazell and I’m the biggest bastard who ever pushed your bell button.</a:t>
            </a:r>
          </a:p>
          <a:p>
            <a:r>
              <a:rPr lang="en-US" altLang="en-US" sz="2800" dirty="0"/>
              <a:t>	No, that wasn’t how I introduced myself to the creepy Clifford </a:t>
            </a:r>
            <a:r>
              <a:rPr lang="en-US" altLang="en-US" sz="2800" dirty="0" err="1"/>
              <a:t>Abrey</a:t>
            </a:r>
            <a:r>
              <a:rPr lang="en-US" altLang="en-US" sz="2800" dirty="0"/>
              <a:t> but it should have been, that warm July evening...</a:t>
            </a:r>
          </a:p>
          <a:p>
            <a:endParaRPr lang="en-US" altLang="en-US" sz="2800" dirty="0"/>
          </a:p>
          <a:p>
            <a:r>
              <a:rPr lang="en-US" altLang="en-US" sz="2800" dirty="0"/>
              <a:t>(P.B. </a:t>
            </a:r>
            <a:r>
              <a:rPr lang="en-US" altLang="en-US" sz="2800" dirty="0" err="1"/>
              <a:t>Yuill</a:t>
            </a:r>
            <a:r>
              <a:rPr lang="en-US" altLang="en-US" sz="2800" dirty="0"/>
              <a:t>: </a:t>
            </a:r>
            <a:r>
              <a:rPr lang="en-US" altLang="en-US" sz="2800" i="1" dirty="0"/>
              <a:t>Hazell Plays Solomon</a:t>
            </a:r>
            <a:r>
              <a:rPr lang="en-US" altLang="en-US" sz="2800" dirty="0"/>
              <a:t>)</a:t>
            </a:r>
            <a:endParaRPr lang="en-GB" altLang="en-US" sz="2800" dirty="0"/>
          </a:p>
        </p:txBody>
      </p:sp>
    </p:spTree>
    <p:extLst>
      <p:ext uri="{BB962C8B-B14F-4D97-AF65-F5344CB8AC3E}">
        <p14:creationId xmlns:p14="http://schemas.microsoft.com/office/powerpoint/2010/main" val="3457106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1774826" y="115889"/>
            <a:ext cx="864076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ltLang="en-US" sz="2000" dirty="0"/>
          </a:p>
          <a:p>
            <a:endParaRPr lang="en-GB" altLang="en-US" sz="2000" dirty="0"/>
          </a:p>
          <a:p>
            <a:r>
              <a:rPr lang="en-US" altLang="en-US" sz="2000" dirty="0"/>
              <a:t>As </a:t>
            </a:r>
            <a:r>
              <a:rPr lang="en-US" altLang="en-US" sz="2000" dirty="0" err="1"/>
              <a:t>Gregor</a:t>
            </a:r>
            <a:r>
              <a:rPr lang="en-US" altLang="en-US" sz="2000" dirty="0"/>
              <a:t> </a:t>
            </a:r>
            <a:r>
              <a:rPr lang="en-US" altLang="en-US" sz="2000" dirty="0" err="1"/>
              <a:t>Samsa</a:t>
            </a:r>
            <a:r>
              <a:rPr lang="en-US" altLang="en-US" sz="2000" dirty="0"/>
              <a:t> awoke one morning from uneasy dreams he found himself transformed in his sleep into a gigantic insect. He was lying on his hard, as it were </a:t>
            </a:r>
            <a:r>
              <a:rPr lang="en-US" altLang="en-US" sz="2000" dirty="0" err="1"/>
              <a:t>armour-plated</a:t>
            </a:r>
            <a:r>
              <a:rPr lang="en-US" altLang="en-US" sz="2000" dirty="0"/>
              <a:t>, back, and when he lifted his head a little, he could see his dome-like brown belly divided into stiff arched segments on top of which the bed quilt could hardly keep in position and was about to slide off completely. His numerous legs, which were pitifully thin compared to the rest of his body, waved helplessly before his eyes.</a:t>
            </a:r>
          </a:p>
          <a:p>
            <a:endParaRPr lang="en-US" altLang="en-US" sz="2000" dirty="0"/>
          </a:p>
          <a:p>
            <a:r>
              <a:rPr lang="en-US" altLang="en-US" sz="2000" dirty="0"/>
              <a:t>(Franz </a:t>
            </a:r>
            <a:r>
              <a:rPr lang="en-US" altLang="en-US" sz="2000" dirty="0" err="1"/>
              <a:t>Kafka:</a:t>
            </a:r>
            <a:r>
              <a:rPr lang="en-US" altLang="en-US" sz="2000" i="1" dirty="0" err="1"/>
              <a:t>Metamorphosis</a:t>
            </a:r>
            <a:r>
              <a:rPr lang="en-US" altLang="en-US" sz="2000" dirty="0"/>
              <a:t>)</a:t>
            </a:r>
            <a:endParaRPr lang="en-GB" altLang="en-US" sz="2000" dirty="0"/>
          </a:p>
        </p:txBody>
      </p:sp>
      <p:sp>
        <p:nvSpPr>
          <p:cNvPr id="2" name="Rectangle 1"/>
          <p:cNvSpPr/>
          <p:nvPr/>
        </p:nvSpPr>
        <p:spPr>
          <a:xfrm>
            <a:off x="1654628" y="4555646"/>
            <a:ext cx="7955280" cy="1477328"/>
          </a:xfrm>
          <a:prstGeom prst="rect">
            <a:avLst/>
          </a:prstGeom>
        </p:spPr>
        <p:txBody>
          <a:bodyPr wrap="square">
            <a:spAutoFit/>
          </a:bodyPr>
          <a:lstStyle/>
          <a:p>
            <a:r>
              <a:rPr lang="en-US" altLang="en-US" i="1" dirty="0"/>
              <a:t> </a:t>
            </a:r>
            <a:r>
              <a:rPr lang="en-GB" altLang="en-US" dirty="0"/>
              <a:t>He’d cut His throat with the knife.  He’d near chopped of His hand with the meat cleaver.  He couldn’t object so I lit a Silk Cut.  A sort of wave of something was going across me.  There was fright but I’d daydreamed how I’d be.</a:t>
            </a:r>
          </a:p>
          <a:p>
            <a:endParaRPr lang="en-GB" altLang="en-US" dirty="0"/>
          </a:p>
          <a:p>
            <a:r>
              <a:rPr lang="en-GB" altLang="en-US" dirty="0"/>
              <a:t>Alan Warner,</a:t>
            </a:r>
            <a:r>
              <a:rPr lang="en-GB" altLang="en-US" i="1" dirty="0"/>
              <a:t> </a:t>
            </a:r>
            <a:r>
              <a:rPr lang="en-GB" altLang="en-US" i="1" dirty="0" err="1"/>
              <a:t>Morvern</a:t>
            </a:r>
            <a:r>
              <a:rPr lang="en-GB" altLang="en-US" i="1" dirty="0"/>
              <a:t> Caller</a:t>
            </a:r>
          </a:p>
        </p:txBody>
      </p:sp>
    </p:spTree>
    <p:extLst>
      <p:ext uri="{BB962C8B-B14F-4D97-AF65-F5344CB8AC3E}">
        <p14:creationId xmlns:p14="http://schemas.microsoft.com/office/powerpoint/2010/main" val="4186520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Remember</a:t>
            </a:r>
          </a:p>
        </p:txBody>
      </p:sp>
      <p:sp>
        <p:nvSpPr>
          <p:cNvPr id="3" name="Content Placeholder 2"/>
          <p:cNvSpPr>
            <a:spLocks noGrp="1"/>
          </p:cNvSpPr>
          <p:nvPr>
            <p:ph idx="1"/>
          </p:nvPr>
        </p:nvSpPr>
        <p:spPr/>
        <p:txBody>
          <a:bodyPr>
            <a:normAutofit/>
          </a:bodyPr>
          <a:lstStyle/>
          <a:p>
            <a:r>
              <a:rPr lang="en-GB" sz="2800" dirty="0"/>
              <a:t>Size 12 font, 1.5 line spacing</a:t>
            </a:r>
          </a:p>
          <a:p>
            <a:r>
              <a:rPr lang="en-GB" sz="2800" dirty="0"/>
              <a:t>800-1000 words maximum</a:t>
            </a:r>
          </a:p>
          <a:p>
            <a:r>
              <a:rPr lang="en-GB" sz="2800" dirty="0"/>
              <a:t>Title can be thought of once you’ve written your story</a:t>
            </a:r>
          </a:p>
          <a:p>
            <a:r>
              <a:rPr lang="en-GB" sz="2800" dirty="0"/>
              <a:t>PROOFREAD  - check your story makes sense/is convincing, have someone else read over it for a second opinion.</a:t>
            </a:r>
          </a:p>
        </p:txBody>
      </p:sp>
    </p:spTree>
    <p:extLst>
      <p:ext uri="{BB962C8B-B14F-4D97-AF65-F5344CB8AC3E}">
        <p14:creationId xmlns:p14="http://schemas.microsoft.com/office/powerpoint/2010/main" val="275479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9761" y="1188721"/>
            <a:ext cx="8373291" cy="4497977"/>
          </a:xfrm>
        </p:spPr>
        <p:txBody>
          <a:bodyPr>
            <a:normAutofit lnSpcReduction="10000"/>
          </a:bodyPr>
          <a:lstStyle/>
          <a:p>
            <a:r>
              <a:rPr lang="en-GB" altLang="en-US" sz="2800" dirty="0"/>
              <a:t>I write this sitting in the kitchen sink. —Dodie Smith, </a:t>
            </a:r>
            <a:r>
              <a:rPr lang="en-GB" altLang="en-US" sz="2800" i="1" dirty="0"/>
              <a:t>I Capture the Castle</a:t>
            </a:r>
            <a:r>
              <a:rPr lang="en-GB" altLang="en-US" sz="2800" dirty="0"/>
              <a:t> (1948) </a:t>
            </a:r>
          </a:p>
          <a:p>
            <a:pPr marL="0" indent="0">
              <a:buNone/>
            </a:pPr>
            <a:endParaRPr lang="en-GB" altLang="en-US" sz="2800" dirty="0"/>
          </a:p>
          <a:p>
            <a:pPr marL="0" indent="0">
              <a:buNone/>
            </a:pPr>
            <a:endParaRPr lang="en-GB" altLang="en-US" sz="2800" dirty="0"/>
          </a:p>
          <a:p>
            <a:r>
              <a:rPr lang="en-GB" altLang="en-US" sz="2800" dirty="0"/>
              <a:t>It was the day my grandmother exploded. I sat in the crematorium, listening to my Uncle Hamish quietly snoring in harmony to Bach's Mass in B Minor, and I reflected that it always seemed to be death that drew me back to </a:t>
            </a:r>
            <a:r>
              <a:rPr lang="en-GB" altLang="en-US" sz="2800" dirty="0" err="1"/>
              <a:t>Gallanach</a:t>
            </a:r>
            <a:r>
              <a:rPr lang="en-GB" altLang="en-US" sz="2800" dirty="0"/>
              <a:t>.—Iain M. Banks, </a:t>
            </a:r>
            <a:r>
              <a:rPr lang="en-GB" altLang="en-US" sz="2800" i="1" dirty="0"/>
              <a:t>The Crow Road</a:t>
            </a:r>
            <a:r>
              <a:rPr lang="en-GB" altLang="en-US" sz="2800" dirty="0"/>
              <a:t> </a:t>
            </a:r>
          </a:p>
          <a:p>
            <a:endParaRPr lang="en-GB" altLang="en-US" dirty="0"/>
          </a:p>
          <a:p>
            <a:endParaRPr lang="en-GB" altLang="en-US" dirty="0"/>
          </a:p>
          <a:p>
            <a:endParaRPr lang="en-GB" dirty="0"/>
          </a:p>
        </p:txBody>
      </p:sp>
    </p:spTree>
    <p:extLst>
      <p:ext uri="{BB962C8B-B14F-4D97-AF65-F5344CB8AC3E}">
        <p14:creationId xmlns:p14="http://schemas.microsoft.com/office/powerpoint/2010/main" val="230239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1774825" y="1125538"/>
            <a:ext cx="871378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4000" dirty="0"/>
              <a:t>Which opening is most effective/has stuck in your mind/you would like to read?  Explain why.</a:t>
            </a:r>
          </a:p>
        </p:txBody>
      </p:sp>
    </p:spTree>
    <p:extLst>
      <p:ext uri="{BB962C8B-B14F-4D97-AF65-F5344CB8AC3E}">
        <p14:creationId xmlns:p14="http://schemas.microsoft.com/office/powerpoint/2010/main" val="1817342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Remember</a:t>
            </a:r>
          </a:p>
        </p:txBody>
      </p:sp>
      <p:sp>
        <p:nvSpPr>
          <p:cNvPr id="3" name="Content Placeholder 2"/>
          <p:cNvSpPr>
            <a:spLocks noGrp="1"/>
          </p:cNvSpPr>
          <p:nvPr>
            <p:ph idx="1"/>
          </p:nvPr>
        </p:nvSpPr>
        <p:spPr/>
        <p:txBody>
          <a:bodyPr>
            <a:normAutofit/>
          </a:bodyPr>
          <a:lstStyle/>
          <a:p>
            <a:r>
              <a:rPr lang="en-GB" sz="2800" dirty="0"/>
              <a:t>Size 12 font, 1.5 line spacing</a:t>
            </a:r>
          </a:p>
          <a:p>
            <a:r>
              <a:rPr lang="en-GB" sz="2800" dirty="0"/>
              <a:t>800-1000 words maximum</a:t>
            </a:r>
          </a:p>
          <a:p>
            <a:r>
              <a:rPr lang="en-GB" sz="2800" dirty="0"/>
              <a:t>Title can be thought of once you’ve written your story</a:t>
            </a:r>
          </a:p>
          <a:p>
            <a:r>
              <a:rPr lang="en-GB" sz="2800" dirty="0"/>
              <a:t>PROOFREAD  - check your story makes sense/is convincing, have someone else read over it for a second opinion.</a:t>
            </a:r>
          </a:p>
        </p:txBody>
      </p:sp>
    </p:spTree>
    <p:extLst>
      <p:ext uri="{BB962C8B-B14F-4D97-AF65-F5344CB8AC3E}">
        <p14:creationId xmlns:p14="http://schemas.microsoft.com/office/powerpoint/2010/main" val="416960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461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a:extLst>
              <a:ext uri="{FF2B5EF4-FFF2-40B4-BE49-F238E27FC236}">
                <a16:creationId xmlns:a16="http://schemas.microsoft.com/office/drawing/2014/main" xmlns="" id="{F1CDAE17-1BBD-4F55-82E2-ED3E0E32838F}"/>
              </a:ext>
            </a:extLst>
          </p:cNvPr>
          <p:cNvSpPr>
            <a:spLocks noGrp="1"/>
          </p:cNvSpPr>
          <p:nvPr>
            <p:ph type="title"/>
          </p:nvPr>
        </p:nvSpPr>
        <p:spPr/>
        <p:txBody>
          <a:bodyPr/>
          <a:lstStyle/>
          <a:p>
            <a:pPr eaLnBrk="1"/>
            <a:r>
              <a:rPr lang="en-US" altLang="en-US"/>
              <a:t>What is a dystopia?</a:t>
            </a:r>
          </a:p>
        </p:txBody>
      </p:sp>
      <p:sp>
        <p:nvSpPr>
          <p:cNvPr id="32771" name="Rectangle 2">
            <a:extLst>
              <a:ext uri="{FF2B5EF4-FFF2-40B4-BE49-F238E27FC236}">
                <a16:creationId xmlns:a16="http://schemas.microsoft.com/office/drawing/2014/main" xmlns="" id="{8C3FBE6E-E37C-44DA-B935-0B0969E3250C}"/>
              </a:ext>
            </a:extLst>
          </p:cNvPr>
          <p:cNvSpPr>
            <a:spLocks noGrp="1"/>
          </p:cNvSpPr>
          <p:nvPr>
            <p:ph type="body" idx="1"/>
          </p:nvPr>
        </p:nvSpPr>
        <p:spPr>
          <a:xfrm>
            <a:off x="618978" y="1735137"/>
            <a:ext cx="10351707" cy="4890745"/>
          </a:xfrm>
        </p:spPr>
        <p:txBody>
          <a:bodyPr>
            <a:normAutofit fontScale="92500" lnSpcReduction="20000"/>
          </a:bodyPr>
          <a:lstStyle/>
          <a:p>
            <a:pPr marL="923925" lvl="1" indent="-542925">
              <a:spcBef>
                <a:spcPts val="2625"/>
              </a:spcBef>
              <a:buSzPct val="60000"/>
              <a:buBlip>
                <a:blip r:embed="rId2"/>
              </a:buBlip>
            </a:pPr>
            <a:r>
              <a:rPr lang="en-US" altLang="en-US" sz="3600" dirty="0"/>
              <a:t>A dystopia is a bleak and depressing imagined world.</a:t>
            </a:r>
          </a:p>
          <a:p>
            <a:pPr marL="923925" lvl="1" indent="-542925">
              <a:spcBef>
                <a:spcPts val="2625"/>
              </a:spcBef>
              <a:buSzPct val="60000"/>
              <a:buBlip>
                <a:blip r:embed="rId2"/>
              </a:buBlip>
            </a:pPr>
            <a:r>
              <a:rPr lang="en-GB" altLang="en-US" sz="3600" dirty="0"/>
              <a:t>The word dystopia comes from the Greek, meaning “bad place.”</a:t>
            </a:r>
          </a:p>
          <a:p>
            <a:pPr marL="923925" lvl="1" indent="-542925">
              <a:spcBef>
                <a:spcPts val="2625"/>
              </a:spcBef>
              <a:buSzPct val="60000"/>
              <a:buBlip>
                <a:blip r:embed="rId2"/>
              </a:buBlip>
            </a:pPr>
            <a:r>
              <a:rPr lang="en-GB" altLang="en-US" sz="3600" dirty="0"/>
              <a:t>The genre typically explores political and social oppression, and the novels often take place in a grim, post-apocalyptic future. </a:t>
            </a:r>
          </a:p>
          <a:p>
            <a:pPr marL="923925" lvl="1" indent="-542925">
              <a:spcBef>
                <a:spcPts val="2625"/>
              </a:spcBef>
              <a:buSzPct val="60000"/>
              <a:buBlip>
                <a:blip r:embed="rId2"/>
              </a:buBlip>
            </a:pPr>
            <a:r>
              <a:rPr lang="en-GB" altLang="en-US" sz="3600" dirty="0"/>
              <a:t>Some educators and parents consider the themes in the dystopian genre to be too dark, mature, and violent for students. It makes them nervous.</a:t>
            </a:r>
            <a:endParaRPr lang="en-US" altLang="en-US" sz="3600" dirty="0"/>
          </a:p>
          <a:p>
            <a:pPr marL="923925" lvl="1" indent="-542925">
              <a:spcBef>
                <a:spcPts val="2625"/>
              </a:spcBef>
              <a:buSzPct val="60000"/>
              <a:buBlip>
                <a:blip r:embed="rId2"/>
              </a:buBlip>
            </a:pPr>
            <a:endParaRPr lang="en-US" altLang="en-US" dirty="0"/>
          </a:p>
        </p:txBody>
      </p:sp>
    </p:spTree>
    <p:extLst>
      <p:ext uri="{BB962C8B-B14F-4D97-AF65-F5344CB8AC3E}">
        <p14:creationId xmlns:p14="http://schemas.microsoft.com/office/powerpoint/2010/main" val="8699353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droppedImage.png">
            <a:extLst>
              <a:ext uri="{FF2B5EF4-FFF2-40B4-BE49-F238E27FC236}">
                <a16:creationId xmlns:a16="http://schemas.microsoft.com/office/drawing/2014/main" xmlns="" id="{FA632E98-BC73-4973-9100-5410082C7C39}"/>
              </a:ext>
            </a:extLst>
          </p:cNvPr>
          <p:cNvPicPr>
            <a:picLocks noChangeAspect="1"/>
          </p:cNvPicPr>
          <p:nvPr/>
        </p:nvPicPr>
        <p:blipFill>
          <a:blip r:embed="rId2">
            <a:extLst>
              <a:ext uri="{28A0092B-C50C-407E-A947-70E740481C1C}">
                <a14:useLocalDpi xmlns:a14="http://schemas.microsoft.com/office/drawing/2010/main" val="0"/>
              </a:ext>
            </a:extLst>
          </a:blip>
          <a:srcRect t="6488" b="6302"/>
          <a:stretch>
            <a:fillRect/>
          </a:stretch>
        </p:blipFill>
        <p:spPr bwMode="auto">
          <a:xfrm>
            <a:off x="9166373" y="2505075"/>
            <a:ext cx="32670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5" name="Rectangle 2">
            <a:extLst>
              <a:ext uri="{FF2B5EF4-FFF2-40B4-BE49-F238E27FC236}">
                <a16:creationId xmlns:a16="http://schemas.microsoft.com/office/drawing/2014/main" xmlns="" id="{E2282240-164B-42E4-9F57-686D478FF92F}"/>
              </a:ext>
            </a:extLst>
          </p:cNvPr>
          <p:cNvSpPr>
            <a:spLocks noGrp="1"/>
          </p:cNvSpPr>
          <p:nvPr>
            <p:ph type="title"/>
          </p:nvPr>
        </p:nvSpPr>
        <p:spPr/>
        <p:txBody>
          <a:bodyPr/>
          <a:lstStyle/>
          <a:p>
            <a:pPr eaLnBrk="1"/>
            <a:r>
              <a:rPr lang="en-US" altLang="en-US" sz="4800"/>
              <a:t>Fahrenheit 451</a:t>
            </a:r>
            <a:endParaRPr lang="en-US" altLang="en-US"/>
          </a:p>
        </p:txBody>
      </p:sp>
      <p:sp>
        <p:nvSpPr>
          <p:cNvPr id="33796" name="Rectangle 3">
            <a:extLst>
              <a:ext uri="{FF2B5EF4-FFF2-40B4-BE49-F238E27FC236}">
                <a16:creationId xmlns:a16="http://schemas.microsoft.com/office/drawing/2014/main" xmlns="" id="{C1CBE0A6-21B7-4A40-8A7D-AFC3B14A5BC5}"/>
              </a:ext>
            </a:extLst>
          </p:cNvPr>
          <p:cNvSpPr>
            <a:spLocks noGrp="1"/>
          </p:cNvSpPr>
          <p:nvPr>
            <p:ph type="body" idx="1"/>
          </p:nvPr>
        </p:nvSpPr>
        <p:spPr>
          <a:xfrm>
            <a:off x="0" y="1371600"/>
            <a:ext cx="10970685" cy="4419600"/>
          </a:xfrm>
        </p:spPr>
        <p:txBody>
          <a:bodyPr/>
          <a:lstStyle/>
          <a:p>
            <a:pPr eaLnBrk="1"/>
            <a:r>
              <a:rPr lang="en-US" altLang="en-US" i="1" dirty="0"/>
              <a:t>Fahrenheit 451</a:t>
            </a:r>
            <a:r>
              <a:rPr lang="en-US" altLang="en-US" dirty="0"/>
              <a:t> by Ray Bradbury imagines a world in which knowledge is considered dangerous and fire departments spend their time burning books. One of these firemen accidentally reads a line from one of the books and starts wondering if they’re doing the right thing.</a:t>
            </a:r>
          </a:p>
        </p:txBody>
      </p:sp>
    </p:spTree>
    <p:extLst>
      <p:ext uri="{BB962C8B-B14F-4D97-AF65-F5344CB8AC3E}">
        <p14:creationId xmlns:p14="http://schemas.microsoft.com/office/powerpoint/2010/main" val="281890716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droppedImage.png">
            <a:extLst>
              <a:ext uri="{FF2B5EF4-FFF2-40B4-BE49-F238E27FC236}">
                <a16:creationId xmlns:a16="http://schemas.microsoft.com/office/drawing/2014/main" xmlns="" id="{599D9C88-0B82-4871-94B9-4E5899C9B42A}"/>
              </a:ext>
            </a:extLst>
          </p:cNvPr>
          <p:cNvPicPr>
            <a:picLocks noChangeAspect="1"/>
          </p:cNvPicPr>
          <p:nvPr/>
        </p:nvPicPr>
        <p:blipFill>
          <a:blip r:embed="rId2" cstate="email">
            <a:extLst>
              <a:ext uri="{28A0092B-C50C-407E-A947-70E740481C1C}">
                <a14:useLocalDpi xmlns:a14="http://schemas.microsoft.com/office/drawing/2010/main" val="0"/>
              </a:ext>
            </a:extLst>
          </a:blip>
          <a:srcRect t="9274" b="9215"/>
          <a:stretch>
            <a:fillRect/>
          </a:stretch>
        </p:blipFill>
        <p:spPr bwMode="auto">
          <a:xfrm>
            <a:off x="8762335" y="2505075"/>
            <a:ext cx="326588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9" name="Rectangle 2">
            <a:extLst>
              <a:ext uri="{FF2B5EF4-FFF2-40B4-BE49-F238E27FC236}">
                <a16:creationId xmlns:a16="http://schemas.microsoft.com/office/drawing/2014/main" xmlns="" id="{BB6A396A-20B8-44F8-95A9-FBF6F13B7328}"/>
              </a:ext>
            </a:extLst>
          </p:cNvPr>
          <p:cNvSpPr>
            <a:spLocks noGrp="1"/>
          </p:cNvSpPr>
          <p:nvPr>
            <p:ph type="title"/>
          </p:nvPr>
        </p:nvSpPr>
        <p:spPr/>
        <p:txBody>
          <a:bodyPr/>
          <a:lstStyle/>
          <a:p>
            <a:pPr eaLnBrk="1"/>
            <a:r>
              <a:rPr lang="en-US" altLang="en-US" sz="4800"/>
              <a:t>1984</a:t>
            </a:r>
            <a:endParaRPr lang="en-US" altLang="en-US"/>
          </a:p>
        </p:txBody>
      </p:sp>
      <p:sp>
        <p:nvSpPr>
          <p:cNvPr id="34820" name="Rectangle 3">
            <a:extLst>
              <a:ext uri="{FF2B5EF4-FFF2-40B4-BE49-F238E27FC236}">
                <a16:creationId xmlns:a16="http://schemas.microsoft.com/office/drawing/2014/main" xmlns="" id="{7D8787C4-377D-48F5-A2DC-C1F02482B123}"/>
              </a:ext>
            </a:extLst>
          </p:cNvPr>
          <p:cNvSpPr>
            <a:spLocks noGrp="1"/>
          </p:cNvSpPr>
          <p:nvPr>
            <p:ph type="body" idx="1"/>
          </p:nvPr>
        </p:nvSpPr>
        <p:spPr>
          <a:xfrm>
            <a:off x="0" y="1371600"/>
            <a:ext cx="10970685" cy="4419600"/>
          </a:xfrm>
        </p:spPr>
        <p:txBody>
          <a:bodyPr/>
          <a:lstStyle/>
          <a:p>
            <a:pPr eaLnBrk="1"/>
            <a:r>
              <a:rPr lang="en-US" altLang="en-US" i="1" dirty="0">
                <a:hlinkClick r:id="rId3"/>
              </a:rPr>
              <a:t>1984</a:t>
            </a:r>
            <a:r>
              <a:rPr lang="en-US" altLang="en-US" i="1" dirty="0"/>
              <a:t> </a:t>
            </a:r>
            <a:r>
              <a:rPr lang="en-US" altLang="en-US" dirty="0"/>
              <a:t>is a classic dystopia, a future society completely devoid of freedom in which people are monitored by a ruthless government and walls are plastered with the ominous message ‘Big Brother is Watching You’.</a:t>
            </a:r>
          </a:p>
        </p:txBody>
      </p:sp>
    </p:spTree>
    <p:extLst>
      <p:ext uri="{BB962C8B-B14F-4D97-AF65-F5344CB8AC3E}">
        <p14:creationId xmlns:p14="http://schemas.microsoft.com/office/powerpoint/2010/main" val="193006023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droppedImage.png">
            <a:extLst>
              <a:ext uri="{FF2B5EF4-FFF2-40B4-BE49-F238E27FC236}">
                <a16:creationId xmlns:a16="http://schemas.microsoft.com/office/drawing/2014/main" xmlns="" id="{7A488992-7863-47FD-9E90-6544F3735324}"/>
              </a:ext>
            </a:extLst>
          </p:cNvPr>
          <p:cNvPicPr>
            <a:picLocks noChangeAspect="1"/>
          </p:cNvPicPr>
          <p:nvPr/>
        </p:nvPicPr>
        <p:blipFill>
          <a:blip r:embed="rId2" cstate="email">
            <a:extLst>
              <a:ext uri="{28A0092B-C50C-407E-A947-70E740481C1C}">
                <a14:useLocalDpi xmlns:a14="http://schemas.microsoft.com/office/drawing/2010/main" val="0"/>
              </a:ext>
            </a:extLst>
          </a:blip>
          <a:srcRect t="6302" b="6407"/>
          <a:stretch>
            <a:fillRect/>
          </a:stretch>
        </p:blipFill>
        <p:spPr bwMode="auto">
          <a:xfrm>
            <a:off x="8924925" y="2616717"/>
            <a:ext cx="32670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Rectangle 2">
            <a:extLst>
              <a:ext uri="{FF2B5EF4-FFF2-40B4-BE49-F238E27FC236}">
                <a16:creationId xmlns:a16="http://schemas.microsoft.com/office/drawing/2014/main" xmlns="" id="{47967144-9989-445B-9AF2-72B33ED1CA5E}"/>
              </a:ext>
            </a:extLst>
          </p:cNvPr>
          <p:cNvSpPr>
            <a:spLocks noGrp="1"/>
          </p:cNvSpPr>
          <p:nvPr>
            <p:ph type="title"/>
          </p:nvPr>
        </p:nvSpPr>
        <p:spPr/>
        <p:txBody>
          <a:bodyPr/>
          <a:lstStyle/>
          <a:p>
            <a:pPr eaLnBrk="1"/>
            <a:r>
              <a:rPr lang="en-US" altLang="en-US" sz="4800"/>
              <a:t>Brave New World</a:t>
            </a:r>
            <a:endParaRPr lang="en-US" altLang="en-US"/>
          </a:p>
        </p:txBody>
      </p:sp>
      <p:sp>
        <p:nvSpPr>
          <p:cNvPr id="35844" name="Rectangle 3">
            <a:extLst>
              <a:ext uri="{FF2B5EF4-FFF2-40B4-BE49-F238E27FC236}">
                <a16:creationId xmlns:a16="http://schemas.microsoft.com/office/drawing/2014/main" xmlns="" id="{DD22712C-42F6-4CC1-A964-D64DE1AC2ED7}"/>
              </a:ext>
            </a:extLst>
          </p:cNvPr>
          <p:cNvSpPr>
            <a:spLocks noGrp="1"/>
          </p:cNvSpPr>
          <p:nvPr>
            <p:ph type="body" idx="1"/>
          </p:nvPr>
        </p:nvSpPr>
        <p:spPr>
          <a:xfrm>
            <a:off x="0" y="1371600"/>
            <a:ext cx="10970685" cy="4419600"/>
          </a:xfrm>
        </p:spPr>
        <p:txBody>
          <a:bodyPr/>
          <a:lstStyle/>
          <a:p>
            <a:pPr eaLnBrk="1"/>
            <a:r>
              <a:rPr lang="en-US" altLang="en-US" dirty="0"/>
              <a:t>In Aldous Huxley’s </a:t>
            </a:r>
            <a:r>
              <a:rPr lang="en-US" altLang="en-US" i="1" dirty="0"/>
              <a:t>Brave New World</a:t>
            </a:r>
            <a:r>
              <a:rPr lang="en-US" altLang="en-US" dirty="0"/>
              <a:t> there is a single global government. People are born and raised in factories and divided into different classes. The Alphas are the elite, ruling class while the Epsilons work in factories and perform menial </a:t>
            </a:r>
            <a:r>
              <a:rPr lang="en-US" altLang="en-US" dirty="0" err="1"/>
              <a:t>labour</a:t>
            </a:r>
            <a:r>
              <a:rPr lang="en-US" altLang="en-US" dirty="0"/>
              <a:t>.</a:t>
            </a:r>
          </a:p>
        </p:txBody>
      </p:sp>
    </p:spTree>
    <p:extLst>
      <p:ext uri="{BB962C8B-B14F-4D97-AF65-F5344CB8AC3E}">
        <p14:creationId xmlns:p14="http://schemas.microsoft.com/office/powerpoint/2010/main" val="294024697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droppedImage.png">
            <a:extLst>
              <a:ext uri="{FF2B5EF4-FFF2-40B4-BE49-F238E27FC236}">
                <a16:creationId xmlns:a16="http://schemas.microsoft.com/office/drawing/2014/main" xmlns="" id="{4AA82DEA-976A-43D0-9AA9-59016A521939}"/>
              </a:ext>
            </a:extLst>
          </p:cNvPr>
          <p:cNvPicPr>
            <a:picLocks noChangeAspect="1"/>
          </p:cNvPicPr>
          <p:nvPr/>
        </p:nvPicPr>
        <p:blipFill>
          <a:blip r:embed="rId2">
            <a:extLst>
              <a:ext uri="{28A0092B-C50C-407E-A947-70E740481C1C}">
                <a14:useLocalDpi xmlns:a14="http://schemas.microsoft.com/office/drawing/2010/main" val="0"/>
              </a:ext>
            </a:extLst>
          </a:blip>
          <a:srcRect t="7135" b="7045"/>
          <a:stretch>
            <a:fillRect/>
          </a:stretch>
        </p:blipFill>
        <p:spPr bwMode="auto">
          <a:xfrm>
            <a:off x="8712274" y="2418279"/>
            <a:ext cx="32670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Rectangle 2">
            <a:extLst>
              <a:ext uri="{FF2B5EF4-FFF2-40B4-BE49-F238E27FC236}">
                <a16:creationId xmlns:a16="http://schemas.microsoft.com/office/drawing/2014/main" xmlns="" id="{CB0482CF-F87C-424E-93B7-D396593A7830}"/>
              </a:ext>
            </a:extLst>
          </p:cNvPr>
          <p:cNvSpPr>
            <a:spLocks noGrp="1"/>
          </p:cNvSpPr>
          <p:nvPr>
            <p:ph type="title"/>
          </p:nvPr>
        </p:nvSpPr>
        <p:spPr/>
        <p:txBody>
          <a:bodyPr/>
          <a:lstStyle/>
          <a:p>
            <a:pPr eaLnBrk="1"/>
            <a:r>
              <a:rPr lang="en-US" altLang="en-US" sz="4800"/>
              <a:t>The Chrysalids</a:t>
            </a:r>
            <a:endParaRPr lang="en-US" altLang="en-US"/>
          </a:p>
        </p:txBody>
      </p:sp>
      <p:sp>
        <p:nvSpPr>
          <p:cNvPr id="36868" name="Rectangle 3">
            <a:extLst>
              <a:ext uri="{FF2B5EF4-FFF2-40B4-BE49-F238E27FC236}">
                <a16:creationId xmlns:a16="http://schemas.microsoft.com/office/drawing/2014/main" xmlns="" id="{CC3FAF57-D5E2-4F7C-B3AA-88ADEF253045}"/>
              </a:ext>
            </a:extLst>
          </p:cNvPr>
          <p:cNvSpPr>
            <a:spLocks noGrp="1"/>
          </p:cNvSpPr>
          <p:nvPr>
            <p:ph type="body" idx="1"/>
          </p:nvPr>
        </p:nvSpPr>
        <p:spPr>
          <a:xfrm>
            <a:off x="212651" y="1371600"/>
            <a:ext cx="10758034" cy="4419600"/>
          </a:xfrm>
        </p:spPr>
        <p:txBody>
          <a:bodyPr/>
          <a:lstStyle/>
          <a:p>
            <a:pPr eaLnBrk="1"/>
            <a:r>
              <a:rPr lang="en-US" altLang="en-US" dirty="0"/>
              <a:t>In </a:t>
            </a:r>
            <a:r>
              <a:rPr lang="en-US" altLang="en-US" i="1" dirty="0">
                <a:hlinkClick r:id="rId3"/>
              </a:rPr>
              <a:t>The Chrysalids</a:t>
            </a:r>
            <a:r>
              <a:rPr lang="en-US" altLang="en-US" dirty="0"/>
              <a:t>, John Wyndham describes a world devastated by nuclear war and a society ruled by religion, in which anyone affected by the radiation is cast out into the wastelands.</a:t>
            </a:r>
          </a:p>
        </p:txBody>
      </p:sp>
    </p:spTree>
    <p:extLst>
      <p:ext uri="{BB962C8B-B14F-4D97-AF65-F5344CB8AC3E}">
        <p14:creationId xmlns:p14="http://schemas.microsoft.com/office/powerpoint/2010/main" val="110758132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xmlns="" id="{C73E4C9E-62AB-4FEF-B7EB-A7F58164B246}"/>
              </a:ext>
            </a:extLst>
          </p:cNvPr>
          <p:cNvSpPr>
            <a:spLocks noGrp="1"/>
          </p:cNvSpPr>
          <p:nvPr>
            <p:ph type="title"/>
          </p:nvPr>
        </p:nvSpPr>
        <p:spPr/>
        <p:txBody>
          <a:bodyPr/>
          <a:lstStyle/>
          <a:p>
            <a:r>
              <a:rPr lang="en-GB" altLang="en-US" b="1" dirty="0"/>
              <a:t>Totalitarian Government</a:t>
            </a:r>
          </a:p>
        </p:txBody>
      </p:sp>
      <p:sp>
        <p:nvSpPr>
          <p:cNvPr id="40963" name="Subtitle 2">
            <a:extLst>
              <a:ext uri="{FF2B5EF4-FFF2-40B4-BE49-F238E27FC236}">
                <a16:creationId xmlns:a16="http://schemas.microsoft.com/office/drawing/2014/main" xmlns="" id="{81F1C758-5EE6-48F1-AB19-0600F6E11582}"/>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en-GB" altLang="en-US" dirty="0">
              <a:solidFill>
                <a:schemeClr val="bg1"/>
              </a:solidFill>
              <a:latin typeface="Arial" panose="020B0604020202020204" pitchFamily="34" charset="0"/>
            </a:endParaRPr>
          </a:p>
          <a:p>
            <a:r>
              <a:rPr lang="en-GB" altLang="en-US" dirty="0">
                <a:latin typeface="Arial" panose="020B0604020202020204" pitchFamily="34" charset="0"/>
              </a:rPr>
              <a:t>A democracy is a society in which people have a say in their </a:t>
            </a:r>
            <a:r>
              <a:rPr lang="en-GB" altLang="en-US" b="1" dirty="0">
                <a:latin typeface="Arial" panose="020B0604020202020204" pitchFamily="34" charset="0"/>
              </a:rPr>
              <a:t>government</a:t>
            </a:r>
            <a:r>
              <a:rPr lang="en-GB" altLang="en-US" dirty="0">
                <a:latin typeface="Arial" panose="020B0604020202020204" pitchFamily="34" charset="0"/>
              </a:rPr>
              <a:t> and elect their leaders. The opposite is </a:t>
            </a:r>
            <a:r>
              <a:rPr lang="en-GB" altLang="en-US" b="1" dirty="0">
                <a:latin typeface="Arial" panose="020B0604020202020204" pitchFamily="34" charset="0"/>
              </a:rPr>
              <a:t>totalitarianism</a:t>
            </a:r>
            <a:r>
              <a:rPr lang="en-GB" altLang="en-US" dirty="0">
                <a:latin typeface="Arial" panose="020B0604020202020204" pitchFamily="34" charset="0"/>
              </a:rPr>
              <a:t>: a </a:t>
            </a:r>
            <a:r>
              <a:rPr lang="en-GB" altLang="en-US" b="1" dirty="0">
                <a:latin typeface="Arial" panose="020B0604020202020204" pitchFamily="34" charset="0"/>
              </a:rPr>
              <a:t>totalitarian</a:t>
            </a:r>
            <a:r>
              <a:rPr lang="en-GB" altLang="en-US" dirty="0">
                <a:latin typeface="Arial" panose="020B0604020202020204" pitchFamily="34" charset="0"/>
              </a:rPr>
              <a:t> society is usually ruled by a dictator, and there is very little or no freedom. In </a:t>
            </a:r>
            <a:r>
              <a:rPr lang="en-GB" altLang="en-US" b="1" dirty="0">
                <a:latin typeface="Arial" panose="020B0604020202020204" pitchFamily="34" charset="0"/>
              </a:rPr>
              <a:t>totalitarianism</a:t>
            </a:r>
            <a:r>
              <a:rPr lang="en-GB" altLang="en-US" dirty="0">
                <a:latin typeface="Arial" panose="020B0604020202020204" pitchFamily="34" charset="0"/>
              </a:rPr>
              <a:t>, the </a:t>
            </a:r>
            <a:r>
              <a:rPr lang="en-GB" altLang="en-US" b="1" dirty="0">
                <a:latin typeface="Arial" panose="020B0604020202020204" pitchFamily="34" charset="0"/>
              </a:rPr>
              <a:t>government</a:t>
            </a:r>
            <a:r>
              <a:rPr lang="en-GB" altLang="en-US" dirty="0">
                <a:latin typeface="Arial" panose="020B0604020202020204" pitchFamily="34" charset="0"/>
              </a:rPr>
              <a:t> controls almost every aspect of life.</a:t>
            </a:r>
            <a:endParaRPr lang="en-GB" altLang="en-US" dirty="0"/>
          </a:p>
        </p:txBody>
      </p:sp>
    </p:spTree>
    <p:extLst>
      <p:ext uri="{BB962C8B-B14F-4D97-AF65-F5344CB8AC3E}">
        <p14:creationId xmlns:p14="http://schemas.microsoft.com/office/powerpoint/2010/main" val="26448827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 Story</a:t>
            </a:r>
          </a:p>
        </p:txBody>
      </p:sp>
      <p:sp>
        <p:nvSpPr>
          <p:cNvPr id="3" name="Content Placeholder 2"/>
          <p:cNvSpPr>
            <a:spLocks noGrp="1"/>
          </p:cNvSpPr>
          <p:nvPr>
            <p:ph idx="1"/>
          </p:nvPr>
        </p:nvSpPr>
        <p:spPr/>
        <p:txBody>
          <a:bodyPr/>
          <a:lstStyle/>
          <a:p>
            <a:pPr marL="0" indent="0" algn="ctr">
              <a:buNone/>
            </a:pPr>
            <a:r>
              <a:rPr lang="en-US" sz="3200" dirty="0"/>
              <a:t>A short story takes characters at an important point in their lives and gives us a snapshot of a significant moment.</a:t>
            </a:r>
          </a:p>
          <a:p>
            <a:pPr marL="0" indent="0" algn="ctr">
              <a:buNone/>
            </a:pPr>
            <a:r>
              <a:rPr lang="en-US" sz="3200" dirty="0"/>
              <a:t>It is not necessarily a shortened novel.</a:t>
            </a:r>
          </a:p>
        </p:txBody>
      </p:sp>
      <p:pic>
        <p:nvPicPr>
          <p:cNvPr id="2050" name="Picture 2"/>
          <p:cNvPicPr>
            <a:picLocks noChangeAspect="1" noChangeArrowheads="1"/>
          </p:cNvPicPr>
          <p:nvPr/>
        </p:nvPicPr>
        <p:blipFill>
          <a:blip r:embed="rId2" cstate="email">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6689275" y="4309383"/>
            <a:ext cx="3062738" cy="228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45750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B5B8C-B9CA-4824-8AD1-9CC660EDCEEF}"/>
              </a:ext>
            </a:extLst>
          </p:cNvPr>
          <p:cNvSpPr>
            <a:spLocks noGrp="1"/>
          </p:cNvSpPr>
          <p:nvPr>
            <p:ph type="title"/>
          </p:nvPr>
        </p:nvSpPr>
        <p:spPr/>
        <p:txBody>
          <a:bodyPr/>
          <a:lstStyle/>
          <a:p>
            <a:pPr lvl="0">
              <a:lnSpc>
                <a:spcPct val="100000"/>
              </a:lnSpc>
              <a:spcBef>
                <a:spcPts val="0"/>
              </a:spcBef>
            </a:pPr>
            <a:r>
              <a:rPr lang="en-GB" altLang="en-US" sz="3000" dirty="0">
                <a:solidFill>
                  <a:prstClr val="black"/>
                </a:solidFill>
                <a:latin typeface="Helvetica Neue Light"/>
              </a:rPr>
              <a:t>Features of Dystopian Stories</a:t>
            </a:r>
            <a:endParaRPr lang="en-GB" dirty="0"/>
          </a:p>
        </p:txBody>
      </p:sp>
      <p:sp>
        <p:nvSpPr>
          <p:cNvPr id="5" name="Content Placeholder 4">
            <a:extLst>
              <a:ext uri="{FF2B5EF4-FFF2-40B4-BE49-F238E27FC236}">
                <a16:creationId xmlns:a16="http://schemas.microsoft.com/office/drawing/2014/main" xmlns="" id="{FC11970C-5B70-49F7-A433-7322121524A1}"/>
              </a:ext>
            </a:extLst>
          </p:cNvPr>
          <p:cNvSpPr>
            <a:spLocks noGrp="1"/>
          </p:cNvSpPr>
          <p:nvPr>
            <p:ph idx="1"/>
          </p:nvPr>
        </p:nvSpPr>
        <p:spPr/>
        <p:txBody>
          <a:bodyPr>
            <a:normAutofit/>
          </a:bodyPr>
          <a:lstStyle/>
          <a:p>
            <a:pPr>
              <a:buFont typeface="Courier New" panose="02070309020205020404" pitchFamily="49" charset="0"/>
              <a:buChar char="o"/>
            </a:pPr>
            <a:r>
              <a:rPr lang="en-GB" altLang="en-US" sz="2700" dirty="0">
                <a:solidFill>
                  <a:prstClr val="black"/>
                </a:solidFill>
                <a:latin typeface="Open Sans"/>
                <a:ea typeface="+mj-ea"/>
                <a:cs typeface="+mj-cs"/>
              </a:rPr>
              <a:t>Totalitarian Government • Censorship • Surveillance State • Culture of Fear • Erasure of History  </a:t>
            </a:r>
            <a:r>
              <a:rPr lang="en-GB" altLang="en-US" sz="2700" b="1" dirty="0">
                <a:solidFill>
                  <a:prstClr val="black"/>
                </a:solidFill>
                <a:latin typeface="Open Sans"/>
                <a:ea typeface="+mj-ea"/>
                <a:cs typeface="+mj-cs"/>
              </a:rPr>
              <a:t>(1984)</a:t>
            </a:r>
          </a:p>
          <a:p>
            <a:pPr>
              <a:buFont typeface="Courier New" panose="02070309020205020404" pitchFamily="49" charset="0"/>
              <a:buChar char="o"/>
            </a:pPr>
            <a:r>
              <a:rPr lang="en-GB" altLang="en-US" sz="2700" dirty="0">
                <a:solidFill>
                  <a:prstClr val="black"/>
                </a:solidFill>
                <a:latin typeface="Open Sans"/>
                <a:ea typeface="+mj-ea"/>
                <a:cs typeface="+mj-cs"/>
              </a:rPr>
              <a:t>Population Control • Anti-intellectualism •   Entertainment as Escapism </a:t>
            </a:r>
            <a:r>
              <a:rPr lang="en-GB" altLang="en-US" sz="2700" b="1" dirty="0">
                <a:solidFill>
                  <a:prstClr val="black"/>
                </a:solidFill>
                <a:latin typeface="Open Sans"/>
                <a:ea typeface="+mj-ea"/>
                <a:cs typeface="+mj-cs"/>
              </a:rPr>
              <a:t>(</a:t>
            </a:r>
            <a:r>
              <a:rPr lang="en-GB" altLang="en-US" sz="2700" b="1" dirty="0" err="1">
                <a:solidFill>
                  <a:prstClr val="black"/>
                </a:solidFill>
                <a:latin typeface="Open Sans"/>
                <a:ea typeface="+mj-ea"/>
                <a:cs typeface="+mj-cs"/>
              </a:rPr>
              <a:t>Farenheit</a:t>
            </a:r>
            <a:r>
              <a:rPr lang="en-GB" altLang="en-US" sz="2700" b="1" dirty="0">
                <a:solidFill>
                  <a:prstClr val="black"/>
                </a:solidFill>
                <a:latin typeface="Open Sans"/>
                <a:ea typeface="+mj-ea"/>
                <a:cs typeface="+mj-cs"/>
              </a:rPr>
              <a:t> 451)</a:t>
            </a:r>
          </a:p>
          <a:p>
            <a:pPr>
              <a:buFont typeface="Courier New" panose="02070309020205020404" pitchFamily="49" charset="0"/>
              <a:buChar char="o"/>
            </a:pPr>
            <a:r>
              <a:rPr lang="en-GB" altLang="en-US" sz="2700" dirty="0">
                <a:solidFill>
                  <a:prstClr val="black"/>
                </a:solidFill>
                <a:latin typeface="Open Sans"/>
                <a:ea typeface="+mj-ea"/>
                <a:cs typeface="+mj-cs"/>
              </a:rPr>
              <a:t>Economic Collapse  • Exhaustion of Natural Resources </a:t>
            </a:r>
            <a:r>
              <a:rPr lang="en-GB" altLang="en-US" sz="2700" b="1" dirty="0">
                <a:solidFill>
                  <a:prstClr val="black"/>
                </a:solidFill>
                <a:latin typeface="Open Sans"/>
                <a:ea typeface="+mj-ea"/>
                <a:cs typeface="+mj-cs"/>
              </a:rPr>
              <a:t>(Ready Player One/Mad Max).</a:t>
            </a:r>
            <a:br>
              <a:rPr lang="en-GB" altLang="en-US" sz="2700" b="1" dirty="0">
                <a:solidFill>
                  <a:prstClr val="black"/>
                </a:solidFill>
                <a:latin typeface="Open Sans"/>
                <a:ea typeface="+mj-ea"/>
                <a:cs typeface="+mj-cs"/>
              </a:rPr>
            </a:br>
            <a:r>
              <a:rPr lang="en-GB" altLang="en-US" sz="3600" dirty="0">
                <a:solidFill>
                  <a:prstClr val="black"/>
                </a:solidFill>
                <a:latin typeface="Open Sans"/>
                <a:ea typeface="+mj-ea"/>
                <a:cs typeface="+mj-cs"/>
              </a:rPr>
              <a:t/>
            </a:r>
            <a:br>
              <a:rPr lang="en-GB" altLang="en-US" sz="3600" dirty="0">
                <a:solidFill>
                  <a:prstClr val="black"/>
                </a:solidFill>
                <a:latin typeface="Open Sans"/>
                <a:ea typeface="+mj-ea"/>
                <a:cs typeface="+mj-cs"/>
              </a:rPr>
            </a:br>
            <a:endParaRPr lang="en-GB" dirty="0"/>
          </a:p>
        </p:txBody>
      </p:sp>
    </p:spTree>
    <p:extLst>
      <p:ext uri="{BB962C8B-B14F-4D97-AF65-F5344CB8AC3E}">
        <p14:creationId xmlns:p14="http://schemas.microsoft.com/office/powerpoint/2010/main" val="1746961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The Hunger Games.png">
            <a:extLst>
              <a:ext uri="{FF2B5EF4-FFF2-40B4-BE49-F238E27FC236}">
                <a16:creationId xmlns:a16="http://schemas.microsoft.com/office/drawing/2014/main" xmlns="" id="{DD5CDB60-990C-4D22-907F-99368D8BFE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028207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B3A5F-AC14-4F96-92DC-0D31FEECDBAF}"/>
              </a:ext>
            </a:extLst>
          </p:cNvPr>
          <p:cNvSpPr>
            <a:spLocks noGrp="1"/>
          </p:cNvSpPr>
          <p:nvPr>
            <p:ph type="title"/>
          </p:nvPr>
        </p:nvSpPr>
        <p:spPr/>
        <p:txBody>
          <a:bodyPr/>
          <a:lstStyle/>
          <a:p>
            <a:r>
              <a:rPr lang="en-GB" dirty="0"/>
              <a:t>The Hunger Games</a:t>
            </a:r>
          </a:p>
        </p:txBody>
      </p:sp>
      <p:sp>
        <p:nvSpPr>
          <p:cNvPr id="3" name="Text Placeholder 2">
            <a:extLst>
              <a:ext uri="{FF2B5EF4-FFF2-40B4-BE49-F238E27FC236}">
                <a16:creationId xmlns:a16="http://schemas.microsoft.com/office/drawing/2014/main" xmlns="" id="{D50F66BD-BB77-4995-9C5B-7254CBFCFDAE}"/>
              </a:ext>
            </a:extLst>
          </p:cNvPr>
          <p:cNvSpPr>
            <a:spLocks noGrp="1"/>
          </p:cNvSpPr>
          <p:nvPr>
            <p:ph type="body" idx="1"/>
          </p:nvPr>
        </p:nvSpPr>
        <p:spPr/>
        <p:txBody>
          <a:bodyPr/>
          <a:lstStyle/>
          <a:p>
            <a:endParaRPr lang="en-GB" altLang="en-US" sz="2400" dirty="0">
              <a:solidFill>
                <a:prstClr val="black"/>
              </a:solidFill>
              <a:latin typeface="Open Sans"/>
            </a:endParaRPr>
          </a:p>
          <a:p>
            <a:r>
              <a:rPr lang="en-GB" altLang="en-US" sz="2400" dirty="0">
                <a:solidFill>
                  <a:prstClr val="black"/>
                </a:solidFill>
                <a:latin typeface="Open Sans"/>
              </a:rPr>
              <a:t>Totalitarian Government • Extreme Economic Inequality • Reality Television</a:t>
            </a:r>
            <a:endParaRPr lang="en-GB" dirty="0"/>
          </a:p>
        </p:txBody>
      </p:sp>
    </p:spTree>
    <p:extLst>
      <p:ext uri="{BB962C8B-B14F-4D97-AF65-F5344CB8AC3E}">
        <p14:creationId xmlns:p14="http://schemas.microsoft.com/office/powerpoint/2010/main" val="67929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554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D73388-5700-4918-B601-3CA0448D1EDC}"/>
              </a:ext>
            </a:extLst>
          </p:cNvPr>
          <p:cNvSpPr>
            <a:spLocks noGrp="1"/>
          </p:cNvSpPr>
          <p:nvPr>
            <p:ph type="title"/>
          </p:nvPr>
        </p:nvSpPr>
        <p:spPr/>
        <p:txBody>
          <a:bodyPr/>
          <a:lstStyle/>
          <a:p>
            <a:r>
              <a:rPr lang="en-GB" dirty="0"/>
              <a:t>Ready Player One</a:t>
            </a:r>
          </a:p>
        </p:txBody>
      </p:sp>
      <p:sp>
        <p:nvSpPr>
          <p:cNvPr id="3" name="Text Placeholder 2">
            <a:extLst>
              <a:ext uri="{FF2B5EF4-FFF2-40B4-BE49-F238E27FC236}">
                <a16:creationId xmlns:a16="http://schemas.microsoft.com/office/drawing/2014/main" xmlns="" id="{6245EC86-5671-4814-B8B8-9F19C1847319}"/>
              </a:ext>
            </a:extLst>
          </p:cNvPr>
          <p:cNvSpPr>
            <a:spLocks noGrp="1"/>
          </p:cNvSpPr>
          <p:nvPr>
            <p:ph type="body" idx="1"/>
          </p:nvPr>
        </p:nvSpPr>
        <p:spPr/>
        <p:txBody>
          <a:bodyPr/>
          <a:lstStyle/>
          <a:p>
            <a:pPr fontAlgn="base"/>
            <a:endParaRPr lang="en-GB" b="1" dirty="0"/>
          </a:p>
          <a:p>
            <a:pPr fontAlgn="base"/>
            <a:r>
              <a:rPr lang="en-GB" dirty="0"/>
              <a:t>Economic Collapse • Escapism into Virtual Worlds • Exhaustion of Natural Resources</a:t>
            </a:r>
          </a:p>
          <a:p>
            <a:endParaRPr lang="en-GB" dirty="0"/>
          </a:p>
        </p:txBody>
      </p:sp>
    </p:spTree>
    <p:extLst>
      <p:ext uri="{BB962C8B-B14F-4D97-AF65-F5344CB8AC3E}">
        <p14:creationId xmlns:p14="http://schemas.microsoft.com/office/powerpoint/2010/main" val="2209521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260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838902-E21C-4177-A49D-94287BACB13C}"/>
              </a:ext>
            </a:extLst>
          </p:cNvPr>
          <p:cNvSpPr>
            <a:spLocks noGrp="1"/>
          </p:cNvSpPr>
          <p:nvPr>
            <p:ph type="title"/>
          </p:nvPr>
        </p:nvSpPr>
        <p:spPr/>
        <p:txBody>
          <a:bodyPr/>
          <a:lstStyle/>
          <a:p>
            <a:r>
              <a:rPr lang="en-GB" dirty="0"/>
              <a:t>Lord of the Flies</a:t>
            </a:r>
          </a:p>
        </p:txBody>
      </p:sp>
      <p:sp>
        <p:nvSpPr>
          <p:cNvPr id="3" name="Text Placeholder 2">
            <a:extLst>
              <a:ext uri="{FF2B5EF4-FFF2-40B4-BE49-F238E27FC236}">
                <a16:creationId xmlns:a16="http://schemas.microsoft.com/office/drawing/2014/main" xmlns="" id="{1E15F197-E55D-4BD7-A458-96BEE79B888A}"/>
              </a:ext>
            </a:extLst>
          </p:cNvPr>
          <p:cNvSpPr>
            <a:spLocks noGrp="1"/>
          </p:cNvSpPr>
          <p:nvPr>
            <p:ph type="body" idx="1"/>
          </p:nvPr>
        </p:nvSpPr>
        <p:spPr>
          <a:xfrm>
            <a:off x="609600" y="3568594"/>
            <a:ext cx="10363200" cy="987552"/>
          </a:xfrm>
        </p:spPr>
        <p:txBody>
          <a:bodyPr/>
          <a:lstStyle/>
          <a:p>
            <a:pPr fontAlgn="base"/>
            <a:endParaRPr lang="en-GB" b="1" dirty="0"/>
          </a:p>
          <a:p>
            <a:pPr fontAlgn="base"/>
            <a:r>
              <a:rPr lang="en-GB" dirty="0"/>
              <a:t>Anarchy • The Brutal Nature of Humanity • Society as Good Influence</a:t>
            </a:r>
          </a:p>
          <a:p>
            <a:endParaRPr lang="en-GB" dirty="0"/>
          </a:p>
        </p:txBody>
      </p:sp>
    </p:spTree>
    <p:extLst>
      <p:ext uri="{BB962C8B-B14F-4D97-AF65-F5344CB8AC3E}">
        <p14:creationId xmlns:p14="http://schemas.microsoft.com/office/powerpoint/2010/main" val="467273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101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163B3-EF04-4DAE-9FD8-2F52B92E5974}"/>
              </a:ext>
            </a:extLst>
          </p:cNvPr>
          <p:cNvSpPr>
            <a:spLocks noGrp="1"/>
          </p:cNvSpPr>
          <p:nvPr>
            <p:ph type="title"/>
          </p:nvPr>
        </p:nvSpPr>
        <p:spPr/>
        <p:txBody>
          <a:bodyPr/>
          <a:lstStyle/>
          <a:p>
            <a:r>
              <a:rPr lang="en-GB" dirty="0"/>
              <a:t>Divergent</a:t>
            </a:r>
          </a:p>
        </p:txBody>
      </p:sp>
      <p:sp>
        <p:nvSpPr>
          <p:cNvPr id="3" name="Text Placeholder 2">
            <a:extLst>
              <a:ext uri="{FF2B5EF4-FFF2-40B4-BE49-F238E27FC236}">
                <a16:creationId xmlns:a16="http://schemas.microsoft.com/office/drawing/2014/main" xmlns="" id="{51E232BE-7269-49A6-B4EB-3A36222C5677}"/>
              </a:ext>
            </a:extLst>
          </p:cNvPr>
          <p:cNvSpPr>
            <a:spLocks noGrp="1"/>
          </p:cNvSpPr>
          <p:nvPr>
            <p:ph type="body" idx="1"/>
          </p:nvPr>
        </p:nvSpPr>
        <p:spPr/>
        <p:txBody>
          <a:bodyPr/>
          <a:lstStyle/>
          <a:p>
            <a:pPr fontAlgn="base"/>
            <a:endParaRPr lang="en-GB" b="1" dirty="0"/>
          </a:p>
          <a:p>
            <a:pPr fontAlgn="base"/>
            <a:r>
              <a:rPr lang="en-GB" dirty="0"/>
              <a:t>Post-Apocalypse • Rigid Social Classes • Persecution of the Different</a:t>
            </a:r>
          </a:p>
          <a:p>
            <a:endParaRPr lang="en-GB" dirty="0"/>
          </a:p>
        </p:txBody>
      </p:sp>
    </p:spTree>
    <p:extLst>
      <p:ext uri="{BB962C8B-B14F-4D97-AF65-F5344CB8AC3E}">
        <p14:creationId xmlns:p14="http://schemas.microsoft.com/office/powerpoint/2010/main" val="2080245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93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2824" y="3511687"/>
            <a:ext cx="7313613" cy="4056062"/>
          </a:xfrm>
        </p:spPr>
        <p:txBody>
          <a:bodyPr>
            <a:normAutofit/>
          </a:bodyPr>
          <a:lstStyle/>
          <a:p>
            <a:r>
              <a:rPr lang="en-US" sz="3200" dirty="0"/>
              <a:t>Setting</a:t>
            </a:r>
          </a:p>
          <a:p>
            <a:r>
              <a:rPr lang="en-US" sz="3200" dirty="0"/>
              <a:t>Character(s)</a:t>
            </a:r>
          </a:p>
          <a:p>
            <a:r>
              <a:rPr lang="en-US" sz="3200" dirty="0"/>
              <a:t>Plot</a:t>
            </a:r>
          </a:p>
          <a:p>
            <a:r>
              <a:rPr lang="en-US" sz="3200" dirty="0"/>
              <a:t>Language</a:t>
            </a:r>
          </a:p>
        </p:txBody>
      </p:sp>
      <p:pic>
        <p:nvPicPr>
          <p:cNvPr id="3074"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1017" y="169817"/>
            <a:ext cx="8041810" cy="576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3848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BCD8C-980E-4B95-B3BB-9A71977B8BD6}"/>
              </a:ext>
            </a:extLst>
          </p:cNvPr>
          <p:cNvSpPr>
            <a:spLocks noGrp="1"/>
          </p:cNvSpPr>
          <p:nvPr>
            <p:ph type="title"/>
          </p:nvPr>
        </p:nvSpPr>
        <p:spPr/>
        <p:txBody>
          <a:bodyPr/>
          <a:lstStyle/>
          <a:p>
            <a:r>
              <a:rPr lang="en-GB" dirty="0"/>
              <a:t>Mad Max: Fury Road</a:t>
            </a:r>
          </a:p>
        </p:txBody>
      </p:sp>
      <p:sp>
        <p:nvSpPr>
          <p:cNvPr id="3" name="Content Placeholder 2">
            <a:extLst>
              <a:ext uri="{FF2B5EF4-FFF2-40B4-BE49-F238E27FC236}">
                <a16:creationId xmlns:a16="http://schemas.microsoft.com/office/drawing/2014/main" xmlns="" id="{CB63E739-9C37-4522-858F-85B8CD550223}"/>
              </a:ext>
            </a:extLst>
          </p:cNvPr>
          <p:cNvSpPr>
            <a:spLocks noGrp="1"/>
          </p:cNvSpPr>
          <p:nvPr>
            <p:ph idx="1"/>
          </p:nvPr>
        </p:nvSpPr>
        <p:spPr/>
        <p:txBody>
          <a:bodyPr/>
          <a:lstStyle/>
          <a:p>
            <a:r>
              <a:rPr lang="en-GB" dirty="0"/>
              <a:t>In Fury Road, what’s left of the human race continues to wage war and wring the Earth dry of fossil fuels, even though the planet is already a desert as a consequence of man’s actions (and simultaneous inaction).</a:t>
            </a:r>
          </a:p>
          <a:p>
            <a:r>
              <a:rPr lang="en-GB" dirty="0"/>
              <a:t> Miller appears to have noted the lax attitude of certain nations to global warming as well as the nuclear threat, showing the nasty conclusion this could take us to in 50 years. </a:t>
            </a:r>
          </a:p>
          <a:p>
            <a:r>
              <a:rPr lang="en-GB" dirty="0"/>
              <a:t>The film may be an outrageous bit of fun, but its subtext couldn’t be more serious: we either divest and disarm, or lose the world to more chaos, more hardship, more despair.</a:t>
            </a:r>
          </a:p>
        </p:txBody>
      </p:sp>
    </p:spTree>
    <p:extLst>
      <p:ext uri="{BB962C8B-B14F-4D97-AF65-F5344CB8AC3E}">
        <p14:creationId xmlns:p14="http://schemas.microsoft.com/office/powerpoint/2010/main" val="1802432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xmlns="" id="{4C8E68F0-CF08-4E10-BB91-AA54A5C829D7}"/>
              </a:ext>
            </a:extLst>
          </p:cNvPr>
          <p:cNvSpPr>
            <a:spLocks noGrp="1"/>
          </p:cNvSpPr>
          <p:nvPr>
            <p:ph type="title"/>
          </p:nvPr>
        </p:nvSpPr>
        <p:spPr/>
        <p:txBody>
          <a:bodyPr/>
          <a:lstStyle/>
          <a:p>
            <a:pPr eaLnBrk="1"/>
            <a:r>
              <a:rPr lang="en-US" altLang="en-US" dirty="0"/>
              <a:t>Activity: Dystopian Story Planner</a:t>
            </a:r>
          </a:p>
        </p:txBody>
      </p:sp>
      <p:sp>
        <p:nvSpPr>
          <p:cNvPr id="43011" name="Rectangle 2">
            <a:extLst>
              <a:ext uri="{FF2B5EF4-FFF2-40B4-BE49-F238E27FC236}">
                <a16:creationId xmlns:a16="http://schemas.microsoft.com/office/drawing/2014/main" xmlns="" id="{2CE48A08-FABB-4E13-933F-6A1437EA1B5F}"/>
              </a:ext>
            </a:extLst>
          </p:cNvPr>
          <p:cNvSpPr>
            <a:spLocks noGrp="1"/>
          </p:cNvSpPr>
          <p:nvPr>
            <p:ph type="body" idx="1"/>
          </p:nvPr>
        </p:nvSpPr>
        <p:spPr/>
        <p:txBody>
          <a:bodyPr/>
          <a:lstStyle/>
          <a:p>
            <a:pPr marL="560785" indent="-398860" algn="l" eaLnBrk="1">
              <a:spcBef>
                <a:spcPts val="2625"/>
              </a:spcBef>
              <a:buFontTx/>
              <a:buChar char="•"/>
            </a:pPr>
            <a:r>
              <a:rPr lang="en-US" altLang="en-US" sz="2700"/>
              <a:t>Make a mind map to plan the setting for your own dystopian story using appropriate vocabulary.</a:t>
            </a:r>
          </a:p>
          <a:p>
            <a:pPr marL="560785" indent="-398860" algn="l" eaLnBrk="1">
              <a:spcBef>
                <a:spcPts val="2625"/>
              </a:spcBef>
              <a:buFontTx/>
              <a:buChar char="•"/>
            </a:pPr>
            <a:r>
              <a:rPr lang="en-US" altLang="en-US" sz="2700"/>
              <a:t>Prepare to share your ideas with the class.</a:t>
            </a:r>
            <a:endParaRPr lang="en-US" altLang="en-US"/>
          </a:p>
        </p:txBody>
      </p:sp>
    </p:spTree>
    <p:extLst>
      <p:ext uri="{BB962C8B-B14F-4D97-AF65-F5344CB8AC3E}">
        <p14:creationId xmlns:p14="http://schemas.microsoft.com/office/powerpoint/2010/main" val="111304451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913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64519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711235"/>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097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004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xmlns="" id="{4C8E68F0-CF08-4E10-BB91-AA54A5C829D7}"/>
              </a:ext>
            </a:extLst>
          </p:cNvPr>
          <p:cNvSpPr>
            <a:spLocks noGrp="1"/>
          </p:cNvSpPr>
          <p:nvPr>
            <p:ph type="title"/>
          </p:nvPr>
        </p:nvSpPr>
        <p:spPr/>
        <p:txBody>
          <a:bodyPr/>
          <a:lstStyle/>
          <a:p>
            <a:pPr eaLnBrk="1"/>
            <a:r>
              <a:rPr lang="en-US" altLang="en-US" dirty="0"/>
              <a:t>Activity: Dystopian Story Planner</a:t>
            </a:r>
          </a:p>
        </p:txBody>
      </p:sp>
      <p:sp>
        <p:nvSpPr>
          <p:cNvPr id="43011" name="Rectangle 2">
            <a:extLst>
              <a:ext uri="{FF2B5EF4-FFF2-40B4-BE49-F238E27FC236}">
                <a16:creationId xmlns:a16="http://schemas.microsoft.com/office/drawing/2014/main" xmlns="" id="{2CE48A08-FABB-4E13-933F-6A1437EA1B5F}"/>
              </a:ext>
            </a:extLst>
          </p:cNvPr>
          <p:cNvSpPr>
            <a:spLocks noGrp="1"/>
          </p:cNvSpPr>
          <p:nvPr>
            <p:ph type="body" idx="1"/>
          </p:nvPr>
        </p:nvSpPr>
        <p:spPr/>
        <p:txBody>
          <a:bodyPr/>
          <a:lstStyle/>
          <a:p>
            <a:pPr marL="560785" indent="-398860" algn="l" eaLnBrk="1">
              <a:spcBef>
                <a:spcPts val="2625"/>
              </a:spcBef>
              <a:buFontTx/>
              <a:buChar char="•"/>
            </a:pPr>
            <a:r>
              <a:rPr lang="en-US" altLang="en-US" sz="2700"/>
              <a:t>Make a mind map to plan the setting for your own dystopian story using appropriate vocabulary.</a:t>
            </a:r>
          </a:p>
          <a:p>
            <a:pPr marL="560785" indent="-398860" algn="l" eaLnBrk="1">
              <a:spcBef>
                <a:spcPts val="2625"/>
              </a:spcBef>
              <a:buFontTx/>
              <a:buChar char="•"/>
            </a:pPr>
            <a:r>
              <a:rPr lang="en-US" altLang="en-US" sz="2700"/>
              <a:t>Prepare to share your ideas with the class.</a:t>
            </a:r>
            <a:endParaRPr lang="en-US" altLang="en-US"/>
          </a:p>
        </p:txBody>
      </p:sp>
    </p:spTree>
    <p:extLst>
      <p:ext uri="{BB962C8B-B14F-4D97-AF65-F5344CB8AC3E}">
        <p14:creationId xmlns:p14="http://schemas.microsoft.com/office/powerpoint/2010/main" val="133975196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a:t>
            </a:r>
          </a:p>
        </p:txBody>
      </p:sp>
      <p:sp>
        <p:nvSpPr>
          <p:cNvPr id="3" name="Content Placeholder 2"/>
          <p:cNvSpPr>
            <a:spLocks noGrp="1"/>
          </p:cNvSpPr>
          <p:nvPr>
            <p:ph idx="1"/>
          </p:nvPr>
        </p:nvSpPr>
        <p:spPr/>
        <p:txBody>
          <a:bodyPr/>
          <a:lstStyle/>
          <a:p>
            <a:pPr marL="0" indent="0">
              <a:buNone/>
            </a:pPr>
            <a:r>
              <a:rPr lang="en-US" dirty="0"/>
              <a:t>Write a flash piece where two characters are splitting something between them; it can be a record collection, an inheritance, dinner leftovers, or anything else.  </a:t>
            </a:r>
          </a:p>
          <a:p>
            <a:pPr marL="0" indent="0">
              <a:buNone/>
            </a:pPr>
            <a:r>
              <a:rPr lang="en-US" dirty="0"/>
              <a:t>Do they both want it; do neither want it?  </a:t>
            </a:r>
          </a:p>
          <a:p>
            <a:pPr marL="0" indent="0">
              <a:buNone/>
            </a:pPr>
            <a:r>
              <a:rPr lang="en-US" dirty="0"/>
              <a:t>Are there old rivalries between the characters or backstories to the items themselves?  </a:t>
            </a:r>
          </a:p>
          <a:p>
            <a:pPr marL="0" indent="0">
              <a:buNone/>
            </a:pPr>
            <a:r>
              <a:rPr lang="en-US" dirty="0"/>
              <a:t>What is causing the tension?</a:t>
            </a:r>
          </a:p>
        </p:txBody>
      </p:sp>
    </p:spTree>
    <p:extLst>
      <p:ext uri="{BB962C8B-B14F-4D97-AF65-F5344CB8AC3E}">
        <p14:creationId xmlns:p14="http://schemas.microsoft.com/office/powerpoint/2010/main" val="879134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of View</a:t>
            </a:r>
          </a:p>
        </p:txBody>
      </p:sp>
      <p:sp>
        <p:nvSpPr>
          <p:cNvPr id="3" name="Content Placeholder 2"/>
          <p:cNvSpPr>
            <a:spLocks noGrp="1"/>
          </p:cNvSpPr>
          <p:nvPr>
            <p:ph idx="1"/>
          </p:nvPr>
        </p:nvSpPr>
        <p:spPr>
          <a:xfrm>
            <a:off x="1714501" y="1735138"/>
            <a:ext cx="8778875" cy="4916487"/>
          </a:xfrm>
        </p:spPr>
        <p:txBody>
          <a:bodyPr>
            <a:normAutofit/>
          </a:bodyPr>
          <a:lstStyle/>
          <a:p>
            <a:r>
              <a:rPr lang="en-US" b="1" dirty="0"/>
              <a:t>First person narrative (‘I’)</a:t>
            </a:r>
          </a:p>
          <a:p>
            <a:pPr marL="0" indent="0">
              <a:buNone/>
            </a:pPr>
            <a:r>
              <a:rPr lang="en-US" dirty="0"/>
              <a:t>This puts the reader inside the mind of that character, seeing things as that character sees them.</a:t>
            </a:r>
          </a:p>
          <a:p>
            <a:pPr marL="0" indent="0">
              <a:buNone/>
            </a:pPr>
            <a:r>
              <a:rPr lang="en-US" dirty="0"/>
              <a:t>The character you choose to tell the first person narrative is important. A story about bullying, for example, will be different depending on whether you tell it from the point of view of the bully or the victim.</a:t>
            </a:r>
          </a:p>
          <a:p>
            <a:r>
              <a:rPr lang="en-US" b="1" dirty="0"/>
              <a:t>Third person narrative (‘he’, ‘she’, ‘they’)</a:t>
            </a:r>
          </a:p>
          <a:p>
            <a:pPr marL="0" indent="0">
              <a:buNone/>
            </a:pPr>
            <a:r>
              <a:rPr lang="en-US" dirty="0"/>
              <a:t>This means the story can be told from a more </a:t>
            </a:r>
            <a:r>
              <a:rPr lang="en-US" b="1" dirty="0"/>
              <a:t>objective</a:t>
            </a:r>
            <a:r>
              <a:rPr lang="en-US" dirty="0"/>
              <a:t> point of view.</a:t>
            </a:r>
          </a:p>
        </p:txBody>
      </p:sp>
    </p:spTree>
    <p:extLst>
      <p:ext uri="{BB962C8B-B14F-4D97-AF65-F5344CB8AC3E}">
        <p14:creationId xmlns:p14="http://schemas.microsoft.com/office/powerpoint/2010/main" val="29508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a:t>
            </a:r>
          </a:p>
        </p:txBody>
      </p:sp>
      <p:sp>
        <p:nvSpPr>
          <p:cNvPr id="3" name="Content Placeholder 2"/>
          <p:cNvSpPr>
            <a:spLocks noGrp="1"/>
          </p:cNvSpPr>
          <p:nvPr>
            <p:ph idx="1"/>
          </p:nvPr>
        </p:nvSpPr>
        <p:spPr/>
        <p:txBody>
          <a:bodyPr/>
          <a:lstStyle/>
          <a:p>
            <a:pPr marL="0" indent="0">
              <a:buNone/>
            </a:pPr>
            <a:r>
              <a:rPr lang="en-US" dirty="0"/>
              <a:t>Setting is where and when your story takes place. An effective setting can make your story really come to life. You can make your setting effective by using description, dialogue and details.</a:t>
            </a:r>
          </a:p>
          <a:p>
            <a:pPr marL="0" indent="0">
              <a:buNone/>
            </a:pPr>
            <a:r>
              <a:rPr lang="en-US" dirty="0"/>
              <a:t>If you are struggling with setting, it can be easier to set the story in a place you are familiar with. Your description can draw on your experience and is more likely to be realistic.</a:t>
            </a:r>
          </a:p>
        </p:txBody>
      </p:sp>
    </p:spTree>
    <p:extLst>
      <p:ext uri="{BB962C8B-B14F-4D97-AF65-F5344CB8AC3E}">
        <p14:creationId xmlns:p14="http://schemas.microsoft.com/office/powerpoint/2010/main" val="361817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a:t>
            </a:r>
          </a:p>
        </p:txBody>
      </p:sp>
      <p:sp>
        <p:nvSpPr>
          <p:cNvPr id="3" name="Content Placeholder 2"/>
          <p:cNvSpPr>
            <a:spLocks noGrp="1"/>
          </p:cNvSpPr>
          <p:nvPr>
            <p:ph idx="1"/>
          </p:nvPr>
        </p:nvSpPr>
        <p:spPr>
          <a:xfrm>
            <a:off x="1778001" y="1735138"/>
            <a:ext cx="8588375" cy="4884737"/>
          </a:xfrm>
        </p:spPr>
        <p:txBody>
          <a:bodyPr>
            <a:normAutofit/>
          </a:bodyPr>
          <a:lstStyle/>
          <a:p>
            <a:pPr marL="0" indent="0">
              <a:buNone/>
            </a:pPr>
            <a:r>
              <a:rPr lang="en-US" dirty="0"/>
              <a:t>Your characters are at the heart of the story. They must seem real and you should aim to make the reader care about them. </a:t>
            </a:r>
          </a:p>
          <a:p>
            <a:pPr marL="0" indent="0">
              <a:buNone/>
            </a:pPr>
            <a:r>
              <a:rPr lang="en-US" dirty="0"/>
              <a:t>The plot of the story should reveal something about your characters. For example, the reader should see them developing during a crisis or at a turning point in their lives.</a:t>
            </a:r>
          </a:p>
          <a:p>
            <a:pPr marL="0" indent="0">
              <a:buNone/>
            </a:pPr>
            <a:r>
              <a:rPr lang="en-US" dirty="0"/>
              <a:t>Your characters should also be consistent - doing and saying things that seem to fit their personality.</a:t>
            </a:r>
          </a:p>
          <a:p>
            <a:pPr marL="0" indent="0">
              <a:buNone/>
            </a:pPr>
            <a:r>
              <a:rPr lang="en-US" u="sng" dirty="0"/>
              <a:t>Limit the number of main characters to a maximum of three.</a:t>
            </a:r>
          </a:p>
          <a:p>
            <a:pPr marL="0" indent="0">
              <a:buNone/>
            </a:pPr>
            <a:r>
              <a:rPr lang="en-US" dirty="0"/>
              <a:t>Also, try not to simply tell your reader about the character - reveal the character to them through actions, gestures and dialogue.</a:t>
            </a:r>
          </a:p>
        </p:txBody>
      </p:sp>
    </p:spTree>
    <p:extLst>
      <p:ext uri="{BB962C8B-B14F-4D97-AF65-F5344CB8AC3E}">
        <p14:creationId xmlns:p14="http://schemas.microsoft.com/office/powerpoint/2010/main" val="95233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Plot</a:t>
            </a:r>
          </a:p>
        </p:txBody>
      </p:sp>
      <p:sp>
        <p:nvSpPr>
          <p:cNvPr id="3" name="Content Placeholder 2"/>
          <p:cNvSpPr>
            <a:spLocks noGrp="1"/>
          </p:cNvSpPr>
          <p:nvPr>
            <p:ph idx="1"/>
          </p:nvPr>
        </p:nvSpPr>
        <p:spPr>
          <a:xfrm>
            <a:off x="1714500" y="1666875"/>
            <a:ext cx="8826500" cy="5000625"/>
          </a:xfrm>
        </p:spPr>
        <p:txBody>
          <a:bodyPr>
            <a:normAutofit/>
          </a:bodyPr>
          <a:lstStyle/>
          <a:p>
            <a:pPr marL="0" indent="0">
              <a:buNone/>
            </a:pPr>
            <a:r>
              <a:rPr lang="en-US" dirty="0"/>
              <a:t>Something of significance must happen in a short story. It is advisable, however, to limit the number of events happening in the plot.</a:t>
            </a:r>
          </a:p>
          <a:p>
            <a:pPr marL="0" indent="0">
              <a:buNone/>
            </a:pPr>
            <a:r>
              <a:rPr lang="en-US" dirty="0"/>
              <a:t>A significant event does not have to be unusually dramatic or violent. Your characters do not have to be abducted by aliens or involved in international terrorism. If you try to make your story too exciting it can become 'over the top'.</a:t>
            </a:r>
          </a:p>
          <a:p>
            <a:pPr marL="0" indent="0">
              <a:buNone/>
            </a:pPr>
            <a:r>
              <a:rPr lang="en-US" u="sng" dirty="0"/>
              <a:t>A significant event is just one that changes the character.</a:t>
            </a:r>
            <a:r>
              <a:rPr lang="en-US" dirty="0"/>
              <a:t> For example, something that makes them grow up, come to a </a:t>
            </a:r>
            <a:r>
              <a:rPr lang="en-US" dirty="0" err="1"/>
              <a:t>realisation</a:t>
            </a:r>
            <a:r>
              <a:rPr lang="en-US" dirty="0"/>
              <a:t> about something or develop. The event itself does not need to be dramatic.</a:t>
            </a:r>
          </a:p>
          <a:p>
            <a:pPr marL="0" indent="0">
              <a:buNone/>
            </a:pPr>
            <a:r>
              <a:rPr lang="en-US" dirty="0"/>
              <a:t>Conflict can arise when a third character affects the lives of two others. </a:t>
            </a:r>
          </a:p>
        </p:txBody>
      </p:sp>
    </p:spTree>
    <p:extLst>
      <p:ext uri="{BB962C8B-B14F-4D97-AF65-F5344CB8AC3E}">
        <p14:creationId xmlns:p14="http://schemas.microsoft.com/office/powerpoint/2010/main" val="30756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Dialogue</a:t>
            </a:r>
          </a:p>
        </p:txBody>
      </p:sp>
      <p:sp>
        <p:nvSpPr>
          <p:cNvPr id="3" name="Content Placeholder 2"/>
          <p:cNvSpPr>
            <a:spLocks noGrp="1"/>
          </p:cNvSpPr>
          <p:nvPr>
            <p:ph idx="1"/>
          </p:nvPr>
        </p:nvSpPr>
        <p:spPr/>
        <p:txBody>
          <a:bodyPr>
            <a:normAutofit/>
          </a:bodyPr>
          <a:lstStyle/>
          <a:p>
            <a:r>
              <a:rPr lang="en-US" dirty="0"/>
              <a:t>This</a:t>
            </a:r>
            <a:r>
              <a:rPr lang="en-US" b="1" dirty="0"/>
              <a:t> </a:t>
            </a:r>
            <a:r>
              <a:rPr lang="en-US" dirty="0"/>
              <a:t>helps to brings your characters to life. It should sound realistic - read it aloud to see if it does.</a:t>
            </a:r>
          </a:p>
          <a:p>
            <a:r>
              <a:rPr lang="en-US" dirty="0"/>
              <a:t>How the character speaks is part of the way we get to know them. In a short story you have limited space, so use dialogue wisely.</a:t>
            </a:r>
          </a:p>
          <a:p>
            <a:r>
              <a:rPr lang="en-US" dirty="0"/>
              <a:t>Put inverted commas (" ") round the exact words the character says and start a new paragraph for each new speaker.</a:t>
            </a:r>
          </a:p>
        </p:txBody>
      </p:sp>
    </p:spTree>
    <p:extLst>
      <p:ext uri="{BB962C8B-B14F-4D97-AF65-F5344CB8AC3E}">
        <p14:creationId xmlns:p14="http://schemas.microsoft.com/office/powerpoint/2010/main" val="66766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12.png"/></Relationships>
</file>

<file path=ppt/theme/_rels/theme3.xml.rels><?xml version="1.0" encoding="UTF-8" standalone="yes"?>
<Relationships xmlns="http://schemas.openxmlformats.org/package/2006/relationships"><Relationship Id="rId1" Type="http://schemas.openxmlformats.org/officeDocument/2006/relationships/image" Target="../media/image12.png"/></Relationships>
</file>

<file path=ppt/theme/_rels/theme4.xml.rels><?xml version="1.0" encoding="UTF-8" standalone="yes"?>
<Relationships xmlns="http://schemas.openxmlformats.org/package/2006/relationships"><Relationship Id="rId1" Type="http://schemas.openxmlformats.org/officeDocument/2006/relationships/image" Target="../media/image12.pn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Neue Light"/>
        <a:ea typeface="Helvetica Neue Light"/>
        <a:cs typeface="Helvetica Neue Light"/>
      </a:majorFont>
      <a:minorFont>
        <a:latin typeface="Helvetica Neue Light"/>
        <a:ea typeface="Helvetica Neue Light"/>
        <a:cs typeface="Helvetica Neue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Neue Light"/>
        <a:ea typeface="Helvetica Neue Light"/>
        <a:cs typeface="Helvetica Neue Light"/>
      </a:majorFont>
      <a:minorFont>
        <a:latin typeface="Helvetica Neue Light"/>
        <a:ea typeface="Helvetica Neue Light"/>
        <a:cs typeface="Helvetica Neue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Neue Light"/>
        <a:ea typeface="Helvetica Neue Light"/>
        <a:cs typeface="Helvetica Neue Light"/>
      </a:majorFont>
      <a:minorFont>
        <a:latin typeface="Helvetica Neue Light"/>
        <a:ea typeface="Helvetica Neue Light"/>
        <a:cs typeface="Helvetica Neue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Inkwell.thmx</Template>
  <TotalTime>606</TotalTime>
  <Words>2116</Words>
  <Application>Microsoft Office PowerPoint</Application>
  <PresentationFormat>Custom</PresentationFormat>
  <Paragraphs>159</Paragraphs>
  <Slides>48</Slides>
  <Notes>0</Notes>
  <HiddenSlides>0</HiddenSlides>
  <MMClips>0</MMClips>
  <ScaleCrop>false</ScaleCrop>
  <HeadingPairs>
    <vt:vector size="4" baseType="variant">
      <vt:variant>
        <vt:lpstr>Theme</vt:lpstr>
      </vt:variant>
      <vt:variant>
        <vt:i4>4</vt:i4>
      </vt:variant>
      <vt:variant>
        <vt:lpstr>Slide Titles</vt:lpstr>
      </vt:variant>
      <vt:variant>
        <vt:i4>48</vt:i4>
      </vt:variant>
    </vt:vector>
  </HeadingPairs>
  <TitlesOfParts>
    <vt:vector size="52" baseType="lpstr">
      <vt:lpstr>Inkwell</vt:lpstr>
      <vt:lpstr>1_Office Theme</vt:lpstr>
      <vt:lpstr>3_Office Theme</vt:lpstr>
      <vt:lpstr>Office Theme</vt:lpstr>
      <vt:lpstr>Creative Writing</vt:lpstr>
      <vt:lpstr>Remember</vt:lpstr>
      <vt:lpstr>Short Story</vt:lpstr>
      <vt:lpstr>PowerPoint Presentation</vt:lpstr>
      <vt:lpstr>Point of View</vt:lpstr>
      <vt:lpstr>Setting</vt:lpstr>
      <vt:lpstr>Character</vt:lpstr>
      <vt:lpstr>Plot</vt:lpstr>
      <vt:lpstr>Dialogue</vt:lpstr>
      <vt:lpstr>Thoughts and Feelings</vt:lpstr>
      <vt:lpstr>Description</vt:lpstr>
      <vt:lpstr>Symbolism</vt:lpstr>
      <vt:lpstr>Opening</vt:lpstr>
      <vt:lpstr>Ending</vt:lpstr>
      <vt:lpstr>Before you start writing…</vt:lpstr>
      <vt:lpstr>Openings – getting the hook…</vt:lpstr>
      <vt:lpstr>PowerPoint Presentation</vt:lpstr>
      <vt:lpstr>PowerPoint Presentation</vt:lpstr>
      <vt:lpstr>PowerPoint Presentation</vt:lpstr>
      <vt:lpstr>PowerPoint Presentation</vt:lpstr>
      <vt:lpstr>PowerPoint Presentation</vt:lpstr>
      <vt:lpstr>Remember</vt:lpstr>
      <vt:lpstr>PowerPoint Presentation</vt:lpstr>
      <vt:lpstr>What is a dystopia?</vt:lpstr>
      <vt:lpstr>Fahrenheit 451</vt:lpstr>
      <vt:lpstr>1984</vt:lpstr>
      <vt:lpstr>Brave New World</vt:lpstr>
      <vt:lpstr>The Chrysalids</vt:lpstr>
      <vt:lpstr>Totalitarian Government</vt:lpstr>
      <vt:lpstr>Features of Dystopian Stories</vt:lpstr>
      <vt:lpstr>PowerPoint Presentation</vt:lpstr>
      <vt:lpstr>The Hunger Games</vt:lpstr>
      <vt:lpstr>PowerPoint Presentation</vt:lpstr>
      <vt:lpstr>Ready Player One</vt:lpstr>
      <vt:lpstr>PowerPoint Presentation</vt:lpstr>
      <vt:lpstr>Lord of the Flies</vt:lpstr>
      <vt:lpstr>PowerPoint Presentation</vt:lpstr>
      <vt:lpstr>Divergent</vt:lpstr>
      <vt:lpstr>PowerPoint Presentation</vt:lpstr>
      <vt:lpstr>Mad Max: Fury Road</vt:lpstr>
      <vt:lpstr>Activity: Dystopian Story Planner</vt:lpstr>
      <vt:lpstr>PowerPoint Presentation</vt:lpstr>
      <vt:lpstr>PowerPoint Presentation</vt:lpstr>
      <vt:lpstr>PowerPoint Presentation</vt:lpstr>
      <vt:lpstr>PowerPoint Presentation</vt:lpstr>
      <vt:lpstr>PowerPoint Presentation</vt:lpstr>
      <vt:lpstr>Activity: Dystopian Story Planner</vt:lpstr>
      <vt:lpstr>Task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Writing</dc:title>
  <dc:creator>Helen Beaton</dc:creator>
  <cp:lastModifiedBy>TMC</cp:lastModifiedBy>
  <cp:revision>38</cp:revision>
  <dcterms:created xsi:type="dcterms:W3CDTF">2015-06-01T18:14:40Z</dcterms:created>
  <dcterms:modified xsi:type="dcterms:W3CDTF">2019-06-27T08:13:33Z</dcterms:modified>
</cp:coreProperties>
</file>