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6" r:id="rId2"/>
    <p:sldId id="257" r:id="rId3"/>
    <p:sldId id="289" r:id="rId4"/>
    <p:sldId id="260" r:id="rId5"/>
    <p:sldId id="261" r:id="rId6"/>
    <p:sldId id="262" r:id="rId7"/>
    <p:sldId id="283" r:id="rId8"/>
    <p:sldId id="284" r:id="rId9"/>
    <p:sldId id="285" r:id="rId10"/>
    <p:sldId id="263" r:id="rId11"/>
    <p:sldId id="265" r:id="rId12"/>
    <p:sldId id="266" r:id="rId13"/>
    <p:sldId id="271" r:id="rId14"/>
    <p:sldId id="268" r:id="rId15"/>
    <p:sldId id="270" r:id="rId16"/>
    <p:sldId id="264" r:id="rId17"/>
    <p:sldId id="269" r:id="rId18"/>
    <p:sldId id="272" r:id="rId19"/>
    <p:sldId id="292" r:id="rId20"/>
    <p:sldId id="290" r:id="rId21"/>
    <p:sldId id="293" r:id="rId22"/>
    <p:sldId id="298" r:id="rId23"/>
    <p:sldId id="295" r:id="rId24"/>
    <p:sldId id="296" r:id="rId25"/>
    <p:sldId id="297" r:id="rId26"/>
    <p:sldId id="273" r:id="rId27"/>
    <p:sldId id="274" r:id="rId28"/>
    <p:sldId id="275" r:id="rId29"/>
    <p:sldId id="276" r:id="rId30"/>
    <p:sldId id="277" r:id="rId31"/>
    <p:sldId id="286" r:id="rId32"/>
    <p:sldId id="278" r:id="rId33"/>
    <p:sldId id="279" r:id="rId34"/>
    <p:sldId id="280" r:id="rId35"/>
    <p:sldId id="281" r:id="rId36"/>
    <p:sldId id="294" r:id="rId37"/>
    <p:sldId id="287" r:id="rId38"/>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FF"/>
    <a:srgbClr val="FF99FF"/>
    <a:srgbClr val="FF00FF"/>
    <a:srgbClr val="0000CC"/>
    <a:srgbClr val="009900"/>
    <a:srgbClr val="FF33CC"/>
    <a:srgbClr val="FFFFFF"/>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BD488E6F-1591-49CF-800A-BD0E5A8BE390}" type="datetimeFigureOut">
              <a:rPr lang="en-GB"/>
              <a:pPr>
                <a:defRPr/>
              </a:pPr>
              <a:t>06/01/2016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0FD5ED0F-D029-4F48-93B1-E6318CD8B35B}" type="slidenum">
              <a:rPr lang="en-GB"/>
              <a:pPr>
                <a:defRPr/>
              </a:pPr>
              <a:t>‹#›</a:t>
            </a:fld>
            <a:endParaRPr lang="en-GB"/>
          </a:p>
        </p:txBody>
      </p:sp>
    </p:spTree>
    <p:extLst>
      <p:ext uri="{BB962C8B-B14F-4D97-AF65-F5344CB8AC3E}">
        <p14:creationId xmlns:p14="http://schemas.microsoft.com/office/powerpoint/2010/main" val="27059521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04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13AE8F-1C78-4754-87CD-9EA0436139C1}" type="slidenum">
              <a:rPr lang="en-GB" altLang="en-US" smtClean="0"/>
              <a:pPr/>
              <a:t>6</a:t>
            </a:fld>
            <a:endParaRPr lang="en-GB"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DDD40407-0049-4EF2-A4B4-EF1D477288EC}"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0E9F42A1-C9C0-4EC5-BAFA-F4AA6D651A49}"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45A9B044-4227-494D-B240-3F606107B202}"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EE32C8B9-8679-47D9-B73A-8D9BAE575671}"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3CE363F4-19D4-4977-869C-83EC207E3E7E}"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2E8D40A2-1C4F-42DF-A2A0-767D21ECCA83}"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36A3D69A-20C6-4C69-9400-0236152F705F}"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F4DB10A9-71C5-4929-873E-BAA4125FC5E1}"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006EF659-A7AD-4905-9F9A-5F2FB3601BE9}"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2F377271-A8C7-4338-9F54-361AF247E5BA}"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AC66D563-BF88-4858-9223-0359619D4ECD}"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8F8F8"/>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vl1pPr>
          </a:lstStyle>
          <a:p>
            <a:pPr>
              <a:defRPr/>
            </a:pPr>
            <a:fld id="{554BCB88-DCA1-49BE-BB7F-3A3B625D44DA}"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youtube.com/watch?v=QH_Vc4fHomE"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4"/>
          <p:cNvSpPr txBox="1">
            <a:spLocks noChangeArrowheads="1"/>
          </p:cNvSpPr>
          <p:nvPr/>
        </p:nvSpPr>
        <p:spPr bwMode="auto">
          <a:xfrm>
            <a:off x="323850" y="188913"/>
            <a:ext cx="8569325" cy="6407150"/>
          </a:xfrm>
          <a:prstGeom prst="rect">
            <a:avLst/>
          </a:prstGeom>
          <a:noFill/>
          <a:ln w="9525">
            <a:noFill/>
            <a:miter lim="800000"/>
            <a:headEnd/>
            <a:tailEnd/>
          </a:ln>
        </p:spPr>
        <p:txBody>
          <a:bodyPr>
            <a:spAutoFit/>
          </a:bodyPr>
          <a:lstStyle/>
          <a:p>
            <a:pPr algn="ctr">
              <a:spcBef>
                <a:spcPct val="50000"/>
              </a:spcBef>
            </a:pPr>
            <a:r>
              <a:rPr lang="en-GB" altLang="en-US" sz="5400"/>
              <a:t>Bernard MacLaverty’s </a:t>
            </a:r>
            <a:r>
              <a:rPr lang="en-GB" altLang="en-US" sz="5400" i="1"/>
              <a:t>Trojan Sofa</a:t>
            </a:r>
          </a:p>
          <a:p>
            <a:pPr>
              <a:spcBef>
                <a:spcPct val="50000"/>
              </a:spcBef>
            </a:pPr>
            <a:endParaRPr lang="en-GB" altLang="en-US" sz="5400" i="1"/>
          </a:p>
          <a:p>
            <a:pPr>
              <a:spcBef>
                <a:spcPct val="50000"/>
              </a:spcBef>
            </a:pPr>
            <a:endParaRPr lang="en-US" altLang="en-US"/>
          </a:p>
          <a:p>
            <a:pPr>
              <a:spcBef>
                <a:spcPct val="50000"/>
              </a:spcBef>
            </a:pPr>
            <a:endParaRPr lang="en-US" altLang="en-US"/>
          </a:p>
          <a:p>
            <a:pPr>
              <a:spcBef>
                <a:spcPct val="50000"/>
              </a:spcBef>
            </a:pPr>
            <a:endParaRPr lang="en-US" altLang="en-US"/>
          </a:p>
          <a:p>
            <a:pPr>
              <a:spcBef>
                <a:spcPct val="50000"/>
              </a:spcBef>
            </a:pPr>
            <a:endParaRPr lang="en-US" altLang="en-US"/>
          </a:p>
          <a:p>
            <a:pPr>
              <a:spcBef>
                <a:spcPct val="50000"/>
              </a:spcBef>
            </a:pPr>
            <a:r>
              <a:rPr lang="en-US" altLang="en-US"/>
              <a:t>"The Trojan Sofa" is about a child who acts as a spy and infiltrator for his Catholic burglar dad. It is a complex and delicate mix of a child's vulnerability and a parent's glorification of petty crime as an act of political courage.  The key relationship between the father and son could obviously be compared with ‘Father and Son’.  You could also look at division in society, style, setting, conflict, danger or theme.</a:t>
            </a:r>
            <a:endParaRPr lang="en-GB" altLang="en-US" sz="2000" i="1"/>
          </a:p>
        </p:txBody>
      </p:sp>
      <p:pic>
        <p:nvPicPr>
          <p:cNvPr id="14338" name="Picture 6" descr="fall_pillows_2"/>
          <p:cNvPicPr>
            <a:picLocks noChangeAspect="1" noChangeArrowheads="1"/>
          </p:cNvPicPr>
          <p:nvPr/>
        </p:nvPicPr>
        <p:blipFill>
          <a:blip r:embed="rId2"/>
          <a:srcRect/>
          <a:stretch>
            <a:fillRect/>
          </a:stretch>
        </p:blipFill>
        <p:spPr bwMode="auto">
          <a:xfrm>
            <a:off x="2771775" y="2133600"/>
            <a:ext cx="3810000" cy="2524125"/>
          </a:xfrm>
          <a:prstGeom prst="rect">
            <a:avLst/>
          </a:prstGeom>
          <a:noFill/>
          <a:ln w="9525">
            <a:noFill/>
            <a:miter lim="800000"/>
            <a:headEnd/>
            <a:tailEnd/>
          </a:ln>
        </p:spPr>
      </p:pic>
      <p:sp>
        <p:nvSpPr>
          <p:cNvPr id="14339" name="Rectangle 7"/>
          <p:cNvSpPr>
            <a:spLocks noChangeArrowheads="1"/>
          </p:cNvSpPr>
          <p:nvPr/>
        </p:nvSpPr>
        <p:spPr bwMode="auto">
          <a:xfrm>
            <a:off x="3924300" y="6524625"/>
            <a:ext cx="5219700" cy="641350"/>
          </a:xfrm>
          <a:prstGeom prst="rect">
            <a:avLst/>
          </a:prstGeom>
          <a:noFill/>
          <a:ln w="9525">
            <a:noFill/>
            <a:miter lim="800000"/>
            <a:headEnd/>
            <a:tailEnd/>
          </a:ln>
        </p:spPr>
        <p:txBody>
          <a:bodyPr>
            <a:spAutoFit/>
          </a:bodyPr>
          <a:lstStyle/>
          <a:p>
            <a:r>
              <a:rPr lang="en-GB" altLang="en-US">
                <a:hlinkClick r:id="rId3"/>
              </a:rPr>
              <a:t>http://www.youtube.com/watch?v=QH_Vc4fHomE</a:t>
            </a:r>
            <a:endParaRPr lang="en-GB" altLang="en-US"/>
          </a:p>
          <a:p>
            <a:endParaRPr lang="en-GB"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Text Box 4"/>
          <p:cNvSpPr txBox="1">
            <a:spLocks noChangeArrowheads="1"/>
          </p:cNvSpPr>
          <p:nvPr/>
        </p:nvSpPr>
        <p:spPr bwMode="auto">
          <a:xfrm>
            <a:off x="250825" y="260350"/>
            <a:ext cx="8569325" cy="5940425"/>
          </a:xfrm>
          <a:prstGeom prst="rect">
            <a:avLst/>
          </a:prstGeom>
          <a:noFill/>
          <a:ln w="9525">
            <a:noFill/>
            <a:miter lim="800000"/>
            <a:headEnd/>
            <a:tailEnd/>
          </a:ln>
        </p:spPr>
        <p:txBody>
          <a:bodyPr>
            <a:spAutoFit/>
          </a:bodyPr>
          <a:lstStyle/>
          <a:p>
            <a:r>
              <a:rPr lang="en-GB" altLang="en-US" sz="2000" u="sng"/>
              <a:t>Characterisation - Dad</a:t>
            </a:r>
          </a:p>
          <a:p>
            <a:endParaRPr lang="en-GB" altLang="en-US" sz="2000"/>
          </a:p>
          <a:p>
            <a:endParaRPr lang="en-GB" altLang="en-US" sz="2000"/>
          </a:p>
          <a:p>
            <a:pPr algn="just"/>
            <a:r>
              <a:rPr lang="en-GB" altLang="en-US" sz="2000"/>
              <a:t>Manipulates people – including his son to get what he wants e.g. information (at market to obtain info. to rob house), a sense of dominance over Protestants etc.  Likes to control people – superiority complex, likes to believe he is better than others.</a:t>
            </a:r>
          </a:p>
          <a:p>
            <a:pPr algn="just"/>
            <a:endParaRPr lang="en-GB" altLang="en-US" sz="2000"/>
          </a:p>
          <a:p>
            <a:pPr algn="just"/>
            <a:endParaRPr lang="en-GB" altLang="en-US" sz="2000"/>
          </a:p>
          <a:p>
            <a:pPr algn="just"/>
            <a:r>
              <a:rPr lang="en-GB" altLang="en-US" sz="2000">
                <a:solidFill>
                  <a:srgbClr val="0000CC"/>
                </a:solidFill>
              </a:rPr>
              <a:t>‘The wrong done to this country was so great that we can do </a:t>
            </a:r>
            <a:r>
              <a:rPr lang="en-GB" altLang="en-US" sz="2000" i="1">
                <a:solidFill>
                  <a:srgbClr val="0000CC"/>
                </a:solidFill>
              </a:rPr>
              <a:t>anything</a:t>
            </a:r>
            <a:r>
              <a:rPr lang="en-GB" altLang="en-US" sz="2000">
                <a:solidFill>
                  <a:srgbClr val="0000CC"/>
                </a:solidFill>
              </a:rPr>
              <a:t> in retaliation.’</a:t>
            </a:r>
          </a:p>
          <a:p>
            <a:pPr algn="just"/>
            <a:endParaRPr lang="en-GB" altLang="en-US" sz="2000"/>
          </a:p>
          <a:p>
            <a:pPr algn="just"/>
            <a:r>
              <a:rPr lang="en-GB" altLang="en-US" sz="2000"/>
              <a:t>Emphasising he really does believe the Protestants deserve anything they get – there is no limitation to the pain/suffering he feels should be inflicted upon them.  Furthermore, the </a:t>
            </a:r>
            <a:r>
              <a:rPr lang="en-GB" altLang="en-US" sz="2000">
                <a:solidFill>
                  <a:srgbClr val="FF0000"/>
                </a:solidFill>
              </a:rPr>
              <a:t>use of direct speech </a:t>
            </a:r>
            <a:r>
              <a:rPr lang="en-GB" altLang="en-US" sz="2000"/>
              <a:t>suggests he is recalling his dad’s words </a:t>
            </a:r>
            <a:r>
              <a:rPr lang="en-GB" altLang="en-US" sz="2000">
                <a:solidFill>
                  <a:srgbClr val="FF33CC"/>
                </a:solidFill>
              </a:rPr>
              <a:t>verbatim</a:t>
            </a:r>
            <a:r>
              <a:rPr lang="en-GB" altLang="en-US" sz="2000"/>
              <a:t> and these views are becoming an </a:t>
            </a:r>
            <a:r>
              <a:rPr lang="en-GB" altLang="en-US" sz="2000">
                <a:solidFill>
                  <a:srgbClr val="FF33CC"/>
                </a:solidFill>
              </a:rPr>
              <a:t>integra</a:t>
            </a:r>
            <a:r>
              <a:rPr lang="en-GB" altLang="en-US" sz="2000">
                <a:solidFill>
                  <a:srgbClr val="FF00FF"/>
                </a:solidFill>
              </a:rPr>
              <a:t>l</a:t>
            </a:r>
            <a:r>
              <a:rPr lang="en-GB" altLang="en-US" sz="2000"/>
              <a:t> part of his being. Shift from indirect speech to direct speech.  Niall’s at an age where he trusts everything his dad says – doesn’t challenge views – just accepts them – </a:t>
            </a:r>
            <a:r>
              <a:rPr lang="en-GB" altLang="en-US" sz="2000">
                <a:solidFill>
                  <a:srgbClr val="0000CC"/>
                </a:solidFill>
              </a:rPr>
              <a:t>‘He has very strong views has my Da.’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244">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24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Text Box 4"/>
          <p:cNvSpPr txBox="1">
            <a:spLocks noChangeArrowheads="1"/>
          </p:cNvSpPr>
          <p:nvPr/>
        </p:nvSpPr>
        <p:spPr bwMode="auto">
          <a:xfrm>
            <a:off x="179388" y="115888"/>
            <a:ext cx="8713787" cy="6677025"/>
          </a:xfrm>
          <a:prstGeom prst="rect">
            <a:avLst/>
          </a:prstGeom>
          <a:noFill/>
          <a:ln w="9525">
            <a:noFill/>
            <a:miter lim="800000"/>
            <a:headEnd/>
            <a:tailEnd/>
          </a:ln>
        </p:spPr>
        <p:txBody>
          <a:bodyPr>
            <a:spAutoFit/>
          </a:bodyPr>
          <a:lstStyle/>
          <a:p>
            <a:pPr algn="just"/>
            <a:r>
              <a:rPr lang="en-GB" altLang="en-US" sz="2000"/>
              <a:t>Father – has strong views, and he is not afraid of showing these/influencing his son.</a:t>
            </a:r>
          </a:p>
          <a:p>
            <a:pPr algn="just"/>
            <a:endParaRPr lang="en-GB" altLang="en-US" sz="2000"/>
          </a:p>
          <a:p>
            <a:pPr algn="just">
              <a:buFontTx/>
              <a:buChar char="•"/>
            </a:pPr>
            <a:r>
              <a:rPr lang="en-GB" altLang="en-US" sz="2000"/>
              <a:t>God-like view of himself/religion</a:t>
            </a:r>
          </a:p>
          <a:p>
            <a:pPr algn="just">
              <a:buFontTx/>
              <a:buChar char="•"/>
            </a:pPr>
            <a:endParaRPr lang="en-GB" altLang="en-US" sz="800"/>
          </a:p>
          <a:p>
            <a:pPr algn="just">
              <a:buFontTx/>
              <a:buChar char="•"/>
            </a:pPr>
            <a:r>
              <a:rPr lang="en-GB" altLang="en-US" sz="2000"/>
              <a:t>Saying this in front of son is misguiding and confusing him.</a:t>
            </a:r>
          </a:p>
          <a:p>
            <a:pPr algn="just">
              <a:buFontTx/>
              <a:buChar char="•"/>
            </a:pPr>
            <a:endParaRPr lang="en-GB" altLang="en-US" sz="800"/>
          </a:p>
          <a:p>
            <a:pPr algn="just">
              <a:buFontTx/>
              <a:buChar char="•"/>
            </a:pPr>
            <a:r>
              <a:rPr lang="en-GB" altLang="en-US" sz="2000"/>
              <a:t>Should stop or will guide his son into wrong type of life.</a:t>
            </a:r>
          </a:p>
          <a:p>
            <a:pPr algn="just">
              <a:buFontTx/>
              <a:buChar char="•"/>
            </a:pPr>
            <a:endParaRPr lang="en-GB" altLang="en-US" sz="800"/>
          </a:p>
          <a:p>
            <a:pPr algn="just">
              <a:buFontTx/>
              <a:buChar char="•"/>
            </a:pPr>
            <a:r>
              <a:rPr lang="en-GB" altLang="en-US" sz="2000"/>
              <a:t>Father is destroying son’s future – not letting him form his own views/encouraging him to be intolerant/view Protestants as inferior – will only lead to more violence/suffering/death.  (</a:t>
            </a:r>
            <a:r>
              <a:rPr lang="en-GB" altLang="en-US" sz="2000">
                <a:solidFill>
                  <a:srgbClr val="FF00FF"/>
                </a:solidFill>
              </a:rPr>
              <a:t>compare with ‘F+S’ where father would do anything to get son out of this conflict, here father wants son to be part of it from an early age.</a:t>
            </a:r>
            <a:r>
              <a:rPr lang="en-GB" altLang="en-US" sz="2000"/>
              <a:t>)</a:t>
            </a:r>
          </a:p>
          <a:p>
            <a:pPr algn="just"/>
            <a:endParaRPr lang="en-GB" altLang="en-US" sz="2000"/>
          </a:p>
          <a:p>
            <a:pPr algn="just"/>
            <a:endParaRPr lang="en-GB" altLang="en-US" sz="2000"/>
          </a:p>
          <a:p>
            <a:pPr algn="just"/>
            <a:r>
              <a:rPr lang="en-GB" altLang="en-US" sz="2000">
                <a:solidFill>
                  <a:srgbClr val="0000CC"/>
                </a:solidFill>
              </a:rPr>
              <a:t>‘A war is two sides, one against the other, he says.  It’s as simple as that.’ </a:t>
            </a:r>
            <a:r>
              <a:rPr lang="en-GB" altLang="en-US" sz="2000"/>
              <a:t> - Dad not prepared to understand complexities of war – he very much focuses on divisive element of war – no in between – Protestants are seen as the enemy always – suggests why the fighting has perpetuated.  </a:t>
            </a:r>
          </a:p>
          <a:p>
            <a:pPr algn="just"/>
            <a:endParaRPr lang="en-GB" altLang="en-US" sz="800"/>
          </a:p>
          <a:p>
            <a:pPr algn="just"/>
            <a:endParaRPr lang="en-GB" altLang="en-US" sz="2000"/>
          </a:p>
          <a:p>
            <a:pPr algn="just"/>
            <a:r>
              <a:rPr lang="en-GB" altLang="en-US" sz="2000"/>
              <a:t>Also shows lack of concern/interest – these are the lessons he is teaching son.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292">
                                            <p:txEl>
                                              <p:pRg st="11" end="1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292">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Text Box 4"/>
          <p:cNvSpPr txBox="1">
            <a:spLocks noChangeArrowheads="1"/>
          </p:cNvSpPr>
          <p:nvPr/>
        </p:nvSpPr>
        <p:spPr bwMode="auto">
          <a:xfrm>
            <a:off x="179388" y="0"/>
            <a:ext cx="8713787" cy="6797675"/>
          </a:xfrm>
          <a:prstGeom prst="rect">
            <a:avLst/>
          </a:prstGeom>
          <a:noFill/>
          <a:ln w="9525">
            <a:noFill/>
            <a:miter lim="800000"/>
            <a:headEnd/>
            <a:tailEnd/>
          </a:ln>
        </p:spPr>
        <p:txBody>
          <a:bodyPr>
            <a:spAutoFit/>
          </a:bodyPr>
          <a:lstStyle/>
          <a:p>
            <a:pPr algn="just"/>
            <a:r>
              <a:rPr lang="en-GB" altLang="en-US" sz="2000" u="sng"/>
              <a:t>Father/son relationship</a:t>
            </a:r>
          </a:p>
          <a:p>
            <a:pPr algn="just"/>
            <a:endParaRPr lang="en-GB" altLang="en-US" sz="2000"/>
          </a:p>
          <a:p>
            <a:pPr algn="just"/>
            <a:r>
              <a:rPr lang="en-GB" altLang="en-US" sz="2000"/>
              <a:t>Manipulation of son – needs to control him  </a:t>
            </a:r>
          </a:p>
          <a:p>
            <a:pPr algn="just"/>
            <a:endParaRPr lang="en-GB" altLang="en-US" sz="2000"/>
          </a:p>
          <a:p>
            <a:pPr algn="just"/>
            <a:r>
              <a:rPr lang="en-GB" altLang="en-US" sz="2000">
                <a:solidFill>
                  <a:srgbClr val="0000CC"/>
                </a:solidFill>
              </a:rPr>
              <a:t>‘I’d never force anybody to do something like this – never mind one of my own.  But I must say it </a:t>
            </a:r>
            <a:r>
              <a:rPr lang="en-GB" altLang="en-US" sz="2000" i="1">
                <a:solidFill>
                  <a:srgbClr val="0000CC"/>
                </a:solidFill>
              </a:rPr>
              <a:t>is</a:t>
            </a:r>
            <a:r>
              <a:rPr lang="en-GB" altLang="en-US" sz="2000">
                <a:solidFill>
                  <a:srgbClr val="0000CC"/>
                </a:solidFill>
              </a:rPr>
              <a:t> for Ireland.’</a:t>
            </a:r>
          </a:p>
          <a:p>
            <a:pPr algn="just"/>
            <a:endParaRPr lang="en-GB" altLang="en-US" sz="2000"/>
          </a:p>
          <a:p>
            <a:pPr algn="just"/>
            <a:r>
              <a:rPr lang="en-GB" altLang="en-US" sz="2000"/>
              <a:t>Convince son he is doing it for his own good and would never make him do something he didn’t want to do.  Highlights they are related – so he can’t go against dad’s wishes – he has no real choice.</a:t>
            </a:r>
          </a:p>
          <a:p>
            <a:pPr algn="just"/>
            <a:endParaRPr lang="en-GB" altLang="en-US" sz="2000"/>
          </a:p>
          <a:p>
            <a:pPr algn="just"/>
            <a:r>
              <a:rPr lang="en-GB" altLang="en-US" sz="2000"/>
              <a:t>appeals to son’s patriotism – he is doing this for his country – we know this is untrue – he wants to steal and make money, more so he wants to make the Protestants look like fools etc.</a:t>
            </a:r>
          </a:p>
          <a:p>
            <a:pPr algn="just"/>
            <a:endParaRPr lang="en-GB" altLang="en-US" sz="2000"/>
          </a:p>
          <a:p>
            <a:pPr algn="just"/>
            <a:r>
              <a:rPr lang="en-GB" altLang="en-US" sz="2000">
                <a:solidFill>
                  <a:srgbClr val="0000CC"/>
                </a:solidFill>
              </a:rPr>
              <a:t>‘If it’s done against the Brits it’s OK by him.’ </a:t>
            </a:r>
            <a:r>
              <a:rPr lang="en-GB" altLang="en-US" sz="2000"/>
              <a:t>– for Niall to have Dad’s acceptance he must share views.  Family so important to RC – it would bring shame on family to disagree with the father – head of household.</a:t>
            </a:r>
          </a:p>
          <a:p>
            <a:pPr algn="just"/>
            <a:endParaRPr lang="en-US" altLang="en-US" sz="2000"/>
          </a:p>
          <a:p>
            <a:pPr algn="just"/>
            <a:r>
              <a:rPr lang="en-US" altLang="en-US" sz="2000">
                <a:solidFill>
                  <a:srgbClr val="0000CC"/>
                </a:solidFill>
              </a:rPr>
              <a:t>‘You’re a bit young for this game.  Who put you up to this?’ </a:t>
            </a:r>
            <a:r>
              <a:rPr lang="en-US" altLang="en-US" sz="2000"/>
              <a:t>– not mature enough to make own decisions.  It is obvious someone has made him do it.   Conveys our view – we know this is what has occurred.</a:t>
            </a:r>
            <a:endParaRPr lang="en-GB" altLang="en-US" sz="20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316">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316">
                                            <p:txEl>
                                              <p:pRg st="8" end="8"/>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3316">
                                            <p:txEl>
                                              <p:pRg st="10" end="10"/>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331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ext Box 4"/>
          <p:cNvSpPr txBox="1">
            <a:spLocks noChangeArrowheads="1"/>
          </p:cNvSpPr>
          <p:nvPr/>
        </p:nvSpPr>
        <p:spPr bwMode="auto">
          <a:xfrm>
            <a:off x="323850" y="333375"/>
            <a:ext cx="8569325" cy="4400550"/>
          </a:xfrm>
          <a:prstGeom prst="rect">
            <a:avLst/>
          </a:prstGeom>
          <a:noFill/>
          <a:ln w="9525">
            <a:noFill/>
            <a:miter lim="800000"/>
            <a:headEnd/>
            <a:tailEnd/>
          </a:ln>
        </p:spPr>
        <p:txBody>
          <a:bodyPr>
            <a:spAutoFit/>
          </a:bodyPr>
          <a:lstStyle/>
          <a:p>
            <a:pPr algn="just"/>
            <a:r>
              <a:rPr lang="en-GB" altLang="en-US" sz="2000"/>
              <a:t>Inside the sofa – the boy thinks about his situation and reflects on the war </a:t>
            </a:r>
          </a:p>
          <a:p>
            <a:pPr algn="just"/>
            <a:endParaRPr lang="en-GB" altLang="en-US" sz="2000"/>
          </a:p>
          <a:p>
            <a:pPr algn="just"/>
            <a:endParaRPr lang="en-GB" altLang="en-US" sz="2000"/>
          </a:p>
          <a:p>
            <a:pPr algn="just"/>
            <a:r>
              <a:rPr lang="en-GB" altLang="en-US" sz="2000">
                <a:solidFill>
                  <a:srgbClr val="0000CC"/>
                </a:solidFill>
              </a:rPr>
              <a:t>‘This must have been what it was like during the war.  All the old ones at the stalls talk about during the war; they never stop’</a:t>
            </a:r>
          </a:p>
          <a:p>
            <a:pPr algn="just"/>
            <a:endParaRPr lang="en-GB" altLang="en-US" sz="2000"/>
          </a:p>
          <a:p>
            <a:pPr algn="just"/>
            <a:endParaRPr lang="en-GB" altLang="en-US" sz="2000"/>
          </a:p>
          <a:p>
            <a:pPr algn="just"/>
            <a:r>
              <a:rPr lang="en-GB" altLang="en-US" sz="2000" u="sng"/>
              <a:t>Key message</a:t>
            </a:r>
          </a:p>
          <a:p>
            <a:pPr algn="just"/>
            <a:endParaRPr lang="en-GB" altLang="en-US" sz="2000" u="sng"/>
          </a:p>
          <a:p>
            <a:pPr algn="just">
              <a:buFontTx/>
              <a:buChar char="•"/>
            </a:pPr>
            <a:r>
              <a:rPr lang="en-GB" altLang="en-US" sz="2000"/>
              <a:t>old ones </a:t>
            </a:r>
            <a:r>
              <a:rPr lang="en-GB" altLang="en-US" sz="2000" b="1"/>
              <a:t>should </a:t>
            </a:r>
            <a:r>
              <a:rPr lang="en-GB" altLang="en-US" sz="2000"/>
              <a:t>stop</a:t>
            </a:r>
          </a:p>
          <a:p>
            <a:pPr algn="just">
              <a:buFontTx/>
              <a:buChar char="•"/>
            </a:pPr>
            <a:endParaRPr lang="en-GB" altLang="en-US" sz="2000"/>
          </a:p>
          <a:p>
            <a:pPr algn="just">
              <a:buFontTx/>
              <a:buChar char="•"/>
            </a:pPr>
            <a:r>
              <a:rPr lang="en-GB" altLang="en-US" sz="2000"/>
              <a:t>will spread the hate as they will turn young boy into a racist</a:t>
            </a:r>
          </a:p>
          <a:p>
            <a:pPr algn="just">
              <a:buFontTx/>
              <a:buChar char="•"/>
            </a:pPr>
            <a:endParaRPr lang="en-GB" altLang="en-US" sz="2000"/>
          </a:p>
          <a:p>
            <a:pPr algn="just">
              <a:buFontTx/>
              <a:buChar char="•"/>
            </a:pPr>
            <a:r>
              <a:rPr lang="en-GB" altLang="en-US" sz="2000"/>
              <a:t>he will become angry and vengeful towards the Protestants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Text Box 4"/>
          <p:cNvSpPr txBox="1">
            <a:spLocks noChangeArrowheads="1"/>
          </p:cNvSpPr>
          <p:nvPr/>
        </p:nvSpPr>
        <p:spPr bwMode="auto">
          <a:xfrm>
            <a:off x="179388" y="260350"/>
            <a:ext cx="8713787" cy="6157913"/>
          </a:xfrm>
          <a:prstGeom prst="rect">
            <a:avLst/>
          </a:prstGeom>
          <a:noFill/>
          <a:ln w="9525">
            <a:noFill/>
            <a:miter lim="800000"/>
            <a:headEnd/>
            <a:tailEnd/>
          </a:ln>
        </p:spPr>
        <p:txBody>
          <a:bodyPr>
            <a:spAutoFit/>
          </a:bodyPr>
          <a:lstStyle/>
          <a:p>
            <a:r>
              <a:rPr lang="en-GB" altLang="en-US" sz="2000" u="sng"/>
              <a:t>Style - Symbolism</a:t>
            </a:r>
          </a:p>
          <a:p>
            <a:endParaRPr lang="en-GB" altLang="en-US" sz="2000"/>
          </a:p>
          <a:p>
            <a:pPr algn="just"/>
            <a:r>
              <a:rPr lang="en-GB" altLang="en-US" sz="2000">
                <a:solidFill>
                  <a:srgbClr val="0000CC"/>
                </a:solidFill>
              </a:rPr>
              <a:t>‘I know there’ll not be much turning round in the foreseeable future.’ </a:t>
            </a:r>
            <a:r>
              <a:rPr lang="en-GB" altLang="en-US" sz="2000"/>
              <a:t>– as the reader we understand the symbolism of this – that this child is trapped in the conflict which shows no sign of ending – heightens our sympathy for this boy as he being taught/actively encouraged to hate the British/become hardened. Symbolises no end to the problems- even as a child he realises this.</a:t>
            </a:r>
          </a:p>
          <a:p>
            <a:pPr algn="just"/>
            <a:endParaRPr lang="en-GB" altLang="en-US" sz="2000"/>
          </a:p>
          <a:p>
            <a:pPr algn="just"/>
            <a:r>
              <a:rPr lang="en-GB" altLang="en-US" sz="2000">
                <a:solidFill>
                  <a:srgbClr val="0000CC"/>
                </a:solidFill>
              </a:rPr>
              <a:t>‘I see myself dreaming in the darkness and then I wake up in the darkness.’ </a:t>
            </a:r>
            <a:r>
              <a:rPr lang="en-GB" altLang="en-US" sz="2000"/>
              <a:t>– symbolic of the political situation – no hope that it will come to an end soon.  Child’s growing understanding of the true nature of conflict that it cannot easily be overcome.  Also conveys the feeling of loss/confusion – this child is trapped in this situation because of his father’s beliefs.</a:t>
            </a:r>
          </a:p>
          <a:p>
            <a:pPr algn="just"/>
            <a:endParaRPr lang="en-US" altLang="en-US" sz="2000"/>
          </a:p>
          <a:p>
            <a:pPr algn="just"/>
            <a:endParaRPr lang="en-US" altLang="en-US" sz="2000"/>
          </a:p>
          <a:p>
            <a:pPr algn="just"/>
            <a:r>
              <a:rPr lang="en-GB" altLang="en-US" sz="2000">
                <a:solidFill>
                  <a:srgbClr val="0000CC"/>
                </a:solidFill>
              </a:rPr>
              <a:t>‘and went on and on and on.’</a:t>
            </a:r>
            <a:r>
              <a:rPr lang="en-GB" altLang="en-US" sz="2000"/>
              <a:t> – </a:t>
            </a:r>
            <a:r>
              <a:rPr lang="en-GB" altLang="en-US" sz="2000">
                <a:solidFill>
                  <a:srgbClr val="FF0000"/>
                </a:solidFill>
              </a:rPr>
              <a:t>Repetition</a:t>
            </a:r>
            <a:r>
              <a:rPr lang="en-GB" altLang="en-US" sz="2000"/>
              <a:t> –bored of monotony of situation – larger situation – political situation suggests no signs of ceasing.</a:t>
            </a:r>
            <a:endParaRPr lang="en-US" altLang="en-US" sz="2000"/>
          </a:p>
          <a:p>
            <a:endParaRPr lang="en-US" altLang="en-US" sz="2000"/>
          </a:p>
          <a:p>
            <a:endParaRPr lang="en-GB"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364">
                                            <p:txEl>
                                              <p:pRg st="4" end="4"/>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536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Text Box 4"/>
          <p:cNvSpPr txBox="1">
            <a:spLocks noChangeArrowheads="1"/>
          </p:cNvSpPr>
          <p:nvPr/>
        </p:nvSpPr>
        <p:spPr bwMode="auto">
          <a:xfrm>
            <a:off x="0" y="0"/>
            <a:ext cx="9144000" cy="5883275"/>
          </a:xfrm>
          <a:prstGeom prst="rect">
            <a:avLst/>
          </a:prstGeom>
          <a:noFill/>
          <a:ln w="9525">
            <a:noFill/>
            <a:miter lim="800000"/>
            <a:headEnd/>
            <a:tailEnd/>
          </a:ln>
        </p:spPr>
        <p:txBody>
          <a:bodyPr>
            <a:spAutoFit/>
          </a:bodyPr>
          <a:lstStyle/>
          <a:p>
            <a:pPr algn="just"/>
            <a:r>
              <a:rPr lang="en-GB" altLang="en-US" sz="2000"/>
              <a:t>Story of a young Catholic boy stapled into a sofa by his dad to rob the home of a protestant, but when the young boy is caught he must find a way of escaping – </a:t>
            </a:r>
            <a:r>
              <a:rPr lang="en-GB" altLang="en-US" sz="2000">
                <a:solidFill>
                  <a:srgbClr val="FF0000"/>
                </a:solidFill>
              </a:rPr>
              <a:t>symbolic</a:t>
            </a:r>
            <a:r>
              <a:rPr lang="en-GB" altLang="en-US" sz="2000"/>
              <a:t> </a:t>
            </a:r>
            <a:r>
              <a:rPr lang="en-GB" altLang="en-US" sz="2000">
                <a:solidFill>
                  <a:srgbClr val="009900"/>
                </a:solidFill>
              </a:rPr>
              <a:t>of trying to find a way out of the problem, but only listens to dad’s advice and therefore can never truly escape.</a:t>
            </a:r>
          </a:p>
          <a:p>
            <a:pPr algn="just"/>
            <a:endParaRPr lang="en-GB" altLang="en-US" sz="2000"/>
          </a:p>
          <a:p>
            <a:pPr algn="just"/>
            <a:r>
              <a:rPr lang="en-GB" altLang="en-US" sz="2000"/>
              <a:t>When caught, the boy tells the Major he needs to use his toilet</a:t>
            </a:r>
          </a:p>
          <a:p>
            <a:pPr algn="just"/>
            <a:r>
              <a:rPr lang="en-GB" altLang="en-US" sz="2000">
                <a:solidFill>
                  <a:srgbClr val="0000CC"/>
                </a:solidFill>
              </a:rPr>
              <a:t>‘I turn on the tap and wash my hands.  It’s that soap with the wee label that never goes away.  Imperial Leather.  The last thing to go is the label.’</a:t>
            </a:r>
          </a:p>
          <a:p>
            <a:pPr algn="just"/>
            <a:endParaRPr lang="en-GB" altLang="en-US" sz="2000"/>
          </a:p>
          <a:p>
            <a:pPr algn="just"/>
            <a:endParaRPr lang="en-GB" altLang="en-US" sz="2000"/>
          </a:p>
          <a:p>
            <a:pPr algn="just">
              <a:buFontTx/>
              <a:buChar char="•"/>
            </a:pPr>
            <a:r>
              <a:rPr lang="en-GB" altLang="en-US" sz="2000"/>
              <a:t>Problems in Ireland have no hope of ending = symbolism – of label not going away</a:t>
            </a:r>
          </a:p>
          <a:p>
            <a:pPr algn="just">
              <a:buFontTx/>
              <a:buChar char="•"/>
            </a:pPr>
            <a:endParaRPr lang="en-GB" altLang="en-US" sz="2000"/>
          </a:p>
          <a:p>
            <a:pPr algn="just">
              <a:buFontTx/>
              <a:buChar char="•"/>
            </a:pPr>
            <a:r>
              <a:rPr lang="en-GB" altLang="en-US" sz="2000"/>
              <a:t>People are judged solely on beliefs, identity etc.</a:t>
            </a:r>
          </a:p>
          <a:p>
            <a:pPr algn="just"/>
            <a:endParaRPr lang="en-GB" altLang="en-US" sz="2000"/>
          </a:p>
          <a:p>
            <a:pPr algn="just"/>
            <a:endParaRPr lang="en-GB" altLang="en-US" sz="2000"/>
          </a:p>
          <a:p>
            <a:pPr algn="just"/>
            <a:r>
              <a:rPr lang="en-US" altLang="en-US" sz="2000"/>
              <a:t>Symbolic of conflict (their ‘labelling’ as Protestants/Catholics is divisive and cannot be overcome at this stage)</a:t>
            </a:r>
            <a:endParaRPr lang="en-GB" altLang="en-US" sz="2000"/>
          </a:p>
          <a:p>
            <a:endParaRPr lang="en-GB" altLang="en-US" sz="2000"/>
          </a:p>
        </p:txBody>
      </p:sp>
      <p:pic>
        <p:nvPicPr>
          <p:cNvPr id="17414" name="Picture 6" descr="citrustwist"/>
          <p:cNvPicPr>
            <a:picLocks noChangeAspect="1" noChangeArrowheads="1"/>
          </p:cNvPicPr>
          <p:nvPr/>
        </p:nvPicPr>
        <p:blipFill>
          <a:blip r:embed="rId2"/>
          <a:srcRect/>
          <a:stretch>
            <a:fillRect/>
          </a:stretch>
        </p:blipFill>
        <p:spPr bwMode="auto">
          <a:xfrm>
            <a:off x="6659563" y="4797425"/>
            <a:ext cx="2484437" cy="20605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741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412">
                                            <p:txEl>
                                              <p:pRg st="3" end="3"/>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0" presetClass="exit" presetSubtype="0" fill="hold" nodeType="clickEffect">
                                  <p:stCondLst>
                                    <p:cond delay="0"/>
                                  </p:stCondLst>
                                  <p:childTnLst>
                                    <p:animEffect transition="out" filter="fade">
                                      <p:cBhvr>
                                        <p:cTn id="12" dur="2000"/>
                                        <p:tgtEl>
                                          <p:spTgt spid="17414"/>
                                        </p:tgtEl>
                                      </p:cBhvr>
                                    </p:animEffect>
                                    <p:set>
                                      <p:cBhvr>
                                        <p:cTn id="13" dur="1" fill="hold">
                                          <p:stCondLst>
                                            <p:cond delay="1999"/>
                                          </p:stCondLst>
                                        </p:cTn>
                                        <p:tgtEl>
                                          <p:spTgt spid="17414"/>
                                        </p:tgtEl>
                                        <p:attrNameLst>
                                          <p:attrName>style.visibility</p:attrName>
                                        </p:attrNameLst>
                                      </p:cBhvr>
                                      <p:to>
                                        <p:strVal val="hidden"/>
                                      </p:to>
                                    </p:set>
                                  </p:childTnLst>
                                </p:cTn>
                              </p:par>
                              <p:par>
                                <p:cTn id="14" presetID="1" presetClass="entr" presetSubtype="0" fill="hold" nodeType="withEffect">
                                  <p:stCondLst>
                                    <p:cond delay="0"/>
                                  </p:stCondLst>
                                  <p:childTnLst>
                                    <p:set>
                                      <p:cBhvr>
                                        <p:cTn id="15" dur="1" fill="hold">
                                          <p:stCondLst>
                                            <p:cond delay="0"/>
                                          </p:stCondLst>
                                        </p:cTn>
                                        <p:tgtEl>
                                          <p:spTgt spid="17412">
                                            <p:txEl>
                                              <p:pRg st="6" end="6"/>
                                            </p:txEl>
                                          </p:spTgt>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17412">
                                            <p:txEl>
                                              <p:pRg st="8" end="8"/>
                                            </p:txEl>
                                          </p:spTgt>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741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ext Box 4"/>
          <p:cNvSpPr txBox="1">
            <a:spLocks noChangeArrowheads="1"/>
          </p:cNvSpPr>
          <p:nvPr/>
        </p:nvSpPr>
        <p:spPr bwMode="auto">
          <a:xfrm>
            <a:off x="250825" y="260350"/>
            <a:ext cx="8497888" cy="2835275"/>
          </a:xfrm>
          <a:prstGeom prst="rect">
            <a:avLst/>
          </a:prstGeom>
          <a:noFill/>
          <a:ln w="9525">
            <a:noFill/>
            <a:miter lim="800000"/>
            <a:headEnd/>
            <a:tailEnd/>
          </a:ln>
        </p:spPr>
        <p:txBody>
          <a:bodyPr>
            <a:spAutoFit/>
          </a:bodyPr>
          <a:lstStyle/>
          <a:p>
            <a:r>
              <a:rPr lang="en-GB" altLang="en-US" sz="2000" u="sng"/>
              <a:t>Style - Juxtaposition</a:t>
            </a:r>
          </a:p>
          <a:p>
            <a:endParaRPr lang="en-GB" altLang="en-US" sz="2000"/>
          </a:p>
          <a:p>
            <a:endParaRPr lang="en-GB" altLang="en-US" sz="2000"/>
          </a:p>
          <a:p>
            <a:pPr algn="just"/>
            <a:r>
              <a:rPr lang="en-GB" altLang="en-US" sz="2000">
                <a:solidFill>
                  <a:srgbClr val="0000CC"/>
                </a:solidFill>
              </a:rPr>
              <a:t>‘I Stanley knife my way out and open the door.  My Da and Uncle are sitting there smiling.’ </a:t>
            </a:r>
            <a:r>
              <a:rPr lang="en-GB" altLang="en-US" sz="2000"/>
              <a:t> - they are happy that Niall is following their path – happy at his violence on Protestants’ possessions – propagating violence in a young impressionable child.  Child is already embroiled in violence.</a:t>
            </a:r>
          </a:p>
          <a:p>
            <a:pPr algn="just"/>
            <a:endParaRPr lang="en-GB" altLang="en-US" sz="2000"/>
          </a:p>
          <a:p>
            <a:pPr algn="just"/>
            <a:endParaRPr lang="en-GB" altLang="en-US" sz="200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ext Box 4"/>
          <p:cNvSpPr txBox="1">
            <a:spLocks noChangeArrowheads="1"/>
          </p:cNvSpPr>
          <p:nvPr/>
        </p:nvSpPr>
        <p:spPr bwMode="auto">
          <a:xfrm>
            <a:off x="323850" y="0"/>
            <a:ext cx="8820150" cy="4968875"/>
          </a:xfrm>
          <a:prstGeom prst="rect">
            <a:avLst/>
          </a:prstGeom>
          <a:noFill/>
          <a:ln w="9525">
            <a:noFill/>
            <a:miter lim="800000"/>
            <a:headEnd/>
            <a:tailEnd/>
          </a:ln>
        </p:spPr>
        <p:txBody>
          <a:bodyPr>
            <a:spAutoFit/>
          </a:bodyPr>
          <a:lstStyle/>
          <a:p>
            <a:r>
              <a:rPr lang="en-GB" altLang="en-US" sz="2000" u="sng"/>
              <a:t>Style - Onomatopoeia – connotations with violence</a:t>
            </a:r>
          </a:p>
          <a:p>
            <a:endParaRPr lang="en-GB" altLang="en-US" sz="2000"/>
          </a:p>
          <a:p>
            <a:r>
              <a:rPr lang="en-GB" altLang="en-US" sz="2000"/>
              <a:t>Fixated on sounds – nervous he will be caught – suggests he is fixated on the violence etc.</a:t>
            </a:r>
          </a:p>
          <a:p>
            <a:endParaRPr lang="en-GB" altLang="en-US" sz="2000"/>
          </a:p>
          <a:p>
            <a:pPr>
              <a:buFontTx/>
              <a:buChar char="•"/>
            </a:pPr>
            <a:r>
              <a:rPr lang="en-GB" altLang="en-US" sz="2000"/>
              <a:t>‘tickety sound’ – bomb etc.</a:t>
            </a:r>
          </a:p>
          <a:p>
            <a:pPr>
              <a:buFontTx/>
              <a:buChar char="•"/>
            </a:pPr>
            <a:r>
              <a:rPr lang="en-GB" altLang="en-US" sz="2000"/>
              <a:t>‘clicks’</a:t>
            </a:r>
          </a:p>
          <a:p>
            <a:pPr>
              <a:buFontTx/>
              <a:buChar char="•"/>
            </a:pPr>
            <a:r>
              <a:rPr lang="en-GB" altLang="en-US" sz="2000"/>
              <a:t>‘roaring’</a:t>
            </a:r>
          </a:p>
          <a:p>
            <a:endParaRPr lang="en-GB" altLang="en-US" sz="2000"/>
          </a:p>
          <a:p>
            <a:r>
              <a:rPr lang="en-GB" altLang="en-US" sz="2000">
                <a:solidFill>
                  <a:srgbClr val="FF0000"/>
                </a:solidFill>
              </a:rPr>
              <a:t>Symbolises</a:t>
            </a:r>
            <a:r>
              <a:rPr lang="en-GB" altLang="en-US" sz="2000"/>
              <a:t> the violence/aggression going on around him in the city – the conflict </a:t>
            </a:r>
            <a:r>
              <a:rPr lang="en-GB" altLang="en-US" sz="2000">
                <a:solidFill>
                  <a:srgbClr val="FF00FF"/>
                </a:solidFill>
              </a:rPr>
              <a:t>– there is no chance of his escaping – impacts on every day life compare with ‘F&amp;S’.  Suggests how this child has been forced in to a setting of violence and aggression which he cannot possibly break free of.  In ‘F+S’ the son is also trapped in this world due to his feelings of loneliness/ frustration/  bitterness at home, but he does make the choice to become embroiled in this world, whereas Niall is innocent.</a:t>
            </a:r>
          </a:p>
        </p:txBody>
      </p:sp>
      <p:pic>
        <p:nvPicPr>
          <p:cNvPr id="31746" name="Picture 6" descr="omagh-bombing"/>
          <p:cNvPicPr>
            <a:picLocks noChangeAspect="1" noChangeArrowheads="1"/>
          </p:cNvPicPr>
          <p:nvPr/>
        </p:nvPicPr>
        <p:blipFill>
          <a:blip r:embed="rId2"/>
          <a:srcRect/>
          <a:stretch>
            <a:fillRect/>
          </a:stretch>
        </p:blipFill>
        <p:spPr bwMode="auto">
          <a:xfrm>
            <a:off x="5978525" y="5300663"/>
            <a:ext cx="3165475" cy="15573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ext Box 4"/>
          <p:cNvSpPr txBox="1">
            <a:spLocks noChangeArrowheads="1"/>
          </p:cNvSpPr>
          <p:nvPr/>
        </p:nvSpPr>
        <p:spPr bwMode="auto">
          <a:xfrm>
            <a:off x="395288" y="333375"/>
            <a:ext cx="8208962" cy="3444875"/>
          </a:xfrm>
          <a:prstGeom prst="rect">
            <a:avLst/>
          </a:prstGeom>
          <a:noFill/>
          <a:ln w="9525">
            <a:noFill/>
            <a:miter lim="800000"/>
            <a:headEnd/>
            <a:tailEnd/>
          </a:ln>
        </p:spPr>
        <p:txBody>
          <a:bodyPr>
            <a:spAutoFit/>
          </a:bodyPr>
          <a:lstStyle/>
          <a:p>
            <a:r>
              <a:rPr lang="en-GB" altLang="en-US" sz="2000" u="sng"/>
              <a:t>Themes</a:t>
            </a:r>
          </a:p>
          <a:p>
            <a:endParaRPr lang="en-GB" altLang="en-US" sz="2000"/>
          </a:p>
          <a:p>
            <a:pPr>
              <a:buFontTx/>
              <a:buChar char="•"/>
            </a:pPr>
            <a:r>
              <a:rPr lang="en-GB" altLang="en-US" sz="2000"/>
              <a:t>Destructive nature of conflict</a:t>
            </a:r>
          </a:p>
          <a:p>
            <a:endParaRPr lang="en-GB" altLang="en-US" sz="2000"/>
          </a:p>
          <a:p>
            <a:pPr>
              <a:buFontTx/>
              <a:buChar char="•"/>
            </a:pPr>
            <a:r>
              <a:rPr lang="en-GB" altLang="en-US" sz="2000"/>
              <a:t>Complex nature of relationships</a:t>
            </a:r>
          </a:p>
          <a:p>
            <a:endParaRPr lang="en-GB" altLang="en-US" sz="2000"/>
          </a:p>
          <a:p>
            <a:pPr>
              <a:buFontTx/>
              <a:buChar char="•"/>
            </a:pPr>
            <a:r>
              <a:rPr lang="en-GB" altLang="en-US" sz="2000"/>
              <a:t>Corruption/loss of innocence</a:t>
            </a:r>
          </a:p>
          <a:p>
            <a:endParaRPr lang="en-GB" altLang="en-US" sz="2000"/>
          </a:p>
          <a:p>
            <a:pPr>
              <a:buFontTx/>
              <a:buChar char="•"/>
            </a:pPr>
            <a:r>
              <a:rPr lang="en-GB" altLang="en-US" sz="2000"/>
              <a:t>Consequences of intolerance/prejudice</a:t>
            </a:r>
          </a:p>
          <a:p>
            <a:pPr>
              <a:buFontTx/>
              <a:buChar char="•"/>
            </a:pPr>
            <a:endParaRPr lang="en-GB" altLang="en-US" sz="2000"/>
          </a:p>
          <a:p>
            <a:endParaRPr lang="en-GB" altLang="en-US" sz="200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extBox 1"/>
          <p:cNvSpPr txBox="1">
            <a:spLocks noChangeArrowheads="1"/>
          </p:cNvSpPr>
          <p:nvPr/>
        </p:nvSpPr>
        <p:spPr bwMode="auto">
          <a:xfrm>
            <a:off x="323850" y="333375"/>
            <a:ext cx="8496300" cy="2492375"/>
          </a:xfrm>
          <a:prstGeom prst="rect">
            <a:avLst/>
          </a:prstGeom>
          <a:noFill/>
          <a:ln w="9525">
            <a:noFill/>
            <a:miter lim="800000"/>
            <a:headEnd/>
            <a:tailEnd/>
          </a:ln>
        </p:spPr>
        <p:txBody>
          <a:bodyPr>
            <a:spAutoFit/>
          </a:bodyPr>
          <a:lstStyle/>
          <a:p>
            <a:pPr algn="ctr"/>
            <a:r>
              <a:rPr lang="en-GB" altLang="en-US" sz="2400" u="sng"/>
              <a:t>Father/son relationship comparison between ‘Father and Son’ and ‘Trojan Sofa.’</a:t>
            </a:r>
          </a:p>
          <a:p>
            <a:pPr algn="ctr"/>
            <a:endParaRPr lang="en-GB" altLang="en-US" sz="2000"/>
          </a:p>
          <a:p>
            <a:pPr algn="just"/>
            <a:r>
              <a:rPr lang="en-GB" altLang="en-US" sz="2000"/>
              <a:t>Ensure you focus on the character/personalities of the two fathers and how they interact with their sons.</a:t>
            </a:r>
          </a:p>
          <a:p>
            <a:endParaRPr lang="en-GB" altLang="en-US" sz="2400" u="sng"/>
          </a:p>
          <a:p>
            <a:r>
              <a:rPr lang="en-GB" altLang="en-US" sz="2400" u="sng"/>
              <a:t> </a:t>
            </a:r>
          </a:p>
        </p:txBody>
      </p:sp>
      <p:graphicFrame>
        <p:nvGraphicFramePr>
          <p:cNvPr id="3" name="Table 2"/>
          <p:cNvGraphicFramePr>
            <a:graphicFrameLocks noGrp="1"/>
          </p:cNvGraphicFramePr>
          <p:nvPr/>
        </p:nvGraphicFramePr>
        <p:xfrm>
          <a:off x="468313" y="2349500"/>
          <a:ext cx="8136904" cy="4097338"/>
        </p:xfrm>
        <a:graphic>
          <a:graphicData uri="http://schemas.openxmlformats.org/drawingml/2006/table">
            <a:tbl>
              <a:tblPr/>
              <a:tblGrid>
                <a:gridCol w="4068453"/>
                <a:gridCol w="4068451"/>
              </a:tblGrid>
              <a:tr h="457200">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000" b="1" i="0" u="none" strike="noStrike" cap="none" normalizeH="0" baseline="0" dirty="0" smtClean="0">
                          <a:ln>
                            <a:noFill/>
                          </a:ln>
                          <a:solidFill>
                            <a:srgbClr val="0000CC"/>
                          </a:solidFill>
                          <a:effectLst/>
                          <a:latin typeface="Arial" charset="0"/>
                        </a:rPr>
                        <a:t>Areas of agreement</a:t>
                      </a:r>
                    </a:p>
                  </a:txBody>
                  <a:tcPr marL="91436" marR="91436"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000" b="1" i="0" u="none" strike="noStrike" cap="none" normalizeH="0" baseline="0" dirty="0" smtClean="0">
                          <a:ln>
                            <a:noFill/>
                          </a:ln>
                          <a:solidFill>
                            <a:srgbClr val="0000CC"/>
                          </a:solidFill>
                          <a:effectLst/>
                          <a:latin typeface="Arial" charset="0"/>
                        </a:rPr>
                        <a:t>Areas of disagreement</a:t>
                      </a:r>
                    </a:p>
                  </a:txBody>
                  <a:tcPr marL="91436" marR="91436"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640138">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000" b="0" i="0" u="none" strike="noStrike" cap="none" normalizeH="0" baseline="0" dirty="0" smtClean="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000" b="0" i="0" u="none" strike="noStrike" cap="none" normalizeH="0" baseline="0" dirty="0" smtClean="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000" b="0" i="0" u="none" strike="noStrike" cap="none" normalizeH="0" baseline="0" dirty="0" smtClean="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000" b="0" i="0" u="none" strike="noStrike" cap="none" normalizeH="0" baseline="0" dirty="0" smtClean="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000" b="0" i="0" u="none" strike="noStrike" cap="none" normalizeH="0" baseline="0" dirty="0" smtClean="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000" b="0" i="0" u="none" strike="noStrike" cap="none" normalizeH="0" baseline="0" dirty="0" smtClean="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000" b="0" i="0" u="none" strike="noStrike" cap="none" normalizeH="0" baseline="0" dirty="0" smtClean="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000" b="0" i="0" u="none" strike="noStrike" cap="none" normalizeH="0" baseline="0" dirty="0" smtClean="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000" b="0" i="0" u="none" strike="noStrike" cap="none" normalizeH="0" baseline="0" dirty="0" smtClean="0">
                        <a:ln>
                          <a:noFill/>
                        </a:ln>
                        <a:solidFill>
                          <a:srgbClr val="000000"/>
                        </a:solidFill>
                        <a:effectLst/>
                        <a:latin typeface="Arial" charset="0"/>
                      </a:endParaRPr>
                    </a:p>
                  </a:txBody>
                  <a:tcPr marL="91436" marR="91436"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000" b="0" i="0" u="none" strike="noStrike" cap="none" normalizeH="0" baseline="0" dirty="0" smtClean="0">
                        <a:ln>
                          <a:noFill/>
                        </a:ln>
                        <a:solidFill>
                          <a:srgbClr val="000000"/>
                        </a:solidFill>
                        <a:effectLst/>
                        <a:latin typeface="Arial" charset="0"/>
                      </a:endParaRPr>
                    </a:p>
                  </a:txBody>
                  <a:tcPr marL="91436" marR="91436"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Box 4"/>
          <p:cNvSpPr txBox="1">
            <a:spLocks noChangeArrowheads="1"/>
          </p:cNvSpPr>
          <p:nvPr/>
        </p:nvSpPr>
        <p:spPr bwMode="auto">
          <a:xfrm>
            <a:off x="0" y="260350"/>
            <a:ext cx="8964613" cy="6035675"/>
          </a:xfrm>
          <a:prstGeom prst="rect">
            <a:avLst/>
          </a:prstGeom>
          <a:noFill/>
          <a:ln w="9525">
            <a:noFill/>
            <a:miter lim="800000"/>
            <a:headEnd/>
            <a:tailEnd/>
          </a:ln>
        </p:spPr>
        <p:txBody>
          <a:bodyPr>
            <a:spAutoFit/>
          </a:bodyPr>
          <a:lstStyle/>
          <a:p>
            <a:pPr>
              <a:spcBef>
                <a:spcPct val="50000"/>
              </a:spcBef>
            </a:pPr>
            <a:r>
              <a:rPr lang="en-GB" altLang="en-US" sz="2000" u="sng"/>
              <a:t>Background</a:t>
            </a:r>
          </a:p>
          <a:p>
            <a:pPr>
              <a:spcBef>
                <a:spcPct val="50000"/>
              </a:spcBef>
            </a:pPr>
            <a:endParaRPr lang="en-GB" altLang="en-US" sz="2000" u="sng"/>
          </a:p>
          <a:p>
            <a:pPr>
              <a:spcBef>
                <a:spcPct val="50000"/>
              </a:spcBef>
            </a:pPr>
            <a:r>
              <a:rPr lang="en-GB" altLang="en-US" sz="2000" u="sng"/>
              <a:t>From an interview with MacLaverty:</a:t>
            </a:r>
          </a:p>
          <a:p>
            <a:pPr>
              <a:spcBef>
                <a:spcPct val="50000"/>
              </a:spcBef>
            </a:pPr>
            <a:endParaRPr lang="en-GB" altLang="en-US" sz="2000" u="sng"/>
          </a:p>
          <a:p>
            <a:r>
              <a:rPr lang="en-GB" altLang="en-US" sz="2000" b="1"/>
              <a:t>In the story ‘The Trojan Sofa', although there isn't a death, there's a theme which seems to underscore the collection, namely the idea of characters hiding from each other or themselves. Would you agree?</a:t>
            </a:r>
            <a:r>
              <a:rPr lang="en-GB" altLang="en-US" sz="2000"/>
              <a:t/>
            </a:r>
            <a:br>
              <a:rPr lang="en-GB" altLang="en-US" sz="2000"/>
            </a:br>
            <a:r>
              <a:rPr lang="en-GB" altLang="en-US" sz="2000"/>
              <a:t/>
            </a:r>
            <a:br>
              <a:rPr lang="en-GB" altLang="en-US" sz="2000"/>
            </a:br>
            <a:endParaRPr lang="en-GB" altLang="en-US" sz="2000"/>
          </a:p>
          <a:p>
            <a:pPr algn="just"/>
            <a:r>
              <a:rPr lang="en-GB" altLang="en-US" sz="2000"/>
              <a:t>‘The Trojan Sofa' is about a boy who is abused. The father uses him to help rob places. I suppose the story came from Trieste in Italy. My wife and I were there for the James Joyce Summer School and we were given a flat for a couple of days. This woman was showing us around and she said it was hardly worth showing us the keys as they'd rob us anyway. She told us this story about someone who was put inside a piece of furniture which was then sold as an antique with someone hiding inside. I tucked it away in my mind and thought, that's a good story. And then, when some people robbed banks in Belfast of millions of pounds, I thought, well, that'll fit together nicely.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ext Box 4"/>
          <p:cNvSpPr txBox="1">
            <a:spLocks noChangeArrowheads="1"/>
          </p:cNvSpPr>
          <p:nvPr/>
        </p:nvSpPr>
        <p:spPr bwMode="auto">
          <a:xfrm>
            <a:off x="395288" y="404813"/>
            <a:ext cx="8497887" cy="2862322"/>
          </a:xfrm>
          <a:prstGeom prst="rect">
            <a:avLst/>
          </a:prstGeom>
          <a:noFill/>
          <a:ln w="9525">
            <a:noFill/>
            <a:miter lim="800000"/>
            <a:headEnd/>
            <a:tailEnd/>
          </a:ln>
        </p:spPr>
        <p:txBody>
          <a:bodyPr>
            <a:spAutoFit/>
          </a:bodyPr>
          <a:lstStyle/>
          <a:p>
            <a:pPr algn="just"/>
            <a:r>
              <a:rPr lang="en-GB" altLang="en-US" sz="2000" dirty="0"/>
              <a:t>Consider the key relationship conveyed by </a:t>
            </a:r>
            <a:r>
              <a:rPr lang="en-GB" altLang="en-US" sz="2000" dirty="0" err="1"/>
              <a:t>MacLaverty</a:t>
            </a:r>
            <a:r>
              <a:rPr lang="en-GB" altLang="en-US" sz="2000" dirty="0"/>
              <a:t> in both ‘Father and Son’ and ‘Trojan Sofa’.  Identify key areas on which they disagree </a:t>
            </a:r>
            <a:r>
              <a:rPr lang="en-GB" altLang="en-US" sz="2000" b="1" dirty="0"/>
              <a:t>and/or</a:t>
            </a:r>
            <a:r>
              <a:rPr lang="en-GB" altLang="en-US" sz="2000" dirty="0"/>
              <a:t> agree. </a:t>
            </a:r>
          </a:p>
          <a:p>
            <a:pPr algn="just"/>
            <a:endParaRPr lang="en-GB" altLang="en-US" sz="2000" dirty="0"/>
          </a:p>
          <a:p>
            <a:pPr algn="just"/>
            <a:r>
              <a:rPr lang="en-GB" altLang="en-US" sz="2000" dirty="0"/>
              <a:t>You should support the points you make by referring to important ideas in the passages. 	</a:t>
            </a:r>
          </a:p>
          <a:p>
            <a:pPr algn="just"/>
            <a:endParaRPr lang="en-GB" altLang="en-US" sz="2000" dirty="0"/>
          </a:p>
          <a:p>
            <a:pPr algn="just"/>
            <a:r>
              <a:rPr lang="en-GB" altLang="en-US" sz="2000" dirty="0"/>
              <a:t>You may answer this question in continuous prose or in a series of developed bullet points. 	 </a:t>
            </a:r>
            <a:r>
              <a:rPr lang="en-GB" altLang="en-US" sz="2000" dirty="0" smtClean="0"/>
              <a:t>					           5</a:t>
            </a:r>
            <a:endParaRPr lang="en-GB" altLang="en-US" sz="2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extBox 1"/>
          <p:cNvSpPr txBox="1">
            <a:spLocks noChangeArrowheads="1"/>
          </p:cNvSpPr>
          <p:nvPr/>
        </p:nvSpPr>
        <p:spPr bwMode="auto">
          <a:xfrm>
            <a:off x="611188" y="549275"/>
            <a:ext cx="7993062" cy="3170099"/>
          </a:xfrm>
          <a:prstGeom prst="rect">
            <a:avLst/>
          </a:prstGeom>
          <a:noFill/>
          <a:ln w="9525">
            <a:noFill/>
            <a:miter lim="800000"/>
            <a:headEnd/>
            <a:tailEnd/>
          </a:ln>
        </p:spPr>
        <p:txBody>
          <a:bodyPr>
            <a:spAutoFit/>
          </a:bodyPr>
          <a:lstStyle/>
          <a:p>
            <a:pPr algn="just"/>
            <a:r>
              <a:rPr lang="en-GB" altLang="en-US" sz="2000" u="sng" dirty="0"/>
              <a:t>Questions on both passages</a:t>
            </a:r>
          </a:p>
          <a:p>
            <a:pPr algn="just"/>
            <a:endParaRPr lang="en-GB" altLang="en-US" sz="2000" dirty="0"/>
          </a:p>
          <a:p>
            <a:pPr algn="just"/>
            <a:r>
              <a:rPr lang="en-GB" altLang="en-US" sz="2000" dirty="0"/>
              <a:t>Consider the relationships between the father and sons in the two stories ‘Father and Son’ and The Trojan Sofa.’</a:t>
            </a:r>
          </a:p>
          <a:p>
            <a:pPr algn="just"/>
            <a:endParaRPr lang="en-GB" altLang="en-US" sz="2000" dirty="0"/>
          </a:p>
          <a:p>
            <a:pPr algn="just"/>
            <a:r>
              <a:rPr lang="en-GB" altLang="en-US" sz="2000" dirty="0"/>
              <a:t>Identify key areas of agreement </a:t>
            </a:r>
            <a:r>
              <a:rPr lang="en-GB" altLang="en-US" sz="2000" b="1" dirty="0"/>
              <a:t>and/or</a:t>
            </a:r>
            <a:r>
              <a:rPr lang="en-GB" altLang="en-US" sz="2000" dirty="0"/>
              <a:t> disagreement in their relationships etc. You should support your answer by referring to important ideas in the passage.							</a:t>
            </a:r>
          </a:p>
          <a:p>
            <a:pPr algn="just"/>
            <a:r>
              <a:rPr lang="en-GB" altLang="en-US" sz="2000" dirty="0"/>
              <a:t>							</a:t>
            </a:r>
            <a:r>
              <a:rPr lang="en-GB" altLang="en-US" sz="2000" dirty="0" smtClean="0"/>
              <a:t>	   5</a:t>
            </a:r>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43608" y="764704"/>
            <a:ext cx="7200800" cy="4154984"/>
          </a:xfrm>
          <a:prstGeom prst="rect">
            <a:avLst/>
          </a:prstGeom>
          <a:noFill/>
        </p:spPr>
        <p:txBody>
          <a:bodyPr wrap="square" rtlCol="0">
            <a:spAutoFit/>
          </a:bodyPr>
          <a:lstStyle/>
          <a:p>
            <a:pPr algn="ctr"/>
            <a:r>
              <a:rPr lang="en-GB" sz="4400" dirty="0" smtClean="0"/>
              <a:t>Marking criteria for 5 mark comparative Reading for U, A and E question.</a:t>
            </a:r>
          </a:p>
          <a:p>
            <a:pPr algn="ctr"/>
            <a:endParaRPr lang="en-GB" sz="4400" dirty="0"/>
          </a:p>
          <a:p>
            <a:pPr algn="ctr"/>
            <a:r>
              <a:rPr lang="en-GB" sz="4400" dirty="0" smtClean="0"/>
              <a:t>Practice using ‘F&amp;S’ and ‘TS’</a:t>
            </a:r>
            <a:endParaRPr lang="en-GB" sz="4400" dirty="0"/>
          </a:p>
        </p:txBody>
      </p:sp>
    </p:spTree>
    <p:extLst>
      <p:ext uri="{BB962C8B-B14F-4D97-AF65-F5344CB8AC3E}">
        <p14:creationId xmlns:p14="http://schemas.microsoft.com/office/powerpoint/2010/main" val="13173891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188640"/>
            <a:ext cx="8352928" cy="6555641"/>
          </a:xfrm>
          <a:prstGeom prst="rect">
            <a:avLst/>
          </a:prstGeom>
          <a:noFill/>
        </p:spPr>
        <p:txBody>
          <a:bodyPr wrap="square" rtlCol="0">
            <a:spAutoFit/>
          </a:bodyPr>
          <a:lstStyle/>
          <a:p>
            <a:r>
              <a:rPr lang="en-GB" sz="2400" dirty="0"/>
              <a:t>The following guidelines should be used: </a:t>
            </a:r>
            <a:endParaRPr lang="en-GB" sz="2400" dirty="0" smtClean="0"/>
          </a:p>
          <a:p>
            <a:endParaRPr lang="en-GB" sz="2400" dirty="0"/>
          </a:p>
          <a:p>
            <a:pPr marL="342900" indent="-342900" algn="just">
              <a:buFont typeface="Arial" panose="020B0604020202020204" pitchFamily="34" charset="0"/>
              <a:buChar char="•"/>
            </a:pPr>
            <a:r>
              <a:rPr lang="en-GB" sz="2400" dirty="0"/>
              <a:t>Five marks — </a:t>
            </a:r>
            <a:r>
              <a:rPr lang="en-GB" sz="2400" dirty="0">
                <a:solidFill>
                  <a:srgbClr val="FF0000"/>
                </a:solidFill>
              </a:rPr>
              <a:t>identification</a:t>
            </a:r>
            <a:r>
              <a:rPr lang="en-GB" sz="2400" dirty="0"/>
              <a:t> of </a:t>
            </a:r>
            <a:r>
              <a:rPr lang="en-GB" sz="2400" dirty="0">
                <a:solidFill>
                  <a:srgbClr val="FF0000"/>
                </a:solidFill>
              </a:rPr>
              <a:t>three</a:t>
            </a:r>
            <a:r>
              <a:rPr lang="en-GB" sz="2400" dirty="0"/>
              <a:t> key areas of agreement with </a:t>
            </a:r>
            <a:r>
              <a:rPr lang="en-GB" sz="2400" dirty="0">
                <a:solidFill>
                  <a:srgbClr val="FF0000"/>
                </a:solidFill>
              </a:rPr>
              <a:t>detailed/insightfu</a:t>
            </a:r>
            <a:r>
              <a:rPr lang="en-GB" sz="2400" dirty="0"/>
              <a:t>l use of </a:t>
            </a:r>
            <a:r>
              <a:rPr lang="en-GB" sz="2400" dirty="0">
                <a:solidFill>
                  <a:srgbClr val="FF0000"/>
                </a:solidFill>
              </a:rPr>
              <a:t>supporting</a:t>
            </a:r>
            <a:r>
              <a:rPr lang="en-GB" sz="2400" dirty="0"/>
              <a:t> evidence </a:t>
            </a:r>
            <a:endParaRPr lang="en-GB" sz="2400" dirty="0" smtClean="0"/>
          </a:p>
          <a:p>
            <a:pPr algn="just"/>
            <a:endParaRPr lang="en-GB" sz="1400" dirty="0"/>
          </a:p>
          <a:p>
            <a:pPr marL="342900" indent="-342900" algn="just">
              <a:buFont typeface="Arial" panose="020B0604020202020204" pitchFamily="34" charset="0"/>
              <a:buChar char="•"/>
            </a:pPr>
            <a:r>
              <a:rPr lang="en-GB" sz="2400" dirty="0"/>
              <a:t>Four marks — </a:t>
            </a:r>
            <a:r>
              <a:rPr lang="en-GB" sz="2400" dirty="0">
                <a:solidFill>
                  <a:srgbClr val="FF0000"/>
                </a:solidFill>
              </a:rPr>
              <a:t>identification</a:t>
            </a:r>
            <a:r>
              <a:rPr lang="en-GB" sz="2400" dirty="0"/>
              <a:t> of </a:t>
            </a:r>
            <a:r>
              <a:rPr lang="en-GB" sz="2400" dirty="0">
                <a:solidFill>
                  <a:srgbClr val="FF0000"/>
                </a:solidFill>
              </a:rPr>
              <a:t>three</a:t>
            </a:r>
            <a:r>
              <a:rPr lang="en-GB" sz="2400" dirty="0"/>
              <a:t> key areas of agreement with </a:t>
            </a:r>
            <a:r>
              <a:rPr lang="en-GB" sz="2400" dirty="0">
                <a:solidFill>
                  <a:srgbClr val="FF0000"/>
                </a:solidFill>
              </a:rPr>
              <a:t>appropriate</a:t>
            </a:r>
            <a:r>
              <a:rPr lang="en-GB" sz="2400" dirty="0"/>
              <a:t> use of supporting evidence </a:t>
            </a:r>
            <a:endParaRPr lang="en-GB" sz="2400" dirty="0" smtClean="0"/>
          </a:p>
          <a:p>
            <a:pPr algn="just"/>
            <a:endParaRPr lang="en-GB" sz="1400" dirty="0"/>
          </a:p>
          <a:p>
            <a:pPr marL="342900" indent="-342900" algn="just">
              <a:buFont typeface="Arial" panose="020B0604020202020204" pitchFamily="34" charset="0"/>
              <a:buChar char="•"/>
            </a:pPr>
            <a:r>
              <a:rPr lang="en-GB" sz="2400" dirty="0"/>
              <a:t>Three marks — </a:t>
            </a:r>
            <a:r>
              <a:rPr lang="en-GB" sz="2400" dirty="0">
                <a:solidFill>
                  <a:srgbClr val="FF0000"/>
                </a:solidFill>
              </a:rPr>
              <a:t>identification</a:t>
            </a:r>
            <a:r>
              <a:rPr lang="en-GB" sz="2400" dirty="0"/>
              <a:t> of </a:t>
            </a:r>
            <a:r>
              <a:rPr lang="en-GB" sz="2400" dirty="0">
                <a:solidFill>
                  <a:srgbClr val="FF0000"/>
                </a:solidFill>
              </a:rPr>
              <a:t>three</a:t>
            </a:r>
            <a:r>
              <a:rPr lang="en-GB" sz="2400" dirty="0"/>
              <a:t> key areas of agreement </a:t>
            </a:r>
            <a:endParaRPr lang="en-GB" sz="2400" dirty="0" smtClean="0"/>
          </a:p>
          <a:p>
            <a:pPr marL="342900" indent="-342900" algn="just">
              <a:buFont typeface="Arial" panose="020B0604020202020204" pitchFamily="34" charset="0"/>
              <a:buChar char="•"/>
            </a:pPr>
            <a:endParaRPr lang="en-GB" sz="1400" dirty="0"/>
          </a:p>
          <a:p>
            <a:pPr marL="342900" indent="-342900" algn="just">
              <a:buFont typeface="Arial" panose="020B0604020202020204" pitchFamily="34" charset="0"/>
              <a:buChar char="•"/>
            </a:pPr>
            <a:r>
              <a:rPr lang="en-GB" sz="2400" dirty="0"/>
              <a:t>Two marks — </a:t>
            </a:r>
            <a:r>
              <a:rPr lang="en-GB" sz="2400" dirty="0">
                <a:solidFill>
                  <a:srgbClr val="FF0000"/>
                </a:solidFill>
              </a:rPr>
              <a:t>identification</a:t>
            </a:r>
            <a:r>
              <a:rPr lang="en-GB" sz="2400" dirty="0"/>
              <a:t> of </a:t>
            </a:r>
            <a:r>
              <a:rPr lang="en-GB" sz="2400" dirty="0">
                <a:solidFill>
                  <a:srgbClr val="FF0000"/>
                </a:solidFill>
              </a:rPr>
              <a:t>two</a:t>
            </a:r>
            <a:r>
              <a:rPr lang="en-GB" sz="2400" dirty="0"/>
              <a:t> key areas of agreement </a:t>
            </a:r>
            <a:endParaRPr lang="en-GB" sz="2400" dirty="0" smtClean="0"/>
          </a:p>
          <a:p>
            <a:pPr marL="342900" indent="-342900" algn="just">
              <a:buFont typeface="Arial" panose="020B0604020202020204" pitchFamily="34" charset="0"/>
              <a:buChar char="•"/>
            </a:pPr>
            <a:endParaRPr lang="en-GB" sz="2400" dirty="0"/>
          </a:p>
          <a:p>
            <a:pPr marL="342900" indent="-342900" algn="just">
              <a:buFont typeface="Arial" panose="020B0604020202020204" pitchFamily="34" charset="0"/>
              <a:buChar char="•"/>
            </a:pPr>
            <a:r>
              <a:rPr lang="en-GB" sz="2400" dirty="0"/>
              <a:t>One mark — </a:t>
            </a:r>
            <a:r>
              <a:rPr lang="en-GB" sz="2400" dirty="0">
                <a:solidFill>
                  <a:srgbClr val="FF0000"/>
                </a:solidFill>
              </a:rPr>
              <a:t>identification</a:t>
            </a:r>
            <a:r>
              <a:rPr lang="en-GB" sz="2400" dirty="0"/>
              <a:t> of </a:t>
            </a:r>
            <a:r>
              <a:rPr lang="en-GB" sz="2400" dirty="0">
                <a:solidFill>
                  <a:srgbClr val="FF0000"/>
                </a:solidFill>
              </a:rPr>
              <a:t>one </a:t>
            </a:r>
            <a:r>
              <a:rPr lang="en-GB" sz="2400" dirty="0"/>
              <a:t>key area of </a:t>
            </a:r>
            <a:r>
              <a:rPr lang="en-GB" sz="2400" dirty="0" smtClean="0"/>
              <a:t>agreement</a:t>
            </a:r>
          </a:p>
          <a:p>
            <a:pPr marL="342900" indent="-342900" algn="just">
              <a:buFont typeface="Arial" panose="020B0604020202020204" pitchFamily="34" charset="0"/>
              <a:buChar char="•"/>
            </a:pPr>
            <a:endParaRPr lang="en-GB" sz="1400" dirty="0"/>
          </a:p>
          <a:p>
            <a:pPr marL="342900" indent="-342900" algn="just">
              <a:buFont typeface="Arial" panose="020B0604020202020204" pitchFamily="34" charset="0"/>
              <a:buChar char="•"/>
            </a:pPr>
            <a:r>
              <a:rPr lang="en-GB" sz="2400" dirty="0"/>
              <a:t>Zero marks — </a:t>
            </a:r>
            <a:r>
              <a:rPr lang="en-GB" sz="2400" dirty="0">
                <a:solidFill>
                  <a:srgbClr val="FF0000"/>
                </a:solidFill>
              </a:rPr>
              <a:t>failure to identify any </a:t>
            </a:r>
            <a:r>
              <a:rPr lang="en-GB" sz="2400" dirty="0"/>
              <a:t>key area of agreement and/or </a:t>
            </a:r>
            <a:r>
              <a:rPr lang="en-GB" sz="2400" dirty="0">
                <a:solidFill>
                  <a:srgbClr val="FF0000"/>
                </a:solidFill>
              </a:rPr>
              <a:t>misunderstanding of task</a:t>
            </a:r>
            <a:r>
              <a:rPr lang="en-GB" sz="2400" dirty="0"/>
              <a:t> 	</a:t>
            </a:r>
            <a:endParaRPr lang="en-GB" sz="2400" dirty="0" smtClean="0"/>
          </a:p>
        </p:txBody>
      </p:sp>
    </p:spTree>
    <p:extLst>
      <p:ext uri="{BB962C8B-B14F-4D97-AF65-F5344CB8AC3E}">
        <p14:creationId xmlns:p14="http://schemas.microsoft.com/office/powerpoint/2010/main" val="2887077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332656"/>
            <a:ext cx="8064896" cy="5909310"/>
          </a:xfrm>
          <a:prstGeom prst="rect">
            <a:avLst/>
          </a:prstGeom>
          <a:noFill/>
        </p:spPr>
        <p:txBody>
          <a:bodyPr wrap="square" rtlCol="0">
            <a:spAutoFit/>
          </a:bodyPr>
          <a:lstStyle/>
          <a:p>
            <a:pPr algn="just"/>
            <a:r>
              <a:rPr lang="en-GB" sz="2400" b="1" dirty="0"/>
              <a:t>N.B. </a:t>
            </a:r>
            <a:r>
              <a:rPr lang="en-GB" sz="2400" dirty="0"/>
              <a:t>A candidate who identifies </a:t>
            </a:r>
            <a:r>
              <a:rPr lang="en-GB" sz="2400" dirty="0">
                <a:solidFill>
                  <a:srgbClr val="FF0000"/>
                </a:solidFill>
              </a:rPr>
              <a:t>only two </a:t>
            </a:r>
            <a:r>
              <a:rPr lang="en-GB" sz="2400" dirty="0"/>
              <a:t>key areas of agreement may be awarded </a:t>
            </a:r>
            <a:r>
              <a:rPr lang="en-GB" sz="2400" dirty="0">
                <a:solidFill>
                  <a:srgbClr val="FF0000"/>
                </a:solidFill>
              </a:rPr>
              <a:t>a maximum of four marks</a:t>
            </a:r>
            <a:r>
              <a:rPr lang="en-GB" sz="2400" dirty="0"/>
              <a:t>, as follows: </a:t>
            </a:r>
          </a:p>
          <a:p>
            <a:pPr algn="just"/>
            <a:endParaRPr lang="en-GB" sz="2400" dirty="0"/>
          </a:p>
          <a:p>
            <a:pPr algn="just"/>
            <a:r>
              <a:rPr lang="en-GB" sz="2400" dirty="0"/>
              <a:t>• two marks for </a:t>
            </a:r>
            <a:r>
              <a:rPr lang="en-GB" sz="2400" dirty="0">
                <a:solidFill>
                  <a:srgbClr val="FF0000"/>
                </a:solidFill>
              </a:rPr>
              <a:t>identification of two</a:t>
            </a:r>
            <a:r>
              <a:rPr lang="en-GB" sz="2400" dirty="0"/>
              <a:t> key areas of agreement </a:t>
            </a:r>
            <a:endParaRPr lang="en-GB" sz="2400" dirty="0" smtClean="0"/>
          </a:p>
          <a:p>
            <a:pPr algn="just"/>
            <a:endParaRPr lang="en-GB" sz="2400" dirty="0"/>
          </a:p>
          <a:p>
            <a:pPr algn="just"/>
            <a:r>
              <a:rPr lang="en-GB" sz="2400" dirty="0"/>
              <a:t>• a further mark for </a:t>
            </a:r>
            <a:r>
              <a:rPr lang="en-GB" sz="2400" dirty="0">
                <a:solidFill>
                  <a:srgbClr val="FF0000"/>
                </a:solidFill>
              </a:rPr>
              <a:t>appropriate use of supporting evidence </a:t>
            </a:r>
            <a:r>
              <a:rPr lang="en-GB" sz="2400" dirty="0"/>
              <a:t>to a total of three marks </a:t>
            </a:r>
          </a:p>
          <a:p>
            <a:pPr algn="just"/>
            <a:endParaRPr lang="en-GB" sz="2400" dirty="0"/>
          </a:p>
          <a:p>
            <a:pPr algn="just"/>
            <a:r>
              <a:rPr lang="en-GB" sz="2400" dirty="0"/>
              <a:t>OR </a:t>
            </a:r>
          </a:p>
          <a:p>
            <a:pPr algn="just"/>
            <a:endParaRPr lang="en-GB" sz="2400" dirty="0"/>
          </a:p>
          <a:p>
            <a:pPr algn="just"/>
            <a:r>
              <a:rPr lang="en-GB" sz="2400" dirty="0"/>
              <a:t>• a further </a:t>
            </a:r>
            <a:r>
              <a:rPr lang="en-GB" sz="2400" dirty="0">
                <a:solidFill>
                  <a:srgbClr val="FF0000"/>
                </a:solidFill>
              </a:rPr>
              <a:t>two</a:t>
            </a:r>
            <a:r>
              <a:rPr lang="en-GB" sz="2400" dirty="0"/>
              <a:t> marks for </a:t>
            </a:r>
            <a:r>
              <a:rPr lang="en-GB" sz="2400" dirty="0">
                <a:solidFill>
                  <a:srgbClr val="FF0000"/>
                </a:solidFill>
              </a:rPr>
              <a:t>detailed/insightful use of supporting evidence</a:t>
            </a:r>
            <a:r>
              <a:rPr lang="en-GB" sz="2400" dirty="0"/>
              <a:t> to a total of four marks </a:t>
            </a:r>
          </a:p>
          <a:p>
            <a:pPr algn="just"/>
            <a:r>
              <a:rPr lang="en-GB" sz="2400" dirty="0"/>
              <a:t>	</a:t>
            </a:r>
          </a:p>
          <a:p>
            <a:endParaRPr lang="en-GB" dirty="0"/>
          </a:p>
        </p:txBody>
      </p:sp>
    </p:spTree>
    <p:extLst>
      <p:ext uri="{BB962C8B-B14F-4D97-AF65-F5344CB8AC3E}">
        <p14:creationId xmlns:p14="http://schemas.microsoft.com/office/powerpoint/2010/main" val="641139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620688"/>
            <a:ext cx="7704856" cy="5201424"/>
          </a:xfrm>
          <a:prstGeom prst="rect">
            <a:avLst/>
          </a:prstGeom>
        </p:spPr>
        <p:txBody>
          <a:bodyPr wrap="square">
            <a:spAutoFit/>
          </a:bodyPr>
          <a:lstStyle/>
          <a:p>
            <a:pPr algn="just"/>
            <a:r>
              <a:rPr lang="en-GB" sz="2800" dirty="0" smtClean="0"/>
              <a:t>A candidate </a:t>
            </a:r>
            <a:r>
              <a:rPr lang="en-GB" sz="2800" dirty="0"/>
              <a:t>who identifies </a:t>
            </a:r>
            <a:r>
              <a:rPr lang="en-GB" sz="2800" dirty="0">
                <a:solidFill>
                  <a:srgbClr val="FF0000"/>
                </a:solidFill>
              </a:rPr>
              <a:t>only one key area </a:t>
            </a:r>
            <a:r>
              <a:rPr lang="en-GB" sz="2800" dirty="0"/>
              <a:t>of agreement may be awarded a </a:t>
            </a:r>
            <a:r>
              <a:rPr lang="en-GB" sz="2800" dirty="0">
                <a:solidFill>
                  <a:srgbClr val="FF0000"/>
                </a:solidFill>
              </a:rPr>
              <a:t>maximum of two marks</a:t>
            </a:r>
            <a:r>
              <a:rPr lang="en-GB" sz="2800" dirty="0"/>
              <a:t>, as follows: </a:t>
            </a:r>
          </a:p>
          <a:p>
            <a:pPr algn="just"/>
            <a:endParaRPr lang="en-GB" sz="2800" dirty="0" smtClean="0"/>
          </a:p>
          <a:p>
            <a:pPr algn="just"/>
            <a:endParaRPr lang="en-GB" sz="2800" dirty="0"/>
          </a:p>
          <a:p>
            <a:pPr algn="just"/>
            <a:r>
              <a:rPr lang="en-GB" sz="2800" dirty="0"/>
              <a:t>• one mark for </a:t>
            </a:r>
            <a:r>
              <a:rPr lang="en-GB" sz="2800" dirty="0">
                <a:solidFill>
                  <a:srgbClr val="FF0000"/>
                </a:solidFill>
              </a:rPr>
              <a:t>identification of one key area </a:t>
            </a:r>
            <a:r>
              <a:rPr lang="en-GB" sz="2800" dirty="0"/>
              <a:t>of agreement </a:t>
            </a:r>
            <a:endParaRPr lang="en-GB" sz="2800" dirty="0" smtClean="0"/>
          </a:p>
          <a:p>
            <a:pPr algn="just"/>
            <a:endParaRPr lang="en-GB" sz="2800" dirty="0" smtClean="0"/>
          </a:p>
          <a:p>
            <a:pPr algn="just"/>
            <a:endParaRPr lang="en-GB" sz="2800" dirty="0"/>
          </a:p>
          <a:p>
            <a:pPr algn="just"/>
            <a:r>
              <a:rPr lang="en-GB" sz="2800" dirty="0"/>
              <a:t>• a further mark for </a:t>
            </a:r>
            <a:r>
              <a:rPr lang="en-GB" sz="2800" dirty="0">
                <a:solidFill>
                  <a:srgbClr val="FF0000"/>
                </a:solidFill>
              </a:rPr>
              <a:t>use of supporting evidence </a:t>
            </a:r>
            <a:r>
              <a:rPr lang="en-GB" sz="2800" dirty="0"/>
              <a:t>to a total of two marks</a:t>
            </a:r>
          </a:p>
          <a:p>
            <a:pPr algn="just"/>
            <a:r>
              <a:rPr lang="en-GB" sz="2400" dirty="0"/>
              <a:t>	</a:t>
            </a:r>
          </a:p>
        </p:txBody>
      </p:sp>
    </p:spTree>
    <p:extLst>
      <p:ext uri="{BB962C8B-B14F-4D97-AF65-F5344CB8AC3E}">
        <p14:creationId xmlns:p14="http://schemas.microsoft.com/office/powerpoint/2010/main" val="37077395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ext Box 4"/>
          <p:cNvSpPr txBox="1">
            <a:spLocks noChangeArrowheads="1"/>
          </p:cNvSpPr>
          <p:nvPr/>
        </p:nvSpPr>
        <p:spPr bwMode="auto">
          <a:xfrm>
            <a:off x="179388" y="333375"/>
            <a:ext cx="8713787" cy="4205288"/>
          </a:xfrm>
          <a:prstGeom prst="rect">
            <a:avLst/>
          </a:prstGeom>
          <a:noFill/>
          <a:ln w="9525">
            <a:noFill/>
            <a:miter lim="800000"/>
            <a:headEnd/>
            <a:tailEnd/>
          </a:ln>
        </p:spPr>
        <p:txBody>
          <a:bodyPr>
            <a:spAutoFit/>
          </a:bodyPr>
          <a:lstStyle/>
          <a:p>
            <a:pPr>
              <a:spcBef>
                <a:spcPct val="50000"/>
              </a:spcBef>
            </a:pPr>
            <a:r>
              <a:rPr lang="en-GB" altLang="en-US" sz="2400" u="sng"/>
              <a:t>Possible questions</a:t>
            </a:r>
          </a:p>
          <a:p>
            <a:pPr>
              <a:spcBef>
                <a:spcPct val="50000"/>
              </a:spcBef>
            </a:pPr>
            <a:endParaRPr lang="en-GB" altLang="en-US" sz="2400" u="sng"/>
          </a:p>
          <a:p>
            <a:pPr>
              <a:spcBef>
                <a:spcPct val="50000"/>
              </a:spcBef>
              <a:buFontTx/>
              <a:buChar char="•"/>
            </a:pPr>
            <a:r>
              <a:rPr lang="en-GB" altLang="en-US" sz="2000"/>
              <a:t>Comparative essay on 2 short stories</a:t>
            </a:r>
          </a:p>
          <a:p>
            <a:pPr>
              <a:spcBef>
                <a:spcPct val="50000"/>
              </a:spcBef>
              <a:buFontTx/>
              <a:buChar char="•"/>
            </a:pPr>
            <a:r>
              <a:rPr lang="en-GB" altLang="en-US" sz="2000"/>
              <a:t>Style</a:t>
            </a:r>
          </a:p>
          <a:p>
            <a:pPr>
              <a:spcBef>
                <a:spcPct val="50000"/>
              </a:spcBef>
              <a:buFontTx/>
              <a:buChar char="•"/>
            </a:pPr>
            <a:r>
              <a:rPr lang="en-GB" altLang="en-US" sz="2000"/>
              <a:t>Theme</a:t>
            </a:r>
          </a:p>
          <a:p>
            <a:pPr>
              <a:spcBef>
                <a:spcPct val="50000"/>
              </a:spcBef>
              <a:buFontTx/>
              <a:buChar char="•"/>
            </a:pPr>
            <a:r>
              <a:rPr lang="en-GB" altLang="en-US" sz="2000"/>
              <a:t>Relationship</a:t>
            </a:r>
          </a:p>
          <a:p>
            <a:pPr>
              <a:spcBef>
                <a:spcPct val="50000"/>
              </a:spcBef>
              <a:buFontTx/>
              <a:buChar char="•"/>
            </a:pPr>
            <a:r>
              <a:rPr lang="en-GB" altLang="en-US" sz="2000"/>
              <a:t>Characterisation</a:t>
            </a:r>
          </a:p>
          <a:p>
            <a:pPr>
              <a:spcBef>
                <a:spcPct val="50000"/>
              </a:spcBef>
              <a:buFontTx/>
              <a:buChar char="•"/>
            </a:pPr>
            <a:r>
              <a:rPr lang="en-GB" altLang="en-US" sz="2000"/>
              <a:t>Conflict</a:t>
            </a:r>
          </a:p>
          <a:p>
            <a:pPr>
              <a:spcBef>
                <a:spcPct val="50000"/>
              </a:spcBef>
              <a:buFontTx/>
              <a:buChar char="•"/>
            </a:pPr>
            <a:r>
              <a:rPr lang="en-GB" altLang="en-US" sz="2000"/>
              <a:t>Setting (time/place)</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ext Box 4"/>
          <p:cNvSpPr txBox="1">
            <a:spLocks noChangeArrowheads="1"/>
          </p:cNvSpPr>
          <p:nvPr/>
        </p:nvSpPr>
        <p:spPr bwMode="auto">
          <a:xfrm>
            <a:off x="250825" y="0"/>
            <a:ext cx="8642350" cy="2108200"/>
          </a:xfrm>
          <a:prstGeom prst="rect">
            <a:avLst/>
          </a:prstGeom>
          <a:noFill/>
          <a:ln w="9525">
            <a:noFill/>
            <a:miter lim="800000"/>
            <a:headEnd/>
            <a:tailEnd/>
          </a:ln>
        </p:spPr>
        <p:txBody>
          <a:bodyPr>
            <a:spAutoFit/>
          </a:bodyPr>
          <a:lstStyle/>
          <a:p>
            <a:pPr>
              <a:spcBef>
                <a:spcPct val="50000"/>
              </a:spcBef>
            </a:pPr>
            <a:r>
              <a:rPr lang="en-GB" altLang="en-US" sz="2000" u="sng"/>
              <a:t>Writer’s purpose</a:t>
            </a:r>
          </a:p>
          <a:p>
            <a:pPr>
              <a:spcBef>
                <a:spcPct val="50000"/>
              </a:spcBef>
            </a:pPr>
            <a:endParaRPr lang="en-GB" altLang="en-US" sz="1400" u="sng"/>
          </a:p>
          <a:p>
            <a:pPr algn="just">
              <a:spcBef>
                <a:spcPct val="50000"/>
              </a:spcBef>
            </a:pPr>
            <a:r>
              <a:rPr lang="en-GB" altLang="en-US" sz="2000"/>
              <a:t>Spend 5 minutes on your own writing a paragraph on why you think MacLaverty writes this story.  Remember this needs to go in to your essay to show you are evaluating what the writer is doing and how successful he/she is in doing so.</a:t>
            </a:r>
          </a:p>
        </p:txBody>
      </p:sp>
      <p:pic>
        <p:nvPicPr>
          <p:cNvPr id="38914" name="Picture 6" descr="maclaverty01"/>
          <p:cNvPicPr>
            <a:picLocks noChangeAspect="1" noChangeArrowheads="1"/>
          </p:cNvPicPr>
          <p:nvPr/>
        </p:nvPicPr>
        <p:blipFill>
          <a:blip r:embed="rId2"/>
          <a:srcRect/>
          <a:stretch>
            <a:fillRect/>
          </a:stretch>
        </p:blipFill>
        <p:spPr bwMode="auto">
          <a:xfrm>
            <a:off x="0" y="2205038"/>
            <a:ext cx="1763713" cy="46529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5"/>
          <p:cNvSpPr>
            <a:spLocks noChangeArrowheads="1"/>
          </p:cNvSpPr>
          <p:nvPr/>
        </p:nvSpPr>
        <p:spPr bwMode="auto">
          <a:xfrm>
            <a:off x="323850" y="2636838"/>
            <a:ext cx="8496300" cy="1871662"/>
          </a:xfrm>
          <a:prstGeom prst="rect">
            <a:avLst/>
          </a:prstGeom>
          <a:solidFill>
            <a:schemeClr val="accent1"/>
          </a:solidFill>
          <a:ln w="9525">
            <a:solidFill>
              <a:schemeClr val="tx1"/>
            </a:solidFill>
            <a:miter lim="800000"/>
            <a:headEnd/>
            <a:tailEnd/>
          </a:ln>
        </p:spPr>
        <p:txBody>
          <a:bodyPr wrap="none" anchor="ctr"/>
          <a:lstStyle/>
          <a:p>
            <a:endParaRPr lang="en-US" altLang="en-US"/>
          </a:p>
        </p:txBody>
      </p:sp>
      <p:sp>
        <p:nvSpPr>
          <p:cNvPr id="22532" name="Text Box 4"/>
          <p:cNvSpPr txBox="1">
            <a:spLocks noChangeArrowheads="1"/>
          </p:cNvSpPr>
          <p:nvPr/>
        </p:nvSpPr>
        <p:spPr bwMode="auto">
          <a:xfrm>
            <a:off x="250825" y="260350"/>
            <a:ext cx="8713788" cy="5355312"/>
          </a:xfrm>
          <a:prstGeom prst="rect">
            <a:avLst/>
          </a:prstGeom>
          <a:noFill/>
          <a:ln w="9525">
            <a:noFill/>
            <a:miter lim="800000"/>
            <a:headEnd/>
            <a:tailEnd/>
          </a:ln>
        </p:spPr>
        <p:txBody>
          <a:bodyPr>
            <a:spAutoFit/>
          </a:bodyPr>
          <a:lstStyle/>
          <a:p>
            <a:pPr>
              <a:spcBef>
                <a:spcPct val="50000"/>
              </a:spcBef>
            </a:pPr>
            <a:r>
              <a:rPr lang="en-GB" altLang="en-US" sz="2000" u="sng" dirty="0"/>
              <a:t>Comparative question</a:t>
            </a:r>
          </a:p>
          <a:p>
            <a:pPr>
              <a:spcBef>
                <a:spcPct val="50000"/>
              </a:spcBef>
            </a:pPr>
            <a:endParaRPr lang="en-GB" altLang="en-US" sz="2000" u="sng" dirty="0"/>
          </a:p>
          <a:p>
            <a:pPr>
              <a:spcBef>
                <a:spcPct val="50000"/>
              </a:spcBef>
            </a:pPr>
            <a:r>
              <a:rPr lang="en-GB" altLang="en-US" sz="2000" dirty="0"/>
              <a:t>There is </a:t>
            </a:r>
            <a:r>
              <a:rPr lang="en-GB" altLang="en-US" sz="2000" dirty="0" smtClean="0"/>
              <a:t>sometimes </a:t>
            </a:r>
            <a:r>
              <a:rPr lang="en-GB" altLang="en-US" sz="2000" dirty="0" smtClean="0"/>
              <a:t>one </a:t>
            </a:r>
            <a:r>
              <a:rPr lang="en-GB" altLang="en-US" sz="2000" dirty="0"/>
              <a:t>of these in the Prose options so it is useful to think about how you could approach a question comparing ‘Trojan Sofa’ and ‘F+S’</a:t>
            </a:r>
          </a:p>
          <a:p>
            <a:pPr>
              <a:spcBef>
                <a:spcPct val="50000"/>
              </a:spcBef>
            </a:pPr>
            <a:endParaRPr lang="en-GB" altLang="en-US" sz="1400" dirty="0"/>
          </a:p>
          <a:p>
            <a:pPr>
              <a:spcBef>
                <a:spcPct val="50000"/>
              </a:spcBef>
            </a:pPr>
            <a:r>
              <a:rPr lang="en-GB" altLang="en-US" sz="2000" dirty="0" smtClean="0"/>
              <a:t>Choose </a:t>
            </a:r>
            <a:r>
              <a:rPr lang="en-GB" altLang="en-US" sz="2000" dirty="0"/>
              <a:t>two short stories which approach the same theme in quite different ways.</a:t>
            </a:r>
          </a:p>
          <a:p>
            <a:pPr>
              <a:spcBef>
                <a:spcPct val="50000"/>
              </a:spcBef>
            </a:pPr>
            <a:endParaRPr lang="en-GB" altLang="en-US" sz="1400" dirty="0"/>
          </a:p>
          <a:p>
            <a:pPr>
              <a:spcBef>
                <a:spcPct val="50000"/>
              </a:spcBef>
            </a:pPr>
            <a:r>
              <a:rPr lang="en-GB" altLang="en-US" sz="2000" dirty="0"/>
              <a:t>Demonstrate what the theme is and go on to show how their very different approaches contribute to it.</a:t>
            </a:r>
          </a:p>
          <a:p>
            <a:pPr>
              <a:spcBef>
                <a:spcPct val="50000"/>
              </a:spcBef>
            </a:pPr>
            <a:endParaRPr lang="en-GB" altLang="en-US" sz="2000" dirty="0"/>
          </a:p>
          <a:p>
            <a:pPr>
              <a:spcBef>
                <a:spcPct val="50000"/>
              </a:spcBef>
            </a:pPr>
            <a:r>
              <a:rPr lang="en-GB" altLang="en-US" sz="2000" dirty="0"/>
              <a:t>Easiest theme to focus on is the complex nature of relationships for this question.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253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ext Box 4"/>
          <p:cNvSpPr txBox="1">
            <a:spLocks noChangeArrowheads="1"/>
          </p:cNvSpPr>
          <p:nvPr/>
        </p:nvSpPr>
        <p:spPr bwMode="auto">
          <a:xfrm>
            <a:off x="179388" y="260350"/>
            <a:ext cx="8785225" cy="5273675"/>
          </a:xfrm>
          <a:prstGeom prst="rect">
            <a:avLst/>
          </a:prstGeom>
          <a:noFill/>
          <a:ln w="9525">
            <a:noFill/>
            <a:miter lim="800000"/>
            <a:headEnd/>
            <a:tailEnd/>
          </a:ln>
        </p:spPr>
        <p:txBody>
          <a:bodyPr>
            <a:spAutoFit/>
          </a:bodyPr>
          <a:lstStyle/>
          <a:p>
            <a:pPr algn="just">
              <a:spcBef>
                <a:spcPct val="50000"/>
              </a:spcBef>
            </a:pPr>
            <a:r>
              <a:rPr lang="en-GB" altLang="en-US" sz="2000" u="sng"/>
              <a:t>General advice</a:t>
            </a:r>
          </a:p>
          <a:p>
            <a:pPr algn="just">
              <a:spcBef>
                <a:spcPct val="50000"/>
              </a:spcBef>
            </a:pPr>
            <a:endParaRPr lang="en-GB" altLang="en-US" sz="2000" u="sng"/>
          </a:p>
          <a:p>
            <a:pPr algn="just">
              <a:spcBef>
                <a:spcPct val="50000"/>
              </a:spcBef>
            </a:pPr>
            <a:r>
              <a:rPr lang="en-GB" altLang="en-US" sz="2000"/>
              <a:t>You should focus on techniques used in both stories (e.g. characterisation, style) which you could compare and contrast rather than writing on one story and then the  second.</a:t>
            </a:r>
          </a:p>
          <a:p>
            <a:pPr algn="just">
              <a:spcBef>
                <a:spcPct val="50000"/>
              </a:spcBef>
            </a:pPr>
            <a:endParaRPr lang="en-GB" altLang="en-US" sz="2000"/>
          </a:p>
          <a:p>
            <a:pPr algn="just">
              <a:spcBef>
                <a:spcPct val="50000"/>
              </a:spcBef>
            </a:pPr>
            <a:r>
              <a:rPr lang="en-GB" altLang="en-US" sz="2000" u="sng"/>
              <a:t>Introduction</a:t>
            </a:r>
          </a:p>
          <a:p>
            <a:pPr algn="just">
              <a:spcBef>
                <a:spcPct val="50000"/>
              </a:spcBef>
            </a:pPr>
            <a:endParaRPr lang="en-GB" altLang="en-US" sz="2000" u="sng"/>
          </a:p>
          <a:p>
            <a:pPr algn="just">
              <a:spcBef>
                <a:spcPct val="50000"/>
              </a:spcBef>
            </a:pPr>
            <a:r>
              <a:rPr lang="en-GB" altLang="en-US" sz="2000"/>
              <a:t>Bernard MacLaverty’s stories ‘Father and Son’ and ‘Trojan Sofa,’ set in Ireland during The Troubles, both focus on a complex relationship between a father and son.  The deterioration and fragmentation of the relationship in ‘Father and Son’ contrasts with the more outwardly positive one in ‘Trojan Sofa’ where the son however, is unaware of his father’s manipulation and indoctrination into prejudice and hate.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288" y="333375"/>
            <a:ext cx="8497887" cy="5324475"/>
          </a:xfrm>
          <a:prstGeom prst="rect">
            <a:avLst/>
          </a:prstGeom>
          <a:noFill/>
        </p:spPr>
        <p:txBody>
          <a:bodyPr>
            <a:spAutoFit/>
          </a:bodyPr>
          <a:lstStyle/>
          <a:p>
            <a:pPr>
              <a:defRPr/>
            </a:pPr>
            <a:r>
              <a:rPr lang="en-GB" sz="2000" u="sng" dirty="0"/>
              <a:t>Characterisation – Niall</a:t>
            </a:r>
          </a:p>
          <a:p>
            <a:pPr>
              <a:defRPr/>
            </a:pPr>
            <a:endParaRPr lang="en-GB" sz="2000" u="sng" dirty="0"/>
          </a:p>
          <a:p>
            <a:pPr>
              <a:defRPr/>
            </a:pPr>
            <a:endParaRPr lang="en-GB" sz="2000" u="sng" dirty="0"/>
          </a:p>
          <a:p>
            <a:pPr>
              <a:defRPr/>
            </a:pPr>
            <a:r>
              <a:rPr lang="en-GB" sz="2000" dirty="0"/>
              <a:t>Annotate your text and take notes on the following key areas:</a:t>
            </a:r>
          </a:p>
          <a:p>
            <a:pPr>
              <a:defRPr/>
            </a:pPr>
            <a:endParaRPr lang="en-GB" sz="2000" u="sng" dirty="0"/>
          </a:p>
          <a:p>
            <a:pPr marL="342900" indent="-342900">
              <a:buFont typeface="Arial" pitchFamily="34" charset="0"/>
              <a:buChar char="•"/>
              <a:defRPr/>
            </a:pPr>
            <a:r>
              <a:rPr lang="en-GB" sz="2000" dirty="0"/>
              <a:t>Personality (and how conveyed?)</a:t>
            </a:r>
          </a:p>
          <a:p>
            <a:pPr marL="342900" indent="-342900">
              <a:buFont typeface="Arial" pitchFamily="34" charset="0"/>
              <a:buChar char="•"/>
              <a:defRPr/>
            </a:pPr>
            <a:endParaRPr lang="en-GB" sz="2000" dirty="0"/>
          </a:p>
          <a:p>
            <a:pPr marL="342900" indent="-342900">
              <a:buFont typeface="Arial" pitchFamily="34" charset="0"/>
              <a:buChar char="•"/>
              <a:defRPr/>
            </a:pPr>
            <a:r>
              <a:rPr lang="en-GB" sz="2000" dirty="0"/>
              <a:t>Views/Beliefs (What are these?  Why formed?  Consequences/ dangers of these?)</a:t>
            </a:r>
          </a:p>
          <a:p>
            <a:pPr marL="342900" indent="-342900">
              <a:buFont typeface="Arial" pitchFamily="34" charset="0"/>
              <a:buChar char="•"/>
              <a:defRPr/>
            </a:pPr>
            <a:endParaRPr lang="en-GB" sz="2000" dirty="0"/>
          </a:p>
          <a:p>
            <a:pPr marL="342900" indent="-342900">
              <a:buFont typeface="Arial" pitchFamily="34" charset="0"/>
              <a:buChar char="•"/>
              <a:defRPr/>
            </a:pPr>
            <a:r>
              <a:rPr lang="en-GB" sz="2000" dirty="0"/>
              <a:t>Emotions/anxieties (How does he feel and why?)</a:t>
            </a:r>
          </a:p>
          <a:p>
            <a:pPr>
              <a:defRPr/>
            </a:pPr>
            <a:endParaRPr lang="en-GB" sz="2000" dirty="0"/>
          </a:p>
          <a:p>
            <a:pPr marL="342900" indent="-342900">
              <a:buFont typeface="Arial" pitchFamily="34" charset="0"/>
              <a:buChar char="•"/>
              <a:defRPr/>
            </a:pPr>
            <a:r>
              <a:rPr lang="en-GB" sz="2000" dirty="0"/>
              <a:t>What does </a:t>
            </a:r>
            <a:r>
              <a:rPr lang="en-GB" sz="2000" dirty="0" err="1"/>
              <a:t>MacLaverty</a:t>
            </a:r>
            <a:r>
              <a:rPr lang="en-GB" sz="2000" dirty="0"/>
              <a:t> reveal through Niall’s characterisation? (key themes etc.)</a:t>
            </a:r>
          </a:p>
          <a:p>
            <a:pPr>
              <a:defRPr/>
            </a:pPr>
            <a:endParaRPr lang="en-GB" sz="2000" u="sng" dirty="0"/>
          </a:p>
          <a:p>
            <a:pPr>
              <a:defRPr/>
            </a:pPr>
            <a:endParaRPr lang="en-GB" sz="2000" u="sng" dirty="0"/>
          </a:p>
          <a:p>
            <a:pPr>
              <a:defRPr/>
            </a:pPr>
            <a:r>
              <a:rPr lang="en-GB" sz="2000" dirty="0"/>
              <a:t>Use quotations to back up your views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Text Box 4"/>
          <p:cNvSpPr txBox="1">
            <a:spLocks noChangeArrowheads="1"/>
          </p:cNvSpPr>
          <p:nvPr/>
        </p:nvSpPr>
        <p:spPr bwMode="auto">
          <a:xfrm>
            <a:off x="0" y="0"/>
            <a:ext cx="9144000" cy="5808663"/>
          </a:xfrm>
          <a:prstGeom prst="rect">
            <a:avLst/>
          </a:prstGeom>
          <a:noFill/>
          <a:ln w="9525">
            <a:noFill/>
            <a:miter lim="800000"/>
            <a:headEnd/>
            <a:tailEnd/>
          </a:ln>
        </p:spPr>
        <p:txBody>
          <a:bodyPr>
            <a:spAutoFit/>
          </a:bodyPr>
          <a:lstStyle/>
          <a:p>
            <a:pPr algn="just">
              <a:spcBef>
                <a:spcPct val="50000"/>
              </a:spcBef>
            </a:pPr>
            <a:r>
              <a:rPr lang="en-GB" altLang="en-US" sz="2000" u="sng"/>
              <a:t>Paragraph 2+3 (at least) – theme and writer’s purpose</a:t>
            </a:r>
            <a:endParaRPr lang="en-GB" altLang="en-US" sz="800" u="sng"/>
          </a:p>
          <a:p>
            <a:pPr algn="just">
              <a:spcBef>
                <a:spcPct val="50000"/>
              </a:spcBef>
            </a:pPr>
            <a:r>
              <a:rPr lang="en-GB" altLang="en-US" sz="2000"/>
              <a:t>The second line of the question firstly directs you to explain what the shared theme is (Demonstrate what the theme is) so this is what you should do after the introduction.</a:t>
            </a:r>
          </a:p>
          <a:p>
            <a:pPr algn="just">
              <a:spcBef>
                <a:spcPct val="50000"/>
              </a:spcBef>
            </a:pPr>
            <a:endParaRPr lang="en-GB" altLang="en-US" sz="1000"/>
          </a:p>
          <a:p>
            <a:pPr algn="just">
              <a:spcBef>
                <a:spcPct val="50000"/>
              </a:spcBef>
            </a:pPr>
            <a:r>
              <a:rPr lang="en-GB" altLang="en-US" sz="2000"/>
              <a:t>= Complex nature of relationships.  </a:t>
            </a:r>
          </a:p>
          <a:p>
            <a:pPr algn="just">
              <a:spcBef>
                <a:spcPct val="50000"/>
              </a:spcBef>
            </a:pPr>
            <a:endParaRPr lang="en-GB" altLang="en-US" sz="1200"/>
          </a:p>
          <a:p>
            <a:pPr algn="just">
              <a:spcBef>
                <a:spcPct val="50000"/>
              </a:spcBef>
            </a:pPr>
            <a:r>
              <a:rPr lang="en-GB" altLang="en-US" sz="2000"/>
              <a:t>Sum up what the complexity in both r.ship is:</a:t>
            </a:r>
          </a:p>
          <a:p>
            <a:pPr algn="just">
              <a:spcBef>
                <a:spcPct val="50000"/>
              </a:spcBef>
            </a:pPr>
            <a:endParaRPr lang="en-GB" altLang="en-US" sz="2000"/>
          </a:p>
          <a:p>
            <a:pPr algn="just">
              <a:spcBef>
                <a:spcPct val="50000"/>
              </a:spcBef>
            </a:pPr>
            <a:r>
              <a:rPr lang="en-GB" altLang="en-US" sz="2000"/>
              <a:t>‘F+S’ = loss of mother/drugs/failure to communicate </a:t>
            </a:r>
          </a:p>
          <a:p>
            <a:pPr algn="just">
              <a:spcBef>
                <a:spcPct val="50000"/>
              </a:spcBef>
            </a:pPr>
            <a:endParaRPr lang="en-GB" altLang="en-US" sz="2000"/>
          </a:p>
          <a:p>
            <a:pPr algn="just">
              <a:spcBef>
                <a:spcPct val="50000"/>
              </a:spcBef>
            </a:pPr>
            <a:r>
              <a:rPr lang="en-GB" altLang="en-US" sz="2000"/>
              <a:t>‘TS’ = son’s naivety in admiring his dad while being unaware dad is manipulating him towards hating Protestants/encouraging prejudice/intolerance and also teaching him crime when fathers should teach children good behaviour etc.)</a:t>
            </a:r>
          </a:p>
          <a:p>
            <a:pPr>
              <a:spcBef>
                <a:spcPct val="50000"/>
              </a:spcBef>
            </a:pPr>
            <a:endParaRPr lang="en-GB" altLang="en-US" sz="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24580">
                                            <p:txEl>
                                              <p:pRg st="5" end="5"/>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4580">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4580">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ext Box 4"/>
          <p:cNvSpPr txBox="1">
            <a:spLocks noChangeArrowheads="1"/>
          </p:cNvSpPr>
          <p:nvPr/>
        </p:nvSpPr>
        <p:spPr bwMode="auto">
          <a:xfrm>
            <a:off x="179388" y="333375"/>
            <a:ext cx="8569325" cy="6094413"/>
          </a:xfrm>
          <a:prstGeom prst="rect">
            <a:avLst/>
          </a:prstGeom>
          <a:noFill/>
          <a:ln w="9525">
            <a:noFill/>
            <a:miter lim="800000"/>
            <a:headEnd/>
            <a:tailEnd/>
          </a:ln>
        </p:spPr>
        <p:txBody>
          <a:bodyPr>
            <a:spAutoFit/>
          </a:bodyPr>
          <a:lstStyle/>
          <a:p>
            <a:pPr>
              <a:spcBef>
                <a:spcPct val="50000"/>
              </a:spcBef>
            </a:pPr>
            <a:endParaRPr lang="en-GB" altLang="en-US" sz="2000" u="sng"/>
          </a:p>
          <a:p>
            <a:pPr algn="just">
              <a:spcBef>
                <a:spcPct val="50000"/>
              </a:spcBef>
            </a:pPr>
            <a:r>
              <a:rPr lang="en-GB" altLang="en-US" sz="2000" u="sng"/>
              <a:t>Writer’s Purpose</a:t>
            </a:r>
            <a:r>
              <a:rPr lang="en-GB" altLang="en-US" sz="2000"/>
              <a:t> </a:t>
            </a:r>
          </a:p>
          <a:p>
            <a:pPr algn="just">
              <a:spcBef>
                <a:spcPct val="50000"/>
              </a:spcBef>
            </a:pPr>
            <a:r>
              <a:rPr lang="en-GB" altLang="en-US" sz="2000"/>
              <a:t>MacLaverty uses these 2 stories to convey the complex nature of relationships and danger of miscommunication/lack of communication.  </a:t>
            </a:r>
          </a:p>
          <a:p>
            <a:pPr algn="just">
              <a:spcBef>
                <a:spcPct val="50000"/>
              </a:spcBef>
            </a:pPr>
            <a:endParaRPr lang="en-GB" altLang="en-US" sz="2000"/>
          </a:p>
          <a:p>
            <a:pPr algn="just">
              <a:spcBef>
                <a:spcPct val="50000"/>
              </a:spcBef>
            </a:pPr>
            <a:r>
              <a:rPr lang="en-GB" altLang="en-US" sz="2000">
                <a:solidFill>
                  <a:srgbClr val="7030A0"/>
                </a:solidFill>
              </a:rPr>
              <a:t>Both sons are trapped in their circumstances </a:t>
            </a:r>
            <a:r>
              <a:rPr lang="en-GB" altLang="en-US" sz="2000"/>
              <a:t>(‘F+S’ through his own doing and failure to allow his father to help him/save him and ‘TS’ son cannot escape hatred towards Protestants, as in doing so, he will have been disloyal to father’s beliefs/teachings.)  </a:t>
            </a:r>
          </a:p>
          <a:p>
            <a:pPr algn="just">
              <a:spcBef>
                <a:spcPct val="50000"/>
              </a:spcBef>
            </a:pPr>
            <a:endParaRPr lang="en-GB" altLang="en-US" sz="2000"/>
          </a:p>
          <a:p>
            <a:pPr algn="just">
              <a:spcBef>
                <a:spcPct val="50000"/>
              </a:spcBef>
            </a:pPr>
            <a:r>
              <a:rPr lang="en-GB" altLang="en-US" sz="2000">
                <a:solidFill>
                  <a:srgbClr val="7030A0"/>
                </a:solidFill>
              </a:rPr>
              <a:t>Conveys how influential the people in our lives are in building the person we become</a:t>
            </a:r>
            <a:r>
              <a:rPr lang="en-GB" altLang="en-US" sz="2000"/>
              <a:t>.  </a:t>
            </a:r>
            <a:r>
              <a:rPr lang="en-GB" altLang="en-US" sz="2000">
                <a:solidFill>
                  <a:srgbClr val="7030A0"/>
                </a:solidFill>
              </a:rPr>
              <a:t>Both stories could have more positive relationships </a:t>
            </a:r>
            <a:r>
              <a:rPr lang="en-GB" altLang="en-US" sz="2000"/>
              <a:t>where the sons go on to achieve something in their lives – </a:t>
            </a:r>
            <a:r>
              <a:rPr lang="en-GB" altLang="en-US" sz="2000">
                <a:solidFill>
                  <a:srgbClr val="7030A0"/>
                </a:solidFill>
              </a:rPr>
              <a:t>e.g. tolerance/ acceptance of others</a:t>
            </a:r>
            <a:r>
              <a:rPr lang="en-GB" altLang="en-US" sz="2000"/>
              <a:t> etc. to build a </a:t>
            </a:r>
            <a:r>
              <a:rPr lang="en-GB" altLang="en-US" sz="2000">
                <a:solidFill>
                  <a:srgbClr val="FF66FF"/>
                </a:solidFill>
              </a:rPr>
              <a:t>egalitarian</a:t>
            </a:r>
            <a:r>
              <a:rPr lang="en-GB" altLang="en-US" sz="2000"/>
              <a:t> society rather than continuing a divisive one. </a:t>
            </a:r>
          </a:p>
          <a:p>
            <a:pPr>
              <a:spcBef>
                <a:spcPct val="50000"/>
              </a:spcBef>
            </a:pPr>
            <a:endParaRPr lang="en-GB" altLang="en-US" sz="200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Text Box 4"/>
          <p:cNvSpPr txBox="1">
            <a:spLocks noChangeArrowheads="1"/>
          </p:cNvSpPr>
          <p:nvPr/>
        </p:nvSpPr>
        <p:spPr bwMode="auto">
          <a:xfrm>
            <a:off x="0" y="0"/>
            <a:ext cx="9144000" cy="6646863"/>
          </a:xfrm>
          <a:prstGeom prst="rect">
            <a:avLst/>
          </a:prstGeom>
          <a:noFill/>
          <a:ln w="9525">
            <a:noFill/>
            <a:miter lim="800000"/>
            <a:headEnd/>
            <a:tailEnd/>
          </a:ln>
        </p:spPr>
        <p:txBody>
          <a:bodyPr>
            <a:spAutoFit/>
          </a:bodyPr>
          <a:lstStyle/>
          <a:p>
            <a:pPr>
              <a:spcBef>
                <a:spcPct val="50000"/>
              </a:spcBef>
            </a:pPr>
            <a:r>
              <a:rPr lang="en-GB" altLang="en-US" sz="2000" u="sng"/>
              <a:t>Paragraphs 3+4 – Style – Narration and why/how used in conveying complexity of r.ship.</a:t>
            </a:r>
          </a:p>
          <a:p>
            <a:pPr>
              <a:spcBef>
                <a:spcPct val="50000"/>
              </a:spcBef>
            </a:pPr>
            <a:endParaRPr lang="en-GB" altLang="en-US" sz="800" u="sng"/>
          </a:p>
          <a:p>
            <a:pPr algn="just">
              <a:spcBef>
                <a:spcPct val="50000"/>
              </a:spcBef>
            </a:pPr>
            <a:r>
              <a:rPr lang="en-GB" altLang="en-US" sz="2000"/>
              <a:t>‘F+S’ – use of fragmented narrative/5 narrative voices to convey broken relationship of father and son/lack of communication etc.  Father’s attempts to sort relationship/barriers son puts up to prevent this. Symbolising division in city with both sides failing to communicate etc.  </a:t>
            </a:r>
            <a:r>
              <a:rPr lang="en-GB" altLang="en-US" sz="2000">
                <a:solidFill>
                  <a:srgbClr val="7030A0"/>
                </a:solidFill>
              </a:rPr>
              <a:t>Conveys danger of lack of communication</a:t>
            </a:r>
            <a:r>
              <a:rPr lang="en-GB" altLang="en-US" sz="2000"/>
              <a:t> – dad desperately wants to help his son have a better future but son won’t let him (‘I want you to talk,’ ‘I want to know.’)</a:t>
            </a:r>
          </a:p>
          <a:p>
            <a:pPr algn="just">
              <a:spcBef>
                <a:spcPct val="50000"/>
              </a:spcBef>
            </a:pPr>
            <a:endParaRPr lang="en-GB" altLang="en-US" sz="1200"/>
          </a:p>
          <a:p>
            <a:pPr algn="just">
              <a:spcBef>
                <a:spcPct val="50000"/>
              </a:spcBef>
            </a:pPr>
            <a:r>
              <a:rPr lang="en-GB" altLang="en-US" sz="2000"/>
              <a:t>‘TS’ told from perspective of an 11 year old.  First person narration – used to convey child’s innocence/naivety as he fails to comprehend what father is doing (propagating violence in his child) and instead admires him and follows/upholds all of his dad’s beliefs as wants to make him proud (‘</a:t>
            </a:r>
            <a:r>
              <a:rPr lang="en-US" altLang="en-US" sz="2000"/>
              <a:t>The only advice I ever heard was my Da’s’</a:t>
            </a:r>
            <a:r>
              <a:rPr lang="en-GB" altLang="en-US" sz="2000"/>
              <a:t>.)  Highlights their connection </a:t>
            </a:r>
            <a:r>
              <a:rPr lang="en-GB" altLang="en-US" sz="2000" u="sng"/>
              <a:t>whereas</a:t>
            </a:r>
            <a:r>
              <a:rPr lang="en-GB" altLang="en-US" sz="2000"/>
              <a:t> ‘F+S’ highlights the separation but is used to </a:t>
            </a:r>
            <a:r>
              <a:rPr lang="en-GB" altLang="en-US" sz="2000">
                <a:solidFill>
                  <a:srgbClr val="7030A0"/>
                </a:solidFill>
              </a:rPr>
              <a:t>convey the dangerous nature of r.ships – persuading someone to do something by appealing to their patriotism/family loyalty.  Breeding violence in an impressionable child</a:t>
            </a:r>
            <a:r>
              <a:rPr lang="en-GB" altLang="en-US" sz="2000"/>
              <a:t> who will then fail to form his own more accepting view of the world (corruption of innocence).  Extremely dangerous and damaging r.ship that one person has so much power over a young child.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560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Text Box 4"/>
          <p:cNvSpPr txBox="1">
            <a:spLocks noChangeArrowheads="1"/>
          </p:cNvSpPr>
          <p:nvPr/>
        </p:nvSpPr>
        <p:spPr bwMode="auto">
          <a:xfrm>
            <a:off x="179388" y="0"/>
            <a:ext cx="8785225" cy="6797675"/>
          </a:xfrm>
          <a:prstGeom prst="rect">
            <a:avLst/>
          </a:prstGeom>
          <a:noFill/>
          <a:ln w="9525">
            <a:noFill/>
            <a:miter lim="800000"/>
            <a:headEnd/>
            <a:tailEnd/>
          </a:ln>
        </p:spPr>
        <p:txBody>
          <a:bodyPr>
            <a:spAutoFit/>
          </a:bodyPr>
          <a:lstStyle/>
          <a:p>
            <a:pPr>
              <a:spcBef>
                <a:spcPct val="50000"/>
              </a:spcBef>
            </a:pPr>
            <a:r>
              <a:rPr lang="en-GB" altLang="en-US" sz="2000" u="sng"/>
              <a:t>Paragraph 5+6 – Characterisation</a:t>
            </a:r>
          </a:p>
          <a:p>
            <a:pPr algn="just">
              <a:spcBef>
                <a:spcPct val="50000"/>
              </a:spcBef>
            </a:pPr>
            <a:r>
              <a:rPr lang="en-GB" altLang="en-US" sz="2000"/>
              <a:t>‘F+S’ – writer builds up divide/failure in r.ship between the 2 characters here.  Clipped/abusive dialogue, both stubborn, don’t know how to talk to each other – complete breakdown in r.ship. Father desperately wants to build r.ship with son.  Constant use of questions to try and communicate/find out about son to help him again (‘I pulled you away from death once).  Father devastated/overcome with fear that he will lose his son (‘the news has come to my door’) (</a:t>
            </a:r>
            <a:r>
              <a:rPr lang="en-GB" altLang="en-US" sz="2000">
                <a:solidFill>
                  <a:srgbClr val="7030A0"/>
                </a:solidFill>
              </a:rPr>
              <a:t>genuine love etc. for him compared with ‘TS’ where son is ‘useful’ in helping dad commit crimes on Protestants</a:t>
            </a:r>
            <a:r>
              <a:rPr lang="en-GB" altLang="en-US" sz="2000"/>
              <a:t>.)</a:t>
            </a:r>
          </a:p>
          <a:p>
            <a:pPr algn="just">
              <a:spcBef>
                <a:spcPct val="50000"/>
              </a:spcBef>
            </a:pPr>
            <a:endParaRPr lang="en-GB" altLang="en-US" sz="2000"/>
          </a:p>
          <a:p>
            <a:pPr algn="just">
              <a:spcBef>
                <a:spcPct val="50000"/>
              </a:spcBef>
            </a:pPr>
            <a:r>
              <a:rPr lang="en-GB" altLang="en-US" sz="2000"/>
              <a:t>‘TS’ – father’s joy at son’s early interest in violence/compliance (stanley knife/smile)</a:t>
            </a:r>
            <a:r>
              <a:rPr lang="en-GB" altLang="en-US"/>
              <a:t>.  </a:t>
            </a:r>
            <a:r>
              <a:rPr lang="en-GB" altLang="en-US" sz="2000"/>
              <a:t>Niall clearly adores his father and so trusts him implicitly and doesn’t question what father asks him to do.  Father uses this trust and loyalty to manipulate son etc. Father tries to convince son that being prejudiced towards the Protestants = family loyalty/patriotism (</a:t>
            </a:r>
            <a:r>
              <a:rPr lang="en-GB" altLang="en-US"/>
              <a:t>‘</a:t>
            </a:r>
            <a:r>
              <a:rPr lang="en-GB" altLang="en-US" sz="2000"/>
              <a:t>I’d never force anybody to do something like this – never mind one of my own.  But I must say it </a:t>
            </a:r>
            <a:r>
              <a:rPr lang="en-GB" altLang="en-US" sz="2000" i="1"/>
              <a:t>is</a:t>
            </a:r>
            <a:r>
              <a:rPr lang="en-GB" altLang="en-US" sz="2000"/>
              <a:t> for Ireland.’)  r.ship = extremely unhealthy</a:t>
            </a:r>
            <a:r>
              <a:rPr lang="en-GB" altLang="en-US" sz="2000">
                <a:solidFill>
                  <a:srgbClr val="7030A0"/>
                </a:solidFill>
              </a:rPr>
              <a:t>.  In ‘F+S’ father wants to create a healthier/more communicative r.ship with son to help him/save his life, here father uses it for his own needs/benefit.</a:t>
            </a:r>
          </a:p>
          <a:p>
            <a:pPr>
              <a:spcBef>
                <a:spcPct val="50000"/>
              </a:spcBef>
            </a:pPr>
            <a:endParaRPr lang="en-GB" altLang="en-US" sz="20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662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Text Box 4"/>
          <p:cNvSpPr txBox="1">
            <a:spLocks noChangeArrowheads="1"/>
          </p:cNvSpPr>
          <p:nvPr/>
        </p:nvSpPr>
        <p:spPr bwMode="auto">
          <a:xfrm>
            <a:off x="179388" y="188913"/>
            <a:ext cx="8785225" cy="6554787"/>
          </a:xfrm>
          <a:prstGeom prst="rect">
            <a:avLst/>
          </a:prstGeom>
          <a:noFill/>
          <a:ln w="9525">
            <a:noFill/>
            <a:miter lim="800000"/>
            <a:headEnd/>
            <a:tailEnd/>
          </a:ln>
        </p:spPr>
        <p:txBody>
          <a:bodyPr>
            <a:spAutoFit/>
          </a:bodyPr>
          <a:lstStyle/>
          <a:p>
            <a:pPr>
              <a:spcBef>
                <a:spcPct val="50000"/>
              </a:spcBef>
            </a:pPr>
            <a:r>
              <a:rPr lang="en-GB" altLang="en-US" sz="2000" u="sng"/>
              <a:t>Paragraph 7 Symbolism/Irony</a:t>
            </a:r>
          </a:p>
          <a:p>
            <a:pPr algn="just">
              <a:spcBef>
                <a:spcPct val="50000"/>
              </a:spcBef>
            </a:pPr>
            <a:r>
              <a:rPr lang="en-GB" altLang="en-US" sz="2000"/>
              <a:t>‘F+S’ previously strong r.ship (blood-knot, shared memories, garden imagery becoming weeds) but breaks down due to son’s problems etc. despite the </a:t>
            </a:r>
            <a:r>
              <a:rPr lang="en-GB" altLang="en-US" sz="2000">
                <a:solidFill>
                  <a:srgbClr val="7030A0"/>
                </a:solidFill>
              </a:rPr>
              <a:t>father’s desperation to protect his son </a:t>
            </a:r>
            <a:r>
              <a:rPr lang="en-GB" altLang="en-US" sz="2000"/>
              <a:t>(‘on bended knees I will pray for him to be safe.’)  </a:t>
            </a:r>
            <a:r>
              <a:rPr lang="en-GB" altLang="en-US" sz="2000">
                <a:solidFill>
                  <a:srgbClr val="7030A0"/>
                </a:solidFill>
              </a:rPr>
              <a:t>Failure to communicate has lead to a completely disintegrated r.ship between 2 people who have become strangers.  </a:t>
            </a:r>
            <a:r>
              <a:rPr lang="en-GB" altLang="en-US" sz="2000"/>
              <a:t>Sadness that dad can only become close to son after he dies – irony – (‘Let me put my arm around you’)  </a:t>
            </a:r>
            <a:r>
              <a:rPr lang="en-GB" altLang="en-US" sz="2000">
                <a:solidFill>
                  <a:srgbClr val="7030A0"/>
                </a:solidFill>
              </a:rPr>
              <a:t>Although r.ship outwardly looks dysfunctional, 2 parties do care for each other but no longer know how to communicate due to grief/suffering of the past. </a:t>
            </a:r>
          </a:p>
          <a:p>
            <a:pPr algn="just">
              <a:spcBef>
                <a:spcPct val="50000"/>
              </a:spcBef>
            </a:pPr>
            <a:endParaRPr lang="en-GB" altLang="en-US" sz="1600"/>
          </a:p>
          <a:p>
            <a:pPr algn="just">
              <a:spcBef>
                <a:spcPct val="50000"/>
              </a:spcBef>
            </a:pPr>
            <a:r>
              <a:rPr lang="en-GB" altLang="en-US" sz="2000"/>
              <a:t>‘TS’ – Niall realises, even as a child, he is trapped in the situation as he</a:t>
            </a:r>
            <a:r>
              <a:rPr lang="en-GB" altLang="en-US"/>
              <a:t> </a:t>
            </a:r>
            <a:r>
              <a:rPr lang="en-GB" altLang="en-US" sz="2000"/>
              <a:t>‘see[s] [him]self dreaming in the darkness and then [he] wake[s] up in the darkness’</a:t>
            </a:r>
            <a:r>
              <a:rPr lang="en-GB" altLang="en-US"/>
              <a:t> </a:t>
            </a:r>
            <a:r>
              <a:rPr lang="en-GB" altLang="en-US" sz="2000"/>
              <a:t>therefore he  can’t break free as would be disloyal to father.  </a:t>
            </a:r>
            <a:r>
              <a:rPr lang="en-GB" altLang="en-US" sz="2000">
                <a:solidFill>
                  <a:srgbClr val="7030A0"/>
                </a:solidFill>
              </a:rPr>
              <a:t>Although r.ship seems positive/as if father cares for him, he is actually intimidating and controlling his son to follow his lead.  Much more dysfunctional r.ship than ‘F+S’ as father uses his power/authority to corrupt his child’s innocence and lead him into dangerous situations, where he could have been killed, due to his own hatred and prejudice towards the Protestants which he wants his son to uphold.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765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ext Box 4"/>
          <p:cNvSpPr txBox="1">
            <a:spLocks noChangeArrowheads="1"/>
          </p:cNvSpPr>
          <p:nvPr/>
        </p:nvSpPr>
        <p:spPr bwMode="auto">
          <a:xfrm>
            <a:off x="179388" y="333375"/>
            <a:ext cx="8640762" cy="6402388"/>
          </a:xfrm>
          <a:prstGeom prst="rect">
            <a:avLst/>
          </a:prstGeom>
          <a:noFill/>
          <a:ln w="9525">
            <a:noFill/>
            <a:miter lim="800000"/>
            <a:headEnd/>
            <a:tailEnd/>
          </a:ln>
        </p:spPr>
        <p:txBody>
          <a:bodyPr>
            <a:spAutoFit/>
          </a:bodyPr>
          <a:lstStyle/>
          <a:p>
            <a:pPr>
              <a:spcBef>
                <a:spcPct val="50000"/>
              </a:spcBef>
            </a:pPr>
            <a:r>
              <a:rPr lang="en-GB" altLang="en-US" sz="2000" u="sng"/>
              <a:t>Para 8 = conclusion.</a:t>
            </a:r>
          </a:p>
          <a:p>
            <a:pPr>
              <a:spcBef>
                <a:spcPct val="50000"/>
              </a:spcBef>
            </a:pPr>
            <a:endParaRPr lang="en-GB" altLang="en-US" sz="2000"/>
          </a:p>
          <a:p>
            <a:pPr algn="just">
              <a:spcBef>
                <a:spcPct val="50000"/>
              </a:spcBef>
            </a:pPr>
            <a:r>
              <a:rPr lang="en-GB" altLang="en-US" sz="2000"/>
              <a:t>Despite the apparent close relationship conveyed in ‘Trojan Sofa,’ it is clear that, although Niall is unaware, the reader is conscious his </a:t>
            </a:r>
            <a:r>
              <a:rPr lang="en-GB" altLang="en-US" sz="2000">
                <a:solidFill>
                  <a:srgbClr val="7030A0"/>
                </a:solidFill>
              </a:rPr>
              <a:t>father is jeopardising his son’s future, through his own prejudice</a:t>
            </a:r>
            <a:r>
              <a:rPr lang="en-GB" altLang="en-US" sz="2000"/>
              <a:t>.  Whereas, </a:t>
            </a:r>
            <a:r>
              <a:rPr lang="en-GB" altLang="en-US" sz="2000">
                <a:solidFill>
                  <a:srgbClr val="7030A0"/>
                </a:solidFill>
              </a:rPr>
              <a:t>‘Father and Son’ features a relationship that was once strong but has been ripped apart by grief and a lack of communication; yet, it is clear the father loves his son and wants to keep him safe although he too jeopardises his son’s safety by his procrastination/failure to intervene.</a:t>
            </a:r>
          </a:p>
          <a:p>
            <a:pPr algn="just">
              <a:spcBef>
                <a:spcPct val="50000"/>
              </a:spcBef>
            </a:pPr>
            <a:endParaRPr lang="en-GB" altLang="en-US" sz="2000"/>
          </a:p>
          <a:p>
            <a:pPr algn="just">
              <a:spcBef>
                <a:spcPct val="50000"/>
              </a:spcBef>
            </a:pPr>
            <a:r>
              <a:rPr lang="en-GB" altLang="en-US" sz="2000"/>
              <a:t>Pick the areas from the text which you think you could analyse most fully.  There are many different areas you could compare from the 2 texts but it will depend on the question which are most appropriate.  </a:t>
            </a:r>
          </a:p>
          <a:p>
            <a:pPr algn="just">
              <a:spcBef>
                <a:spcPct val="50000"/>
              </a:spcBef>
            </a:pPr>
            <a:endParaRPr lang="en-GB" altLang="en-US" sz="2000"/>
          </a:p>
          <a:p>
            <a:pPr algn="just">
              <a:spcBef>
                <a:spcPct val="50000"/>
              </a:spcBef>
            </a:pPr>
            <a:r>
              <a:rPr lang="en-GB" altLang="en-US" sz="2000"/>
              <a:t>Remember for all questions you must focus on at least </a:t>
            </a:r>
            <a:r>
              <a:rPr lang="en-GB" altLang="en-US" sz="2000" b="1"/>
              <a:t>two</a:t>
            </a:r>
            <a:r>
              <a:rPr lang="en-GB" altLang="en-US" sz="2000"/>
              <a:t> areas e.g. characterisation, theme, setting, imagery etc.</a:t>
            </a:r>
          </a:p>
          <a:p>
            <a:pPr>
              <a:spcBef>
                <a:spcPct val="50000"/>
              </a:spcBef>
            </a:pPr>
            <a:endParaRPr lang="en-GB" altLang="en-US" sz="200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Rectangle 4"/>
          <p:cNvSpPr>
            <a:spLocks noChangeArrowheads="1"/>
          </p:cNvSpPr>
          <p:nvPr/>
        </p:nvSpPr>
        <p:spPr bwMode="auto">
          <a:xfrm>
            <a:off x="250825" y="107950"/>
            <a:ext cx="8713788" cy="6492875"/>
          </a:xfrm>
          <a:prstGeom prst="rect">
            <a:avLst/>
          </a:prstGeom>
          <a:noFill/>
          <a:ln w="9525">
            <a:noFill/>
            <a:miter lim="800000"/>
            <a:headEnd/>
            <a:tailEnd/>
          </a:ln>
          <a:effectLst/>
        </p:spPr>
        <p:txBody>
          <a:bodyPr anchor="ctr">
            <a:spAutoFit/>
          </a:bodyPr>
          <a:lstStyle/>
          <a:p>
            <a:pPr marL="800100" lvl="1" indent="-342900">
              <a:tabLst>
                <a:tab pos="457200" algn="l"/>
              </a:tabLst>
            </a:pPr>
            <a:r>
              <a:rPr lang="en-GB" sz="2000"/>
              <a:t>1. Choose </a:t>
            </a:r>
            <a:r>
              <a:rPr lang="en-GB" sz="2000" b="1"/>
              <a:t>two short stories</a:t>
            </a:r>
            <a:r>
              <a:rPr lang="en-GB" sz="2000"/>
              <a:t> in which a central character feels  threatened or vulnerable.</a:t>
            </a:r>
          </a:p>
          <a:p>
            <a:pPr marL="342900" indent="-342900">
              <a:tabLst>
                <a:tab pos="457200" algn="l"/>
              </a:tabLst>
            </a:pPr>
            <a:endParaRPr lang="en-GB" sz="2000"/>
          </a:p>
          <a:p>
            <a:pPr marL="342900" indent="-342900">
              <a:tabLst>
                <a:tab pos="457200" algn="l"/>
              </a:tabLst>
            </a:pPr>
            <a:r>
              <a:rPr lang="en-GB" sz="2000"/>
              <a:t>	Compare how this situation is presented in each story and discuss which story is more effective in arousing your sympathy for the central character.</a:t>
            </a:r>
          </a:p>
          <a:p>
            <a:pPr marL="342900" indent="-342900">
              <a:tabLst>
                <a:tab pos="457200" algn="l"/>
              </a:tabLst>
            </a:pPr>
            <a:endParaRPr lang="en-GB" sz="2000"/>
          </a:p>
          <a:p>
            <a:pPr marL="342900" indent="-342900">
              <a:tabLst>
                <a:tab pos="457200" algn="l"/>
              </a:tabLst>
            </a:pPr>
            <a:endParaRPr lang="en-GB" sz="2000"/>
          </a:p>
          <a:p>
            <a:pPr marL="342900" indent="-342900">
              <a:tabLst>
                <a:tab pos="457200" algn="l"/>
              </a:tabLst>
            </a:pPr>
            <a:r>
              <a:rPr lang="en-GB" sz="2000"/>
              <a:t>2. Choose </a:t>
            </a:r>
            <a:r>
              <a:rPr lang="en-GB" sz="2000" b="1"/>
              <a:t>two short stories</a:t>
            </a:r>
            <a:r>
              <a:rPr lang="en-GB" sz="2000"/>
              <a:t> in which setting plays an important role in developing your understanding of character and/or theme</a:t>
            </a:r>
          </a:p>
          <a:p>
            <a:pPr marL="342900" indent="-342900">
              <a:tabLst>
                <a:tab pos="457200" algn="l"/>
              </a:tabLst>
            </a:pPr>
            <a:endParaRPr lang="en-GB" sz="2000"/>
          </a:p>
          <a:p>
            <a:pPr marL="342900" indent="-342900">
              <a:tabLst>
                <a:tab pos="457200" algn="l"/>
              </a:tabLst>
            </a:pPr>
            <a:r>
              <a:rPr lang="en-GB" sz="2000"/>
              <a:t>	Which story, in your opinion, is more effective in developing your understanding?  Justify your choice by reference to the setting of both stories.</a:t>
            </a:r>
          </a:p>
          <a:p>
            <a:pPr marL="342900" indent="-342900">
              <a:tabLst>
                <a:tab pos="457200" algn="l"/>
              </a:tabLst>
            </a:pPr>
            <a:endParaRPr lang="en-GB" sz="2000"/>
          </a:p>
          <a:p>
            <a:pPr marL="342900" indent="-342900">
              <a:tabLst>
                <a:tab pos="457200" algn="l"/>
              </a:tabLst>
            </a:pPr>
            <a:endParaRPr lang="en-GB" sz="2000"/>
          </a:p>
          <a:p>
            <a:pPr marL="342900" indent="-342900">
              <a:tabLst>
                <a:tab pos="457200" algn="l"/>
              </a:tabLst>
            </a:pPr>
            <a:r>
              <a:rPr lang="en-GB" sz="2000"/>
              <a:t>3. Choose </a:t>
            </a:r>
            <a:r>
              <a:rPr lang="en-GB" sz="2000" b="1"/>
              <a:t>two short stories</a:t>
            </a:r>
            <a:r>
              <a:rPr lang="en-GB" sz="2000"/>
              <a:t> whose openings are crafted to seize the reader’s attention.</a:t>
            </a:r>
          </a:p>
          <a:p>
            <a:pPr marL="342900" indent="-342900">
              <a:tabLst>
                <a:tab pos="457200" algn="l"/>
              </a:tabLst>
            </a:pPr>
            <a:endParaRPr lang="en-GB" sz="2000"/>
          </a:p>
          <a:p>
            <a:pPr marL="342900" indent="-342900">
              <a:tabLst>
                <a:tab pos="457200" algn="l"/>
              </a:tabLst>
            </a:pPr>
            <a:r>
              <a:rPr lang="en-GB" sz="2000"/>
              <a:t>Explain in detail how the impact of the openings is created and go on to evaluate which of the stories develops more successfully from its opening.</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ext Box 4"/>
          <p:cNvSpPr txBox="1">
            <a:spLocks noChangeArrowheads="1"/>
          </p:cNvSpPr>
          <p:nvPr/>
        </p:nvSpPr>
        <p:spPr bwMode="auto">
          <a:xfrm>
            <a:off x="468313" y="404813"/>
            <a:ext cx="8424862" cy="6002337"/>
          </a:xfrm>
          <a:prstGeom prst="rect">
            <a:avLst/>
          </a:prstGeom>
          <a:noFill/>
          <a:ln w="9525">
            <a:noFill/>
            <a:miter lim="800000"/>
            <a:headEnd/>
            <a:tailEnd/>
          </a:ln>
        </p:spPr>
        <p:txBody>
          <a:bodyPr>
            <a:spAutoFit/>
          </a:bodyPr>
          <a:lstStyle/>
          <a:p>
            <a:pPr algn="just"/>
            <a:r>
              <a:rPr lang="en-GB" altLang="en-US" sz="2400" u="sng"/>
              <a:t>Poetry </a:t>
            </a:r>
          </a:p>
          <a:p>
            <a:pPr algn="just"/>
            <a:endParaRPr lang="en-GB" altLang="en-US" sz="2400" u="sng"/>
          </a:p>
          <a:p>
            <a:pPr algn="just"/>
            <a:r>
              <a:rPr lang="en-GB" altLang="en-US" sz="2400"/>
              <a:t>Choose </a:t>
            </a:r>
            <a:r>
              <a:rPr lang="en-GB" altLang="en-US" sz="2400" b="1"/>
              <a:t>two</a:t>
            </a:r>
            <a:r>
              <a:rPr lang="en-GB" altLang="en-US" sz="2400"/>
              <a:t> poems by the same poet which you consider similar in theme and style. </a:t>
            </a:r>
          </a:p>
          <a:p>
            <a:pPr algn="just"/>
            <a:endParaRPr lang="en-GB" altLang="en-US" sz="2400"/>
          </a:p>
          <a:p>
            <a:pPr algn="just"/>
            <a:r>
              <a:rPr lang="en-GB" altLang="en-US" sz="2400"/>
              <a:t>By referring to theme and style in both poems, discuss which poem you prefer.  </a:t>
            </a:r>
          </a:p>
          <a:p>
            <a:pPr algn="just"/>
            <a:endParaRPr lang="en-GB" altLang="en-US" sz="2400"/>
          </a:p>
          <a:p>
            <a:pPr algn="just"/>
            <a:r>
              <a:rPr lang="en-GB" altLang="en-US" sz="2400" u="sng"/>
              <a:t>Prose </a:t>
            </a:r>
          </a:p>
          <a:p>
            <a:pPr algn="just"/>
            <a:endParaRPr lang="en-GB" altLang="en-US" sz="2400" u="sng"/>
          </a:p>
          <a:p>
            <a:pPr algn="just"/>
            <a:r>
              <a:rPr lang="en-GB" altLang="en-US" sz="2400"/>
              <a:t>Choose </a:t>
            </a:r>
            <a:r>
              <a:rPr lang="en-GB" altLang="en-US" sz="2400" b="1"/>
              <a:t>two</a:t>
            </a:r>
            <a:r>
              <a:rPr lang="en-GB" altLang="en-US" sz="2400"/>
              <a:t> short stories in which aspects of style contribute significantly to the exploration of theme.</a:t>
            </a:r>
          </a:p>
          <a:p>
            <a:pPr algn="just"/>
            <a:endParaRPr lang="en-GB" altLang="en-US" sz="2400"/>
          </a:p>
          <a:p>
            <a:pPr algn="just"/>
            <a:r>
              <a:rPr lang="en-GB" altLang="en-US" sz="2400"/>
              <a:t>Compare the ways in which stylistic features are used to create and maintain your interest in the central ideas of the texts.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Text Box 4"/>
          <p:cNvSpPr txBox="1">
            <a:spLocks noChangeArrowheads="1"/>
          </p:cNvSpPr>
          <p:nvPr/>
        </p:nvSpPr>
        <p:spPr bwMode="auto">
          <a:xfrm>
            <a:off x="0" y="115888"/>
            <a:ext cx="8964613" cy="6492875"/>
          </a:xfrm>
          <a:prstGeom prst="rect">
            <a:avLst/>
          </a:prstGeom>
          <a:noFill/>
          <a:ln w="9525">
            <a:noFill/>
            <a:miter lim="800000"/>
            <a:headEnd/>
            <a:tailEnd/>
          </a:ln>
        </p:spPr>
        <p:txBody>
          <a:bodyPr>
            <a:spAutoFit/>
          </a:bodyPr>
          <a:lstStyle/>
          <a:p>
            <a:r>
              <a:rPr lang="en-GB" altLang="en-US" sz="2000" u="sng"/>
              <a:t>Characterisation</a:t>
            </a:r>
          </a:p>
          <a:p>
            <a:pPr algn="just"/>
            <a:endParaRPr lang="en-GB" altLang="en-US" sz="2000"/>
          </a:p>
          <a:p>
            <a:pPr algn="just"/>
            <a:r>
              <a:rPr lang="en-GB" altLang="en-US" sz="2000"/>
              <a:t>Niall- 11 year old</a:t>
            </a:r>
          </a:p>
          <a:p>
            <a:pPr algn="just"/>
            <a:endParaRPr lang="en-GB" altLang="en-US" sz="2000"/>
          </a:p>
          <a:p>
            <a:pPr algn="just"/>
            <a:r>
              <a:rPr lang="en-GB" altLang="en-US" sz="2000">
                <a:solidFill>
                  <a:srgbClr val="0000CC"/>
                </a:solidFill>
              </a:rPr>
              <a:t>‘I’m not scared – just have some what-if knots in my gut.  What if they have a dog.  Or a burglar alarm – with laser beams like they have in the movies.’</a:t>
            </a:r>
          </a:p>
          <a:p>
            <a:pPr algn="just"/>
            <a:endParaRPr lang="en-GB" altLang="en-US" sz="2000"/>
          </a:p>
          <a:p>
            <a:pPr algn="just"/>
            <a:r>
              <a:rPr lang="en-GB" altLang="en-US" sz="2000"/>
              <a:t>shows he is actually afraid of position he is putting himself in – entering Protestant house – breaching the void. Suggests all his different fears.  Doesn’t want to admit them – makes them more threatening/ real and also trying to be a brave hard man to emulate his father and make him proud.  Obviously wants approval from father. Conveys his sense of entrapment/lack of free-will as he is here, despite his fears.</a:t>
            </a:r>
          </a:p>
          <a:p>
            <a:pPr algn="just"/>
            <a:endParaRPr lang="en-GB" altLang="en-US" sz="2000"/>
          </a:p>
          <a:p>
            <a:pPr algn="just"/>
            <a:r>
              <a:rPr lang="en-GB" altLang="en-US" sz="2000"/>
              <a:t>Boy has a childish imagination – lasers – shows there may still be hope he will get to be a child/innocent.  The writer highlights Niall’s innocent nature to convey the sadness of how easily this can be sacrificed due to an over-bearing and controlling father.</a:t>
            </a:r>
          </a:p>
          <a:p>
            <a:pPr algn="just"/>
            <a:endParaRPr lang="en-GB" altLang="en-US" sz="2000"/>
          </a:p>
          <a:p>
            <a:pPr algn="just"/>
            <a:r>
              <a:rPr lang="en-GB" altLang="en-US" sz="2000"/>
              <a:t>Acceptance of dad’s crimes – non judgemental  - just stating facts as he sees them  - </a:t>
            </a:r>
            <a:r>
              <a:rPr lang="en-GB" altLang="en-US" sz="2000">
                <a:solidFill>
                  <a:srgbClr val="0000CC"/>
                </a:solidFill>
              </a:rPr>
              <a:t>‘And that’d be my Da clued in.’  </a:t>
            </a:r>
            <a:r>
              <a:rPr lang="en-GB" altLang="en-US" sz="2000"/>
              <a:t>Naïve etc. of what dad is doing.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172">
                                            <p:txEl>
                                              <p:pRg st="8" end="8"/>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17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Text Box 4"/>
          <p:cNvSpPr txBox="1">
            <a:spLocks noChangeArrowheads="1"/>
          </p:cNvSpPr>
          <p:nvPr/>
        </p:nvSpPr>
        <p:spPr bwMode="auto">
          <a:xfrm>
            <a:off x="179388" y="188913"/>
            <a:ext cx="8785225" cy="6492875"/>
          </a:xfrm>
          <a:prstGeom prst="rect">
            <a:avLst/>
          </a:prstGeom>
          <a:noFill/>
          <a:ln w="9525">
            <a:noFill/>
            <a:miter lim="800000"/>
            <a:headEnd/>
            <a:tailEnd/>
          </a:ln>
        </p:spPr>
        <p:txBody>
          <a:bodyPr>
            <a:spAutoFit/>
          </a:bodyPr>
          <a:lstStyle/>
          <a:p>
            <a:pPr algn="just"/>
            <a:r>
              <a:rPr lang="en-GB" altLang="en-US" sz="2000"/>
              <a:t>We know he is a </a:t>
            </a:r>
            <a:r>
              <a:rPr lang="en-GB" altLang="en-US" sz="2000">
                <a:solidFill>
                  <a:srgbClr val="0000CC"/>
                </a:solidFill>
              </a:rPr>
              <a:t>‘smart boy’ </a:t>
            </a:r>
            <a:r>
              <a:rPr lang="en-GB" altLang="en-US" sz="2000"/>
              <a:t>and MacLaverty here suggests that even the intelligent </a:t>
            </a:r>
            <a:r>
              <a:rPr lang="en-GB" altLang="en-US" sz="2000">
                <a:solidFill>
                  <a:srgbClr val="FF00FF"/>
                </a:solidFill>
              </a:rPr>
              <a:t>can not break free from the vicious cycle of violence, hatred etc</a:t>
            </a:r>
            <a:r>
              <a:rPr lang="en-GB" altLang="en-US" sz="2000"/>
              <a:t>. – Niall cannot form his own views – he is controlled/manipulated to share his dad’s views.</a:t>
            </a:r>
          </a:p>
          <a:p>
            <a:pPr algn="just"/>
            <a:endParaRPr lang="en-GB" altLang="en-US" sz="2000"/>
          </a:p>
          <a:p>
            <a:pPr algn="just"/>
            <a:endParaRPr lang="en-GB" altLang="en-US" sz="2000"/>
          </a:p>
          <a:p>
            <a:pPr algn="just"/>
            <a:r>
              <a:rPr lang="en-GB" altLang="en-US" sz="2000">
                <a:solidFill>
                  <a:srgbClr val="0000CC"/>
                </a:solidFill>
              </a:rPr>
              <a:t>‘And it’s one up for Ireland</a:t>
            </a:r>
            <a:r>
              <a:rPr lang="en-GB" altLang="en-US" sz="2000"/>
              <a:t>’ – sadly already just sees it as a game.  He does not take cruelty/revenge against Protestants seriously as he doesn’t understand the morality of his actions – he is not thinking for himself but is doing his dad’s bidding.  </a:t>
            </a:r>
            <a:r>
              <a:rPr lang="en-GB" altLang="en-US" sz="2000">
                <a:solidFill>
                  <a:srgbClr val="FF00FF"/>
                </a:solidFill>
              </a:rPr>
              <a:t>Conveys how intolerance/prejudice can be spread due to a lack of understanding = MacLaverty’s main point.</a:t>
            </a:r>
          </a:p>
          <a:p>
            <a:pPr algn="just"/>
            <a:endParaRPr lang="en-GB" altLang="en-US" sz="2000"/>
          </a:p>
          <a:p>
            <a:pPr algn="just"/>
            <a:endParaRPr lang="en-GB" altLang="en-US" sz="2000"/>
          </a:p>
          <a:p>
            <a:pPr algn="just"/>
            <a:r>
              <a:rPr lang="en-GB" altLang="en-US" sz="2000"/>
              <a:t>Naïve/innocence – </a:t>
            </a:r>
            <a:r>
              <a:rPr lang="en-GB" altLang="en-US" sz="2000">
                <a:solidFill>
                  <a:srgbClr val="0000CC"/>
                </a:solidFill>
              </a:rPr>
              <a:t>‘stop the exercising’ </a:t>
            </a:r>
            <a:r>
              <a:rPr lang="en-GB" altLang="en-US" sz="2000"/>
              <a:t>– </a:t>
            </a:r>
            <a:r>
              <a:rPr lang="en-GB" altLang="en-US" sz="2000">
                <a:solidFill>
                  <a:srgbClr val="0000CC"/>
                </a:solidFill>
              </a:rPr>
              <a:t>‘the penny drops’ </a:t>
            </a:r>
            <a:r>
              <a:rPr lang="en-GB" altLang="en-US" sz="2000"/>
              <a:t>– suggests dad is corrupting him/sacrificing his childhood in the process.  Becoming hardened/tough at only 11 – </a:t>
            </a:r>
            <a:r>
              <a:rPr lang="en-GB" altLang="en-US" sz="2000">
                <a:solidFill>
                  <a:srgbClr val="0000CC"/>
                </a:solidFill>
              </a:rPr>
              <a:t>‘Boo-hoo.  Lend me a hanky.’ </a:t>
            </a:r>
            <a:r>
              <a:rPr lang="en-GB" altLang="en-US" sz="2000"/>
              <a:t>– no empathy/pity for others. Sarcastic tone.  Dad doesn’t care so son will not care in future: </a:t>
            </a:r>
            <a:r>
              <a:rPr lang="en-GB" altLang="en-US" sz="2000">
                <a:solidFill>
                  <a:srgbClr val="0000CC"/>
                </a:solidFill>
              </a:rPr>
              <a:t>‘The news is the usual boring stuff.’ </a:t>
            </a:r>
            <a:r>
              <a:rPr lang="en-GB" altLang="en-US" sz="2000"/>
              <a:t>– disinterested.</a:t>
            </a:r>
            <a:r>
              <a:rPr lang="en-GB" altLang="en-US"/>
              <a:t> </a:t>
            </a:r>
            <a:r>
              <a:rPr lang="en-GB" altLang="en-US" sz="2000">
                <a:solidFill>
                  <a:srgbClr val="0000CC"/>
                </a:solidFill>
              </a:rPr>
              <a:t>‘he’ll be one of ours.’ </a:t>
            </a:r>
            <a:r>
              <a:rPr lang="en-GB" altLang="en-US" sz="2000"/>
              <a:t>– divisive casualties on both sides – only ones that are relevant are those with same views.  </a:t>
            </a:r>
            <a:r>
              <a:rPr lang="en-GB" altLang="en-US" sz="2000">
                <a:solidFill>
                  <a:srgbClr val="FF00FF"/>
                </a:solidFill>
              </a:rPr>
              <a:t>Again, like ‘F+S,’ likely son will become ‘the news’ in the future due to his already sectarian views.</a:t>
            </a:r>
            <a:endParaRPr lang="en-GB" altLang="en-US">
              <a:solidFill>
                <a:srgbClr val="FF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196">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19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Text Box 4"/>
          <p:cNvSpPr txBox="1">
            <a:spLocks noChangeArrowheads="1"/>
          </p:cNvSpPr>
          <p:nvPr/>
        </p:nvSpPr>
        <p:spPr bwMode="auto">
          <a:xfrm>
            <a:off x="0" y="115888"/>
            <a:ext cx="9144000" cy="6797675"/>
          </a:xfrm>
          <a:prstGeom prst="rect">
            <a:avLst/>
          </a:prstGeom>
          <a:noFill/>
          <a:ln w="9525">
            <a:noFill/>
            <a:miter lim="800000"/>
            <a:headEnd/>
            <a:tailEnd/>
          </a:ln>
        </p:spPr>
        <p:txBody>
          <a:bodyPr>
            <a:spAutoFit/>
          </a:bodyPr>
          <a:lstStyle/>
          <a:p>
            <a:pPr algn="just">
              <a:spcBef>
                <a:spcPct val="50000"/>
              </a:spcBef>
            </a:pPr>
            <a:r>
              <a:rPr lang="en-GB" altLang="en-US" sz="2000">
                <a:solidFill>
                  <a:srgbClr val="0000CC"/>
                </a:solidFill>
              </a:rPr>
              <a:t>‘It was funny being in a house with Union Jacks and pictures of the Queen on the walls.  Really spooky.’ </a:t>
            </a:r>
            <a:r>
              <a:rPr lang="en-GB" altLang="en-US" sz="2000"/>
              <a:t>– </a:t>
            </a:r>
            <a:r>
              <a:rPr lang="en-GB" altLang="en-US" sz="2000">
                <a:solidFill>
                  <a:srgbClr val="FF00FF"/>
                </a:solidFill>
              </a:rPr>
              <a:t>suggest unease/fear he might be caught/killed </a:t>
            </a:r>
            <a:r>
              <a:rPr lang="en-GB" altLang="en-US" sz="2000"/>
              <a:t>– fear etc. is hidden by hard front.</a:t>
            </a:r>
          </a:p>
          <a:p>
            <a:pPr algn="just">
              <a:spcBef>
                <a:spcPct val="50000"/>
              </a:spcBef>
            </a:pPr>
            <a:endParaRPr lang="en-GB" altLang="en-US" sz="2000"/>
          </a:p>
          <a:p>
            <a:pPr algn="just"/>
            <a:r>
              <a:rPr lang="en-GB" altLang="en-US" sz="2000"/>
              <a:t>Misses mother – </a:t>
            </a:r>
            <a:r>
              <a:rPr lang="en-GB" altLang="en-US" sz="2000">
                <a:solidFill>
                  <a:srgbClr val="0000CC"/>
                </a:solidFill>
              </a:rPr>
              <a:t>‘I lie thinking about her for a while’ </a:t>
            </a:r>
          </a:p>
          <a:p>
            <a:pPr algn="just"/>
            <a:endParaRPr lang="en-GB" altLang="en-US" sz="2000"/>
          </a:p>
          <a:p>
            <a:pPr algn="just"/>
            <a:r>
              <a:rPr lang="en-GB" altLang="en-US" sz="2000">
                <a:solidFill>
                  <a:srgbClr val="0000CC"/>
                </a:solidFill>
              </a:rPr>
              <a:t>‘The smell of the dust inside the sofa for some reason makes me feel sad.’ </a:t>
            </a:r>
            <a:r>
              <a:rPr lang="en-GB" altLang="en-US" sz="2000"/>
              <a:t>– </a:t>
            </a:r>
            <a:r>
              <a:rPr lang="en-GB" altLang="en-US" sz="2000">
                <a:solidFill>
                  <a:srgbClr val="FF0000"/>
                </a:solidFill>
              </a:rPr>
              <a:t>symbolism</a:t>
            </a:r>
            <a:r>
              <a:rPr lang="en-GB" altLang="en-US" sz="2000"/>
              <a:t>: thinking about the past/what life used to be like/missing his mother (</a:t>
            </a:r>
            <a:r>
              <a:rPr lang="en-GB" altLang="en-US" sz="2000">
                <a:solidFill>
                  <a:srgbClr val="FF00FF"/>
                </a:solidFill>
              </a:rPr>
              <a:t>again could compare with ‘F+S’ and dad/son’s reactions after mother’s death.) Suggests no nurturing/protective person in his life </a:t>
            </a:r>
            <a:r>
              <a:rPr lang="en-GB" altLang="en-US" sz="2000"/>
              <a:t>so has been brought up in a male-dominated/authoritative environment (father/uncle.)</a:t>
            </a:r>
          </a:p>
          <a:p>
            <a:pPr algn="just"/>
            <a:endParaRPr lang="en-GB" altLang="en-US" sz="2000"/>
          </a:p>
          <a:p>
            <a:pPr algn="just"/>
            <a:r>
              <a:rPr lang="en-GB" altLang="en-US" sz="2000">
                <a:solidFill>
                  <a:srgbClr val="FF00FF"/>
                </a:solidFill>
              </a:rPr>
              <a:t>Isolated/lonely</a:t>
            </a:r>
            <a:r>
              <a:rPr lang="en-GB" altLang="en-US" sz="2000"/>
              <a:t> – </a:t>
            </a:r>
            <a:r>
              <a:rPr lang="en-GB" altLang="en-US" sz="2000">
                <a:solidFill>
                  <a:srgbClr val="0000CC"/>
                </a:solidFill>
              </a:rPr>
              <a:t>‘I don’t have many friends.’  ‘They’re so stupid playing’ </a:t>
            </a:r>
            <a:r>
              <a:rPr lang="en-GB" altLang="en-US" sz="2000"/>
              <a:t>– lost childhood, forced into adulthood prematurely – father uses him while he will still fit in to sofas.  Will not receive the benefit of his friends’ views which are likely to be more tolerant/accepting as they are not bitter about the past like father.</a:t>
            </a:r>
          </a:p>
          <a:p>
            <a:pPr algn="just"/>
            <a:endParaRPr lang="en-GB" altLang="en-US" sz="2000"/>
          </a:p>
          <a:p>
            <a:pPr algn="just">
              <a:spcBef>
                <a:spcPct val="50000"/>
              </a:spcBef>
            </a:pPr>
            <a:r>
              <a:rPr lang="en-GB" altLang="en-US" sz="2000">
                <a:solidFill>
                  <a:srgbClr val="0000CC"/>
                </a:solidFill>
              </a:rPr>
              <a:t>‘and I think of myself as a mouse’</a:t>
            </a:r>
            <a:r>
              <a:rPr lang="en-GB" altLang="en-US" sz="2000"/>
              <a:t> – </a:t>
            </a:r>
            <a:r>
              <a:rPr lang="en-GB" altLang="en-US" sz="2000">
                <a:solidFill>
                  <a:srgbClr val="FF0000"/>
                </a:solidFill>
              </a:rPr>
              <a:t>metaphorically</a:t>
            </a:r>
            <a:r>
              <a:rPr lang="en-GB" altLang="en-US" sz="2000"/>
              <a:t> suggests his insignificance /vulnerability.  Irony = next generation who have the power to make a difference/be more tolerant/accepting but sadly we know this will be impossible here as he has already been corrupted.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220">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220">
                                            <p:txEl>
                                              <p:pRg st="4" end="4"/>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9220">
                                            <p:txEl>
                                              <p:pRg st="6" end="6"/>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9220">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ext Box 2"/>
          <p:cNvSpPr txBox="1">
            <a:spLocks noChangeArrowheads="1"/>
          </p:cNvSpPr>
          <p:nvPr/>
        </p:nvSpPr>
        <p:spPr bwMode="auto">
          <a:xfrm>
            <a:off x="179388" y="260350"/>
            <a:ext cx="8640762" cy="366713"/>
          </a:xfrm>
          <a:prstGeom prst="rect">
            <a:avLst/>
          </a:prstGeom>
          <a:noFill/>
          <a:ln w="9525">
            <a:noFill/>
            <a:miter lim="800000"/>
            <a:headEnd/>
            <a:tailEnd/>
          </a:ln>
        </p:spPr>
        <p:txBody>
          <a:bodyPr>
            <a:spAutoFit/>
          </a:bodyPr>
          <a:lstStyle/>
          <a:p>
            <a:pPr>
              <a:spcBef>
                <a:spcPct val="50000"/>
              </a:spcBef>
            </a:pPr>
            <a:endParaRPr lang="en-US" altLang="en-US"/>
          </a:p>
        </p:txBody>
      </p:sp>
      <p:sp>
        <p:nvSpPr>
          <p:cNvPr id="30723" name="Text Box 3"/>
          <p:cNvSpPr txBox="1">
            <a:spLocks noChangeArrowheads="1"/>
          </p:cNvSpPr>
          <p:nvPr/>
        </p:nvSpPr>
        <p:spPr bwMode="auto">
          <a:xfrm>
            <a:off x="0" y="0"/>
            <a:ext cx="9144000" cy="6721475"/>
          </a:xfrm>
          <a:prstGeom prst="rect">
            <a:avLst/>
          </a:prstGeom>
          <a:noFill/>
          <a:ln w="9525">
            <a:noFill/>
            <a:miter lim="800000"/>
            <a:headEnd/>
            <a:tailEnd/>
          </a:ln>
        </p:spPr>
        <p:txBody>
          <a:bodyPr>
            <a:spAutoFit/>
          </a:bodyPr>
          <a:lstStyle/>
          <a:p>
            <a:r>
              <a:rPr lang="en-GB" altLang="en-US" sz="2000" u="sng"/>
              <a:t>Style – Narration</a:t>
            </a:r>
          </a:p>
          <a:p>
            <a:endParaRPr lang="en-GB" altLang="en-US" sz="900"/>
          </a:p>
          <a:p>
            <a:pPr algn="just"/>
            <a:r>
              <a:rPr lang="en-GB" altLang="en-US" sz="2000">
                <a:solidFill>
                  <a:srgbClr val="FF0000"/>
                </a:solidFill>
              </a:rPr>
              <a:t>First person narration</a:t>
            </a:r>
            <a:r>
              <a:rPr lang="en-GB" altLang="en-US" sz="2000"/>
              <a:t> – told from Niall’s pov – MacLaverty creates an extremely acute portrayal of a child – and although Niall is unaware that father is encouraging him to hate Protestants etc, we know what he is doing is abusive, irresponsible and is teaching a child that it is acceptable to hate people solely based on their religion.</a:t>
            </a:r>
          </a:p>
          <a:p>
            <a:pPr algn="just"/>
            <a:endParaRPr lang="en-GB" altLang="en-US" sz="1600"/>
          </a:p>
          <a:p>
            <a:pPr algn="just"/>
            <a:endParaRPr lang="en-GB" altLang="en-US" sz="2000"/>
          </a:p>
          <a:p>
            <a:pPr algn="just"/>
            <a:r>
              <a:rPr lang="en-GB" altLang="en-US" sz="2000">
                <a:solidFill>
                  <a:srgbClr val="FF0000"/>
                </a:solidFill>
              </a:rPr>
              <a:t>Sentences start with conjunctions esp. ‘and’ </a:t>
            </a:r>
            <a:r>
              <a:rPr lang="en-GB" altLang="en-US" sz="2000"/>
              <a:t>– typical childlike way of telling a story- natural speech of a child - </a:t>
            </a:r>
            <a:r>
              <a:rPr lang="en-GB" altLang="en-US" sz="2000">
                <a:solidFill>
                  <a:srgbClr val="FF0000"/>
                </a:solidFill>
              </a:rPr>
              <a:t>stream of consciousness – constant relay of thoughts etc.  </a:t>
            </a:r>
            <a:r>
              <a:rPr lang="en-GB" altLang="en-US" sz="2000"/>
              <a:t>To convey his innocence/lack of understanding in what his father is doing and how horrified MacLaverty is that parents have the power to raise their children and have an impact on who they become, but some use this power immorally to  manipulate/control their children in upholding their views/beliefs.</a:t>
            </a:r>
          </a:p>
          <a:p>
            <a:pPr algn="just"/>
            <a:endParaRPr lang="en-GB" altLang="en-US" sz="2000"/>
          </a:p>
          <a:p>
            <a:pPr algn="just"/>
            <a:endParaRPr lang="en-GB" altLang="en-US" sz="1000"/>
          </a:p>
          <a:p>
            <a:pPr algn="just"/>
            <a:r>
              <a:rPr lang="en-GB" altLang="en-US" sz="2000">
                <a:solidFill>
                  <a:srgbClr val="FF0000"/>
                </a:solidFill>
              </a:rPr>
              <a:t>Short sentences</a:t>
            </a:r>
            <a:r>
              <a:rPr lang="en-GB" altLang="en-US" sz="2000"/>
              <a:t>- just states facts – not coloured with his own views.  Father tells him how to think; he doesn’t question this – dad head of family – to be obeyed (conveys the underlying danger in this r.ship as son is being told how to feel towards Protestants and is too naïve/trusting to question this – MacLaverty does this to convey </a:t>
            </a:r>
            <a:r>
              <a:rPr lang="en-GB" altLang="en-US" sz="2000">
                <a:solidFill>
                  <a:srgbClr val="FF00FF"/>
                </a:solidFill>
              </a:rPr>
              <a:t>how easily violence/aggression is propagated</a:t>
            </a:r>
            <a:r>
              <a:rPr lang="en-GB" altLang="en-US" sz="200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23">
                                            <p:txEl>
                                              <p:pRg st="5" end="5"/>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072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250825" y="260350"/>
            <a:ext cx="8713788" cy="6492875"/>
          </a:xfrm>
          <a:prstGeom prst="rect">
            <a:avLst/>
          </a:prstGeom>
          <a:noFill/>
          <a:ln w="9525">
            <a:noFill/>
            <a:miter lim="800000"/>
            <a:headEnd/>
            <a:tailEnd/>
          </a:ln>
        </p:spPr>
        <p:txBody>
          <a:bodyPr>
            <a:spAutoFit/>
          </a:bodyPr>
          <a:lstStyle/>
          <a:p>
            <a:pPr algn="just"/>
            <a:r>
              <a:rPr lang="en-GB" altLang="en-US" sz="2000"/>
              <a:t>Lacks focus/easily distracted – goes off on a tangent - jumps from one topic to another – again typical child – </a:t>
            </a:r>
            <a:r>
              <a:rPr lang="en-GB" altLang="en-US" sz="2000">
                <a:solidFill>
                  <a:srgbClr val="0000CC"/>
                </a:solidFill>
              </a:rPr>
              <a:t>‘I got the highest marks of anybody in Northern Ireland.’  My Da sells anything  and everything’  </a:t>
            </a:r>
          </a:p>
          <a:p>
            <a:pPr algn="just"/>
            <a:endParaRPr lang="en-GB" altLang="en-US" sz="2000"/>
          </a:p>
          <a:p>
            <a:pPr algn="just"/>
            <a:endParaRPr lang="en-GB" altLang="en-US" sz="2000"/>
          </a:p>
          <a:p>
            <a:pPr algn="just"/>
            <a:r>
              <a:rPr lang="en-GB" altLang="en-US" sz="2000">
                <a:solidFill>
                  <a:srgbClr val="FF0000"/>
                </a:solidFill>
              </a:rPr>
              <a:t>Extensive use of parenthesis </a:t>
            </a:r>
            <a:r>
              <a:rPr lang="en-GB" altLang="en-US" sz="2000"/>
              <a:t>– children tell every minute detail in a story – doesn’t know what information is important/most relevant – </a:t>
            </a:r>
            <a:r>
              <a:rPr lang="en-GB" altLang="en-US" sz="2000">
                <a:solidFill>
                  <a:srgbClr val="009900"/>
                </a:solidFill>
              </a:rPr>
              <a:t>similarly cannot filter through advice he receives from dad</a:t>
            </a:r>
            <a:r>
              <a:rPr lang="en-GB" altLang="en-US" sz="2000"/>
              <a:t> – just accepts it as fact - tells us he is a young boy who should be at home sleeping and not getting involved in hate crimes.  Boy will be worried about what may happen to him in the sofa and is also ingraining the Protestant/Catholic divide in his head.</a:t>
            </a:r>
          </a:p>
          <a:p>
            <a:pPr algn="just"/>
            <a:endParaRPr lang="en-GB" altLang="en-US" sz="2000"/>
          </a:p>
          <a:p>
            <a:pPr algn="just"/>
            <a:endParaRPr lang="en-GB" altLang="en-US" sz="2000"/>
          </a:p>
          <a:p>
            <a:pPr algn="just"/>
            <a:r>
              <a:rPr lang="en-GB" altLang="en-US" sz="2000"/>
              <a:t>The reason MacLaverty uses these stylistic features/narration is </a:t>
            </a:r>
            <a:r>
              <a:rPr lang="en-GB" altLang="en-US" sz="2000">
                <a:solidFill>
                  <a:srgbClr val="009900"/>
                </a:solidFill>
              </a:rPr>
              <a:t>to convey the innocence of Niall/childhood and how easily it can be corrupted by the environment he/they grow up in </a:t>
            </a:r>
            <a:r>
              <a:rPr lang="en-GB" altLang="en-US" sz="2000"/>
              <a:t>– trusts his father, wants to make him proud so does as he asks, unaware he is being </a:t>
            </a:r>
            <a:r>
              <a:rPr lang="en-GB" altLang="en-US" sz="2000">
                <a:solidFill>
                  <a:srgbClr val="FF33CC"/>
                </a:solidFill>
              </a:rPr>
              <a:t>indoctrinated</a:t>
            </a:r>
            <a:r>
              <a:rPr lang="en-GB" altLang="en-US" sz="2000"/>
              <a:t> to perceive the Catholics as superior and the Protestants as inferior/worthy only of hatred/contempt etc.  </a:t>
            </a:r>
            <a:r>
              <a:rPr lang="en-GB" altLang="en-US" sz="2000">
                <a:solidFill>
                  <a:srgbClr val="009900"/>
                </a:solidFill>
              </a:rPr>
              <a:t>Conveys key themes corruption of innocence/ consequences of prejudice/intolerance/ complexities of father+son relationship etc.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1746">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174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179388" y="188913"/>
            <a:ext cx="8713787" cy="5883275"/>
          </a:xfrm>
          <a:prstGeom prst="rect">
            <a:avLst/>
          </a:prstGeom>
          <a:noFill/>
          <a:ln w="9525">
            <a:noFill/>
            <a:miter lim="800000"/>
            <a:headEnd/>
            <a:tailEnd/>
          </a:ln>
        </p:spPr>
        <p:txBody>
          <a:bodyPr>
            <a:spAutoFit/>
          </a:bodyPr>
          <a:lstStyle/>
          <a:p>
            <a:r>
              <a:rPr lang="en-GB" altLang="en-US" sz="2000" u="sng"/>
              <a:t>Admiration for dad</a:t>
            </a:r>
          </a:p>
          <a:p>
            <a:endParaRPr lang="en-GB" altLang="en-US" sz="2000"/>
          </a:p>
          <a:p>
            <a:pPr algn="just"/>
            <a:r>
              <a:rPr lang="en-GB" altLang="en-US" sz="2000"/>
              <a:t>Hero –worship – admiration for a figure we know is manipulating his son, encouraging violence/hatred against British, </a:t>
            </a:r>
            <a:r>
              <a:rPr lang="en-GB" altLang="en-US" sz="2000">
                <a:solidFill>
                  <a:srgbClr val="FF33CC"/>
                </a:solidFill>
              </a:rPr>
              <a:t>propagating the divide </a:t>
            </a:r>
            <a:r>
              <a:rPr lang="en-GB" altLang="en-US" sz="2000"/>
              <a:t>etc:</a:t>
            </a:r>
          </a:p>
          <a:p>
            <a:pPr algn="just"/>
            <a:endParaRPr lang="en-GB" altLang="en-US" sz="2000"/>
          </a:p>
          <a:p>
            <a:pPr algn="just"/>
            <a:endParaRPr lang="en-GB" altLang="en-US" sz="2000"/>
          </a:p>
          <a:p>
            <a:pPr algn="just"/>
            <a:r>
              <a:rPr lang="en-GB" altLang="en-US" sz="2000">
                <a:solidFill>
                  <a:srgbClr val="0000CC"/>
                </a:solidFill>
              </a:rPr>
              <a:t>‘I’ve never been caught before.  I have no idea what to do.  The only advice I ever heard was my Da’s.  Whatever you say.  Say nothing.  But he was talking about guys getting integrated in Castkereagh.  Guys getting tortured.’</a:t>
            </a:r>
          </a:p>
          <a:p>
            <a:pPr algn="just"/>
            <a:endParaRPr lang="en-GB" altLang="en-US" sz="2000"/>
          </a:p>
          <a:p>
            <a:pPr algn="just"/>
            <a:endParaRPr lang="en-GB" altLang="en-US" sz="2000"/>
          </a:p>
          <a:p>
            <a:pPr algn="just"/>
            <a:r>
              <a:rPr lang="en-GB" altLang="en-US" sz="2000"/>
              <a:t>Shows damaging  nature of their r.ship – is focussed on violence/ aggression which is all the dad is teaching his son.</a:t>
            </a:r>
          </a:p>
          <a:p>
            <a:pPr algn="just"/>
            <a:endParaRPr lang="en-GB" altLang="en-US" sz="2000"/>
          </a:p>
          <a:p>
            <a:pPr algn="just"/>
            <a:endParaRPr lang="en-GB" altLang="en-US" sz="2000"/>
          </a:p>
          <a:p>
            <a:pPr algn="just"/>
            <a:r>
              <a:rPr lang="en-US" altLang="en-US" sz="2000">
                <a:solidFill>
                  <a:srgbClr val="0000CC"/>
                </a:solidFill>
              </a:rPr>
              <a:t>‘The only advice I ever heard was my Da’s’ </a:t>
            </a:r>
            <a:r>
              <a:rPr lang="en-US" altLang="en-US" sz="2000"/>
              <a:t>– only person he looks to for advice/direction – writer suggests misdirection here.  Niall can’t possibly form his own opinions when he is told what to think by his father.</a:t>
            </a:r>
            <a:endParaRPr lang="en-GB" altLang="en-US" sz="20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2770">
                                            <p:txEl>
                                              <p:pRg st="8" end="8"/>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2770">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3">
      <a:dk1>
        <a:srgbClr val="000000"/>
      </a:dk1>
      <a:lt1>
        <a:srgbClr val="99CCFF"/>
      </a:lt1>
      <a:dk2>
        <a:srgbClr val="000000"/>
      </a:dk2>
      <a:lt2>
        <a:srgbClr val="808080"/>
      </a:lt2>
      <a:accent1>
        <a:srgbClr val="BBE0E3"/>
      </a:accent1>
      <a:accent2>
        <a:srgbClr val="333399"/>
      </a:accent2>
      <a:accent3>
        <a:srgbClr val="CAE2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99CCFF"/>
        </a:lt1>
        <a:dk2>
          <a:srgbClr val="000000"/>
        </a:dk2>
        <a:lt2>
          <a:srgbClr val="808080"/>
        </a:lt2>
        <a:accent1>
          <a:srgbClr val="BBE0E3"/>
        </a:accent1>
        <a:accent2>
          <a:srgbClr val="333399"/>
        </a:accent2>
        <a:accent3>
          <a:srgbClr val="CAE2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748</TotalTime>
  <Words>4429</Words>
  <Application>Microsoft Office PowerPoint</Application>
  <PresentationFormat>On-screen Show (4:3)</PresentationFormat>
  <Paragraphs>325</Paragraphs>
  <Slides>37</Slides>
  <Notes>1</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Dorothy Lucille Ross</dc:creator>
  <cp:lastModifiedBy>TMC</cp:lastModifiedBy>
  <cp:revision>127</cp:revision>
  <dcterms:created xsi:type="dcterms:W3CDTF">2010-04-07T17:39:28Z</dcterms:created>
  <dcterms:modified xsi:type="dcterms:W3CDTF">2016-01-06T11:39:28Z</dcterms:modified>
</cp:coreProperties>
</file>