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2" r:id="rId6"/>
    <p:sldId id="260" r:id="rId7"/>
    <p:sldId id="263" r:id="rId8"/>
    <p:sldId id="266" r:id="rId9"/>
    <p:sldId id="265" r:id="rId10"/>
    <p:sldId id="268" r:id="rId11"/>
    <p:sldId id="272" r:id="rId12"/>
    <p:sldId id="269" r:id="rId13"/>
    <p:sldId id="270" r:id="rId14"/>
    <p:sldId id="271" r:id="rId15"/>
    <p:sldId id="26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0000"/>
    <a:srgbClr val="FF66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50" autoAdjust="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E4422ADB-91FF-47FD-B239-C6758DE838C0}" type="datetimeFigureOut">
              <a:rPr lang="en-GB"/>
              <a:pPr>
                <a:defRPr/>
              </a:pPr>
              <a:t>09/08/2015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60C3562-35F0-41CB-AB3C-B268EA67A75F}"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A22FF1C-477E-424E-9D20-5129C4525215}" type="datetimeFigureOut">
              <a:rPr lang="en-GB"/>
              <a:pPr>
                <a:defRPr/>
              </a:pPr>
              <a:t>09/08/2015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226FFA9-9DB2-4EF1-AA33-7D09B02726E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BF9368C-D7AA-43F8-9A73-0ACF8EAA5791}" type="datetimeFigureOut">
              <a:rPr lang="en-GB"/>
              <a:pPr>
                <a:defRPr/>
              </a:pPr>
              <a:t>09/08/2015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1E2E1D8-EC02-4243-ADF7-BE3E4B882A0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2BFC38E-DBC7-49A7-A229-07045EEF317A}" type="datetimeFigureOut">
              <a:rPr lang="en-GB"/>
              <a:pPr>
                <a:defRPr/>
              </a:pPr>
              <a:t>09/08/2015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84158AD-198B-4DD9-A168-411672A033F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09365B2-8055-46BB-9B16-82B4E7319B54}" type="datetimeFigureOut">
              <a:rPr lang="en-GB"/>
              <a:pPr>
                <a:defRPr/>
              </a:pPr>
              <a:t>09/08/2015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B500A7D-A27B-4CB2-9ADF-BE1D0D519B1F}"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2E3F505B-4397-4CCD-814E-4679D4965BBD}" type="datetimeFigureOut">
              <a:rPr lang="en-GB"/>
              <a:pPr>
                <a:defRPr/>
              </a:pPr>
              <a:t>09/08/2015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50821E2-045E-4806-B8A5-FA74245C801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E9B6802-3065-49FB-BAE0-C62523940DE9}" type="datetimeFigureOut">
              <a:rPr lang="en-GB"/>
              <a:pPr>
                <a:defRPr/>
              </a:pPr>
              <a:t>09/08/2015</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DBD6FF9-FDB6-4DEE-B3EC-5BA66FADF1A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EB7831DC-1946-47C1-8E21-30275246A3F4}" type="datetimeFigureOut">
              <a:rPr lang="en-GB"/>
              <a:pPr>
                <a:defRPr/>
              </a:pPr>
              <a:t>09/08/2015</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1BA1EC9F-09E2-4DE7-8287-E52F1C0806C0}"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7422736-4810-4657-84F6-7871AEA7A99D}" type="datetimeFigureOut">
              <a:rPr lang="en-GB"/>
              <a:pPr>
                <a:defRPr/>
              </a:pPr>
              <a:t>09/08/2015</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3B6B5FC2-0700-4E33-A950-2EBFA343ABD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93A2DD5-976B-4C18-8ED6-5A769DB44EE7}" type="datetimeFigureOut">
              <a:rPr lang="en-GB"/>
              <a:pPr>
                <a:defRPr/>
              </a:pPr>
              <a:t>09/08/2015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6E0BEAF-2B3F-4C4E-B21B-5FD9E941138F}"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FEC9C6A-7ADE-47DA-BAF2-9BC9D451BF4D}" type="datetimeFigureOut">
              <a:rPr lang="en-GB"/>
              <a:pPr>
                <a:defRPr/>
              </a:pPr>
              <a:t>09/08/2015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1F79382-5AAC-4DF6-8DE9-A962F083853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116A500-2A89-4206-A58A-9B599A11F5ED}" type="datetimeFigureOut">
              <a:rPr lang="en-GB"/>
              <a:pPr>
                <a:defRPr/>
              </a:pPr>
              <a:t>09/08/2015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28BF251-8616-453E-8482-FFCD1DD2C27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fontAlgn="auto">
              <a:spcAft>
                <a:spcPts val="0"/>
              </a:spcAft>
              <a:defRPr/>
            </a:pPr>
            <a:r>
              <a:rPr lang="en-GB" dirty="0" smtClean="0"/>
              <a:t>			</a:t>
            </a:r>
            <a:br>
              <a:rPr lang="en-GB" dirty="0" smtClean="0"/>
            </a:br>
            <a:r>
              <a:rPr lang="en-GB" dirty="0"/>
              <a:t>	</a:t>
            </a:r>
            <a:r>
              <a:rPr lang="en-GB" dirty="0" smtClean="0"/>
              <a:t>	      </a:t>
            </a:r>
            <a:r>
              <a:rPr lang="en-GB" dirty="0" smtClean="0">
                <a:solidFill>
                  <a:schemeClr val="bg1"/>
                </a:solidFill>
              </a:rPr>
              <a:t>‘Valentine’</a:t>
            </a:r>
            <a:r>
              <a:rPr lang="en-GB" dirty="0" smtClean="0"/>
              <a:t>					</a:t>
            </a:r>
            <a:endParaRPr lang="en-GB" dirty="0"/>
          </a:p>
        </p:txBody>
      </p:sp>
      <p:sp>
        <p:nvSpPr>
          <p:cNvPr id="13315" name="Subtitle 2"/>
          <p:cNvSpPr>
            <a:spLocks noGrp="1"/>
          </p:cNvSpPr>
          <p:nvPr>
            <p:ph type="subTitle" idx="1"/>
          </p:nvPr>
        </p:nvSpPr>
        <p:spPr/>
        <p:txBody>
          <a:bodyPr/>
          <a:lstStyle/>
          <a:p>
            <a:r>
              <a:rPr lang="en-GB" smtClean="0">
                <a:solidFill>
                  <a:schemeClr val="bg1"/>
                </a:solidFill>
              </a:rPr>
              <a:t>Carol Ann Duffy</a:t>
            </a:r>
          </a:p>
        </p:txBody>
      </p:sp>
      <p:pic>
        <p:nvPicPr>
          <p:cNvPr id="1028" name="Picture 4" descr="http://ts1.mm.bing.net/th?&amp;id=JN.IRG8ve5IVsPRyZsuDYwmbQ&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5075" y="0"/>
            <a:ext cx="2828925"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1"/>
          <p:cNvSpPr txBox="1">
            <a:spLocks noChangeArrowheads="1"/>
          </p:cNvSpPr>
          <p:nvPr/>
        </p:nvSpPr>
        <p:spPr bwMode="auto">
          <a:xfrm>
            <a:off x="1498600" y="2636838"/>
            <a:ext cx="6264275" cy="2524125"/>
          </a:xfrm>
          <a:prstGeom prst="rect">
            <a:avLst/>
          </a:prstGeom>
          <a:noFill/>
          <a:ln w="9525">
            <a:noFill/>
            <a:miter lim="800000"/>
            <a:headEnd/>
            <a:tailEnd/>
          </a:ln>
        </p:spPr>
        <p:txBody>
          <a:bodyPr>
            <a:spAutoFit/>
          </a:bodyPr>
          <a:lstStyle/>
          <a:p>
            <a:r>
              <a:rPr lang="en-GB" sz="2000">
                <a:cs typeface="Arial" charset="0"/>
              </a:rPr>
              <a:t>Here. </a:t>
            </a:r>
            <a:br>
              <a:rPr lang="en-GB" sz="2000">
                <a:cs typeface="Arial" charset="0"/>
              </a:rPr>
            </a:br>
            <a:r>
              <a:rPr lang="en-GB" sz="2000">
                <a:cs typeface="Arial" charset="0"/>
              </a:rPr>
              <a:t>It will </a:t>
            </a:r>
            <a:r>
              <a:rPr lang="en-GB" sz="2000">
                <a:solidFill>
                  <a:srgbClr val="00B0F0"/>
                </a:solidFill>
                <a:cs typeface="Arial" charset="0"/>
              </a:rPr>
              <a:t>blind</a:t>
            </a:r>
            <a:r>
              <a:rPr lang="en-GB" sz="2000">
                <a:cs typeface="Arial" charset="0"/>
              </a:rPr>
              <a:t> you with </a:t>
            </a:r>
            <a:r>
              <a:rPr lang="en-GB" sz="2000">
                <a:solidFill>
                  <a:srgbClr val="00B0F0"/>
                </a:solidFill>
                <a:cs typeface="Arial" charset="0"/>
              </a:rPr>
              <a:t>tears </a:t>
            </a:r>
            <a:r>
              <a:rPr lang="en-GB" sz="2000">
                <a:cs typeface="Arial" charset="0"/>
              </a:rPr>
              <a:t/>
            </a:r>
            <a:br>
              <a:rPr lang="en-GB" sz="2000">
                <a:cs typeface="Arial" charset="0"/>
              </a:rPr>
            </a:br>
            <a:r>
              <a:rPr lang="en-GB" sz="2000">
                <a:cs typeface="Arial" charset="0"/>
              </a:rPr>
              <a:t>like a lover.</a:t>
            </a:r>
            <a:br>
              <a:rPr lang="en-GB" sz="2000">
                <a:cs typeface="Arial" charset="0"/>
              </a:rPr>
            </a:br>
            <a:r>
              <a:rPr lang="en-GB" sz="2000">
                <a:cs typeface="Arial" charset="0"/>
              </a:rPr>
              <a:t>It will make </a:t>
            </a:r>
            <a:r>
              <a:rPr lang="en-GB" sz="2000">
                <a:solidFill>
                  <a:srgbClr val="00B050"/>
                </a:solidFill>
                <a:cs typeface="Arial" charset="0"/>
              </a:rPr>
              <a:t>your reflection</a:t>
            </a:r>
            <a:r>
              <a:rPr lang="en-GB" sz="2000">
                <a:cs typeface="Arial" charset="0"/>
              </a:rPr>
              <a:t/>
            </a:r>
            <a:br>
              <a:rPr lang="en-GB" sz="2000">
                <a:cs typeface="Arial" charset="0"/>
              </a:rPr>
            </a:br>
            <a:r>
              <a:rPr lang="en-GB" sz="2000">
                <a:cs typeface="Arial" charset="0"/>
              </a:rPr>
              <a:t>a </a:t>
            </a:r>
            <a:r>
              <a:rPr lang="en-GB" sz="2000">
                <a:solidFill>
                  <a:srgbClr val="00B0F0"/>
                </a:solidFill>
                <a:cs typeface="Arial" charset="0"/>
              </a:rPr>
              <a:t>wobbling</a:t>
            </a:r>
            <a:r>
              <a:rPr lang="en-GB" sz="2000">
                <a:cs typeface="Arial" charset="0"/>
              </a:rPr>
              <a:t> </a:t>
            </a:r>
            <a:r>
              <a:rPr lang="en-GB" sz="2000">
                <a:solidFill>
                  <a:srgbClr val="00B0F0"/>
                </a:solidFill>
                <a:cs typeface="Arial" charset="0"/>
              </a:rPr>
              <a:t>photo</a:t>
            </a:r>
            <a:r>
              <a:rPr lang="en-GB" sz="2000">
                <a:cs typeface="Arial" charset="0"/>
              </a:rPr>
              <a:t> of </a:t>
            </a:r>
            <a:r>
              <a:rPr lang="en-GB" sz="2000">
                <a:solidFill>
                  <a:srgbClr val="00B0F0"/>
                </a:solidFill>
                <a:cs typeface="Arial" charset="0"/>
              </a:rPr>
              <a:t>grief</a:t>
            </a:r>
            <a:r>
              <a:rPr lang="en-GB" sz="2000">
                <a:cs typeface="Arial" charset="0"/>
              </a:rPr>
              <a:t>.                                                       </a:t>
            </a:r>
            <a:br>
              <a:rPr lang="en-GB" sz="2000">
                <a:cs typeface="Arial" charset="0"/>
              </a:rPr>
            </a:br>
            <a:r>
              <a:rPr lang="en-GB" sz="2000">
                <a:cs typeface="Arial" charset="0"/>
              </a:rPr>
              <a:t/>
            </a:r>
            <a:br>
              <a:rPr lang="en-GB" sz="2000">
                <a:cs typeface="Arial" charset="0"/>
              </a:rPr>
            </a:br>
            <a:r>
              <a:rPr lang="en-GB" sz="2000">
                <a:cs typeface="Arial" charset="0"/>
              </a:rPr>
              <a:t>I am </a:t>
            </a:r>
            <a:r>
              <a:rPr lang="en-GB" sz="2000">
                <a:solidFill>
                  <a:srgbClr val="00B0F0"/>
                </a:solidFill>
                <a:cs typeface="Arial" charset="0"/>
              </a:rPr>
              <a:t>trying</a:t>
            </a:r>
            <a:r>
              <a:rPr lang="en-GB" sz="2000">
                <a:cs typeface="Arial" charset="0"/>
              </a:rPr>
              <a:t> to be truthful.</a:t>
            </a:r>
            <a:r>
              <a:rPr lang="en-GB">
                <a:latin typeface="Calibri" pitchFamily="34" charset="0"/>
              </a:rPr>
              <a:t/>
            </a:r>
            <a:br>
              <a:rPr lang="en-GB">
                <a:latin typeface="Calibri" pitchFamily="34" charset="0"/>
              </a:rPr>
            </a:br>
            <a:endParaRPr lang="en-GB">
              <a:latin typeface="Calibri" pitchFamily="34" charset="0"/>
            </a:endParaRPr>
          </a:p>
        </p:txBody>
      </p:sp>
      <p:cxnSp>
        <p:nvCxnSpPr>
          <p:cNvPr id="4" name="Straight Arrow Connector 3"/>
          <p:cNvCxnSpPr/>
          <p:nvPr/>
        </p:nvCxnSpPr>
        <p:spPr>
          <a:xfrm flipH="1" flipV="1">
            <a:off x="1498600" y="1844675"/>
            <a:ext cx="409575" cy="936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p:nvSpPr>
        <p:spPr bwMode="auto">
          <a:xfrm>
            <a:off x="633413" y="188913"/>
            <a:ext cx="6985000" cy="1908175"/>
          </a:xfrm>
          <a:prstGeom prst="rect">
            <a:avLst/>
          </a:prstGeom>
          <a:noFill/>
          <a:ln w="9525">
            <a:noFill/>
            <a:miter lim="800000"/>
            <a:headEnd/>
            <a:tailEnd/>
          </a:ln>
        </p:spPr>
        <p:txBody>
          <a:bodyPr>
            <a:spAutoFit/>
          </a:bodyPr>
          <a:lstStyle/>
          <a:p>
            <a:pPr algn="just"/>
            <a:r>
              <a:rPr lang="en-GB" sz="2000">
                <a:cs typeface="Arial" charset="0"/>
              </a:rPr>
              <a:t>Sounds desperate/pleading/ commanding?  Maybe lover has shunned gift so she is again offering it to them. The use of the imperative commands  (cf. ‘Take it’) further establishes the forceful character of the speaker. Focuses on the truth/the pain of love/relationships/honesty.</a:t>
            </a:r>
          </a:p>
          <a:p>
            <a:endParaRPr lang="en-GB">
              <a:latin typeface="Calibri" pitchFamily="34" charset="0"/>
            </a:endParaRPr>
          </a:p>
        </p:txBody>
      </p:sp>
      <p:cxnSp>
        <p:nvCxnSpPr>
          <p:cNvPr id="7" name="Straight Arrow Connector 6"/>
          <p:cNvCxnSpPr/>
          <p:nvPr/>
        </p:nvCxnSpPr>
        <p:spPr>
          <a:xfrm flipH="1">
            <a:off x="1101725" y="3762375"/>
            <a:ext cx="454025" cy="1398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5651500" y="2097088"/>
            <a:ext cx="3241675" cy="3786187"/>
          </a:xfrm>
          <a:prstGeom prst="rect">
            <a:avLst/>
          </a:prstGeom>
          <a:noFill/>
          <a:ln w="9525">
            <a:noFill/>
            <a:miter lim="800000"/>
            <a:headEnd/>
            <a:tailEnd/>
          </a:ln>
        </p:spPr>
        <p:txBody>
          <a:bodyPr>
            <a:spAutoFit/>
          </a:bodyPr>
          <a:lstStyle/>
          <a:p>
            <a:pPr algn="just"/>
            <a:r>
              <a:rPr lang="en-GB" sz="2000">
                <a:cs typeface="Arial" charset="0"/>
              </a:rPr>
              <a:t>Absolutely certainty – ‘it will’ cause pain/tears – no shunning/hiding away from the reality.  Almost gives her lover the choice – that if you accept this gift; you accept all that I am and all I will give you (including the hard times – ‘grief.’</a:t>
            </a:r>
          </a:p>
          <a:p>
            <a:pPr algn="just"/>
            <a:endParaRPr lang="en-GB" sz="2000">
              <a:cs typeface="Arial" charset="0"/>
            </a:endParaRPr>
          </a:p>
          <a:p>
            <a:pPr algn="just"/>
            <a:r>
              <a:rPr lang="en-GB" sz="2000">
                <a:cs typeface="Arial" charset="0"/>
              </a:rPr>
              <a:t>‘blind’ – overwhelming/all consuming misery.</a:t>
            </a:r>
          </a:p>
        </p:txBody>
      </p:sp>
      <p:cxnSp>
        <p:nvCxnSpPr>
          <p:cNvPr id="10" name="Straight Arrow Connector 9"/>
          <p:cNvCxnSpPr/>
          <p:nvPr/>
        </p:nvCxnSpPr>
        <p:spPr>
          <a:xfrm flipV="1">
            <a:off x="2124075" y="2789238"/>
            <a:ext cx="3570288" cy="3524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a:spLocks noChangeArrowheads="1"/>
          </p:cNvSpPr>
          <p:nvPr/>
        </p:nvSpPr>
        <p:spPr bwMode="auto">
          <a:xfrm>
            <a:off x="468313" y="5160963"/>
            <a:ext cx="8064500" cy="1630362"/>
          </a:xfrm>
          <a:prstGeom prst="rect">
            <a:avLst/>
          </a:prstGeom>
          <a:noFill/>
          <a:ln w="9525">
            <a:noFill/>
            <a:miter lim="800000"/>
            <a:headEnd/>
            <a:tailEnd/>
          </a:ln>
        </p:spPr>
        <p:txBody>
          <a:bodyPr>
            <a:spAutoFit/>
          </a:bodyPr>
          <a:lstStyle/>
          <a:p>
            <a:pPr algn="just"/>
            <a:r>
              <a:rPr lang="en-GB" sz="2000">
                <a:cs typeface="Arial" charset="0"/>
              </a:rPr>
              <a:t>‘wobbling’ = distortion.  Pain so intense that it almost has a physical effect to warp/bend her reflection.  Reflection = reflects exactly what it sees so represents that it will shake/distort lover’s very being with its power.  Unsettling/worrying/frightening for prospective lover? ‘photo’ – suggests it is long lasting/cannot be forgotten.  </a:t>
            </a:r>
          </a:p>
        </p:txBody>
      </p:sp>
      <p:cxnSp>
        <p:nvCxnSpPr>
          <p:cNvPr id="28" name="Straight Arrow Connector 27"/>
          <p:cNvCxnSpPr/>
          <p:nvPr/>
        </p:nvCxnSpPr>
        <p:spPr>
          <a:xfrm flipV="1">
            <a:off x="3779838" y="4462463"/>
            <a:ext cx="1512887" cy="1666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a:spLocks noChangeArrowheads="1"/>
          </p:cNvSpPr>
          <p:nvPr/>
        </p:nvSpPr>
        <p:spPr bwMode="auto">
          <a:xfrm>
            <a:off x="5194300" y="-4763"/>
            <a:ext cx="3949700" cy="6862763"/>
          </a:xfrm>
          <a:prstGeom prst="rect">
            <a:avLst/>
          </a:prstGeom>
          <a:noFill/>
          <a:ln w="9525">
            <a:noFill/>
            <a:miter lim="800000"/>
            <a:headEnd/>
            <a:tailEnd/>
          </a:ln>
        </p:spPr>
        <p:txBody>
          <a:bodyPr>
            <a:spAutoFit/>
          </a:bodyPr>
          <a:lstStyle/>
          <a:p>
            <a:r>
              <a:rPr lang="en-GB" sz="2000" dirty="0">
                <a:cs typeface="Arial" charset="0"/>
              </a:rPr>
              <a:t>H</a:t>
            </a:r>
            <a:r>
              <a:rPr lang="en-GB" sz="2000" dirty="0" smtClean="0">
                <a:cs typeface="Arial" charset="0"/>
              </a:rPr>
              <a:t>arsh </a:t>
            </a:r>
            <a:r>
              <a:rPr lang="en-GB" sz="2000" dirty="0">
                <a:cs typeface="Arial" charset="0"/>
              </a:rPr>
              <a:t>disclosure = further supported by this emphatic statement: attempting to justify all that has been said so far, and stresses again her need for honesty. </a:t>
            </a:r>
          </a:p>
          <a:p>
            <a:endParaRPr lang="en-GB" sz="2000" dirty="0">
              <a:cs typeface="Arial" charset="0"/>
            </a:endParaRPr>
          </a:p>
          <a:p>
            <a:r>
              <a:rPr lang="en-GB" sz="2000" dirty="0">
                <a:cs typeface="Arial" charset="0"/>
              </a:rPr>
              <a:t>Through this frankness, the speaker is attempting to stress the significance of truthfulness.</a:t>
            </a:r>
          </a:p>
          <a:p>
            <a:endParaRPr lang="en-GB" sz="2000" dirty="0">
              <a:cs typeface="Arial" charset="0"/>
            </a:endParaRPr>
          </a:p>
          <a:p>
            <a:r>
              <a:rPr lang="en-GB" sz="2000" dirty="0">
                <a:cs typeface="Arial" charset="0"/>
              </a:rPr>
              <a:t>Before this line, the speaker had described their love in mainly gentle terms to show the sincerity of their feelings, yet what follows is a change in tone to one which appears to be more brutal and threatening.   She is telling her lover  that the truth and she will cause pain but she is trying to be open and prepare lover for all they will experience</a:t>
            </a:r>
            <a:r>
              <a:rPr lang="en-GB" dirty="0">
                <a:latin typeface="Calibri" pitchFamily="34" charset="0"/>
              </a:rPr>
              <a:t>.</a:t>
            </a:r>
          </a:p>
        </p:txBody>
      </p:sp>
      <p:cxnSp>
        <p:nvCxnSpPr>
          <p:cNvPr id="33" name="Straight Arrow Connector 32"/>
          <p:cNvCxnSpPr/>
          <p:nvPr/>
        </p:nvCxnSpPr>
        <p:spPr>
          <a:xfrm>
            <a:off x="2411413" y="4724400"/>
            <a:ext cx="0" cy="4365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a:spLocks noChangeArrowheads="1"/>
          </p:cNvSpPr>
          <p:nvPr/>
        </p:nvSpPr>
        <p:spPr bwMode="auto">
          <a:xfrm>
            <a:off x="465138" y="5160963"/>
            <a:ext cx="8281987" cy="1630362"/>
          </a:xfrm>
          <a:prstGeom prst="rect">
            <a:avLst/>
          </a:prstGeom>
          <a:noFill/>
          <a:ln w="9525">
            <a:noFill/>
            <a:miter lim="800000"/>
            <a:headEnd/>
            <a:tailEnd/>
          </a:ln>
        </p:spPr>
        <p:txBody>
          <a:bodyPr>
            <a:spAutoFit/>
          </a:bodyPr>
          <a:lstStyle/>
          <a:p>
            <a:r>
              <a:rPr lang="en-GB" sz="2000">
                <a:cs typeface="Arial" charset="0"/>
              </a:rPr>
              <a:t>‘trying’ maybe suggests she has struggled with honesty in the past and finds it difficult to speak the truth.  Perhaps this has proven an issue in previous relationships and suggests how much she wants this one to succeed so is ‘trying’ something new which she admits to finding difficult.</a:t>
            </a:r>
          </a:p>
        </p:txBody>
      </p:sp>
      <p:sp>
        <p:nvSpPr>
          <p:cNvPr id="35" name="TextBox 34"/>
          <p:cNvSpPr txBox="1">
            <a:spLocks noChangeArrowheads="1"/>
          </p:cNvSpPr>
          <p:nvPr/>
        </p:nvSpPr>
        <p:spPr bwMode="auto">
          <a:xfrm>
            <a:off x="641350" y="5314950"/>
            <a:ext cx="6638925" cy="1322388"/>
          </a:xfrm>
          <a:prstGeom prst="rect">
            <a:avLst/>
          </a:prstGeom>
          <a:noFill/>
          <a:ln w="9525">
            <a:noFill/>
            <a:miter lim="800000"/>
            <a:headEnd/>
            <a:tailEnd/>
          </a:ln>
        </p:spPr>
        <p:txBody>
          <a:bodyPr>
            <a:spAutoFit/>
          </a:bodyPr>
          <a:lstStyle/>
          <a:p>
            <a:pPr algn="just"/>
            <a:r>
              <a:rPr lang="en-GB" sz="2000">
                <a:cs typeface="Arial" charset="0"/>
              </a:rPr>
              <a:t>New stanza creates a pause – almost like she has paused to read partner’s reaction and has seen their look of shock/distress and again needs to justify why she is presenting her views in this apparently negative manner.</a:t>
            </a:r>
          </a:p>
        </p:txBody>
      </p:sp>
      <p:pic>
        <p:nvPicPr>
          <p:cNvPr id="5124" name="Picture 4" descr="http://ts4.mm.bing.net/th?id=JN.6YUbW8ThkdZPXRGPFUahig&amp;w=135&amp;h=135&amp;c=7&amp;rs=1&amp;qlt=90&amp;o=4&amp;pid=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3514" y="-4763"/>
            <a:ext cx="2100486" cy="2100488"/>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ts1.mm.bing.net/th?id=JN.KmzmS8aUvIjh9FwF2i2WVw&amp;w=127&amp;h=135&amp;c=7&amp;rs=1&amp;qlt=90&amp;o=4&amp;pid=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4870034"/>
            <a:ext cx="1906393" cy="202648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4"/>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5126"/>
                                        </p:tgtEl>
                                        <p:attrNameLst>
                                          <p:attrName>style.visibility</p:attrName>
                                        </p:attrNameLst>
                                      </p:cBhvr>
                                      <p:to>
                                        <p:strVal val="visible"/>
                                      </p:to>
                                    </p:set>
                                    <p:animEffect transition="in" filter="fade">
                                      <p:cBhvr>
                                        <p:cTn id="13" dur="500"/>
                                        <p:tgtEl>
                                          <p:spTgt spid="5126"/>
                                        </p:tgtEl>
                                      </p:cBhvr>
                                    </p:animEffect>
                                  </p:childTnLst>
                                </p:cTn>
                              </p:par>
                              <p:par>
                                <p:cTn id="14" presetID="10" presetClass="entr" presetSubtype="0" fill="hold" nodeType="withEffect">
                                  <p:stCondLst>
                                    <p:cond delay="0"/>
                                  </p:stCondLst>
                                  <p:childTnLst>
                                    <p:set>
                                      <p:cBhvr>
                                        <p:cTn id="15" dur="1" fill="hold">
                                          <p:stCondLst>
                                            <p:cond delay="0"/>
                                          </p:stCondLst>
                                        </p:cTn>
                                        <p:tgtEl>
                                          <p:spTgt spid="5124"/>
                                        </p:tgtEl>
                                        <p:attrNameLst>
                                          <p:attrName>style.visibility</p:attrName>
                                        </p:attrNameLst>
                                      </p:cBhvr>
                                      <p:to>
                                        <p:strVal val="visible"/>
                                      </p:to>
                                    </p:set>
                                    <p:animEffect transition="in" filter="fade">
                                      <p:cBhvr>
                                        <p:cTn id="16" dur="500"/>
                                        <p:tgtEl>
                                          <p:spTgt spid="5124"/>
                                        </p:tgtEl>
                                      </p:cBhvr>
                                    </p:animEffect>
                                  </p:childTnLst>
                                </p:cTn>
                              </p:par>
                              <p:par>
                                <p:cTn id="17" presetID="1" presetClass="entr" presetSubtype="0" fill="hold" nodeType="with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0"/>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9">
                                            <p:txEl>
                                              <p:pRg st="2" end="2"/>
                                            </p:txEl>
                                          </p:spTgt>
                                        </p:tgtEl>
                                        <p:attrNameLst>
                                          <p:attrName>style.visibility</p:attrName>
                                        </p:attrNameLst>
                                      </p:cBhvr>
                                      <p:to>
                                        <p:strVal val="hidden"/>
                                      </p:to>
                                    </p:set>
                                  </p:childTnLst>
                                </p:cTn>
                              </p:par>
                              <p:par>
                                <p:cTn id="29" presetID="64" presetClass="path" presetSubtype="0" accel="50000" decel="50000" fill="hold" nodeType="withEffect">
                                  <p:stCondLst>
                                    <p:cond delay="0"/>
                                  </p:stCondLst>
                                  <p:childTnLst>
                                    <p:animMotion origin="layout" path="M -2.77778E-7 -3.33333E-6 L 0.00191 -0.70902 " pathEditMode="relative" rAng="0" ptsTypes="AA">
                                      <p:cBhvr>
                                        <p:cTn id="30" dur="2000" fill="hold"/>
                                        <p:tgtEl>
                                          <p:spTgt spid="5126"/>
                                        </p:tgtEl>
                                        <p:attrNameLst>
                                          <p:attrName>ppt_x</p:attrName>
                                          <p:attrName>ppt_y</p:attrName>
                                        </p:attrNameLst>
                                      </p:cBhvr>
                                      <p:rCtr x="87" y="-35463"/>
                                    </p:animMotion>
                                  </p:childTnLst>
                                </p:cTn>
                              </p:par>
                              <p:par>
                                <p:cTn id="31" presetID="1"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21">
                                            <p:txEl>
                                              <p:pRg st="0" end="0"/>
                                            </p:txEl>
                                          </p:spTgt>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7"/>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9">
                                            <p:txEl>
                                              <p:pRg st="0" end="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9">
                                            <p:txEl>
                                              <p:pRg st="2" end="2"/>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9">
                                            <p:txEl>
                                              <p:pRg st="4" end="4"/>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28"/>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29">
                                            <p:txEl>
                                              <p:pRg st="0" end="0"/>
                                            </p:txEl>
                                          </p:spTgt>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29">
                                            <p:txEl>
                                              <p:pRg st="2" end="2"/>
                                            </p:txEl>
                                          </p:spTgt>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29">
                                            <p:txEl>
                                              <p:pRg st="4" end="4"/>
                                            </p:txEl>
                                          </p:spTgt>
                                        </p:tgtEl>
                                        <p:attrNameLst>
                                          <p:attrName>style.visibility</p:attrName>
                                        </p:attrNameLst>
                                      </p:cBhvr>
                                      <p:to>
                                        <p:strVal val="hidden"/>
                                      </p:to>
                                    </p:set>
                                  </p:childTnLst>
                                </p:cTn>
                              </p:par>
                              <p:par>
                                <p:cTn id="59" presetID="1" presetClass="entr" presetSubtype="0" fill="hold"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34">
                                            <p:txEl>
                                              <p:pRg st="0" end="0"/>
                                            </p:txEl>
                                          </p:spTgt>
                                        </p:tgtEl>
                                        <p:attrNameLst>
                                          <p:attrName>style.visibility</p:attrName>
                                        </p:attrNameLst>
                                      </p:cBhvr>
                                      <p:to>
                                        <p:strVal val="hidden"/>
                                      </p:to>
                                    </p:set>
                                  </p:childTnLst>
                                </p:cTn>
                              </p:par>
                              <p:par>
                                <p:cTn id="67" presetID="1" presetClass="entr" presetSubtype="0" fill="hold" nodeType="withEffect">
                                  <p:stCondLst>
                                    <p:cond delay="0"/>
                                  </p:stCondLst>
                                  <p:childTnLst>
                                    <p:set>
                                      <p:cBhvr>
                                        <p:cTn id="68"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60648"/>
            <a:ext cx="7993062" cy="6186309"/>
          </a:xfrm>
          <a:prstGeom prst="rect">
            <a:avLst/>
          </a:prstGeom>
          <a:noFill/>
        </p:spPr>
        <p:txBody>
          <a:bodyPr>
            <a:spAutoFit/>
          </a:bodyPr>
          <a:lstStyle/>
          <a:p>
            <a:pPr algn="just" fontAlgn="auto">
              <a:spcBef>
                <a:spcPts val="0"/>
              </a:spcBef>
              <a:spcAft>
                <a:spcPts val="0"/>
              </a:spcAft>
              <a:defRPr/>
            </a:pPr>
            <a:r>
              <a:rPr lang="en-GB" sz="2000" u="sng" dirty="0" smtClean="0">
                <a:latin typeface="Arial" panose="020B0604020202020204" pitchFamily="34" charset="0"/>
                <a:cs typeface="Arial" panose="020B0604020202020204" pitchFamily="34" charset="0"/>
              </a:rPr>
              <a:t>Discussion Questions</a:t>
            </a:r>
          </a:p>
          <a:p>
            <a:pPr marL="457200" indent="-457200" algn="just" fontAlgn="auto">
              <a:spcBef>
                <a:spcPts val="0"/>
              </a:spcBef>
              <a:spcAft>
                <a:spcPts val="0"/>
              </a:spcAft>
              <a:buFont typeface="+mj-lt"/>
              <a:buAutoNum type="arabicPeriod" startAt="6"/>
              <a:defRPr/>
            </a:pPr>
            <a:endParaRPr lang="en-GB" sz="2000"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a:defRPr/>
            </a:pPr>
            <a:r>
              <a:rPr lang="en-GB" sz="2000" dirty="0" smtClean="0">
                <a:latin typeface="Arial" panose="020B0604020202020204" pitchFamily="34" charset="0"/>
                <a:cs typeface="Arial" panose="020B0604020202020204" pitchFamily="34" charset="0"/>
              </a:rPr>
              <a:t>Stanza </a:t>
            </a:r>
            <a:r>
              <a:rPr lang="en-GB" sz="2000" dirty="0">
                <a:latin typeface="Arial" panose="020B0604020202020204" pitchFamily="34" charset="0"/>
                <a:cs typeface="Arial" panose="020B0604020202020204" pitchFamily="34" charset="0"/>
              </a:rPr>
              <a:t>six repeats the idea of the gift but changes its description to suggest the conflicting emotions experienced by lovers.  Explain what, the poet is trying to convey about the nature of love.</a:t>
            </a:r>
          </a:p>
          <a:p>
            <a:pPr marL="457200" indent="-457200" algn="just" fontAlgn="auto">
              <a:spcBef>
                <a:spcPts val="0"/>
              </a:spcBef>
              <a:spcAft>
                <a:spcPts val="0"/>
              </a:spcAft>
              <a:buFont typeface="+mj-lt"/>
              <a:buAutoNum type="arabicPeriod"/>
              <a:defRPr/>
            </a:pPr>
            <a:endParaRPr lang="en-GB" sz="2000"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a:defRPr/>
            </a:pPr>
            <a:r>
              <a:rPr lang="en-GB" sz="2000" dirty="0">
                <a:latin typeface="Arial" panose="020B0604020202020204" pitchFamily="34" charset="0"/>
                <a:cs typeface="Arial" panose="020B0604020202020204" pitchFamily="34" charset="0"/>
              </a:rPr>
              <a:t>How are Duffy’s ideas about the nature of love developed in stanza seven, in particular through the extended metaphor of the onion?</a:t>
            </a:r>
          </a:p>
          <a:p>
            <a:pPr marL="457200" indent="-457200" algn="just" fontAlgn="auto">
              <a:spcBef>
                <a:spcPts val="0"/>
              </a:spcBef>
              <a:spcAft>
                <a:spcPts val="0"/>
              </a:spcAft>
              <a:buFont typeface="+mj-lt"/>
              <a:buAutoNum type="arabicPeriod"/>
              <a:defRPr/>
            </a:pPr>
            <a:endParaRPr lang="en-GB" sz="2000"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a:defRPr/>
            </a:pPr>
            <a:r>
              <a:rPr lang="en-GB" sz="2000" dirty="0">
                <a:latin typeface="Arial" panose="020B0604020202020204" pitchFamily="34" charset="0"/>
                <a:cs typeface="Arial" panose="020B0604020202020204" pitchFamily="34" charset="0"/>
              </a:rPr>
              <a:t>The line, “if you like” makes the important point that this is a choice.  What pleasures and risks must the recipient of this gift consider before accepting it?</a:t>
            </a:r>
          </a:p>
          <a:p>
            <a:pPr marL="457200" indent="-457200" algn="just" fontAlgn="auto">
              <a:spcBef>
                <a:spcPts val="0"/>
              </a:spcBef>
              <a:spcAft>
                <a:spcPts val="0"/>
              </a:spcAft>
              <a:buFont typeface="+mj-lt"/>
              <a:buAutoNum type="arabicPeriod"/>
              <a:defRPr/>
            </a:pPr>
            <a:endParaRPr lang="en-GB" sz="2000"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a:defRPr/>
            </a:pPr>
            <a:r>
              <a:rPr lang="en-GB" sz="2000" dirty="0">
                <a:latin typeface="Arial" panose="020B0604020202020204" pitchFamily="34" charset="0"/>
                <a:cs typeface="Arial" panose="020B0604020202020204" pitchFamily="34" charset="0"/>
              </a:rPr>
              <a:t>The final stanza contains a warning. What is the warning?  Consider the contribution of word choice and sentence structure to its impact.</a:t>
            </a:r>
          </a:p>
          <a:p>
            <a:pPr fontAlgn="auto">
              <a:spcBef>
                <a:spcPts val="0"/>
              </a:spcBef>
              <a:spcAft>
                <a:spcPts val="0"/>
              </a:spcAft>
              <a:defRPr/>
            </a:pPr>
            <a:endParaRPr lang="en-GB" dirty="0">
              <a:latin typeface="+mn-lt"/>
            </a:endParaRPr>
          </a:p>
          <a:p>
            <a:pPr fontAlgn="auto">
              <a:spcBef>
                <a:spcPts val="0"/>
              </a:spcBef>
              <a:spcAft>
                <a:spcPts val="0"/>
              </a:spcAft>
              <a:defRPr/>
            </a:pPr>
            <a:endParaRPr lang="en-GB" dirty="0">
              <a:latin typeface="+mn-lt"/>
            </a:endParaRPr>
          </a:p>
        </p:txBody>
      </p:sp>
    </p:spTree>
    <p:extLst>
      <p:ext uri="{BB962C8B-B14F-4D97-AF65-F5344CB8AC3E}">
        <p14:creationId xmlns:p14="http://schemas.microsoft.com/office/powerpoint/2010/main" val="771697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1"/>
          <p:cNvSpPr txBox="1">
            <a:spLocks noChangeArrowheads="1"/>
          </p:cNvSpPr>
          <p:nvPr/>
        </p:nvSpPr>
        <p:spPr bwMode="auto">
          <a:xfrm>
            <a:off x="1403350" y="1052513"/>
            <a:ext cx="6913563" cy="2524125"/>
          </a:xfrm>
          <a:prstGeom prst="rect">
            <a:avLst/>
          </a:prstGeom>
          <a:noFill/>
          <a:ln w="9525">
            <a:noFill/>
            <a:miter lim="800000"/>
            <a:headEnd/>
            <a:tailEnd/>
          </a:ln>
        </p:spPr>
        <p:txBody>
          <a:bodyPr>
            <a:spAutoFit/>
          </a:bodyPr>
          <a:lstStyle/>
          <a:p>
            <a:r>
              <a:rPr lang="en-GB" sz="2000">
                <a:cs typeface="Arial" charset="0"/>
              </a:rPr>
              <a:t>Not a cute card or a kissogram.</a:t>
            </a:r>
            <a:br>
              <a:rPr lang="en-GB" sz="2000">
                <a:cs typeface="Arial" charset="0"/>
              </a:rPr>
            </a:br>
            <a:r>
              <a:rPr lang="en-GB" sz="2000">
                <a:cs typeface="Arial" charset="0"/>
              </a:rPr>
              <a:t/>
            </a:r>
            <a:br>
              <a:rPr lang="en-GB" sz="2000">
                <a:cs typeface="Arial" charset="0"/>
              </a:rPr>
            </a:br>
            <a:r>
              <a:rPr lang="en-GB" sz="2000">
                <a:cs typeface="Arial" charset="0"/>
              </a:rPr>
              <a:t>I give you an onion.</a:t>
            </a:r>
            <a:br>
              <a:rPr lang="en-GB" sz="2000">
                <a:cs typeface="Arial" charset="0"/>
              </a:rPr>
            </a:br>
            <a:r>
              <a:rPr lang="en-GB" sz="2000">
                <a:cs typeface="Arial" charset="0"/>
              </a:rPr>
              <a:t>Its </a:t>
            </a:r>
            <a:r>
              <a:rPr lang="en-GB" sz="2000">
                <a:solidFill>
                  <a:srgbClr val="FFC000"/>
                </a:solidFill>
                <a:cs typeface="Arial" charset="0"/>
              </a:rPr>
              <a:t>fierce</a:t>
            </a:r>
            <a:r>
              <a:rPr lang="en-GB" sz="2000">
                <a:cs typeface="Arial" charset="0"/>
              </a:rPr>
              <a:t> kiss will </a:t>
            </a:r>
            <a:r>
              <a:rPr lang="en-GB" sz="2000">
                <a:solidFill>
                  <a:srgbClr val="FFC000"/>
                </a:solidFill>
                <a:cs typeface="Arial" charset="0"/>
              </a:rPr>
              <a:t>stay</a:t>
            </a:r>
            <a:r>
              <a:rPr lang="en-GB" sz="2000">
                <a:cs typeface="Arial" charset="0"/>
              </a:rPr>
              <a:t> on your lips,</a:t>
            </a:r>
            <a:br>
              <a:rPr lang="en-GB" sz="2000">
                <a:cs typeface="Arial" charset="0"/>
              </a:rPr>
            </a:br>
            <a:r>
              <a:rPr lang="en-GB" sz="2000">
                <a:solidFill>
                  <a:srgbClr val="FFC000"/>
                </a:solidFill>
                <a:cs typeface="Arial" charset="0"/>
              </a:rPr>
              <a:t>possessive</a:t>
            </a:r>
            <a:r>
              <a:rPr lang="en-GB" sz="2000">
                <a:cs typeface="Arial" charset="0"/>
              </a:rPr>
              <a:t> and </a:t>
            </a:r>
            <a:r>
              <a:rPr lang="en-GB" sz="2000">
                <a:solidFill>
                  <a:srgbClr val="FFC000"/>
                </a:solidFill>
                <a:cs typeface="Arial" charset="0"/>
              </a:rPr>
              <a:t>faithful </a:t>
            </a:r>
            <a:r>
              <a:rPr lang="en-GB" sz="2000">
                <a:cs typeface="Arial" charset="0"/>
              </a:rPr>
              <a:t>                                                           </a:t>
            </a:r>
            <a:br>
              <a:rPr lang="en-GB" sz="2000">
                <a:cs typeface="Arial" charset="0"/>
              </a:rPr>
            </a:br>
            <a:r>
              <a:rPr lang="en-GB" sz="2000">
                <a:cs typeface="Arial" charset="0"/>
              </a:rPr>
              <a:t>as </a:t>
            </a:r>
            <a:r>
              <a:rPr lang="en-GB" sz="2000">
                <a:solidFill>
                  <a:srgbClr val="FF66FF"/>
                </a:solidFill>
                <a:cs typeface="Arial" charset="0"/>
              </a:rPr>
              <a:t>we</a:t>
            </a:r>
            <a:r>
              <a:rPr lang="en-GB" sz="2000">
                <a:cs typeface="Arial" charset="0"/>
              </a:rPr>
              <a:t> are,</a:t>
            </a:r>
            <a:br>
              <a:rPr lang="en-GB" sz="2000">
                <a:cs typeface="Arial" charset="0"/>
              </a:rPr>
            </a:br>
            <a:r>
              <a:rPr lang="en-GB" sz="2000">
                <a:cs typeface="Arial" charset="0"/>
              </a:rPr>
              <a:t>for </a:t>
            </a:r>
            <a:r>
              <a:rPr lang="en-GB" sz="2000">
                <a:solidFill>
                  <a:srgbClr val="0070C0"/>
                </a:solidFill>
                <a:cs typeface="Arial" charset="0"/>
              </a:rPr>
              <a:t>as long </a:t>
            </a:r>
            <a:r>
              <a:rPr lang="en-GB" sz="2000">
                <a:cs typeface="Arial" charset="0"/>
              </a:rPr>
              <a:t>as </a:t>
            </a:r>
            <a:r>
              <a:rPr lang="en-GB" sz="2000">
                <a:solidFill>
                  <a:srgbClr val="FF66FF"/>
                </a:solidFill>
                <a:cs typeface="Arial" charset="0"/>
              </a:rPr>
              <a:t>we</a:t>
            </a:r>
            <a:r>
              <a:rPr lang="en-GB" sz="2000">
                <a:cs typeface="Arial" charset="0"/>
              </a:rPr>
              <a:t> are.</a:t>
            </a:r>
            <a:r>
              <a:rPr lang="en-GB">
                <a:latin typeface="Calibri" pitchFamily="34" charset="0"/>
              </a:rPr>
              <a:t/>
            </a:r>
            <a:br>
              <a:rPr lang="en-GB">
                <a:latin typeface="Calibri" pitchFamily="34" charset="0"/>
              </a:rPr>
            </a:br>
            <a:endParaRPr lang="en-GB">
              <a:latin typeface="Calibri" pitchFamily="34" charset="0"/>
            </a:endParaRPr>
          </a:p>
        </p:txBody>
      </p:sp>
      <p:sp>
        <p:nvSpPr>
          <p:cNvPr id="3" name="TextBox 2"/>
          <p:cNvSpPr txBox="1">
            <a:spLocks noChangeArrowheads="1"/>
          </p:cNvSpPr>
          <p:nvPr/>
        </p:nvSpPr>
        <p:spPr bwMode="auto">
          <a:xfrm>
            <a:off x="6443663" y="1557338"/>
            <a:ext cx="2305050" cy="4092575"/>
          </a:xfrm>
          <a:prstGeom prst="rect">
            <a:avLst/>
          </a:prstGeom>
          <a:noFill/>
          <a:ln w="9525">
            <a:noFill/>
            <a:miter lim="800000"/>
            <a:headEnd/>
            <a:tailEnd/>
          </a:ln>
        </p:spPr>
        <p:txBody>
          <a:bodyPr>
            <a:spAutoFit/>
          </a:bodyPr>
          <a:lstStyle/>
          <a:p>
            <a:pPr algn="just"/>
            <a:r>
              <a:rPr lang="en-GB" sz="2000" dirty="0">
                <a:cs typeface="Arial" charset="0"/>
              </a:rPr>
              <a:t>In the repetition of ‘I give you an onion’ (lines 2 + 13) the speaker emphasises the importance of this gift being accepted by their lover.   Accepting the gift = accepting her and her love in its entirety.</a:t>
            </a:r>
          </a:p>
        </p:txBody>
      </p:sp>
      <p:cxnSp>
        <p:nvCxnSpPr>
          <p:cNvPr id="5" name="Straight Arrow Connector 4"/>
          <p:cNvCxnSpPr/>
          <p:nvPr/>
        </p:nvCxnSpPr>
        <p:spPr>
          <a:xfrm>
            <a:off x="3635375" y="1844675"/>
            <a:ext cx="28082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35150" y="2314575"/>
            <a:ext cx="720725"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76600" y="2314575"/>
            <a:ext cx="719138"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835150" y="3213100"/>
            <a:ext cx="720725" cy="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1819275" y="476250"/>
            <a:ext cx="3905250" cy="6492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5724525" y="260350"/>
            <a:ext cx="3024188" cy="708025"/>
          </a:xfrm>
          <a:prstGeom prst="rect">
            <a:avLst/>
          </a:prstGeom>
          <a:noFill/>
          <a:ln w="9525">
            <a:noFill/>
            <a:miter lim="800000"/>
            <a:headEnd/>
            <a:tailEnd/>
          </a:ln>
        </p:spPr>
        <p:txBody>
          <a:bodyPr>
            <a:spAutoFit/>
          </a:bodyPr>
          <a:lstStyle/>
          <a:p>
            <a:pPr algn="just"/>
            <a:r>
              <a:rPr lang="en-GB" sz="2000">
                <a:cs typeface="Arial" charset="0"/>
              </a:rPr>
              <a:t>Rejection again of clichés of romance/love</a:t>
            </a:r>
          </a:p>
        </p:txBody>
      </p:sp>
      <p:cxnSp>
        <p:nvCxnSpPr>
          <p:cNvPr id="17" name="Straight Arrow Connector 16"/>
          <p:cNvCxnSpPr/>
          <p:nvPr/>
        </p:nvCxnSpPr>
        <p:spPr>
          <a:xfrm>
            <a:off x="3635375" y="1954213"/>
            <a:ext cx="2952750" cy="898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6588125" y="2403475"/>
            <a:ext cx="1800225" cy="2246313"/>
          </a:xfrm>
          <a:prstGeom prst="rect">
            <a:avLst/>
          </a:prstGeom>
          <a:noFill/>
          <a:ln w="9525">
            <a:noFill/>
            <a:miter lim="800000"/>
            <a:headEnd/>
            <a:tailEnd/>
          </a:ln>
        </p:spPr>
        <p:txBody>
          <a:bodyPr>
            <a:spAutoFit/>
          </a:bodyPr>
          <a:lstStyle/>
          <a:p>
            <a:pPr algn="just"/>
            <a:r>
              <a:rPr lang="en-GB" sz="2000">
                <a:cs typeface="Arial" charset="0"/>
              </a:rPr>
              <a:t>Full stop slows down the rhythm.  Speaker pauses to see how lover will react.</a:t>
            </a:r>
          </a:p>
        </p:txBody>
      </p:sp>
      <p:sp>
        <p:nvSpPr>
          <p:cNvPr id="20" name="TextBox 19"/>
          <p:cNvSpPr txBox="1">
            <a:spLocks noChangeArrowheads="1"/>
          </p:cNvSpPr>
          <p:nvPr/>
        </p:nvSpPr>
        <p:spPr bwMode="auto">
          <a:xfrm>
            <a:off x="250825" y="3386138"/>
            <a:ext cx="8713788" cy="3478212"/>
          </a:xfrm>
          <a:prstGeom prst="rect">
            <a:avLst/>
          </a:prstGeom>
          <a:noFill/>
          <a:ln w="9525">
            <a:noFill/>
            <a:miter lim="800000"/>
            <a:headEnd/>
            <a:tailEnd/>
          </a:ln>
        </p:spPr>
        <p:txBody>
          <a:bodyPr>
            <a:spAutoFit/>
          </a:bodyPr>
          <a:lstStyle/>
          <a:p>
            <a:pPr algn="just"/>
            <a:r>
              <a:rPr lang="en-GB" sz="2000" dirty="0">
                <a:cs typeface="Arial" charset="0"/>
              </a:rPr>
              <a:t>‘Fierce’ = + and – connotations.  Possession/passion which again reiterates the contrasts in love/relationship between its preconceptions and realities (cf. moon/brown paper in stanza 2)</a:t>
            </a:r>
          </a:p>
          <a:p>
            <a:pPr algn="just"/>
            <a:endParaRPr lang="en-GB" sz="2000" dirty="0">
              <a:cs typeface="Arial" charset="0"/>
            </a:endParaRPr>
          </a:p>
          <a:p>
            <a:pPr algn="just"/>
            <a:r>
              <a:rPr lang="en-GB" sz="2000" dirty="0">
                <a:cs typeface="Arial" charset="0"/>
              </a:rPr>
              <a:t>‘stay on your lips’ – long lasting or branding lover as their possession? Continued allusion to the senses through the taste of the onion which, just like some aspects of </a:t>
            </a:r>
            <a:r>
              <a:rPr lang="en-GB" sz="2000" dirty="0" err="1">
                <a:cs typeface="Arial" charset="0"/>
              </a:rPr>
              <a:t>r.ships</a:t>
            </a:r>
            <a:r>
              <a:rPr lang="en-GB" sz="2000" dirty="0">
                <a:cs typeface="Arial" charset="0"/>
              </a:rPr>
              <a:t>, is powerful, unpleasant and difficult to erase.</a:t>
            </a:r>
          </a:p>
          <a:p>
            <a:pPr algn="just"/>
            <a:endParaRPr lang="en-GB" sz="2000" dirty="0">
              <a:cs typeface="Arial" charset="0"/>
            </a:endParaRPr>
          </a:p>
          <a:p>
            <a:pPr algn="just"/>
            <a:r>
              <a:rPr lang="en-GB" sz="2000" dirty="0">
                <a:cs typeface="Arial" charset="0"/>
              </a:rPr>
              <a:t>Pairs ‘possessive’ and ‘faithful’ together – almost paradoxical in nature to emphasise the 2 sides of their relationship/love will be present – jealousy/distrust/insecurity and connection/bond.</a:t>
            </a:r>
          </a:p>
        </p:txBody>
      </p:sp>
      <p:cxnSp>
        <p:nvCxnSpPr>
          <p:cNvPr id="22" name="Straight Arrow Connector 21"/>
          <p:cNvCxnSpPr/>
          <p:nvPr/>
        </p:nvCxnSpPr>
        <p:spPr>
          <a:xfrm flipH="1">
            <a:off x="755650" y="2314575"/>
            <a:ext cx="1439863" cy="12128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051050" y="2852738"/>
            <a:ext cx="0" cy="86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a:spLocks noChangeArrowheads="1"/>
          </p:cNvSpPr>
          <p:nvPr/>
        </p:nvSpPr>
        <p:spPr bwMode="auto">
          <a:xfrm>
            <a:off x="611188" y="3716338"/>
            <a:ext cx="6985000" cy="1323975"/>
          </a:xfrm>
          <a:prstGeom prst="rect">
            <a:avLst/>
          </a:prstGeom>
          <a:noFill/>
          <a:ln w="9525">
            <a:noFill/>
            <a:miter lim="800000"/>
            <a:headEnd/>
            <a:tailEnd/>
          </a:ln>
        </p:spPr>
        <p:txBody>
          <a:bodyPr>
            <a:spAutoFit/>
          </a:bodyPr>
          <a:lstStyle/>
          <a:p>
            <a:r>
              <a:rPr lang="en-GB" sz="2000">
                <a:cs typeface="Arial" charset="0"/>
              </a:rPr>
              <a:t>Use of the plural suggests both the speaker and the lover are possessive.  Also suggests that she sees them as a nit which she is part of now and hopefully will be still in the future.</a:t>
            </a:r>
          </a:p>
        </p:txBody>
      </p:sp>
      <p:cxnSp>
        <p:nvCxnSpPr>
          <p:cNvPr id="28" name="Straight Arrow Connector 27"/>
          <p:cNvCxnSpPr/>
          <p:nvPr/>
        </p:nvCxnSpPr>
        <p:spPr>
          <a:xfrm>
            <a:off x="2555875" y="3213100"/>
            <a:ext cx="0" cy="86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a:spLocks noChangeArrowheads="1"/>
          </p:cNvSpPr>
          <p:nvPr/>
        </p:nvSpPr>
        <p:spPr bwMode="auto">
          <a:xfrm>
            <a:off x="503238" y="4081463"/>
            <a:ext cx="6264275" cy="1630362"/>
          </a:xfrm>
          <a:prstGeom prst="rect">
            <a:avLst/>
          </a:prstGeom>
          <a:noFill/>
          <a:ln w="9525">
            <a:noFill/>
            <a:miter lim="800000"/>
            <a:headEnd/>
            <a:tailEnd/>
          </a:ln>
        </p:spPr>
        <p:txBody>
          <a:bodyPr>
            <a:spAutoFit/>
          </a:bodyPr>
          <a:lstStyle/>
          <a:p>
            <a:r>
              <a:rPr lang="en-GB" sz="2000">
                <a:cs typeface="Arial" charset="0"/>
              </a:rPr>
              <a:t>‘as long’ – almost a warning that infidelity = separation/end to relationship.  </a:t>
            </a:r>
          </a:p>
          <a:p>
            <a:endParaRPr lang="en-GB" sz="2000">
              <a:cs typeface="Arial" charset="0"/>
            </a:endParaRPr>
          </a:p>
          <a:p>
            <a:r>
              <a:rPr lang="en-GB" sz="2000">
                <a:cs typeface="Arial" charset="0"/>
              </a:rPr>
              <a:t>Suggests speaker’s fears or realism that relationship could end?</a:t>
            </a:r>
          </a:p>
        </p:txBody>
      </p:sp>
      <p:pic>
        <p:nvPicPr>
          <p:cNvPr id="6146" name="Picture 2" descr="http://ts1.mm.bing.net/th?&amp;id=JN.Hb4xe3qMuDfGOsPYbMRqCA&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 y="4371975"/>
            <a:ext cx="2857500" cy="2486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2"/>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4">
                                            <p:txEl>
                                              <p:pRg st="0" end="0"/>
                                            </p:txEl>
                                          </p:spTgt>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5"/>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7"/>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19">
                                            <p:txEl>
                                              <p:pRg st="0" end="0"/>
                                            </p:txEl>
                                          </p:spTgt>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6146"/>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22"/>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20">
                                            <p:txEl>
                                              <p:pRg st="0" end="0"/>
                                            </p:txEl>
                                          </p:spTgt>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20">
                                            <p:txEl>
                                              <p:pRg st="2" end="2"/>
                                            </p:txEl>
                                          </p:spTgt>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20">
                                            <p:txEl>
                                              <p:pRg st="4" end="4"/>
                                            </p:txEl>
                                          </p:spTgt>
                                        </p:tgtEl>
                                        <p:attrNameLst>
                                          <p:attrName>style.visibility</p:attrName>
                                        </p:attrNameLst>
                                      </p:cBhvr>
                                      <p:to>
                                        <p:strVal val="hidden"/>
                                      </p:to>
                                    </p:set>
                                  </p:childTnLst>
                                </p:cTn>
                              </p:par>
                              <p:par>
                                <p:cTn id="53" presetID="1" presetClass="entr" presetSubtype="0"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nodeType="clickEffect">
                                  <p:stCondLst>
                                    <p:cond delay="0"/>
                                  </p:stCondLst>
                                  <p:childTnLst>
                                    <p:set>
                                      <p:cBhvr>
                                        <p:cTn id="60" dur="1" fill="hold">
                                          <p:stCondLst>
                                            <p:cond delay="0"/>
                                          </p:stCondLst>
                                        </p:cTn>
                                        <p:tgtEl>
                                          <p:spTgt spid="25"/>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26">
                                            <p:txEl>
                                              <p:pRg st="0" end="0"/>
                                            </p:txEl>
                                          </p:spTgt>
                                        </p:tgtEl>
                                        <p:attrNameLst>
                                          <p:attrName>style.visibility</p:attrName>
                                        </p:attrNameLst>
                                      </p:cBhvr>
                                      <p:to>
                                        <p:strVal val="hidden"/>
                                      </p:to>
                                    </p:set>
                                  </p:childTnLst>
                                </p:cTn>
                              </p:par>
                              <p:par>
                                <p:cTn id="63" presetID="1" presetClass="entr" presetSubtype="0" fill="hold" nodeType="withEffect">
                                  <p:stCondLst>
                                    <p:cond delay="0"/>
                                  </p:stCondLst>
                                  <p:childTnLst>
                                    <p:set>
                                      <p:cBhvr>
                                        <p:cTn id="64" dur="1" fill="hold">
                                          <p:stCondLst>
                                            <p:cond delay="0"/>
                                          </p:stCondLst>
                                        </p:cTn>
                                        <p:tgtEl>
                                          <p:spTgt spid="28"/>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9">
                                            <p:txEl>
                                              <p:pRg st="0" end="0"/>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827088" y="1268413"/>
            <a:ext cx="6102350" cy="2247900"/>
          </a:xfrm>
          <a:prstGeom prst="rect">
            <a:avLst/>
          </a:prstGeom>
          <a:noFill/>
          <a:ln w="9525">
            <a:noFill/>
            <a:miter lim="800000"/>
            <a:headEnd/>
            <a:tailEnd/>
          </a:ln>
        </p:spPr>
        <p:txBody>
          <a:bodyPr>
            <a:spAutoFit/>
          </a:bodyPr>
          <a:lstStyle/>
          <a:p>
            <a:r>
              <a:rPr lang="en-GB" sz="2000" dirty="0">
                <a:cs typeface="Arial" charset="0"/>
              </a:rPr>
              <a:t>Take it.</a:t>
            </a:r>
            <a:br>
              <a:rPr lang="en-GB" sz="2000" dirty="0">
                <a:cs typeface="Arial" charset="0"/>
              </a:rPr>
            </a:br>
            <a:r>
              <a:rPr lang="en-GB" sz="2000" dirty="0">
                <a:cs typeface="Arial" charset="0"/>
              </a:rPr>
              <a:t>Its platinum loops </a:t>
            </a:r>
            <a:r>
              <a:rPr lang="en-GB" sz="2000" dirty="0">
                <a:solidFill>
                  <a:srgbClr val="00B0F0"/>
                </a:solidFill>
                <a:cs typeface="Arial" charset="0"/>
              </a:rPr>
              <a:t>shrink</a:t>
            </a:r>
            <a:r>
              <a:rPr lang="en-GB" sz="2000" dirty="0">
                <a:cs typeface="Arial" charset="0"/>
              </a:rPr>
              <a:t> to a </a:t>
            </a:r>
            <a:r>
              <a:rPr lang="en-GB" sz="2000" dirty="0">
                <a:solidFill>
                  <a:srgbClr val="FFC000"/>
                </a:solidFill>
                <a:cs typeface="Arial" charset="0"/>
              </a:rPr>
              <a:t>wedding-ring</a:t>
            </a:r>
            <a:r>
              <a:rPr lang="en-GB" sz="2000" dirty="0">
                <a:cs typeface="Arial" charset="0"/>
              </a:rPr>
              <a:t>,</a:t>
            </a:r>
            <a:br>
              <a:rPr lang="en-GB" sz="2000" dirty="0">
                <a:cs typeface="Arial" charset="0"/>
              </a:rPr>
            </a:br>
            <a:r>
              <a:rPr lang="en-GB" sz="2000" dirty="0">
                <a:solidFill>
                  <a:srgbClr val="FFC000"/>
                </a:solidFill>
                <a:cs typeface="Arial" charset="0"/>
              </a:rPr>
              <a:t>if you like</a:t>
            </a:r>
            <a:r>
              <a:rPr lang="en-GB" sz="2000" dirty="0">
                <a:cs typeface="Arial" charset="0"/>
              </a:rPr>
              <a:t>.                                                                                </a:t>
            </a:r>
            <a:br>
              <a:rPr lang="en-GB" sz="2000" dirty="0">
                <a:cs typeface="Arial" charset="0"/>
              </a:rPr>
            </a:br>
            <a:r>
              <a:rPr lang="en-GB" sz="2000" dirty="0">
                <a:cs typeface="Arial" charset="0"/>
              </a:rPr>
              <a:t/>
            </a:r>
            <a:br>
              <a:rPr lang="en-GB" sz="2000" dirty="0">
                <a:cs typeface="Arial" charset="0"/>
              </a:rPr>
            </a:br>
            <a:r>
              <a:rPr lang="en-GB" sz="2000" dirty="0">
                <a:solidFill>
                  <a:srgbClr val="00B0F0"/>
                </a:solidFill>
                <a:cs typeface="Arial" charset="0"/>
              </a:rPr>
              <a:t>Lethal</a:t>
            </a:r>
            <a:r>
              <a:rPr lang="en-GB" sz="2000" dirty="0">
                <a:cs typeface="Arial" charset="0"/>
              </a:rPr>
              <a:t>.</a:t>
            </a:r>
            <a:br>
              <a:rPr lang="en-GB" sz="2000" dirty="0">
                <a:cs typeface="Arial" charset="0"/>
              </a:rPr>
            </a:br>
            <a:r>
              <a:rPr lang="en-GB" sz="2000" dirty="0">
                <a:cs typeface="Arial" charset="0"/>
              </a:rPr>
              <a:t>Its </a:t>
            </a:r>
            <a:r>
              <a:rPr lang="en-GB" sz="2000" dirty="0">
                <a:solidFill>
                  <a:srgbClr val="FFC000"/>
                </a:solidFill>
                <a:cs typeface="Arial" charset="0"/>
              </a:rPr>
              <a:t>scent </a:t>
            </a:r>
            <a:r>
              <a:rPr lang="en-GB" sz="2000" dirty="0">
                <a:cs typeface="Arial" charset="0"/>
              </a:rPr>
              <a:t>will </a:t>
            </a:r>
            <a:r>
              <a:rPr lang="en-GB" sz="2000" dirty="0">
                <a:solidFill>
                  <a:srgbClr val="00B0F0"/>
                </a:solidFill>
                <a:cs typeface="Arial" charset="0"/>
              </a:rPr>
              <a:t>cling</a:t>
            </a:r>
            <a:r>
              <a:rPr lang="en-GB" sz="2000" dirty="0">
                <a:cs typeface="Arial" charset="0"/>
              </a:rPr>
              <a:t> to your fingers,</a:t>
            </a:r>
            <a:br>
              <a:rPr lang="en-GB" sz="2000" dirty="0">
                <a:cs typeface="Arial" charset="0"/>
              </a:rPr>
            </a:br>
            <a:r>
              <a:rPr lang="en-GB" sz="2000" dirty="0">
                <a:cs typeface="Arial" charset="0"/>
              </a:rPr>
              <a:t>cling to </a:t>
            </a:r>
            <a:r>
              <a:rPr lang="en-GB" sz="2000" dirty="0">
                <a:solidFill>
                  <a:srgbClr val="FFC000"/>
                </a:solidFill>
                <a:cs typeface="Arial" charset="0"/>
              </a:rPr>
              <a:t>your knife</a:t>
            </a:r>
            <a:r>
              <a:rPr lang="en-GB" sz="2000" dirty="0">
                <a:cs typeface="Arial" charset="0"/>
              </a:rPr>
              <a:t>. </a:t>
            </a:r>
          </a:p>
        </p:txBody>
      </p:sp>
      <p:sp>
        <p:nvSpPr>
          <p:cNvPr id="3" name="Rectangle 2"/>
          <p:cNvSpPr>
            <a:spLocks noChangeArrowheads="1"/>
          </p:cNvSpPr>
          <p:nvPr/>
        </p:nvSpPr>
        <p:spPr bwMode="auto">
          <a:xfrm>
            <a:off x="5955391" y="1225550"/>
            <a:ext cx="3167063" cy="5632450"/>
          </a:xfrm>
          <a:prstGeom prst="rect">
            <a:avLst/>
          </a:prstGeom>
          <a:noFill/>
          <a:ln w="9525">
            <a:noFill/>
            <a:miter lim="800000"/>
            <a:headEnd/>
            <a:tailEnd/>
          </a:ln>
        </p:spPr>
        <p:txBody>
          <a:bodyPr>
            <a:spAutoFit/>
          </a:bodyPr>
          <a:lstStyle/>
          <a:p>
            <a:pPr algn="just"/>
            <a:endParaRPr lang="en-GB" sz="2000" dirty="0">
              <a:cs typeface="Arial" charset="0"/>
            </a:endParaRPr>
          </a:p>
          <a:p>
            <a:pPr algn="just"/>
            <a:r>
              <a:rPr lang="en-GB" sz="2000" dirty="0">
                <a:cs typeface="Arial" charset="0"/>
              </a:rPr>
              <a:t>‘shrink’ implies diminution. Suggests wedding ring is just an object – it doesn’t convey all that love is.</a:t>
            </a:r>
          </a:p>
          <a:p>
            <a:pPr algn="just"/>
            <a:endParaRPr lang="en-GB" sz="2000" dirty="0">
              <a:cs typeface="Arial" charset="0"/>
            </a:endParaRPr>
          </a:p>
          <a:p>
            <a:pPr algn="just"/>
            <a:r>
              <a:rPr lang="en-GB" sz="2000" dirty="0">
                <a:cs typeface="Arial" charset="0"/>
              </a:rPr>
              <a:t>In a bad relationship, the ring may also become an unbearable constraint ‘shrink’.)</a:t>
            </a:r>
          </a:p>
          <a:p>
            <a:pPr algn="just"/>
            <a:endParaRPr lang="en-GB" sz="2000" dirty="0">
              <a:cs typeface="Arial" charset="0"/>
            </a:endParaRPr>
          </a:p>
          <a:p>
            <a:pPr algn="just"/>
            <a:r>
              <a:rPr lang="en-GB" sz="2000" dirty="0">
                <a:cs typeface="Arial" charset="0"/>
              </a:rPr>
              <a:t>Imagery could suggest wedding ring = loss of individuality which is a part of marriage and requires adjustment from both. </a:t>
            </a:r>
          </a:p>
          <a:p>
            <a:pPr algn="just"/>
            <a:endParaRPr lang="en-GB" sz="2000" dirty="0">
              <a:cs typeface="Arial" charset="0"/>
            </a:endParaRPr>
          </a:p>
        </p:txBody>
      </p:sp>
      <p:sp>
        <p:nvSpPr>
          <p:cNvPr id="5" name="Rectangle 4"/>
          <p:cNvSpPr>
            <a:spLocks noChangeArrowheads="1"/>
          </p:cNvSpPr>
          <p:nvPr/>
        </p:nvSpPr>
        <p:spPr bwMode="auto">
          <a:xfrm>
            <a:off x="1695450" y="322263"/>
            <a:ext cx="7124700" cy="1016000"/>
          </a:xfrm>
          <a:prstGeom prst="rect">
            <a:avLst/>
          </a:prstGeom>
          <a:noFill/>
          <a:ln w="9525">
            <a:noFill/>
            <a:miter lim="800000"/>
            <a:headEnd/>
            <a:tailEnd/>
          </a:ln>
        </p:spPr>
        <p:txBody>
          <a:bodyPr>
            <a:spAutoFit/>
          </a:bodyPr>
          <a:lstStyle/>
          <a:p>
            <a:pPr algn="just"/>
            <a:r>
              <a:rPr lang="en-GB" sz="2000">
                <a:solidFill>
                  <a:srgbClr val="000000"/>
                </a:solidFill>
                <a:cs typeface="Arial" charset="0"/>
              </a:rPr>
              <a:t>2</a:t>
            </a:r>
            <a:r>
              <a:rPr lang="en-GB" sz="2000" baseline="30000">
                <a:solidFill>
                  <a:srgbClr val="000000"/>
                </a:solidFill>
                <a:cs typeface="Arial" charset="0"/>
              </a:rPr>
              <a:t>nd</a:t>
            </a:r>
            <a:r>
              <a:rPr lang="en-GB" sz="2000">
                <a:solidFill>
                  <a:srgbClr val="000000"/>
                </a:solidFill>
                <a:cs typeface="Arial" charset="0"/>
              </a:rPr>
              <a:t> proffering of gift followed by truthful statement of the implications once accepted.  Full stop signifies tense wait to see if gift and speaker are wanted/accepted.</a:t>
            </a:r>
          </a:p>
        </p:txBody>
      </p:sp>
      <p:sp>
        <p:nvSpPr>
          <p:cNvPr id="6" name="Rectangle 5"/>
          <p:cNvSpPr>
            <a:spLocks noChangeArrowheads="1"/>
          </p:cNvSpPr>
          <p:nvPr/>
        </p:nvSpPr>
        <p:spPr bwMode="auto">
          <a:xfrm>
            <a:off x="155575" y="4454525"/>
            <a:ext cx="4529138" cy="1938338"/>
          </a:xfrm>
          <a:prstGeom prst="rect">
            <a:avLst/>
          </a:prstGeom>
          <a:noFill/>
          <a:ln w="9525">
            <a:noFill/>
            <a:miter lim="800000"/>
            <a:headEnd/>
            <a:tailEnd/>
          </a:ln>
        </p:spPr>
        <p:txBody>
          <a:bodyPr>
            <a:spAutoFit/>
          </a:bodyPr>
          <a:lstStyle/>
          <a:p>
            <a:pPr algn="just"/>
            <a:r>
              <a:rPr lang="en-GB" sz="2000" dirty="0">
                <a:solidFill>
                  <a:srgbClr val="000000"/>
                </a:solidFill>
                <a:cs typeface="Arial" charset="0"/>
              </a:rPr>
              <a:t>However, this is ultimately a choice – ‘if you like’. Also suggests that marriage is an option if the lover wishes for that in the future – speaker leaves the decision to them and does not push or harass them.</a:t>
            </a:r>
          </a:p>
        </p:txBody>
      </p:sp>
      <p:cxnSp>
        <p:nvCxnSpPr>
          <p:cNvPr id="8" name="Straight Arrow Connector 7"/>
          <p:cNvCxnSpPr/>
          <p:nvPr/>
        </p:nvCxnSpPr>
        <p:spPr>
          <a:xfrm flipV="1">
            <a:off x="1187450" y="790575"/>
            <a:ext cx="504825" cy="4778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284663" y="1916113"/>
            <a:ext cx="1439862"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419475" y="1916113"/>
            <a:ext cx="2530475" cy="288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323850" y="2205038"/>
            <a:ext cx="647700" cy="22320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195513" y="3141663"/>
            <a:ext cx="855662" cy="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692275" y="2708275"/>
            <a:ext cx="4032250" cy="215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a:spLocks noChangeArrowheads="1"/>
          </p:cNvSpPr>
          <p:nvPr/>
        </p:nvSpPr>
        <p:spPr bwMode="auto">
          <a:xfrm>
            <a:off x="6137275" y="2768600"/>
            <a:ext cx="2827338" cy="3756025"/>
          </a:xfrm>
          <a:prstGeom prst="rect">
            <a:avLst/>
          </a:prstGeom>
          <a:noFill/>
          <a:ln w="9525">
            <a:noFill/>
            <a:miter lim="800000"/>
            <a:headEnd/>
            <a:tailEnd/>
          </a:ln>
        </p:spPr>
        <p:txBody>
          <a:bodyPr>
            <a:spAutoFit/>
          </a:bodyPr>
          <a:lstStyle/>
          <a:p>
            <a:pPr algn="just"/>
            <a:r>
              <a:rPr lang="en-GB" sz="2000" dirty="0">
                <a:cs typeface="Arial" charset="0"/>
              </a:rPr>
              <a:t>Connotations of death/passion – suggests love offered will be intoxicating/overwhelming/intense.</a:t>
            </a:r>
          </a:p>
          <a:p>
            <a:pPr algn="just"/>
            <a:endParaRPr lang="en-GB" sz="2000" dirty="0">
              <a:cs typeface="Arial" charset="0"/>
            </a:endParaRPr>
          </a:p>
          <a:p>
            <a:pPr algn="just"/>
            <a:r>
              <a:rPr lang="en-GB" sz="2000" dirty="0">
                <a:cs typeface="Arial" charset="0"/>
              </a:rPr>
              <a:t>Speaker’s view on marriage?  Lethal?</a:t>
            </a:r>
          </a:p>
          <a:p>
            <a:pPr algn="just"/>
            <a:endParaRPr lang="en-GB" sz="2000" dirty="0">
              <a:cs typeface="Arial" charset="0"/>
            </a:endParaRPr>
          </a:p>
          <a:p>
            <a:pPr algn="just"/>
            <a:r>
              <a:rPr lang="en-GB" sz="2000" dirty="0">
                <a:cs typeface="Arial" charset="0"/>
              </a:rPr>
              <a:t>Lethal to individuality?</a:t>
            </a:r>
          </a:p>
          <a:p>
            <a:endParaRPr lang="en-GB" dirty="0">
              <a:latin typeface="Calibri" pitchFamily="34" charset="0"/>
            </a:endParaRPr>
          </a:p>
        </p:txBody>
      </p:sp>
      <p:cxnSp>
        <p:nvCxnSpPr>
          <p:cNvPr id="22" name="Straight Arrow Connector 21"/>
          <p:cNvCxnSpPr/>
          <p:nvPr/>
        </p:nvCxnSpPr>
        <p:spPr>
          <a:xfrm flipH="1">
            <a:off x="1439863" y="3141663"/>
            <a:ext cx="107950" cy="7921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709613" y="4041775"/>
            <a:ext cx="7489825" cy="2555875"/>
          </a:xfrm>
          <a:prstGeom prst="rect">
            <a:avLst/>
          </a:prstGeom>
          <a:noFill/>
          <a:ln w="9525">
            <a:noFill/>
            <a:miter lim="800000"/>
            <a:headEnd/>
            <a:tailEnd/>
          </a:ln>
        </p:spPr>
        <p:txBody>
          <a:bodyPr>
            <a:spAutoFit/>
          </a:bodyPr>
          <a:lstStyle/>
          <a:p>
            <a:pPr algn="just"/>
            <a:r>
              <a:rPr lang="en-GB" sz="2000" dirty="0">
                <a:cs typeface="Arial" charset="0"/>
              </a:rPr>
              <a:t>Links to idea of intoxication. The scent from this relationship has positive connotations of the pleasant smell of perfume, echoing back to the fierce kiss, and reiterating the fact that the memory of a deep relationship may last, even long after it has ended (‘cling’.) </a:t>
            </a:r>
          </a:p>
          <a:p>
            <a:pPr algn="just"/>
            <a:endParaRPr lang="en-GB" sz="2000" dirty="0">
              <a:cs typeface="Arial" charset="0"/>
            </a:endParaRPr>
          </a:p>
          <a:p>
            <a:pPr algn="just"/>
            <a:r>
              <a:rPr lang="en-GB" sz="2000" dirty="0">
                <a:cs typeface="Arial" charset="0"/>
              </a:rPr>
              <a:t>‘Cling’ also has connotations of a lingering embrace but is this desired?  Entrapped by scent?</a:t>
            </a:r>
          </a:p>
        </p:txBody>
      </p:sp>
      <p:pic>
        <p:nvPicPr>
          <p:cNvPr id="7170" name="Picture 2" descr="http://ts1.mm.bing.net/th?&amp;id=JN.SCLQbCW4DXrGU5CTo39dhg&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3824" y="4976747"/>
            <a:ext cx="28575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3824" y="93831"/>
            <a:ext cx="2745793" cy="1788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717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2"/>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14"/>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6">
                                            <p:txEl>
                                              <p:pRg st="0" end="0"/>
                                            </p:txEl>
                                          </p:spTgt>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0">
                                            <p:txEl>
                                              <p:pRg st="0" end="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0">
                                            <p:txEl>
                                              <p:pRg st="2" end="2"/>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0">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0"/>
                                          </p:stCondLst>
                                        </p:cTn>
                                        <p:tgtEl>
                                          <p:spTgt spid="20">
                                            <p:txEl>
                                              <p:pRg st="0" end="0"/>
                                            </p:txEl>
                                          </p:spTgt>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20">
                                            <p:txEl>
                                              <p:pRg st="2" end="2"/>
                                            </p:txEl>
                                          </p:spTgt>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20">
                                            <p:txEl>
                                              <p:pRg st="4" end="4"/>
                                            </p:txEl>
                                          </p:spTgt>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19"/>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3">
                                            <p:txEl>
                                              <p:pRg st="0" end="0"/>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3">
                                            <p:txEl>
                                              <p:pRg st="2" end="2"/>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7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P spid="6"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84213" y="333375"/>
            <a:ext cx="7775575" cy="4708525"/>
          </a:xfrm>
          <a:prstGeom prst="rect">
            <a:avLst/>
          </a:prstGeom>
          <a:noFill/>
          <a:ln w="9525">
            <a:noFill/>
            <a:miter lim="800000"/>
            <a:headEnd/>
            <a:tailEnd/>
          </a:ln>
        </p:spPr>
        <p:txBody>
          <a:bodyPr>
            <a:spAutoFit/>
          </a:bodyPr>
          <a:lstStyle/>
          <a:p>
            <a:pPr algn="just"/>
            <a:r>
              <a:rPr lang="en-GB" sz="2000">
                <a:cs typeface="Arial" charset="0"/>
              </a:rPr>
              <a:t>Person who holds the knife is in control/has the power over object being cut (physically or emotionally).  Does this line suggest speaker’s recognition that the lover has all the control now?  Knife suggests the threat/danger of this  to the speaker.  Will cause them pain if lover does not accept them especially after opening up to them.</a:t>
            </a:r>
          </a:p>
          <a:p>
            <a:pPr algn="just"/>
            <a:endParaRPr lang="en-GB" sz="2000">
              <a:cs typeface="Arial" charset="0"/>
            </a:endParaRPr>
          </a:p>
          <a:p>
            <a:pPr algn="just"/>
            <a:endParaRPr lang="en-GB" sz="2000">
              <a:cs typeface="Arial" charset="0"/>
            </a:endParaRPr>
          </a:p>
          <a:p>
            <a:pPr algn="just"/>
            <a:r>
              <a:rPr lang="en-GB" sz="2000">
                <a:cs typeface="Arial" charset="0"/>
              </a:rPr>
              <a:t>Suggests where a love is difficult to forget, it may lead you into dangerous situations where the final outcome could be brutal and violent as suggested by  the knife. </a:t>
            </a:r>
          </a:p>
          <a:p>
            <a:pPr algn="just"/>
            <a:endParaRPr lang="en-GB" sz="2000">
              <a:cs typeface="Arial" charset="0"/>
            </a:endParaRPr>
          </a:p>
          <a:p>
            <a:pPr algn="just"/>
            <a:endParaRPr lang="en-GB" sz="2000">
              <a:cs typeface="Arial" charset="0"/>
            </a:endParaRPr>
          </a:p>
          <a:p>
            <a:pPr algn="just"/>
            <a:r>
              <a:rPr lang="en-GB" sz="2000">
                <a:cs typeface="Arial" charset="0"/>
              </a:rPr>
              <a:t>A knife can also slice through an onion just as honest language cuts through the facades/fallacies and reveals the truth.</a:t>
            </a:r>
          </a:p>
        </p:txBody>
      </p:sp>
      <p:pic>
        <p:nvPicPr>
          <p:cNvPr id="8194" name="Picture 2" descr="http://ts1.mm.bing.net/th?&amp;id=JN.Pu09aZxXO3BVVbqiZoyzSQ&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0254" y="5157193"/>
            <a:ext cx="2857500" cy="17008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188" y="236538"/>
            <a:ext cx="7777162" cy="6554787"/>
          </a:xfrm>
          <a:prstGeom prst="rect">
            <a:avLst/>
          </a:prstGeom>
        </p:spPr>
        <p:txBody>
          <a:bodyPr>
            <a:spAutoFit/>
          </a:bodyPr>
          <a:lstStyle/>
          <a:p>
            <a:pPr algn="just" fontAlgn="auto">
              <a:spcBef>
                <a:spcPts val="0"/>
              </a:spcBef>
              <a:spcAft>
                <a:spcPts val="0"/>
              </a:spcAft>
              <a:defRPr/>
            </a:pPr>
            <a:r>
              <a:rPr lang="en-GB" sz="2000" u="sng" dirty="0">
                <a:latin typeface="Arial" panose="020B0604020202020204" pitchFamily="34" charset="0"/>
                <a:cs typeface="Arial" panose="020B0604020202020204" pitchFamily="34" charset="0"/>
              </a:rPr>
              <a:t>Themes</a:t>
            </a:r>
          </a:p>
          <a:p>
            <a:pPr algn="just" fontAlgn="auto">
              <a:spcBef>
                <a:spcPts val="0"/>
              </a:spcBef>
              <a:spcAft>
                <a:spcPts val="0"/>
              </a:spcAft>
              <a:defRPr/>
            </a:pPr>
            <a:endParaRPr lang="en-GB" sz="2000" u="sng" dirty="0">
              <a:latin typeface="Arial" panose="020B0604020202020204" pitchFamily="34" charset="0"/>
              <a:cs typeface="Arial" panose="020B0604020202020204" pitchFamily="34" charset="0"/>
            </a:endParaRPr>
          </a:p>
          <a:p>
            <a:pPr marL="342900" indent="-342900" algn="just" fontAlgn="auto">
              <a:spcBef>
                <a:spcPts val="0"/>
              </a:spcBef>
              <a:spcAft>
                <a:spcPts val="0"/>
              </a:spcAft>
              <a:buFont typeface="Arial" panose="020B0604020202020204" pitchFamily="34" charset="0"/>
              <a:buChar char="•"/>
              <a:defRPr/>
            </a:pPr>
            <a:r>
              <a:rPr lang="en-GB" sz="2000" dirty="0">
                <a:latin typeface="Arial" panose="020B0604020202020204" pitchFamily="34" charset="0"/>
                <a:cs typeface="Arial" panose="020B0604020202020204" pitchFamily="34" charset="0"/>
              </a:rPr>
              <a:t>Complexity of relationships</a:t>
            </a:r>
          </a:p>
          <a:p>
            <a:pPr marL="342900" indent="-342900" algn="just" fontAlgn="auto">
              <a:spcBef>
                <a:spcPts val="0"/>
              </a:spcBef>
              <a:spcAft>
                <a:spcPts val="0"/>
              </a:spcAft>
              <a:buFont typeface="Arial" panose="020B0604020202020204" pitchFamily="34" charset="0"/>
              <a:buChar char="•"/>
              <a:defRPr/>
            </a:pPr>
            <a:r>
              <a:rPr lang="en-GB" sz="2000" dirty="0">
                <a:latin typeface="Arial" panose="020B0604020202020204" pitchFamily="34" charset="0"/>
                <a:cs typeface="Arial" panose="020B0604020202020204" pitchFamily="34" charset="0"/>
              </a:rPr>
              <a:t>Importance of truth/honesty</a:t>
            </a:r>
          </a:p>
          <a:p>
            <a:pPr marL="342900" indent="-342900" algn="just" fontAlgn="auto">
              <a:spcBef>
                <a:spcPts val="0"/>
              </a:spcBef>
              <a:spcAft>
                <a:spcPts val="0"/>
              </a:spcAft>
              <a:buFont typeface="Arial" panose="020B0604020202020204" pitchFamily="34" charset="0"/>
              <a:buChar char="•"/>
              <a:defRPr/>
            </a:pPr>
            <a:r>
              <a:rPr lang="en-GB" sz="2000" dirty="0">
                <a:latin typeface="Arial" panose="020B0604020202020204" pitchFamily="34" charset="0"/>
                <a:cs typeface="Arial" panose="020B0604020202020204" pitchFamily="34" charset="0"/>
              </a:rPr>
              <a:t>Importance of rejecting conventions</a:t>
            </a:r>
          </a:p>
          <a:p>
            <a:pPr algn="just" fontAlgn="auto">
              <a:spcBef>
                <a:spcPts val="0"/>
              </a:spcBef>
              <a:spcAft>
                <a:spcPts val="0"/>
              </a:spcAft>
              <a:defRPr/>
            </a:pPr>
            <a:endParaRPr lang="en-GB" sz="2000" u="sng" dirty="0">
              <a:latin typeface="Arial" panose="020B0604020202020204" pitchFamily="34" charset="0"/>
              <a:cs typeface="Arial" panose="020B0604020202020204" pitchFamily="34" charset="0"/>
            </a:endParaRPr>
          </a:p>
          <a:p>
            <a:pPr algn="just" fontAlgn="auto">
              <a:spcBef>
                <a:spcPts val="0"/>
              </a:spcBef>
              <a:spcAft>
                <a:spcPts val="0"/>
              </a:spcAft>
              <a:defRPr/>
            </a:pPr>
            <a:r>
              <a:rPr lang="en-GB" sz="2000" dirty="0">
                <a:latin typeface="Arial" panose="020B0604020202020204" pitchFamily="34" charset="0"/>
                <a:cs typeface="Arial" panose="020B0604020202020204" pitchFamily="34" charset="0"/>
              </a:rPr>
              <a:t>Conveys damaged or irreconcilable relationships? Or, suggests the reality?</a:t>
            </a:r>
          </a:p>
          <a:p>
            <a:pPr algn="just" fontAlgn="auto">
              <a:spcBef>
                <a:spcPts val="0"/>
              </a:spcBef>
              <a:spcAft>
                <a:spcPts val="0"/>
              </a:spcAft>
              <a:defRPr/>
            </a:pPr>
            <a:endParaRPr lang="en-GB" sz="2000" dirty="0">
              <a:latin typeface="Arial" panose="020B0604020202020204" pitchFamily="34" charset="0"/>
              <a:cs typeface="Arial" panose="020B0604020202020204" pitchFamily="34" charset="0"/>
            </a:endParaRPr>
          </a:p>
          <a:p>
            <a:pPr algn="just" fontAlgn="auto">
              <a:spcBef>
                <a:spcPts val="0"/>
              </a:spcBef>
              <a:spcAft>
                <a:spcPts val="0"/>
              </a:spcAft>
              <a:defRPr/>
            </a:pPr>
            <a:r>
              <a:rPr lang="en-GB" sz="2000" dirty="0">
                <a:latin typeface="Arial" panose="020B0604020202020204" pitchFamily="34" charset="0"/>
                <a:cs typeface="Arial" panose="020B0604020202020204" pitchFamily="34" charset="0"/>
              </a:rPr>
              <a:t>Duffy ends on a warning note that love can be lethal (+ and – connotations), forcing the reader to confront the notion that a real love based on honesty and truthfulness can be painful and destructive at times as well as fulfilling and enriching. </a:t>
            </a:r>
          </a:p>
          <a:p>
            <a:pPr algn="just" fontAlgn="auto">
              <a:spcBef>
                <a:spcPts val="0"/>
              </a:spcBef>
              <a:spcAft>
                <a:spcPts val="0"/>
              </a:spcAft>
              <a:defRPr/>
            </a:pPr>
            <a:endParaRPr lang="en-GB" sz="2000" dirty="0">
              <a:latin typeface="Arial" panose="020B0604020202020204" pitchFamily="34" charset="0"/>
              <a:cs typeface="Arial" panose="020B0604020202020204" pitchFamily="34" charset="0"/>
            </a:endParaRPr>
          </a:p>
          <a:p>
            <a:pPr algn="just" fontAlgn="auto">
              <a:spcBef>
                <a:spcPts val="0"/>
              </a:spcBef>
              <a:spcAft>
                <a:spcPts val="0"/>
              </a:spcAft>
              <a:defRPr/>
            </a:pPr>
            <a:r>
              <a:rPr lang="en-GB" sz="2000" dirty="0">
                <a:latin typeface="Arial" panose="020B0604020202020204" pitchFamily="34" charset="0"/>
                <a:cs typeface="Arial" panose="020B0604020202020204" pitchFamily="34" charset="0"/>
              </a:rPr>
              <a:t>Could also suggest that conventional relationships can often be restrictive to the individual (‘shrink’), while a love which is free from such constraints is worth pursuing.</a:t>
            </a:r>
          </a:p>
          <a:p>
            <a:pPr algn="just" fontAlgn="auto">
              <a:spcBef>
                <a:spcPts val="0"/>
              </a:spcBef>
              <a:spcAft>
                <a:spcPts val="0"/>
              </a:spcAft>
              <a:defRPr/>
            </a:pPr>
            <a:endParaRPr lang="en-GB" sz="2000" u="sng" dirty="0">
              <a:latin typeface="Arial" panose="020B0604020202020204" pitchFamily="34" charset="0"/>
              <a:cs typeface="Arial" panose="020B0604020202020204" pitchFamily="34" charset="0"/>
            </a:endParaRPr>
          </a:p>
          <a:p>
            <a:pPr algn="just" fontAlgn="auto">
              <a:spcBef>
                <a:spcPts val="0"/>
              </a:spcBef>
              <a:spcAft>
                <a:spcPts val="0"/>
              </a:spcAft>
              <a:defRPr/>
            </a:pPr>
            <a:endParaRPr lang="en-GB" sz="2000" dirty="0">
              <a:latin typeface="Arial" panose="020B0604020202020204" pitchFamily="34" charset="0"/>
              <a:cs typeface="Arial" panose="020B0604020202020204" pitchFamily="34" charset="0"/>
            </a:endParaRPr>
          </a:p>
          <a:p>
            <a:pPr algn="just" fontAlgn="auto">
              <a:spcBef>
                <a:spcPts val="0"/>
              </a:spcBef>
              <a:spcAft>
                <a:spcPts val="0"/>
              </a:spcAft>
              <a:defRPr/>
            </a:pPr>
            <a:r>
              <a:rPr lang="en-GB" sz="2000" dirty="0">
                <a:solidFill>
                  <a:srgbClr val="7030A0"/>
                </a:solidFill>
                <a:latin typeface="Arial" panose="020B0604020202020204" pitchFamily="34" charset="0"/>
                <a:cs typeface="Arial" panose="020B0604020202020204" pitchFamily="34" charset="0"/>
              </a:rPr>
              <a:t>Agree/Disagree?  Discuss and be prepared to justify your stance on Duffy’s presentation of a relationship.</a:t>
            </a:r>
          </a:p>
        </p:txBody>
      </p:sp>
      <p:pic>
        <p:nvPicPr>
          <p:cNvPr id="4" name="Picture 2" descr="http://ts1.mm.bing.net/th?&amp;id=JN.2awFV8cgKn9l9K5BK9uKAQ&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0"/>
            <a:ext cx="3363028" cy="19888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611188" y="188913"/>
            <a:ext cx="7921625" cy="4708525"/>
          </a:xfrm>
          <a:prstGeom prst="rect">
            <a:avLst/>
          </a:prstGeom>
          <a:noFill/>
          <a:ln w="9525">
            <a:noFill/>
            <a:miter lim="800000"/>
            <a:headEnd/>
            <a:tailEnd/>
          </a:ln>
        </p:spPr>
        <p:txBody>
          <a:bodyPr>
            <a:spAutoFit/>
          </a:bodyPr>
          <a:lstStyle/>
          <a:p>
            <a:pPr algn="just"/>
            <a:endParaRPr lang="en-GB" sz="2000" u="sng" dirty="0">
              <a:cs typeface="Arial" charset="0"/>
            </a:endParaRPr>
          </a:p>
          <a:p>
            <a:pPr algn="just"/>
            <a:r>
              <a:rPr lang="en-GB" sz="2000" u="sng" dirty="0">
                <a:cs typeface="Arial" charset="0"/>
              </a:rPr>
              <a:t>Overview</a:t>
            </a:r>
          </a:p>
          <a:p>
            <a:pPr algn="just"/>
            <a:endParaRPr lang="en-GB" sz="2000" dirty="0">
              <a:cs typeface="Arial" charset="0"/>
            </a:endParaRPr>
          </a:p>
          <a:p>
            <a:pPr algn="just"/>
            <a:r>
              <a:rPr lang="en-GB" sz="2000" dirty="0">
                <a:cs typeface="Arial" charset="0"/>
              </a:rPr>
              <a:t>Duffy rejects traditional symbols of love, such as 'red roses' or 'satin hearts' in favour of 'an onion‘ to criticise conventional ideas and empty gestures of love. By doing this Duffy turns an ordinary object  into an unusual symbol of love, and makes it seem a more appropriate symbol than traditional Valentine gifts by promising her lover, and the reader that her love is more original, honest and true.</a:t>
            </a:r>
          </a:p>
          <a:p>
            <a:pPr algn="just"/>
            <a:endParaRPr lang="en-GB" sz="2000" dirty="0">
              <a:cs typeface="Arial" charset="0"/>
            </a:endParaRPr>
          </a:p>
          <a:p>
            <a:pPr algn="just"/>
            <a:r>
              <a:rPr lang="en-GB" sz="2000" dirty="0">
                <a:cs typeface="Arial" charset="0"/>
              </a:rPr>
              <a:t>Through the use of first person, the poet conveys the strength of feeling in the speaker in their desire for a relationship which is based on honesty.</a:t>
            </a:r>
          </a:p>
          <a:p>
            <a:pPr algn="just"/>
            <a:endParaRPr lang="en-GB" sz="2000" dirty="0">
              <a:cs typeface="Arial" charset="0"/>
            </a:endParaRPr>
          </a:p>
          <a:p>
            <a:pPr algn="just"/>
            <a:endParaRPr lang="en-GB" sz="2000" dirty="0">
              <a:cs typeface="Arial" charset="0"/>
            </a:endParaRPr>
          </a:p>
        </p:txBody>
      </p:sp>
      <p:pic>
        <p:nvPicPr>
          <p:cNvPr id="2050" name="Picture 2" descr="http://ts1.mm.bing.net/th?&amp;id=JN.PbmfuH2eQDYiAyjMCg6W0g&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4221088"/>
            <a:ext cx="3347864" cy="26369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3"/>
          <p:cNvSpPr txBox="1">
            <a:spLocks noChangeArrowheads="1"/>
          </p:cNvSpPr>
          <p:nvPr/>
        </p:nvSpPr>
        <p:spPr bwMode="auto">
          <a:xfrm>
            <a:off x="677076" y="260648"/>
            <a:ext cx="7920037" cy="5601533"/>
          </a:xfrm>
          <a:prstGeom prst="rect">
            <a:avLst/>
          </a:prstGeom>
          <a:noFill/>
          <a:ln w="9525">
            <a:noFill/>
            <a:miter lim="800000"/>
            <a:headEnd/>
            <a:tailEnd/>
          </a:ln>
        </p:spPr>
        <p:txBody>
          <a:bodyPr>
            <a:spAutoFit/>
          </a:bodyPr>
          <a:lstStyle/>
          <a:p>
            <a:pPr algn="just"/>
            <a:r>
              <a:rPr lang="en-GB" sz="2000" dirty="0" smtClean="0">
                <a:cs typeface="Arial" charset="0"/>
              </a:rPr>
              <a:t>This </a:t>
            </a:r>
            <a:r>
              <a:rPr lang="en-GB" sz="2000" dirty="0">
                <a:cs typeface="Arial" charset="0"/>
              </a:rPr>
              <a:t>poem subverts conventional notions of romance and love in the attempt to depict a more honest appraisal of the challenges and risks of relationships.  </a:t>
            </a:r>
          </a:p>
          <a:p>
            <a:pPr algn="just"/>
            <a:endParaRPr lang="en-GB" sz="2000" dirty="0">
              <a:cs typeface="Arial" charset="0"/>
            </a:endParaRPr>
          </a:p>
          <a:p>
            <a:pPr algn="just"/>
            <a:r>
              <a:rPr lang="en-GB" sz="2000" dirty="0">
                <a:cs typeface="Arial" charset="0"/>
              </a:rPr>
              <a:t>The metaphor of the onion as “a moon wrapped in brown paper” is similar to the conceits used by the seventeenth century metaphysical poets.  </a:t>
            </a:r>
          </a:p>
          <a:p>
            <a:pPr algn="just"/>
            <a:endParaRPr lang="en-GB" sz="2000" dirty="0">
              <a:cs typeface="Arial" charset="0"/>
            </a:endParaRPr>
          </a:p>
          <a:p>
            <a:pPr algn="just"/>
            <a:r>
              <a:rPr lang="en-GB" sz="2000" dirty="0">
                <a:cs typeface="Arial" charset="0"/>
              </a:rPr>
              <a:t>A </a:t>
            </a:r>
            <a:r>
              <a:rPr lang="en-GB" sz="2000" dirty="0">
                <a:solidFill>
                  <a:srgbClr val="FF0000"/>
                </a:solidFill>
                <a:cs typeface="Arial" charset="0"/>
              </a:rPr>
              <a:t>conceit</a:t>
            </a:r>
            <a:r>
              <a:rPr lang="en-GB" sz="2000" dirty="0">
                <a:cs typeface="Arial" charset="0"/>
              </a:rPr>
              <a:t> is an unlikely comparison which aims to engage the reader’s attention and intellectual curiosity through the element of surprise. </a:t>
            </a:r>
          </a:p>
          <a:p>
            <a:pPr algn="just"/>
            <a:endParaRPr lang="en-GB" sz="2000" dirty="0">
              <a:cs typeface="Arial" charset="0"/>
            </a:endParaRPr>
          </a:p>
          <a:p>
            <a:pPr algn="just"/>
            <a:r>
              <a:rPr lang="en-GB" sz="2000" dirty="0">
                <a:cs typeface="Arial" charset="0"/>
              </a:rPr>
              <a:t>In some times they controlled part or all of the structure of the poem. These were often found in sonnets, a form traditionally used for conventional love poems.  Duffy has retained the conceit but has rejected the conventional form in favour of something more liberating.</a:t>
            </a:r>
          </a:p>
          <a:p>
            <a:endParaRPr lang="en-GB"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539750" y="333375"/>
            <a:ext cx="8064500" cy="6524625"/>
          </a:xfrm>
          <a:prstGeom prst="rect">
            <a:avLst/>
          </a:prstGeom>
          <a:noFill/>
          <a:ln w="9525">
            <a:noFill/>
            <a:miter lim="800000"/>
            <a:headEnd/>
            <a:tailEnd/>
          </a:ln>
        </p:spPr>
        <p:txBody>
          <a:bodyPr>
            <a:spAutoFit/>
          </a:bodyPr>
          <a:lstStyle/>
          <a:p>
            <a:r>
              <a:rPr lang="en-GB" sz="2000">
                <a:cs typeface="Arial" charset="0"/>
              </a:rPr>
              <a:t>Consider these conceits which all have an aspect of love as the theme.</a:t>
            </a:r>
          </a:p>
          <a:p>
            <a:endParaRPr lang="en-GB" sz="2000">
              <a:cs typeface="Arial" charset="0"/>
            </a:endParaRPr>
          </a:p>
          <a:p>
            <a:r>
              <a:rPr lang="en-GB" sz="2000">
                <a:cs typeface="Arial" charset="0"/>
              </a:rPr>
              <a:t>Two lovers and a compass		         A cruel boyfriend/ 						         girlfriend and the ocean</a:t>
            </a:r>
          </a:p>
          <a:p>
            <a:r>
              <a:rPr lang="en-GB" sz="2000">
                <a:latin typeface="Calibri" pitchFamily="34" charset="0"/>
              </a:rPr>
              <a:t> </a:t>
            </a:r>
          </a:p>
          <a:p>
            <a:r>
              <a:rPr lang="en-GB" sz="2000">
                <a:latin typeface="Calibri" pitchFamily="34" charset="0"/>
              </a:rPr>
              <a:t> </a:t>
            </a:r>
          </a:p>
          <a:p>
            <a:r>
              <a:rPr lang="en-GB" sz="2000">
                <a:latin typeface="Calibri" pitchFamily="34" charset="0"/>
              </a:rPr>
              <a:t> </a:t>
            </a:r>
          </a:p>
          <a:p>
            <a:r>
              <a:rPr lang="en-GB" sz="2000">
                <a:latin typeface="Calibri" pitchFamily="34" charset="0"/>
              </a:rPr>
              <a:t> </a:t>
            </a:r>
          </a:p>
          <a:p>
            <a:r>
              <a:rPr lang="en-GB" sz="2000">
                <a:latin typeface="Calibri" pitchFamily="34" charset="0"/>
              </a:rPr>
              <a:t/>
            </a:r>
            <a:br>
              <a:rPr lang="en-GB" sz="2000">
                <a:latin typeface="Calibri" pitchFamily="34" charset="0"/>
              </a:rPr>
            </a:br>
            <a:r>
              <a:rPr lang="en-GB" sz="2000">
                <a:latin typeface="Calibri" pitchFamily="34" charset="0"/>
              </a:rPr>
              <a:t> </a:t>
            </a:r>
          </a:p>
          <a:p>
            <a:r>
              <a:rPr lang="en-GB" sz="2000">
                <a:cs typeface="Arial" charset="0"/>
              </a:rPr>
              <a:t> </a:t>
            </a:r>
          </a:p>
          <a:p>
            <a:r>
              <a:rPr lang="en-GB" sz="2000">
                <a:cs typeface="Arial" charset="0"/>
              </a:rPr>
              <a:t>Love and an oil change			          An onion and love</a:t>
            </a:r>
          </a:p>
          <a:p>
            <a:r>
              <a:rPr lang="en-GB" sz="2000">
                <a:latin typeface="Calibri" pitchFamily="34" charset="0"/>
              </a:rPr>
              <a:t> </a:t>
            </a:r>
          </a:p>
          <a:p>
            <a:r>
              <a:rPr lang="en-GB" sz="2000">
                <a:latin typeface="Calibri" pitchFamily="34" charset="0"/>
              </a:rPr>
              <a:t> </a:t>
            </a:r>
          </a:p>
          <a:p>
            <a:r>
              <a:rPr lang="en-GB" sz="2000">
                <a:latin typeface="Calibri" pitchFamily="34" charset="0"/>
              </a:rPr>
              <a:t> An onion and love</a:t>
            </a:r>
          </a:p>
          <a:p>
            <a:endParaRPr lang="en-GB" sz="2000">
              <a:latin typeface="Calibri" pitchFamily="34" charset="0"/>
            </a:endParaRPr>
          </a:p>
          <a:p>
            <a:r>
              <a:rPr lang="en-GB" sz="2000">
                <a:latin typeface="Calibri" pitchFamily="34" charset="0"/>
              </a:rPr>
              <a:t> </a:t>
            </a:r>
          </a:p>
          <a:p>
            <a:r>
              <a:rPr lang="en-GB" sz="2000">
                <a:latin typeface="Calibri" pitchFamily="34" charset="0"/>
              </a:rPr>
              <a:t> </a:t>
            </a:r>
          </a:p>
          <a:p>
            <a:endParaRPr lang="en-GB" sz="2000">
              <a:cs typeface="Arial" charset="0"/>
            </a:endParaRPr>
          </a:p>
          <a:p>
            <a:endParaRPr lang="en-GB">
              <a:latin typeface="Calibri" pitchFamily="34" charset="0"/>
            </a:endParaRPr>
          </a:p>
        </p:txBody>
      </p:sp>
      <p:pic>
        <p:nvPicPr>
          <p:cNvPr id="15362" name="yui_3_5_1_5_1369223437095_698" descr="http://www.inkity.com/catalog/img/3/8445.jpg"/>
          <p:cNvPicPr>
            <a:picLocks noChangeAspect="1" noChangeArrowheads="1"/>
          </p:cNvPicPr>
          <p:nvPr/>
        </p:nvPicPr>
        <p:blipFill>
          <a:blip r:embed="rId2"/>
          <a:srcRect/>
          <a:stretch>
            <a:fillRect/>
          </a:stretch>
        </p:blipFill>
        <p:spPr bwMode="auto">
          <a:xfrm>
            <a:off x="531813" y="1743075"/>
            <a:ext cx="3103562" cy="1685925"/>
          </a:xfrm>
          <a:prstGeom prst="rect">
            <a:avLst/>
          </a:prstGeom>
          <a:noFill/>
          <a:ln w="9525">
            <a:noFill/>
            <a:miter lim="800000"/>
            <a:headEnd/>
            <a:tailEnd/>
          </a:ln>
        </p:spPr>
      </p:pic>
      <p:pic>
        <p:nvPicPr>
          <p:cNvPr id="15363" name="yui_3_5_1_5_1369223706490_676" descr="http://ts1.mm.bing.net/th?id=H.4800438702048200&amp;pid=15.1"/>
          <p:cNvPicPr>
            <a:picLocks noChangeAspect="1" noChangeArrowheads="1"/>
          </p:cNvPicPr>
          <p:nvPr/>
        </p:nvPicPr>
        <p:blipFill>
          <a:blip r:embed="rId3"/>
          <a:srcRect/>
          <a:stretch>
            <a:fillRect/>
          </a:stretch>
        </p:blipFill>
        <p:spPr bwMode="auto">
          <a:xfrm>
            <a:off x="684213" y="4724400"/>
            <a:ext cx="2951162" cy="1790700"/>
          </a:xfrm>
          <a:prstGeom prst="rect">
            <a:avLst/>
          </a:prstGeom>
          <a:noFill/>
          <a:ln w="9525">
            <a:noFill/>
            <a:miter lim="800000"/>
            <a:headEnd/>
            <a:tailEnd/>
          </a:ln>
        </p:spPr>
      </p:pic>
      <p:pic>
        <p:nvPicPr>
          <p:cNvPr id="15364" name="il_fi" descr="http://api.ning.com/files/CLn6cdxUhdOnueO9hocwnSnn4guo2zVOnMaDozf6ZZc*eZ0C1VbHHK8vaHG98zp*Dhqbw-niHa*XtapjS8Msi9YnZXwFh8ri/LavaLightGalleries6.jpg"/>
          <p:cNvPicPr>
            <a:picLocks noChangeAspect="1" noChangeArrowheads="1"/>
          </p:cNvPicPr>
          <p:nvPr/>
        </p:nvPicPr>
        <p:blipFill>
          <a:blip r:embed="rId4"/>
          <a:srcRect/>
          <a:stretch>
            <a:fillRect/>
          </a:stretch>
        </p:blipFill>
        <p:spPr bwMode="auto">
          <a:xfrm>
            <a:off x="5881688" y="2038350"/>
            <a:ext cx="2600325" cy="1557338"/>
          </a:xfrm>
          <a:prstGeom prst="rect">
            <a:avLst/>
          </a:prstGeom>
          <a:noFill/>
          <a:ln w="9525">
            <a:noFill/>
            <a:miter lim="800000"/>
            <a:headEnd/>
            <a:tailEnd/>
          </a:ln>
        </p:spPr>
      </p:pic>
      <p:pic>
        <p:nvPicPr>
          <p:cNvPr id="15365" name="Picture 7" descr="onion skins"/>
          <p:cNvPicPr>
            <a:picLocks noChangeAspect="1" noChangeArrowheads="1"/>
          </p:cNvPicPr>
          <p:nvPr/>
        </p:nvPicPr>
        <p:blipFill>
          <a:blip r:embed="rId5"/>
          <a:srcRect/>
          <a:stretch>
            <a:fillRect/>
          </a:stretch>
        </p:blipFill>
        <p:spPr bwMode="auto">
          <a:xfrm>
            <a:off x="5965825" y="4540250"/>
            <a:ext cx="2638425" cy="1974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68313" y="115888"/>
            <a:ext cx="8207375" cy="5016758"/>
          </a:xfrm>
          <a:prstGeom prst="rect">
            <a:avLst/>
          </a:prstGeom>
          <a:noFill/>
          <a:ln w="9525">
            <a:noFill/>
            <a:miter lim="800000"/>
            <a:headEnd/>
            <a:tailEnd/>
          </a:ln>
        </p:spPr>
        <p:txBody>
          <a:bodyPr>
            <a:spAutoFit/>
          </a:bodyPr>
          <a:lstStyle/>
          <a:p>
            <a:pPr algn="just"/>
            <a:r>
              <a:rPr lang="en-GB" sz="2000" b="1" u="sng" dirty="0">
                <a:cs typeface="Arial" charset="0"/>
              </a:rPr>
              <a:t>Form</a:t>
            </a:r>
            <a:r>
              <a:rPr lang="en-GB" sz="2000" b="1" i="1" dirty="0">
                <a:cs typeface="Arial" charset="0"/>
              </a:rPr>
              <a:t>	</a:t>
            </a:r>
            <a:endParaRPr lang="en-GB" sz="2000" b="1" i="1" dirty="0">
              <a:solidFill>
                <a:srgbClr val="FF0000"/>
              </a:solidFill>
              <a:cs typeface="Arial" charset="0"/>
            </a:endParaRPr>
          </a:p>
          <a:p>
            <a:pPr algn="just"/>
            <a:endParaRPr lang="en-GB" sz="2000" dirty="0">
              <a:cs typeface="Arial" charset="0"/>
            </a:endParaRPr>
          </a:p>
          <a:p>
            <a:pPr algn="just"/>
            <a:r>
              <a:rPr lang="en-GB" sz="2000" dirty="0">
                <a:cs typeface="Arial" charset="0"/>
              </a:rPr>
              <a:t>Traditionally love poems are written in the form of the </a:t>
            </a:r>
            <a:r>
              <a:rPr lang="en-GB" sz="2000" b="1" dirty="0">
                <a:cs typeface="Arial" charset="0"/>
              </a:rPr>
              <a:t>Sonnet.</a:t>
            </a:r>
            <a:r>
              <a:rPr lang="en-GB" sz="2000" dirty="0">
                <a:cs typeface="Arial" charset="0"/>
              </a:rPr>
              <a:t> The Sonnet is the standard form and was used famously by Shakespeare.  Duffy does not use this form and the form of the poem is irregular: the lines are of varied length and the rhymes come in unusual places to stress a particular word such as 'lethal'.</a:t>
            </a:r>
          </a:p>
          <a:p>
            <a:pPr algn="just"/>
            <a:endParaRPr lang="en-GB" sz="2000" u="sng" dirty="0">
              <a:cs typeface="Arial" charset="0"/>
            </a:endParaRPr>
          </a:p>
          <a:p>
            <a:pPr algn="just"/>
            <a:r>
              <a:rPr lang="en-GB" sz="2000" b="1" u="sng" dirty="0" smtClean="0">
                <a:cs typeface="Arial" charset="0"/>
              </a:rPr>
              <a:t>Duffy’s form</a:t>
            </a:r>
            <a:endParaRPr lang="en-GB" sz="2000" b="1" u="sng" dirty="0">
              <a:cs typeface="Arial" charset="0"/>
            </a:endParaRPr>
          </a:p>
          <a:p>
            <a:pPr algn="just"/>
            <a:endParaRPr lang="en-GB" sz="2000" dirty="0">
              <a:cs typeface="Arial" charset="0"/>
            </a:endParaRPr>
          </a:p>
          <a:p>
            <a:pPr algn="just"/>
            <a:r>
              <a:rPr lang="en-GB" sz="2000" dirty="0">
                <a:cs typeface="Arial" charset="0"/>
              </a:rPr>
              <a:t>The poem is written in </a:t>
            </a:r>
            <a:r>
              <a:rPr lang="en-GB" sz="2000" dirty="0">
                <a:solidFill>
                  <a:srgbClr val="FF0000"/>
                </a:solidFill>
                <a:cs typeface="Arial" charset="0"/>
              </a:rPr>
              <a:t>free verse</a:t>
            </a:r>
            <a:r>
              <a:rPr lang="en-GB" sz="2000" dirty="0">
                <a:cs typeface="Arial" charset="0"/>
              </a:rPr>
              <a:t> using irregular stanzas to support its content and purpose, which is to reject traditional restrictive conventions such as marriage and other notions of love and to warn lovers that being overly possessive can have undesirable consequences. The words are often stark and monosyllabic to allow her to present her ideas clearly and unambiguously.</a:t>
            </a:r>
          </a:p>
        </p:txBody>
      </p:sp>
      <p:pic>
        <p:nvPicPr>
          <p:cNvPr id="3" name="Picture 4" descr="http://ts1.mm.bing.net/th?&amp;id=JN.IRG8ve5IVsPRyZsuDYwmbQ&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5013176"/>
            <a:ext cx="2540674" cy="18448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0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0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Box 1"/>
          <p:cNvSpPr txBox="1">
            <a:spLocks noChangeArrowheads="1"/>
          </p:cNvSpPr>
          <p:nvPr/>
        </p:nvSpPr>
        <p:spPr bwMode="auto">
          <a:xfrm>
            <a:off x="452436" y="42430"/>
            <a:ext cx="8207375" cy="5292725"/>
          </a:xfrm>
          <a:prstGeom prst="rect">
            <a:avLst/>
          </a:prstGeom>
          <a:noFill/>
          <a:ln w="9525">
            <a:noFill/>
            <a:miter lim="800000"/>
            <a:headEnd/>
            <a:tailEnd/>
          </a:ln>
        </p:spPr>
        <p:txBody>
          <a:bodyPr>
            <a:spAutoFit/>
          </a:bodyPr>
          <a:lstStyle/>
          <a:p>
            <a:pPr algn="just"/>
            <a:r>
              <a:rPr lang="en-GB" sz="2000" b="1" u="sng" dirty="0">
                <a:cs typeface="Arial" charset="0"/>
              </a:rPr>
              <a:t>Narrative</a:t>
            </a:r>
          </a:p>
          <a:p>
            <a:pPr algn="just"/>
            <a:endParaRPr lang="en-GB" sz="2000" dirty="0">
              <a:cs typeface="Arial" charset="0"/>
            </a:endParaRPr>
          </a:p>
          <a:p>
            <a:pPr algn="just"/>
            <a:r>
              <a:rPr lang="en-GB" sz="2000" dirty="0">
                <a:cs typeface="Arial" charset="0"/>
              </a:rPr>
              <a:t>Duffy creates a sense of an intimate conversation by using the words </a:t>
            </a:r>
            <a:r>
              <a:rPr lang="en-GB" sz="2000" b="1" dirty="0">
                <a:cs typeface="Arial" charset="0"/>
              </a:rPr>
              <a:t>'I'</a:t>
            </a:r>
            <a:r>
              <a:rPr lang="en-GB" sz="2000" dirty="0">
                <a:cs typeface="Arial" charset="0"/>
              </a:rPr>
              <a:t> and </a:t>
            </a:r>
            <a:r>
              <a:rPr lang="en-GB" sz="2000" b="1" dirty="0">
                <a:cs typeface="Arial" charset="0"/>
              </a:rPr>
              <a:t>'you'</a:t>
            </a:r>
            <a:r>
              <a:rPr lang="en-GB" sz="2000" dirty="0">
                <a:cs typeface="Arial" charset="0"/>
              </a:rPr>
              <a:t> as if her persona is talking personally to the reader.</a:t>
            </a:r>
          </a:p>
          <a:p>
            <a:pPr algn="just"/>
            <a:endParaRPr lang="en-GB" sz="2000" dirty="0">
              <a:cs typeface="Arial" charset="0"/>
            </a:endParaRPr>
          </a:p>
          <a:p>
            <a:pPr algn="just"/>
            <a:r>
              <a:rPr lang="en-GB" sz="2000" dirty="0">
                <a:cs typeface="Arial" charset="0"/>
              </a:rPr>
              <a:t>By what other ways does Duffy make the poem sound like it is spoken to someone present?</a:t>
            </a:r>
          </a:p>
          <a:p>
            <a:pPr algn="just"/>
            <a:endParaRPr lang="en-GB" sz="2000" dirty="0">
              <a:cs typeface="Arial" charset="0"/>
            </a:endParaRPr>
          </a:p>
          <a:p>
            <a:pPr algn="just"/>
            <a:r>
              <a:rPr lang="en-GB" sz="2000" dirty="0">
                <a:cs typeface="Arial" charset="0"/>
              </a:rPr>
              <a:t>She uses the present tense so that the incident she is describing appears to be unfolding as we read.</a:t>
            </a:r>
          </a:p>
          <a:p>
            <a:pPr algn="just"/>
            <a:endParaRPr lang="en-GB" sz="2000" dirty="0">
              <a:cs typeface="Arial" charset="0"/>
            </a:endParaRPr>
          </a:p>
          <a:p>
            <a:pPr algn="just"/>
            <a:r>
              <a:rPr lang="en-GB" sz="2000" dirty="0">
                <a:cs typeface="Arial" charset="0"/>
              </a:rPr>
              <a:t>She uses minor sentences starting in the middle as if she is in a conversation with someone else – perhaps answering a question.</a:t>
            </a:r>
          </a:p>
          <a:p>
            <a:pPr algn="just"/>
            <a:endParaRPr lang="en-GB" sz="2000" dirty="0">
              <a:cs typeface="Arial" charset="0"/>
            </a:endParaRPr>
          </a:p>
          <a:p>
            <a:pPr algn="just"/>
            <a:r>
              <a:rPr lang="en-GB" sz="2000" dirty="0">
                <a:cs typeface="Arial" charset="0"/>
              </a:rPr>
              <a:t>She uses the words “Here” and “Take it” as if passing something over to someone else present.</a:t>
            </a:r>
          </a:p>
          <a:p>
            <a:endParaRPr lang="en-GB" dirty="0">
              <a:latin typeface="Calibri" pitchFamily="34" charset="0"/>
            </a:endParaRPr>
          </a:p>
        </p:txBody>
      </p:sp>
      <p:pic>
        <p:nvPicPr>
          <p:cNvPr id="3" name="Picture 2" descr="http://ts1.mm.bing.net/th?&amp;id=JN.PbmfuH2eQDYiAyjMCg6W0g&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4725144"/>
            <a:ext cx="3347864" cy="21328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8313" y="333375"/>
            <a:ext cx="8135937" cy="6216650"/>
          </a:xfrm>
          <a:prstGeom prst="rect">
            <a:avLst/>
          </a:prstGeom>
          <a:noFill/>
        </p:spPr>
        <p:txBody>
          <a:bodyPr>
            <a:spAutoFit/>
          </a:bodyPr>
          <a:lstStyle/>
          <a:p>
            <a:pPr algn="just" fontAlgn="auto">
              <a:spcBef>
                <a:spcPts val="0"/>
              </a:spcBef>
              <a:spcAft>
                <a:spcPts val="0"/>
              </a:spcAft>
              <a:defRPr/>
            </a:pPr>
            <a:r>
              <a:rPr lang="en-GB" sz="2000" u="sng" dirty="0">
                <a:latin typeface="Arial" panose="020B0604020202020204" pitchFamily="34" charset="0"/>
                <a:cs typeface="Arial" panose="020B0604020202020204" pitchFamily="34" charset="0"/>
              </a:rPr>
              <a:t>Discussion Questions</a:t>
            </a:r>
          </a:p>
          <a:p>
            <a:pPr algn="just" fontAlgn="auto">
              <a:spcBef>
                <a:spcPts val="0"/>
              </a:spcBef>
              <a:spcAft>
                <a:spcPts val="0"/>
              </a:spcAft>
              <a:defRPr/>
            </a:pPr>
            <a:endParaRPr lang="en-GB" sz="2000"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a:defRPr/>
            </a:pPr>
            <a:r>
              <a:rPr lang="en-GB" sz="2000" dirty="0">
                <a:latin typeface="Arial" panose="020B0604020202020204" pitchFamily="34" charset="0"/>
                <a:cs typeface="Arial" panose="020B0604020202020204" pitchFamily="34" charset="0"/>
              </a:rPr>
              <a:t>What is the significance of the conventional Valentine gifts in the poem? Why do you think Duffy rejects them?</a:t>
            </a:r>
          </a:p>
          <a:p>
            <a:pPr marL="457200" indent="-457200" algn="just" fontAlgn="auto">
              <a:spcBef>
                <a:spcPts val="0"/>
              </a:spcBef>
              <a:spcAft>
                <a:spcPts val="0"/>
              </a:spcAft>
              <a:buFont typeface="+mj-lt"/>
              <a:buAutoNum type="arabicPeriod"/>
              <a:defRPr/>
            </a:pPr>
            <a:endParaRPr lang="en-GB" sz="2000"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a:defRPr/>
            </a:pPr>
            <a:r>
              <a:rPr lang="en-GB" sz="2000" dirty="0">
                <a:latin typeface="Arial" panose="020B0604020202020204" pitchFamily="34" charset="0"/>
                <a:cs typeface="Arial" panose="020B0604020202020204" pitchFamily="34" charset="0"/>
              </a:rPr>
              <a:t>In stanza 2, the poet uses the imagery of the moon.  In detail, explain the effect of this comparison by considering the various connotations of the moon.</a:t>
            </a:r>
          </a:p>
          <a:p>
            <a:pPr marL="457200" indent="-457200" algn="just" fontAlgn="auto">
              <a:spcBef>
                <a:spcPts val="0"/>
              </a:spcBef>
              <a:spcAft>
                <a:spcPts val="0"/>
              </a:spcAft>
              <a:buFont typeface="+mj-lt"/>
              <a:buAutoNum type="arabicPeriod"/>
              <a:defRPr/>
            </a:pPr>
            <a:endParaRPr lang="en-GB" sz="2000"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a:defRPr/>
            </a:pPr>
            <a:r>
              <a:rPr lang="en-GB" sz="2000" dirty="0">
                <a:latin typeface="Arial" panose="020B0604020202020204" pitchFamily="34" charset="0"/>
                <a:cs typeface="Arial" panose="020B0604020202020204" pitchFamily="34" charset="0"/>
              </a:rPr>
              <a:t>There are several instances of simple and minor sentences.  What effect do you think Duffy is trying to achieve by using these?</a:t>
            </a:r>
          </a:p>
          <a:p>
            <a:pPr marL="457200" indent="-457200" algn="just" fontAlgn="auto">
              <a:spcBef>
                <a:spcPts val="0"/>
              </a:spcBef>
              <a:spcAft>
                <a:spcPts val="0"/>
              </a:spcAft>
              <a:buFont typeface="+mj-lt"/>
              <a:buAutoNum type="arabicPeriod"/>
              <a:defRPr/>
            </a:pPr>
            <a:endParaRPr lang="en-GB" sz="2000"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a:defRPr/>
            </a:pPr>
            <a:r>
              <a:rPr lang="en-GB" sz="2000" dirty="0">
                <a:latin typeface="Arial" panose="020B0604020202020204" pitchFamily="34" charset="0"/>
                <a:cs typeface="Arial" panose="020B0604020202020204" pitchFamily="34" charset="0"/>
              </a:rPr>
              <a:t>How does Duffy suggest the emotional power of a lover in stanza three?  In particular, consider the choice of the words “blind” and “grief”.</a:t>
            </a:r>
          </a:p>
          <a:p>
            <a:pPr marL="457200" indent="-457200" algn="just" fontAlgn="auto">
              <a:spcBef>
                <a:spcPts val="0"/>
              </a:spcBef>
              <a:spcAft>
                <a:spcPts val="0"/>
              </a:spcAft>
              <a:buFont typeface="+mj-lt"/>
              <a:buAutoNum type="arabicPeriod"/>
              <a:defRPr/>
            </a:pPr>
            <a:endParaRPr lang="en-GB" sz="2000"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a:defRPr/>
            </a:pPr>
            <a:r>
              <a:rPr lang="en-GB" sz="2000" dirty="0">
                <a:latin typeface="Arial" panose="020B0604020202020204" pitchFamily="34" charset="0"/>
                <a:cs typeface="Arial" panose="020B0604020202020204" pitchFamily="34" charset="0"/>
              </a:rPr>
              <a:t>The poem hinges on the line almost at the poem’s centre: “I am trying to be truthful”.  What truths does Duffy wish to communicate?  Consider the use of the word “trying”.</a:t>
            </a:r>
          </a:p>
          <a:p>
            <a:pPr fontAlgn="auto">
              <a:spcBef>
                <a:spcPts val="0"/>
              </a:spcBef>
              <a:spcAft>
                <a:spcPts val="0"/>
              </a:spcAft>
              <a:defRPr/>
            </a:pPr>
            <a:endParaRPr lang="en-GB" dirty="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528001" y="1657638"/>
            <a:ext cx="8135938" cy="2862322"/>
          </a:xfrm>
          <a:prstGeom prst="rect">
            <a:avLst/>
          </a:prstGeom>
          <a:noFill/>
          <a:ln w="9525">
            <a:noFill/>
            <a:miter lim="800000"/>
            <a:headEnd/>
            <a:tailEnd/>
          </a:ln>
        </p:spPr>
        <p:txBody>
          <a:bodyPr>
            <a:spAutoFit/>
          </a:bodyPr>
          <a:lstStyle/>
          <a:p>
            <a:pPr algn="just"/>
            <a:r>
              <a:rPr lang="en-GB" sz="2000" dirty="0">
                <a:cs typeface="Arial" charset="0"/>
              </a:rPr>
              <a:t>The poem’s title initially suggests that it will deal with the conventional notions of </a:t>
            </a:r>
            <a:r>
              <a:rPr lang="en-GB" sz="2000" dirty="0" smtClean="0">
                <a:cs typeface="Arial" charset="0"/>
              </a:rPr>
              <a:t>love.  However</a:t>
            </a:r>
            <a:r>
              <a:rPr lang="en-GB" sz="2000" dirty="0">
                <a:cs typeface="Arial" charset="0"/>
              </a:rPr>
              <a:t>, the traditional idea is subverted in the opening line: Not a red rose or a satin heart. and in line 12: Not a cute card or a </a:t>
            </a:r>
            <a:r>
              <a:rPr lang="en-GB" sz="2000" dirty="0" err="1">
                <a:cs typeface="Arial" charset="0"/>
              </a:rPr>
              <a:t>kissogram</a:t>
            </a:r>
            <a:r>
              <a:rPr lang="en-GB" sz="2000" dirty="0">
                <a:cs typeface="Arial" charset="0"/>
              </a:rPr>
              <a:t>. </a:t>
            </a:r>
          </a:p>
          <a:p>
            <a:pPr algn="just"/>
            <a:endParaRPr lang="en-GB" sz="2000" dirty="0">
              <a:cs typeface="Arial" charset="0"/>
            </a:endParaRPr>
          </a:p>
          <a:p>
            <a:pPr algn="just"/>
            <a:r>
              <a:rPr lang="en-GB" sz="2000" dirty="0">
                <a:cs typeface="Arial" charset="0"/>
              </a:rPr>
              <a:t>By inserting a negative at the opening of these lines, the speaker is effectively dismissing traditional symbols of love and instead utilises the symbol of an onion to give her perceptions of the reality of love and relationships.</a:t>
            </a:r>
          </a:p>
        </p:txBody>
      </p:sp>
      <p:sp>
        <p:nvSpPr>
          <p:cNvPr id="21506" name="Rectangle 2"/>
          <p:cNvSpPr>
            <a:spLocks noChangeArrowheads="1"/>
          </p:cNvSpPr>
          <p:nvPr/>
        </p:nvSpPr>
        <p:spPr bwMode="auto">
          <a:xfrm>
            <a:off x="3922870" y="349250"/>
            <a:ext cx="2256772" cy="646331"/>
          </a:xfrm>
          <a:prstGeom prst="rect">
            <a:avLst/>
          </a:prstGeom>
          <a:noFill/>
          <a:ln w="9525">
            <a:noFill/>
            <a:miter lim="800000"/>
            <a:headEnd/>
            <a:tailEnd/>
          </a:ln>
        </p:spPr>
        <p:txBody>
          <a:bodyPr wrap="none">
            <a:spAutoFit/>
          </a:bodyPr>
          <a:lstStyle/>
          <a:p>
            <a:pPr algn="ctr"/>
            <a:r>
              <a:rPr lang="en-GB" sz="3600" dirty="0">
                <a:cs typeface="Arial" charset="0"/>
              </a:rPr>
              <a:t>‘Valentine</a:t>
            </a:r>
            <a:r>
              <a:rPr lang="en-GB" sz="3200" dirty="0">
                <a:cs typeface="Arial" charset="0"/>
              </a:rPr>
              <a:t>’</a:t>
            </a:r>
            <a:endParaRPr lang="en-GB" sz="3200" dirty="0">
              <a:latin typeface="Calibri" pitchFamily="34" charset="0"/>
            </a:endParaRPr>
          </a:p>
        </p:txBody>
      </p:sp>
      <p:pic>
        <p:nvPicPr>
          <p:cNvPr id="5" name="Picture 4" descr="http://ts1.mm.bing.net/th?&amp;id=JN.LpYnPY9nnsYhWlpZYPMHtw&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0" y="5076824"/>
            <a:ext cx="2857500" cy="17811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317750" y="2568575"/>
            <a:ext cx="4572000" cy="2246313"/>
          </a:xfrm>
          <a:prstGeom prst="rect">
            <a:avLst/>
          </a:prstGeom>
          <a:noFill/>
          <a:ln w="9525">
            <a:noFill/>
            <a:miter lim="800000"/>
            <a:headEnd/>
            <a:tailEnd/>
          </a:ln>
        </p:spPr>
        <p:txBody>
          <a:bodyPr>
            <a:spAutoFit/>
          </a:bodyPr>
          <a:lstStyle/>
          <a:p>
            <a:endParaRPr lang="en-GB" sz="2000">
              <a:cs typeface="Arial" charset="0"/>
            </a:endParaRPr>
          </a:p>
          <a:p>
            <a:r>
              <a:rPr lang="en-GB" sz="2000">
                <a:cs typeface="Arial" charset="0"/>
              </a:rPr>
              <a:t>Not a red rose or a satin heart.                           </a:t>
            </a:r>
            <a:br>
              <a:rPr lang="en-GB" sz="2000">
                <a:cs typeface="Arial" charset="0"/>
              </a:rPr>
            </a:br>
            <a:r>
              <a:rPr lang="en-GB" sz="2000">
                <a:cs typeface="Arial" charset="0"/>
              </a:rPr>
              <a:t/>
            </a:r>
            <a:br>
              <a:rPr lang="en-GB" sz="2000">
                <a:cs typeface="Arial" charset="0"/>
              </a:rPr>
            </a:br>
            <a:r>
              <a:rPr lang="en-GB" sz="2000">
                <a:cs typeface="Arial" charset="0"/>
              </a:rPr>
              <a:t>I give you an onion.</a:t>
            </a:r>
            <a:br>
              <a:rPr lang="en-GB" sz="2000">
                <a:cs typeface="Arial" charset="0"/>
              </a:rPr>
            </a:br>
            <a:r>
              <a:rPr lang="en-GB" sz="2000">
                <a:cs typeface="Arial" charset="0"/>
              </a:rPr>
              <a:t>It is a</a:t>
            </a:r>
            <a:r>
              <a:rPr lang="en-GB" sz="2000">
                <a:solidFill>
                  <a:srgbClr val="FFC000"/>
                </a:solidFill>
                <a:cs typeface="Arial" charset="0"/>
              </a:rPr>
              <a:t> moon </a:t>
            </a:r>
            <a:r>
              <a:rPr lang="en-GB" sz="2000">
                <a:cs typeface="Arial" charset="0"/>
              </a:rPr>
              <a:t>wrapped in </a:t>
            </a:r>
            <a:r>
              <a:rPr lang="en-GB" sz="2000">
                <a:solidFill>
                  <a:srgbClr val="00B0F0"/>
                </a:solidFill>
                <a:cs typeface="Arial" charset="0"/>
              </a:rPr>
              <a:t>brown</a:t>
            </a:r>
            <a:r>
              <a:rPr lang="en-GB" sz="2000">
                <a:cs typeface="Arial" charset="0"/>
              </a:rPr>
              <a:t> paper.</a:t>
            </a:r>
            <a:br>
              <a:rPr lang="en-GB" sz="2000">
                <a:cs typeface="Arial" charset="0"/>
              </a:rPr>
            </a:br>
            <a:r>
              <a:rPr lang="en-GB" sz="2000">
                <a:cs typeface="Arial" charset="0"/>
              </a:rPr>
              <a:t>It </a:t>
            </a:r>
            <a:r>
              <a:rPr lang="en-GB" sz="2000">
                <a:solidFill>
                  <a:srgbClr val="FFC000"/>
                </a:solidFill>
                <a:cs typeface="Arial" charset="0"/>
              </a:rPr>
              <a:t>promises light</a:t>
            </a:r>
            <a:r>
              <a:rPr lang="en-GB" sz="2000">
                <a:cs typeface="Arial" charset="0"/>
              </a:rPr>
              <a:t/>
            </a:r>
            <a:br>
              <a:rPr lang="en-GB" sz="2000">
                <a:cs typeface="Arial" charset="0"/>
              </a:rPr>
            </a:br>
            <a:r>
              <a:rPr lang="en-GB" sz="2000">
                <a:cs typeface="Arial" charset="0"/>
              </a:rPr>
              <a:t>like the </a:t>
            </a:r>
            <a:r>
              <a:rPr lang="en-GB" sz="2000">
                <a:solidFill>
                  <a:srgbClr val="FFC000"/>
                </a:solidFill>
                <a:cs typeface="Arial" charset="0"/>
              </a:rPr>
              <a:t>careful</a:t>
            </a:r>
            <a:r>
              <a:rPr lang="en-GB" sz="2000">
                <a:cs typeface="Arial" charset="0"/>
              </a:rPr>
              <a:t> undressing of </a:t>
            </a:r>
            <a:r>
              <a:rPr lang="en-GB" sz="2000">
                <a:solidFill>
                  <a:srgbClr val="FFC000"/>
                </a:solidFill>
                <a:cs typeface="Arial" charset="0"/>
              </a:rPr>
              <a:t>love</a:t>
            </a:r>
            <a:r>
              <a:rPr lang="en-GB" sz="2000">
                <a:cs typeface="Arial" charset="0"/>
              </a:rPr>
              <a:t>.</a:t>
            </a:r>
          </a:p>
        </p:txBody>
      </p:sp>
      <p:sp>
        <p:nvSpPr>
          <p:cNvPr id="3" name="TextBox 2"/>
          <p:cNvSpPr txBox="1">
            <a:spLocks noChangeArrowheads="1"/>
          </p:cNvSpPr>
          <p:nvPr/>
        </p:nvSpPr>
        <p:spPr bwMode="auto">
          <a:xfrm>
            <a:off x="5959475" y="185738"/>
            <a:ext cx="3024188" cy="1631950"/>
          </a:xfrm>
          <a:prstGeom prst="rect">
            <a:avLst/>
          </a:prstGeom>
          <a:noFill/>
          <a:ln w="9525">
            <a:noFill/>
            <a:miter lim="800000"/>
            <a:headEnd/>
            <a:tailEnd/>
          </a:ln>
        </p:spPr>
        <p:txBody>
          <a:bodyPr>
            <a:spAutoFit/>
          </a:bodyPr>
          <a:lstStyle/>
          <a:p>
            <a:r>
              <a:rPr lang="en-GB" sz="2000">
                <a:cs typeface="Arial" charset="0"/>
              </a:rPr>
              <a:t>Minor sentence as if we have joined the middle of a conversation between 2 lovers – intimate, are we imposing?</a:t>
            </a:r>
          </a:p>
        </p:txBody>
      </p:sp>
      <p:sp>
        <p:nvSpPr>
          <p:cNvPr id="5" name="TextBox 4"/>
          <p:cNvSpPr txBox="1">
            <a:spLocks noChangeArrowheads="1"/>
          </p:cNvSpPr>
          <p:nvPr/>
        </p:nvSpPr>
        <p:spPr bwMode="auto">
          <a:xfrm>
            <a:off x="250825" y="177800"/>
            <a:ext cx="4186238" cy="1323975"/>
          </a:xfrm>
          <a:prstGeom prst="rect">
            <a:avLst/>
          </a:prstGeom>
          <a:noFill/>
          <a:ln w="9525">
            <a:noFill/>
            <a:miter lim="800000"/>
            <a:headEnd/>
            <a:tailEnd/>
          </a:ln>
        </p:spPr>
        <p:txBody>
          <a:bodyPr>
            <a:spAutoFit/>
          </a:bodyPr>
          <a:lstStyle/>
          <a:p>
            <a:r>
              <a:rPr lang="en-GB" sz="2000">
                <a:cs typeface="Arial" charset="0"/>
              </a:rPr>
              <a:t>The speaker gives this gift to their lover and then feels the need to justify it and what it and she are offering.</a:t>
            </a:r>
          </a:p>
        </p:txBody>
      </p:sp>
      <p:sp>
        <p:nvSpPr>
          <p:cNvPr id="6" name="TextBox 5"/>
          <p:cNvSpPr txBox="1">
            <a:spLocks noChangeArrowheads="1"/>
          </p:cNvSpPr>
          <p:nvPr/>
        </p:nvSpPr>
        <p:spPr bwMode="auto">
          <a:xfrm>
            <a:off x="12700" y="3071813"/>
            <a:ext cx="2146300" cy="3786187"/>
          </a:xfrm>
          <a:prstGeom prst="rect">
            <a:avLst/>
          </a:prstGeom>
          <a:noFill/>
          <a:ln w="9525">
            <a:noFill/>
            <a:miter lim="800000"/>
            <a:headEnd/>
            <a:tailEnd/>
          </a:ln>
        </p:spPr>
        <p:txBody>
          <a:bodyPr>
            <a:spAutoFit/>
          </a:bodyPr>
          <a:lstStyle/>
          <a:p>
            <a:pPr algn="just"/>
            <a:r>
              <a:rPr lang="en-GB" sz="2000">
                <a:cs typeface="Arial" charset="0"/>
              </a:rPr>
              <a:t>Suggests contrast: reality of love vs. the conventional portrayal of love = the magical/mystical (moon) and the banality/ practicality of relationships (onion)</a:t>
            </a:r>
          </a:p>
        </p:txBody>
      </p:sp>
      <p:sp>
        <p:nvSpPr>
          <p:cNvPr id="7" name="TextBox 6"/>
          <p:cNvSpPr txBox="1">
            <a:spLocks noChangeArrowheads="1"/>
          </p:cNvSpPr>
          <p:nvPr/>
        </p:nvSpPr>
        <p:spPr bwMode="auto">
          <a:xfrm>
            <a:off x="6429375" y="206375"/>
            <a:ext cx="2566988" cy="6556375"/>
          </a:xfrm>
          <a:prstGeom prst="rect">
            <a:avLst/>
          </a:prstGeom>
          <a:noFill/>
          <a:ln w="9525">
            <a:noFill/>
            <a:miter lim="800000"/>
            <a:headEnd/>
            <a:tailEnd/>
          </a:ln>
        </p:spPr>
        <p:txBody>
          <a:bodyPr>
            <a:spAutoFit/>
          </a:bodyPr>
          <a:lstStyle/>
          <a:p>
            <a:pPr algn="just"/>
            <a:r>
              <a:rPr lang="en-GB" sz="2000" dirty="0">
                <a:cs typeface="Arial" charset="0"/>
              </a:rPr>
              <a:t>The “brown paper” refers both to the texture and colour of the outer layer of the onion as well as reminding us that real romantic gifts do not need to be embellished or concealed within expensive wrapping.  </a:t>
            </a:r>
          </a:p>
          <a:p>
            <a:pPr algn="just"/>
            <a:endParaRPr lang="en-GB" sz="2000" dirty="0">
              <a:cs typeface="Arial" charset="0"/>
            </a:endParaRPr>
          </a:p>
          <a:p>
            <a:pPr algn="just"/>
            <a:r>
              <a:rPr lang="en-GB" sz="2000" dirty="0">
                <a:cs typeface="Arial" charset="0"/>
              </a:rPr>
              <a:t>= a more romantic gift as she has put so much thought and care into offering something unique which represents love more honestly/ realistically than traditional notions.</a:t>
            </a:r>
          </a:p>
        </p:txBody>
      </p:sp>
      <p:cxnSp>
        <p:nvCxnSpPr>
          <p:cNvPr id="9" name="Straight Arrow Connector 8"/>
          <p:cNvCxnSpPr/>
          <p:nvPr/>
        </p:nvCxnSpPr>
        <p:spPr>
          <a:xfrm flipH="1" flipV="1">
            <a:off x="1763713" y="1154113"/>
            <a:ext cx="663575" cy="2530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085850" y="3284538"/>
            <a:ext cx="1341438" cy="400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603750" y="4686300"/>
            <a:ext cx="0" cy="471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5351463" y="333375"/>
            <a:ext cx="1077912" cy="3657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254000" y="4862513"/>
            <a:ext cx="5129213" cy="1631950"/>
          </a:xfrm>
          <a:prstGeom prst="rect">
            <a:avLst/>
          </a:prstGeom>
          <a:noFill/>
          <a:ln w="9525">
            <a:noFill/>
            <a:miter lim="800000"/>
            <a:headEnd/>
            <a:tailEnd/>
          </a:ln>
        </p:spPr>
        <p:txBody>
          <a:bodyPr>
            <a:spAutoFit/>
          </a:bodyPr>
          <a:lstStyle/>
          <a:p>
            <a:pPr algn="just"/>
            <a:r>
              <a:rPr lang="en-GB" sz="2000">
                <a:cs typeface="Arial" charset="0"/>
              </a:rPr>
              <a:t>Light symbolises hope/openness/honesty that this relationship will have a bright future as it is real/aware of realities of r.ships and their difficulties/issues as well as their positives.</a:t>
            </a:r>
          </a:p>
        </p:txBody>
      </p:sp>
      <p:sp>
        <p:nvSpPr>
          <p:cNvPr id="1027" name="TextBox 1026"/>
          <p:cNvSpPr txBox="1">
            <a:spLocks noChangeArrowheads="1"/>
          </p:cNvSpPr>
          <p:nvPr/>
        </p:nvSpPr>
        <p:spPr bwMode="auto">
          <a:xfrm>
            <a:off x="254000" y="5076825"/>
            <a:ext cx="8729663" cy="1630363"/>
          </a:xfrm>
          <a:prstGeom prst="rect">
            <a:avLst/>
          </a:prstGeom>
          <a:noFill/>
          <a:ln w="9525">
            <a:noFill/>
            <a:miter lim="800000"/>
            <a:headEnd/>
            <a:tailEnd/>
          </a:ln>
        </p:spPr>
        <p:txBody>
          <a:bodyPr>
            <a:spAutoFit/>
          </a:bodyPr>
          <a:lstStyle/>
          <a:p>
            <a:r>
              <a:rPr lang="en-GB" sz="2000" dirty="0">
                <a:cs typeface="Arial" charset="0"/>
              </a:rPr>
              <a:t>Simile = reference to the sexual aspect of their relationship, and also the growth of their emotional bond which the peeling away of clothes and layers of pretence/fallacy will reveal. The word careful </a:t>
            </a:r>
            <a:r>
              <a:rPr lang="en-GB" sz="2000" dirty="0" smtClean="0">
                <a:cs typeface="Arial" charset="0"/>
              </a:rPr>
              <a:t>suggests </a:t>
            </a:r>
            <a:r>
              <a:rPr lang="en-GB" sz="2000" dirty="0">
                <a:cs typeface="Arial" charset="0"/>
              </a:rPr>
              <a:t>tenderness, affection, warmth and sensitivity between the lovers as they gradually allow external barriers to come down and expose their true selves to each other.</a:t>
            </a:r>
          </a:p>
        </p:txBody>
      </p:sp>
      <p:cxnSp>
        <p:nvCxnSpPr>
          <p:cNvPr id="38" name="Straight Arrow Connector 37"/>
          <p:cNvCxnSpPr/>
          <p:nvPr/>
        </p:nvCxnSpPr>
        <p:spPr>
          <a:xfrm flipV="1">
            <a:off x="4364038" y="485775"/>
            <a:ext cx="1747837" cy="2590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3" name="Straight Arrow Connector 1032"/>
          <p:cNvCxnSpPr/>
          <p:nvPr/>
        </p:nvCxnSpPr>
        <p:spPr>
          <a:xfrm flipH="1">
            <a:off x="2159000" y="4292600"/>
            <a:ext cx="1549400" cy="5699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098" name="Picture 2" descr="http://ts1.mm.bing.net/th?&amp;id=JN.0CNUSx7HvVSHYPl8gug37w&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6398" y="4687022"/>
            <a:ext cx="2857500" cy="2143125"/>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94" y="4292600"/>
            <a:ext cx="2382838" cy="2590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descr="http://ts1.mm.bing.net/th?&amp;id=JN.w1rJsxAn%2bIHbXfVdMQrM0g&amp;w=300&amp;h=300&amp;c=0&amp;pid=1.9&amp;rs=0&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8" y="19050"/>
            <a:ext cx="2429396" cy="2143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38"/>
                                        </p:tgtEl>
                                        <p:attrNameLst>
                                          <p:attrName>style.visibility</p:attrName>
                                        </p:attrNameLst>
                                      </p:cBhvr>
                                      <p:to>
                                        <p:strVal val="hidden"/>
                                      </p:to>
                                    </p:set>
                                  </p:childTnLst>
                                </p:cTn>
                              </p:par>
                              <p:par>
                                <p:cTn id="9" presetID="10" presetClass="exit" presetSubtype="0" fill="hold" nodeType="withEffect">
                                  <p:stCondLst>
                                    <p:cond delay="0"/>
                                  </p:stCondLst>
                                  <p:childTnLst>
                                    <p:animEffect transition="out" filter="fade">
                                      <p:cBhvr>
                                        <p:cTn id="10" dur="500"/>
                                        <p:tgtEl>
                                          <p:spTgt spid="4101"/>
                                        </p:tgtEl>
                                      </p:cBhvr>
                                    </p:animEffect>
                                    <p:set>
                                      <p:cBhvr>
                                        <p:cTn id="11" dur="1" fill="hold">
                                          <p:stCondLst>
                                            <p:cond delay="499"/>
                                          </p:stCondLst>
                                        </p:cTn>
                                        <p:tgtEl>
                                          <p:spTgt spid="4101"/>
                                        </p:tgtEl>
                                        <p:attrNameLst>
                                          <p:attrName>style.visibility</p:attrName>
                                        </p:attrNameLst>
                                      </p:cBhvr>
                                      <p:to>
                                        <p:strVal val="hidden"/>
                                      </p:to>
                                    </p:set>
                                  </p:childTnLst>
                                </p:cTn>
                              </p:par>
                              <p:par>
                                <p:cTn id="12" presetID="1" presetClass="entr" presetSubtype="0" fill="hold" nodeType="withEffect">
                                  <p:stCondLst>
                                    <p:cond delay="0"/>
                                  </p:stCondLst>
                                  <p:childTnLst>
                                    <p:set>
                                      <p:cBhvr>
                                        <p:cTn id="13" dur="1" fill="hold">
                                          <p:stCondLst>
                                            <p:cond delay="0"/>
                                          </p:stCondLst>
                                        </p:cTn>
                                        <p:tgtEl>
                                          <p:spTgt spid="9"/>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9"/>
                                        </p:tgtEl>
                                        <p:attrNameLst>
                                          <p:attrName>style.visibility</p:attrName>
                                        </p:attrNameLst>
                                      </p:cBhvr>
                                      <p:to>
                                        <p:strVal val="hidden"/>
                                      </p:to>
                                    </p:set>
                                  </p:childTnLst>
                                </p:cTn>
                              </p:par>
                              <p:par>
                                <p:cTn id="22" presetID="1" presetClass="entr" presetSubtype="0" fill="hold" nodeType="with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xit" presetSubtype="0" fill="hold" nodeType="clickEffect">
                                  <p:stCondLst>
                                    <p:cond delay="0"/>
                                  </p:stCondLst>
                                  <p:childTnLst>
                                    <p:set>
                                      <p:cBhvr>
                                        <p:cTn id="29" dur="1" fill="hold">
                                          <p:stCondLst>
                                            <p:cond delay="0"/>
                                          </p:stCondLst>
                                        </p:cTn>
                                        <p:tgtEl>
                                          <p:spTgt spid="6">
                                            <p:txEl>
                                              <p:pRg st="0" end="0"/>
                                            </p:txEl>
                                          </p:spTgt>
                                        </p:tgtEl>
                                        <p:attrNameLst>
                                          <p:attrName>style.visibility</p:attrName>
                                        </p:attrNameLst>
                                      </p:cBhvr>
                                      <p:to>
                                        <p:strVal val="hidden"/>
                                      </p:to>
                                    </p:set>
                                  </p:childTnLst>
                                </p:cTn>
                              </p:par>
                              <p:par>
                                <p:cTn id="30" presetID="1" presetClass="exit" presetSubtype="0" fill="hold" nodeType="withEffect">
                                  <p:stCondLst>
                                    <p:cond delay="0"/>
                                  </p:stCondLst>
                                  <p:childTnLst>
                                    <p:set>
                                      <p:cBhvr>
                                        <p:cTn id="31" dur="1" fill="hold">
                                          <p:stCondLst>
                                            <p:cond delay="0"/>
                                          </p:stCondLst>
                                        </p:cTn>
                                        <p:tgtEl>
                                          <p:spTgt spid="10"/>
                                        </p:tgtEl>
                                        <p:attrNameLst>
                                          <p:attrName>style.visibility</p:attrName>
                                        </p:attrNameLst>
                                      </p:cBhvr>
                                      <p:to>
                                        <p:strVal val="hidden"/>
                                      </p:to>
                                    </p:set>
                                  </p:childTnLst>
                                </p:cTn>
                              </p:par>
                              <p:par>
                                <p:cTn id="32" presetID="64" presetClass="path" presetSubtype="0" accel="50000" decel="50000" fill="hold" nodeType="withEffect">
                                  <p:stCondLst>
                                    <p:cond delay="0"/>
                                  </p:stCondLst>
                                  <p:childTnLst>
                                    <p:animMotion origin="layout" path="M -1.66667E-6 -4.81481E-6 L 0.00382 -0.65069 " pathEditMode="relative" rAng="0" ptsTypes="AA">
                                      <p:cBhvr>
                                        <p:cTn id="33" dur="2000" fill="hold"/>
                                        <p:tgtEl>
                                          <p:spTgt spid="4099"/>
                                        </p:tgtEl>
                                        <p:attrNameLst>
                                          <p:attrName>ppt_x</p:attrName>
                                          <p:attrName>ppt_y</p:attrName>
                                        </p:attrNameLst>
                                      </p:cBhvr>
                                      <p:rCtr x="191" y="-32546"/>
                                    </p:animMotion>
                                  </p:childTnLst>
                                </p:cTn>
                              </p:par>
                              <p:par>
                                <p:cTn id="34" presetID="1" presetClass="entr" presetSubtype="0" fill="hold" nodeType="withEffect">
                                  <p:stCondLst>
                                    <p:cond delay="0"/>
                                  </p:stCondLst>
                                  <p:childTnLst>
                                    <p:set>
                                      <p:cBhvr>
                                        <p:cTn id="35" dur="1" fill="hold">
                                          <p:stCondLst>
                                            <p:cond delay="0"/>
                                          </p:stCondLst>
                                        </p:cTn>
                                        <p:tgtEl>
                                          <p:spTgt spid="7">
                                            <p:txEl>
                                              <p:pRg st="0" end="0"/>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7">
                                            <p:txEl>
                                              <p:pRg st="2" end="2"/>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1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nodeType="clickEffect">
                                  <p:stCondLst>
                                    <p:cond delay="0"/>
                                  </p:stCondLst>
                                  <p:childTnLst>
                                    <p:set>
                                      <p:cBhvr>
                                        <p:cTn id="43" dur="1" fill="hold">
                                          <p:stCondLst>
                                            <p:cond delay="0"/>
                                          </p:stCondLst>
                                        </p:cTn>
                                        <p:tgtEl>
                                          <p:spTgt spid="16"/>
                                        </p:tgtEl>
                                        <p:attrNameLst>
                                          <p:attrName>style.visibility</p:attrName>
                                        </p:attrNameLst>
                                      </p:cBhvr>
                                      <p:to>
                                        <p:strVal val="hidden"/>
                                      </p:to>
                                    </p:set>
                                  </p:childTnLst>
                                </p:cTn>
                              </p:par>
                              <p:par>
                                <p:cTn id="44" presetID="1" presetClass="exit" presetSubtype="0" fill="hold" nodeType="withEffect">
                                  <p:stCondLst>
                                    <p:cond delay="0"/>
                                  </p:stCondLst>
                                  <p:childTnLst>
                                    <p:set>
                                      <p:cBhvr>
                                        <p:cTn id="45" dur="1" fill="hold">
                                          <p:stCondLst>
                                            <p:cond delay="0"/>
                                          </p:stCondLst>
                                        </p:cTn>
                                        <p:tgtEl>
                                          <p:spTgt spid="7">
                                            <p:txEl>
                                              <p:pRg st="0" end="0"/>
                                            </p:txEl>
                                          </p:spTgt>
                                        </p:tgtEl>
                                        <p:attrNameLst>
                                          <p:attrName>style.visibility</p:attrName>
                                        </p:attrNameLst>
                                      </p:cBhvr>
                                      <p:to>
                                        <p:strVal val="hidden"/>
                                      </p:to>
                                    </p:set>
                                  </p:childTnLst>
                                </p:cTn>
                              </p:par>
                              <p:par>
                                <p:cTn id="46" presetID="1" presetClass="exit" presetSubtype="0" fill="hold" nodeType="withEffect">
                                  <p:stCondLst>
                                    <p:cond delay="0"/>
                                  </p:stCondLst>
                                  <p:childTnLst>
                                    <p:set>
                                      <p:cBhvr>
                                        <p:cTn id="47" dur="1" fill="hold">
                                          <p:stCondLst>
                                            <p:cond delay="0"/>
                                          </p:stCondLst>
                                        </p:cTn>
                                        <p:tgtEl>
                                          <p:spTgt spid="7">
                                            <p:txEl>
                                              <p:pRg st="2" end="2"/>
                                            </p:txEl>
                                          </p:spTgt>
                                        </p:tgtEl>
                                        <p:attrNameLst>
                                          <p:attrName>style.visibility</p:attrName>
                                        </p:attrNameLst>
                                      </p:cBhvr>
                                      <p:to>
                                        <p:strVal val="hidden"/>
                                      </p:to>
                                    </p:set>
                                  </p:childTnLst>
                                </p:cTn>
                              </p:par>
                              <p:par>
                                <p:cTn id="48" presetID="1" presetClass="entr" presetSubtype="0" fill="hold" nodeType="withEffect">
                                  <p:stCondLst>
                                    <p:cond delay="0"/>
                                  </p:stCondLst>
                                  <p:childTnLst>
                                    <p:set>
                                      <p:cBhvr>
                                        <p:cTn id="49" dur="1" fill="hold">
                                          <p:stCondLst>
                                            <p:cond delay="0"/>
                                          </p:stCondLst>
                                        </p:cTn>
                                        <p:tgtEl>
                                          <p:spTgt spid="1033"/>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24">
                                            <p:txEl>
                                              <p:pRg st="0" end="0"/>
                                            </p:txEl>
                                          </p:spTgt>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4098"/>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nodeType="clickEffect">
                                  <p:stCondLst>
                                    <p:cond delay="0"/>
                                  </p:stCondLst>
                                  <p:childTnLst>
                                    <p:set>
                                      <p:cBhvr>
                                        <p:cTn id="57" dur="1" fill="hold">
                                          <p:stCondLst>
                                            <p:cond delay="0"/>
                                          </p:stCondLst>
                                        </p:cTn>
                                        <p:tgtEl>
                                          <p:spTgt spid="24">
                                            <p:txEl>
                                              <p:pRg st="0" end="0"/>
                                            </p:txEl>
                                          </p:spTgt>
                                        </p:tgtEl>
                                        <p:attrNameLst>
                                          <p:attrName>style.visibility</p:attrName>
                                        </p:attrNameLst>
                                      </p:cBhvr>
                                      <p:to>
                                        <p:strVal val="hidden"/>
                                      </p:to>
                                    </p:set>
                                  </p:childTnLst>
                                </p:cTn>
                              </p:par>
                              <p:par>
                                <p:cTn id="58" presetID="1" presetClass="exit" presetSubtype="0" fill="hold" nodeType="withEffect">
                                  <p:stCondLst>
                                    <p:cond delay="0"/>
                                  </p:stCondLst>
                                  <p:childTnLst>
                                    <p:set>
                                      <p:cBhvr>
                                        <p:cTn id="59" dur="1" fill="hold">
                                          <p:stCondLst>
                                            <p:cond delay="0"/>
                                          </p:stCondLst>
                                        </p:cTn>
                                        <p:tgtEl>
                                          <p:spTgt spid="1033"/>
                                        </p:tgtEl>
                                        <p:attrNameLst>
                                          <p:attrName>style.visibility</p:attrName>
                                        </p:attrNameLst>
                                      </p:cBhvr>
                                      <p:to>
                                        <p:strVal val="hidden"/>
                                      </p:to>
                                    </p:set>
                                  </p:childTnLst>
                                </p:cTn>
                              </p:par>
                              <p:par>
                                <p:cTn id="60" presetID="1" presetClass="entr" presetSubtype="0" fill="hold" nodeType="withEffect">
                                  <p:stCondLst>
                                    <p:cond delay="0"/>
                                  </p:stCondLst>
                                  <p:childTnLst>
                                    <p:set>
                                      <p:cBhvr>
                                        <p:cTn id="61" dur="1" fill="hold">
                                          <p:stCondLst>
                                            <p:cond delay="0"/>
                                          </p:stCondLst>
                                        </p:cTn>
                                        <p:tgtEl>
                                          <p:spTgt spid="12"/>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1027">
                                            <p:txEl>
                                              <p:pRg st="0" end="0"/>
                                            </p:txEl>
                                          </p:spTgt>
                                        </p:tgtEl>
                                        <p:attrNameLst>
                                          <p:attrName>style.visibility</p:attrName>
                                        </p:attrNameLst>
                                      </p:cBhvr>
                                      <p:to>
                                        <p:strVal val="visible"/>
                                      </p:to>
                                    </p:set>
                                  </p:childTnLst>
                                </p:cTn>
                              </p:par>
                              <p:par>
                                <p:cTn id="64" presetID="1" presetClass="exit" presetSubtype="0" fill="hold" nodeType="withEffect">
                                  <p:stCondLst>
                                    <p:cond delay="0"/>
                                  </p:stCondLst>
                                  <p:childTnLst>
                                    <p:set>
                                      <p:cBhvr>
                                        <p:cTn id="65" dur="1" fill="hold">
                                          <p:stCondLst>
                                            <p:cond delay="0"/>
                                          </p:stCondLst>
                                        </p:cTn>
                                        <p:tgtEl>
                                          <p:spTgt spid="4098"/>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 presetClass="exit" presetSubtype="0" fill="hold" nodeType="clickEffect">
                                  <p:stCondLst>
                                    <p:cond delay="0"/>
                                  </p:stCondLst>
                                  <p:childTnLst>
                                    <p:set>
                                      <p:cBhvr>
                                        <p:cTn id="69" dur="1" fill="hold">
                                          <p:stCondLst>
                                            <p:cond delay="0"/>
                                          </p:stCondLst>
                                        </p:cTn>
                                        <p:tgtEl>
                                          <p:spTgt spid="38"/>
                                        </p:tgtEl>
                                        <p:attrNameLst>
                                          <p:attrName>style.visibility</p:attrName>
                                        </p:attrNameLst>
                                      </p:cBhvr>
                                      <p:to>
                                        <p:strVal val="hidden"/>
                                      </p:to>
                                    </p:set>
                                  </p:childTnLst>
                                </p:cTn>
                              </p:par>
                              <p:par>
                                <p:cTn id="70" presetID="1" presetClass="entr" presetSubtype="0" fill="hold" nodeType="withEffect">
                                  <p:stCondLst>
                                    <p:cond delay="0"/>
                                  </p:stCondLst>
                                  <p:childTnLst>
                                    <p:set>
                                      <p:cBhvr>
                                        <p:cTn id="71" dur="1" fill="hold">
                                          <p:stCondLst>
                                            <p:cond delay="0"/>
                                          </p:stCondLst>
                                        </p:cTn>
                                        <p:tgtEl>
                                          <p:spTgt spid="38"/>
                                        </p:tgtEl>
                                        <p:attrNameLst>
                                          <p:attrName>style.visibility</p:attrName>
                                        </p:attrNameLst>
                                      </p:cBhvr>
                                      <p:to>
                                        <p:strVal val="visible"/>
                                      </p:to>
                                    </p:set>
                                  </p:childTnLst>
                                </p:cTn>
                              </p:par>
                              <p:par>
                                <p:cTn id="72" presetID="1" presetClass="exit" presetSubtype="0" fill="hold" nodeType="withEffect">
                                  <p:stCondLst>
                                    <p:cond delay="0"/>
                                  </p:stCondLst>
                                  <p:childTnLst>
                                    <p:set>
                                      <p:cBhvr>
                                        <p:cTn id="73" dur="1" fill="hold">
                                          <p:stCondLst>
                                            <p:cond delay="0"/>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2045</Words>
  <Application>Microsoft Office PowerPoint</Application>
  <PresentationFormat>On-screen Show (4:3)</PresentationFormat>
  <Paragraphs>147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‘Valentine’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‘Valentine’</dc:title>
  <dc:creator>Dotty</dc:creator>
  <cp:lastModifiedBy>Dotty</cp:lastModifiedBy>
  <cp:revision>35</cp:revision>
  <dcterms:created xsi:type="dcterms:W3CDTF">2015-05-04T12:09:57Z</dcterms:created>
  <dcterms:modified xsi:type="dcterms:W3CDTF">2015-08-09T15:52:00Z</dcterms:modified>
</cp:coreProperties>
</file>