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70" r:id="rId4"/>
    <p:sldId id="268" r:id="rId5"/>
    <p:sldId id="258" r:id="rId6"/>
    <p:sldId id="262" r:id="rId7"/>
    <p:sldId id="263" r:id="rId8"/>
    <p:sldId id="260" r:id="rId9"/>
    <p:sldId id="264" r:id="rId10"/>
    <p:sldId id="265" r:id="rId11"/>
    <p:sldId id="259" r:id="rId12"/>
    <p:sldId id="266" r:id="rId13"/>
    <p:sldId id="267" r:id="rId14"/>
    <p:sldId id="271" r:id="rId15"/>
    <p:sldId id="269" r:id="rId16"/>
    <p:sldId id="261"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5024F56-3127-48BC-A678-E7AE74764B75}" type="datetimeFigureOut">
              <a:rPr lang="en-GB"/>
              <a:pPr>
                <a:defRPr/>
              </a:pPr>
              <a:t>09/08/2015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178CBF7-B204-448F-A526-B8B54993A325}" type="slidenum">
              <a:rPr lang="en-GB"/>
              <a:pPr>
                <a:defRPr/>
              </a:pPr>
              <a:t>‹#›</a:t>
            </a:fld>
            <a:endParaRPr lang="en-GB"/>
          </a:p>
        </p:txBody>
      </p:sp>
    </p:spTree>
    <p:extLst>
      <p:ext uri="{BB962C8B-B14F-4D97-AF65-F5344CB8AC3E}">
        <p14:creationId xmlns:p14="http://schemas.microsoft.com/office/powerpoint/2010/main" val="272559211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smtClean="0"/>
              <a:t>Could link this poem to personal/reflective writing piece.</a:t>
            </a:r>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9C7407E-240F-462D-835B-07445329F9D3}" type="slidenum">
              <a:rPr lang="en-GB"/>
              <a:pPr fontAlgn="base">
                <a:spcBef>
                  <a:spcPct val="0"/>
                </a:spcBef>
                <a:spcAft>
                  <a:spcPct val="0"/>
                </a:spcAft>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B178CBF7-B204-448F-A526-B8B54993A325}" type="slidenum">
              <a:rPr lang="en-GB" smtClean="0"/>
              <a:pPr>
                <a:defRPr/>
              </a:pPr>
              <a:t>9</a:t>
            </a:fld>
            <a:endParaRPr lang="en-GB"/>
          </a:p>
        </p:txBody>
      </p:sp>
    </p:spTree>
    <p:extLst>
      <p:ext uri="{BB962C8B-B14F-4D97-AF65-F5344CB8AC3E}">
        <p14:creationId xmlns:p14="http://schemas.microsoft.com/office/powerpoint/2010/main" val="1036481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B1181772-759F-4DD0-91A1-83C562D05B99}" type="datetimeFigureOut">
              <a:rPr lang="en-GB"/>
              <a:pPr>
                <a:defRPr/>
              </a:pPr>
              <a:t>09/08/2015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EF752AD-A501-4193-9ABA-11BF11886D58}"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6AD4D27D-9721-4C8F-A9E5-C916A43F850A}" type="datetimeFigureOut">
              <a:rPr lang="en-GB"/>
              <a:pPr>
                <a:defRPr/>
              </a:pPr>
              <a:t>09/08/2015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A8DC42F-149D-4579-8661-F5A7F3A37A74}"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7BE71D63-A0AC-47C1-AA7F-7FB77524D9F6}" type="datetimeFigureOut">
              <a:rPr lang="en-GB"/>
              <a:pPr>
                <a:defRPr/>
              </a:pPr>
              <a:t>09/08/2015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A2E2CE0-02E8-46E5-BC35-342CA4DB203F}"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0738A2CA-EFB2-4265-A176-0B75D983D588}" type="datetimeFigureOut">
              <a:rPr lang="en-GB"/>
              <a:pPr>
                <a:defRPr/>
              </a:pPr>
              <a:t>09/08/2015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EB689E1-D686-47F5-9352-6F31492FC1FA}"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FFCE0AE-47D9-4297-9C9D-6FE663B43A08}" type="datetimeFigureOut">
              <a:rPr lang="en-GB"/>
              <a:pPr>
                <a:defRPr/>
              </a:pPr>
              <a:t>09/08/2015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0602F21-0FDA-4C42-BEBB-B105A640F29C}"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29098B0B-0143-4344-951D-6D2981F3B0BB}" type="datetimeFigureOut">
              <a:rPr lang="en-GB"/>
              <a:pPr>
                <a:defRPr/>
              </a:pPr>
              <a:t>09/08/2015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18CA1C3-497C-479A-B22D-72805015A064}"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3534DCAC-F97E-408A-A6C4-C8A37798FA45}" type="datetimeFigureOut">
              <a:rPr lang="en-GB"/>
              <a:pPr>
                <a:defRPr/>
              </a:pPr>
              <a:t>09/08/2015</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14655E0C-E279-4EA4-BC36-2FEE1CFFEBD4}"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CC56441F-89C3-4430-B41A-96C6383E67D5}" type="datetimeFigureOut">
              <a:rPr lang="en-GB"/>
              <a:pPr>
                <a:defRPr/>
              </a:pPr>
              <a:t>09/08/2015</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D2BCAB91-8FC3-41F6-A9AD-6895E5A404E5}"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715A3BA-56ED-413A-B059-FC73B5BBF8FE}" type="datetimeFigureOut">
              <a:rPr lang="en-GB"/>
              <a:pPr>
                <a:defRPr/>
              </a:pPr>
              <a:t>09/08/2015</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07AE026B-22B0-4A8F-840E-4D6E97F70643}"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1E23BBB-3C0A-40FC-BCE9-752284C0EA58}" type="datetimeFigureOut">
              <a:rPr lang="en-GB"/>
              <a:pPr>
                <a:defRPr/>
              </a:pPr>
              <a:t>09/08/2015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B019D9B-56E9-4A01-892C-25986D309D10}"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3F3C66C-986C-475B-8DBA-B9528C81766E}" type="datetimeFigureOut">
              <a:rPr lang="en-GB"/>
              <a:pPr>
                <a:defRPr/>
              </a:pPr>
              <a:t>09/08/2015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327051E-06BB-4D7E-AB99-044B48F09D28}"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DCC97EB-A8F7-4FA2-ADE8-90855787AC62}" type="datetimeFigureOut">
              <a:rPr lang="en-GB"/>
              <a:pPr>
                <a:defRPr/>
              </a:pPr>
              <a:t>09/08/2015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1C33FBF2-6070-44C8-BE3C-E99119220FB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14337" name="Title 1"/>
          <p:cNvSpPr>
            <a:spLocks noGrp="1"/>
          </p:cNvSpPr>
          <p:nvPr>
            <p:ph type="ctrTitle"/>
          </p:nvPr>
        </p:nvSpPr>
        <p:spPr>
          <a:xfrm>
            <a:off x="683568" y="2852936"/>
            <a:ext cx="7772400" cy="1470025"/>
          </a:xfrm>
        </p:spPr>
        <p:txBody>
          <a:bodyPr/>
          <a:lstStyle/>
          <a:p>
            <a:r>
              <a:rPr lang="en-GB" dirty="0" smtClean="0"/>
              <a:t>‘Originally’</a:t>
            </a:r>
          </a:p>
        </p:txBody>
      </p:sp>
      <p:sp>
        <p:nvSpPr>
          <p:cNvPr id="3" name="Subtitle 2"/>
          <p:cNvSpPr>
            <a:spLocks noGrp="1"/>
          </p:cNvSpPr>
          <p:nvPr>
            <p:ph type="subTitle" idx="1"/>
          </p:nvPr>
        </p:nvSpPr>
        <p:spPr>
          <a:xfrm>
            <a:off x="1403648" y="4509120"/>
            <a:ext cx="6400800" cy="1752600"/>
          </a:xfrm>
        </p:spPr>
        <p:txBody>
          <a:bodyPr rtlCol="0">
            <a:normAutofit/>
          </a:bodyPr>
          <a:lstStyle/>
          <a:p>
            <a:pPr fontAlgn="auto">
              <a:spcAft>
                <a:spcPts val="0"/>
              </a:spcAft>
              <a:buFont typeface="Arial" panose="020B0604020202020204" pitchFamily="34" charset="0"/>
              <a:buNone/>
              <a:defRPr/>
            </a:pPr>
            <a:r>
              <a:rPr lang="en-GB" dirty="0" smtClean="0">
                <a:solidFill>
                  <a:schemeClr val="tx1"/>
                </a:solidFill>
              </a:rPr>
              <a:t>Carol Ann Duffy</a:t>
            </a:r>
            <a:endParaRPr lang="en-GB" dirty="0">
              <a:solidFill>
                <a:schemeClr val="tx1"/>
              </a:solidFill>
            </a:endParaRPr>
          </a:p>
        </p:txBody>
      </p:sp>
      <p:pic>
        <p:nvPicPr>
          <p:cNvPr id="5" name="Picture 2" descr="Image result for belong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128" y="11759"/>
            <a:ext cx="3427745" cy="262515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2625" y="333375"/>
            <a:ext cx="6985000" cy="1630363"/>
          </a:xfrm>
          <a:prstGeom prst="rect">
            <a:avLst/>
          </a:prstGeom>
          <a:solidFill>
            <a:schemeClr val="accent5">
              <a:lumMod val="20000"/>
              <a:lumOff val="80000"/>
            </a:schemeClr>
          </a:solidFill>
        </p:spPr>
        <p:txBody>
          <a:bodyPr>
            <a:spAutoFit/>
          </a:bodyPr>
          <a:lstStyle/>
          <a:p>
            <a:pPr fontAlgn="auto">
              <a:spcBef>
                <a:spcPts val="0"/>
              </a:spcBef>
              <a:spcAft>
                <a:spcPts val="0"/>
              </a:spcAft>
              <a:defRPr/>
            </a:pPr>
            <a:r>
              <a:rPr lang="en-US" sz="2000" dirty="0">
                <a:solidFill>
                  <a:srgbClr val="0070C0"/>
                </a:solidFill>
                <a:latin typeface="Arial" panose="020B0604020202020204" pitchFamily="34" charset="0"/>
                <a:cs typeface="Arial" panose="020B0604020202020204" pitchFamily="34" charset="0"/>
              </a:rPr>
              <a:t>Your </a:t>
            </a:r>
            <a:r>
              <a:rPr lang="en-US" sz="2000" dirty="0">
                <a:latin typeface="Arial" panose="020B0604020202020204" pitchFamily="34" charset="0"/>
                <a:cs typeface="Arial" panose="020B0604020202020204" pitchFamily="34" charset="0"/>
              </a:rPr>
              <a:t>a</a:t>
            </a:r>
            <a:r>
              <a:rPr lang="en-US" sz="2000" u="sng" dirty="0">
                <a:latin typeface="Arial" panose="020B0604020202020204" pitchFamily="34" charset="0"/>
                <a:cs typeface="Arial" panose="020B0604020202020204" pitchFamily="34" charset="0"/>
              </a:rPr>
              <a:t>cc</a:t>
            </a:r>
            <a:r>
              <a:rPr lang="en-US" sz="2000" dirty="0">
                <a:latin typeface="Arial" panose="020B0604020202020204" pitchFamily="34" charset="0"/>
                <a:cs typeface="Arial" panose="020B0604020202020204" pitchFamily="34" charset="0"/>
              </a:rPr>
              <a:t>en</a:t>
            </a:r>
            <a:r>
              <a:rPr lang="en-US" sz="2000" u="sng" dirty="0">
                <a:latin typeface="Arial" panose="020B0604020202020204" pitchFamily="34" charset="0"/>
                <a:cs typeface="Arial" panose="020B0604020202020204" pitchFamily="34" charset="0"/>
              </a:rPr>
              <a:t>t</a:t>
            </a:r>
            <a:r>
              <a:rPr lang="en-US" sz="2000" dirty="0">
                <a:latin typeface="Arial" panose="020B0604020202020204" pitchFamily="34" charset="0"/>
                <a:cs typeface="Arial" panose="020B0604020202020204" pitchFamily="34" charset="0"/>
              </a:rPr>
              <a:t> </a:t>
            </a:r>
            <a:r>
              <a:rPr lang="en-US" sz="2000" dirty="0">
                <a:solidFill>
                  <a:srgbClr val="0070C0"/>
                </a:solidFill>
                <a:latin typeface="Arial" panose="020B0604020202020204" pitchFamily="34" charset="0"/>
                <a:cs typeface="Arial" panose="020B0604020202020204" pitchFamily="34" charset="0"/>
              </a:rPr>
              <a:t>wrong</a:t>
            </a:r>
            <a:r>
              <a:rPr lang="en-US" sz="2000" dirty="0">
                <a:latin typeface="Arial" panose="020B0604020202020204" pitchFamily="34" charset="0"/>
                <a:cs typeface="Arial" panose="020B0604020202020204" pitchFamily="34" charset="0"/>
              </a:rPr>
              <a:t>. Corners, which seem </a:t>
            </a:r>
            <a:r>
              <a:rPr lang="en-US" sz="2000" dirty="0">
                <a:solidFill>
                  <a:schemeClr val="accent2">
                    <a:lumMod val="75000"/>
                  </a:schemeClr>
                </a:solidFill>
                <a:latin typeface="Arial" panose="020B0604020202020204" pitchFamily="34" charset="0"/>
                <a:cs typeface="Arial" panose="020B0604020202020204" pitchFamily="34" charset="0"/>
              </a:rPr>
              <a:t>familiar,</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leading to </a:t>
            </a:r>
            <a:r>
              <a:rPr lang="en-US" sz="2000" dirty="0">
                <a:solidFill>
                  <a:schemeClr val="accent2">
                    <a:lumMod val="75000"/>
                  </a:schemeClr>
                </a:solidFill>
                <a:latin typeface="Arial" panose="020B0604020202020204" pitchFamily="34" charset="0"/>
                <a:cs typeface="Arial" panose="020B0604020202020204" pitchFamily="34" charset="0"/>
              </a:rPr>
              <a:t>unimagined</a:t>
            </a:r>
            <a:r>
              <a:rPr lang="en-US" sz="2000" dirty="0">
                <a:latin typeface="Arial" panose="020B0604020202020204" pitchFamily="34" charset="0"/>
                <a:cs typeface="Arial" panose="020B0604020202020204" pitchFamily="34" charset="0"/>
              </a:rPr>
              <a:t>, pebble-dashed estates, big boys</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eating worms and shouting words </a:t>
            </a:r>
            <a:r>
              <a:rPr lang="en-US" sz="2000" dirty="0">
                <a:solidFill>
                  <a:srgbClr val="0070C0"/>
                </a:solidFill>
                <a:latin typeface="Arial" panose="020B0604020202020204" pitchFamily="34" charset="0"/>
                <a:cs typeface="Arial" panose="020B0604020202020204" pitchFamily="34" charset="0"/>
              </a:rPr>
              <a:t>you</a:t>
            </a:r>
            <a:r>
              <a:rPr lang="en-US" sz="2000" dirty="0">
                <a:latin typeface="Arial" panose="020B0604020202020204" pitchFamily="34" charset="0"/>
                <a:cs typeface="Arial" panose="020B0604020202020204" pitchFamily="34" charset="0"/>
              </a:rPr>
              <a:t> </a:t>
            </a:r>
            <a:r>
              <a:rPr lang="en-US" sz="2000" u="sng" dirty="0">
                <a:latin typeface="Arial" panose="020B0604020202020204" pitchFamily="34" charset="0"/>
                <a:cs typeface="Arial" panose="020B0604020202020204" pitchFamily="34" charset="0"/>
              </a:rPr>
              <a:t>don't understand</a:t>
            </a:r>
            <a:r>
              <a:rPr lang="en-US" sz="2000" dirty="0">
                <a:latin typeface="Arial" panose="020B0604020202020204" pitchFamily="34" charset="0"/>
                <a:cs typeface="Arial" panose="020B0604020202020204" pitchFamily="34" charset="0"/>
              </a:rPr>
              <a:t>.</a:t>
            </a:r>
            <a:br>
              <a:rPr lang="en-US" sz="2000" dirty="0">
                <a:latin typeface="Arial" panose="020B0604020202020204" pitchFamily="34" charset="0"/>
                <a:cs typeface="Arial" panose="020B0604020202020204" pitchFamily="34" charset="0"/>
              </a:rPr>
            </a:br>
            <a:r>
              <a:rPr lang="en-US" sz="2000" dirty="0">
                <a:solidFill>
                  <a:srgbClr val="00B050"/>
                </a:solidFill>
                <a:latin typeface="Arial" panose="020B0604020202020204" pitchFamily="34" charset="0"/>
                <a:cs typeface="Arial" panose="020B0604020202020204" pitchFamily="34" charset="0"/>
              </a:rPr>
              <a:t>My parents' anxiety stirred like a loose tooth</a:t>
            </a:r>
            <a:br>
              <a:rPr lang="en-US" sz="2000" dirty="0">
                <a:solidFill>
                  <a:srgbClr val="00B050"/>
                </a:solidFill>
                <a:latin typeface="Arial" panose="020B0604020202020204" pitchFamily="34" charset="0"/>
                <a:cs typeface="Arial" panose="020B0604020202020204" pitchFamily="34" charset="0"/>
              </a:rPr>
            </a:br>
            <a:r>
              <a:rPr lang="en-US" sz="2000" dirty="0">
                <a:solidFill>
                  <a:srgbClr val="00B050"/>
                </a:solidFill>
                <a:latin typeface="Arial" panose="020B0604020202020204" pitchFamily="34" charset="0"/>
                <a:cs typeface="Arial" panose="020B0604020202020204" pitchFamily="34" charset="0"/>
              </a:rPr>
              <a:t>in my head</a:t>
            </a:r>
            <a:r>
              <a:rPr lang="en-US" sz="2000" dirty="0">
                <a:latin typeface="Arial" panose="020B0604020202020204" pitchFamily="34" charset="0"/>
                <a:cs typeface="Arial" panose="020B0604020202020204" pitchFamily="34" charset="0"/>
              </a:rPr>
              <a:t>. </a:t>
            </a:r>
            <a:r>
              <a:rPr lang="en-US" sz="2000" i="1" dirty="0">
                <a:latin typeface="Arial" panose="020B0604020202020204" pitchFamily="34" charset="0"/>
                <a:cs typeface="Arial" panose="020B0604020202020204" pitchFamily="34" charset="0"/>
              </a:rPr>
              <a:t>I want our own country</a:t>
            </a:r>
            <a:r>
              <a:rPr lang="en-US" sz="2000" dirty="0">
                <a:latin typeface="Arial" panose="020B0604020202020204" pitchFamily="34" charset="0"/>
                <a:cs typeface="Arial" panose="020B0604020202020204" pitchFamily="34" charset="0"/>
              </a:rPr>
              <a:t> , I said.</a:t>
            </a:r>
            <a:endParaRPr lang="en-GB" sz="2000" dirty="0">
              <a:latin typeface="Arial" panose="020B0604020202020204" pitchFamily="34" charset="0"/>
              <a:cs typeface="Arial" panose="020B0604020202020204" pitchFamily="34" charset="0"/>
            </a:endParaRPr>
          </a:p>
        </p:txBody>
      </p:sp>
      <p:sp>
        <p:nvSpPr>
          <p:cNvPr id="3" name="TextBox 2"/>
          <p:cNvSpPr txBox="1">
            <a:spLocks noChangeArrowheads="1"/>
          </p:cNvSpPr>
          <p:nvPr/>
        </p:nvSpPr>
        <p:spPr bwMode="auto">
          <a:xfrm>
            <a:off x="1153663" y="3606006"/>
            <a:ext cx="6983412" cy="2554287"/>
          </a:xfrm>
          <a:prstGeom prst="rect">
            <a:avLst/>
          </a:prstGeom>
          <a:noFill/>
          <a:ln w="9525">
            <a:noFill/>
            <a:miter lim="800000"/>
            <a:headEnd/>
            <a:tailEnd/>
          </a:ln>
        </p:spPr>
        <p:txBody>
          <a:bodyPr>
            <a:spAutoFit/>
          </a:bodyPr>
          <a:lstStyle/>
          <a:p>
            <a:pPr algn="just"/>
            <a:r>
              <a:rPr lang="en-GB" sz="2000" dirty="0">
                <a:cs typeface="Arial" charset="0"/>
              </a:rPr>
              <a:t>Short sentences echo the sharp shock/difference/reality of new home and her difficulty in fitting in emphasised by the short consonantal sounds (‘c’ and ‘t’.) </a:t>
            </a:r>
          </a:p>
          <a:p>
            <a:pPr algn="just"/>
            <a:endParaRPr lang="en-GB" sz="2000" dirty="0">
              <a:cs typeface="Arial" charset="0"/>
            </a:endParaRPr>
          </a:p>
          <a:p>
            <a:pPr algn="just"/>
            <a:r>
              <a:rPr lang="en-GB" sz="2000" dirty="0">
                <a:cs typeface="Arial" charset="0"/>
              </a:rPr>
              <a:t>The language is also starker and uglier to convey the shock/unpleasantness of her new environment:  ‘big boys eating worms’/’shouting’ to portray the unsavoury nature of the new, strange surroundings.</a:t>
            </a:r>
          </a:p>
        </p:txBody>
      </p:sp>
      <p:sp>
        <p:nvSpPr>
          <p:cNvPr id="4" name="Rectangle 3"/>
          <p:cNvSpPr>
            <a:spLocks noChangeArrowheads="1"/>
          </p:cNvSpPr>
          <p:nvPr/>
        </p:nvSpPr>
        <p:spPr bwMode="auto">
          <a:xfrm>
            <a:off x="864738" y="3559175"/>
            <a:ext cx="7561262" cy="1323975"/>
          </a:xfrm>
          <a:prstGeom prst="rect">
            <a:avLst/>
          </a:prstGeom>
          <a:noFill/>
          <a:ln w="9525">
            <a:noFill/>
            <a:miter lim="800000"/>
            <a:headEnd/>
            <a:tailEnd/>
          </a:ln>
        </p:spPr>
        <p:txBody>
          <a:bodyPr>
            <a:spAutoFit/>
          </a:bodyPr>
          <a:lstStyle/>
          <a:p>
            <a:pPr algn="just"/>
            <a:r>
              <a:rPr lang="en-GB" sz="2000" dirty="0">
                <a:cs typeface="Arial" charset="0"/>
              </a:rPr>
              <a:t>The simile suggests uneasiness of which one is always conscious.  Parents’ joy/happiness in stanza 1 has now dissipated and Duffy is a perceptive youngster who notices this, and thus, this affects her emotionally.  Constantly unsettling her.</a:t>
            </a:r>
          </a:p>
        </p:txBody>
      </p:sp>
      <p:sp>
        <p:nvSpPr>
          <p:cNvPr id="5" name="TextBox 4"/>
          <p:cNvSpPr txBox="1">
            <a:spLocks noChangeArrowheads="1"/>
          </p:cNvSpPr>
          <p:nvPr/>
        </p:nvSpPr>
        <p:spPr bwMode="auto">
          <a:xfrm>
            <a:off x="432937" y="2988544"/>
            <a:ext cx="8208963" cy="3170238"/>
          </a:xfrm>
          <a:prstGeom prst="rect">
            <a:avLst/>
          </a:prstGeom>
          <a:noFill/>
          <a:ln w="9525">
            <a:noFill/>
            <a:miter lim="800000"/>
            <a:headEnd/>
            <a:tailEnd/>
          </a:ln>
        </p:spPr>
        <p:txBody>
          <a:bodyPr>
            <a:spAutoFit/>
          </a:bodyPr>
          <a:lstStyle/>
          <a:p>
            <a:pPr algn="just"/>
            <a:r>
              <a:rPr lang="en-GB" sz="2000" dirty="0">
                <a:cs typeface="Arial" charset="0"/>
              </a:rPr>
              <a:t>Italics: acts almost as a childish lament, perhaps one that was constantly repeated during this upsetting transition and reminds us, like the words big boys used earlier, how young Duffy was when this event occurred.</a:t>
            </a:r>
          </a:p>
          <a:p>
            <a:pPr algn="just"/>
            <a:endParaRPr lang="en-GB" sz="2000" dirty="0">
              <a:latin typeface="Calibri" pitchFamily="34" charset="0"/>
            </a:endParaRPr>
          </a:p>
          <a:p>
            <a:pPr algn="just"/>
            <a:r>
              <a:rPr lang="en-GB" sz="2000" dirty="0">
                <a:cs typeface="Arial" charset="0"/>
              </a:rPr>
              <a:t>emphasise the strength of her character.  She is now giving voice to her fears/unhappiness which she kept to herself in stanza 1.</a:t>
            </a:r>
          </a:p>
          <a:p>
            <a:pPr algn="just"/>
            <a:endParaRPr lang="en-GB" sz="2000" dirty="0">
              <a:cs typeface="Arial" charset="0"/>
            </a:endParaRPr>
          </a:p>
          <a:p>
            <a:pPr algn="just"/>
            <a:r>
              <a:rPr lang="en-GB" sz="2000" dirty="0">
                <a:cs typeface="Arial" charset="0"/>
              </a:rPr>
              <a:t>Conveys that the move did have benefits – she is now a stronger/bolder person that she was before.</a:t>
            </a:r>
          </a:p>
        </p:txBody>
      </p:sp>
      <p:sp>
        <p:nvSpPr>
          <p:cNvPr id="6" name="Rectangle 5"/>
          <p:cNvSpPr>
            <a:spLocks noChangeArrowheads="1"/>
          </p:cNvSpPr>
          <p:nvPr/>
        </p:nvSpPr>
        <p:spPr bwMode="auto">
          <a:xfrm>
            <a:off x="648837" y="2835351"/>
            <a:ext cx="7993063" cy="3476625"/>
          </a:xfrm>
          <a:prstGeom prst="rect">
            <a:avLst/>
          </a:prstGeom>
          <a:noFill/>
          <a:ln w="9525">
            <a:noFill/>
            <a:miter lim="800000"/>
            <a:headEnd/>
            <a:tailEnd/>
          </a:ln>
        </p:spPr>
        <p:txBody>
          <a:bodyPr>
            <a:spAutoFit/>
          </a:bodyPr>
          <a:lstStyle/>
          <a:p>
            <a:pPr algn="just"/>
            <a:r>
              <a:rPr lang="en-GB" sz="2000" dirty="0">
                <a:cs typeface="Arial" charset="0"/>
              </a:rPr>
              <a:t>‘wrong:’ her Glasgow accent made them different to others suggesting she didn’t find it easy to fit into her new community. This made her isolated and anxious further deepening the reader’s sympathetic response to her situation.</a:t>
            </a:r>
          </a:p>
          <a:p>
            <a:pPr algn="just"/>
            <a:endParaRPr lang="en-GB" sz="2000" dirty="0">
              <a:cs typeface="Arial" charset="0"/>
            </a:endParaRPr>
          </a:p>
          <a:p>
            <a:pPr algn="just"/>
            <a:r>
              <a:rPr lang="en-GB" sz="2000" dirty="0">
                <a:cs typeface="Arial" charset="0"/>
              </a:rPr>
              <a:t>Something else which caused uncertainty was the new setting she found herself in: the loss of the ‘familiar’ and its replacement with the ‘unimagined,’ deepened the poet’s sense of loss and isolation. </a:t>
            </a:r>
          </a:p>
          <a:p>
            <a:pPr algn="just"/>
            <a:endParaRPr lang="en-GB" sz="2000" dirty="0">
              <a:cs typeface="Arial" charset="0"/>
            </a:endParaRPr>
          </a:p>
          <a:p>
            <a:pPr algn="just"/>
            <a:r>
              <a:rPr lang="en-GB" sz="2000" dirty="0">
                <a:cs typeface="Arial" charset="0"/>
              </a:rPr>
              <a:t>The behaviour and language of her peers evoked her parents’ anxiety.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6"/>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4"/>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4" grpId="1"/>
      <p:bldP spid="5" grpId="0"/>
      <p:bldP spid="6" grpId="0"/>
      <p:bldP spid="6"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188" y="188913"/>
            <a:ext cx="7993062" cy="6246812"/>
          </a:xfrm>
          <a:prstGeom prst="rect">
            <a:avLst/>
          </a:prstGeom>
        </p:spPr>
        <p:txBody>
          <a:bodyPr>
            <a:spAutoFit/>
          </a:bodyPr>
          <a:lstStyle/>
          <a:p>
            <a:pPr algn="just" fontAlgn="auto">
              <a:spcBef>
                <a:spcPts val="0"/>
              </a:spcBef>
              <a:spcAft>
                <a:spcPts val="0"/>
              </a:spcAft>
              <a:defRPr/>
            </a:pPr>
            <a:r>
              <a:rPr lang="en-GB" sz="2000" u="sng" dirty="0">
                <a:latin typeface="Arial" panose="020B0604020202020204" pitchFamily="34" charset="0"/>
                <a:cs typeface="Arial" panose="020B0604020202020204" pitchFamily="34" charset="0"/>
              </a:rPr>
              <a:t>Stanza 3</a:t>
            </a:r>
          </a:p>
          <a:p>
            <a:pPr algn="just" fontAlgn="auto">
              <a:spcBef>
                <a:spcPts val="0"/>
              </a:spcBef>
              <a:spcAft>
                <a:spcPts val="0"/>
              </a:spcAft>
              <a:defRPr/>
            </a:pPr>
            <a:endParaRPr lang="en-GB" sz="2000" u="sng" dirty="0">
              <a:latin typeface="Arial" panose="020B0604020202020204" pitchFamily="34" charset="0"/>
              <a:cs typeface="Arial" panose="020B0604020202020204" pitchFamily="34" charset="0"/>
            </a:endParaRPr>
          </a:p>
          <a:p>
            <a:pPr marL="457200" indent="-457200" algn="just" fontAlgn="auto">
              <a:spcBef>
                <a:spcPts val="0"/>
              </a:spcBef>
              <a:spcAft>
                <a:spcPts val="0"/>
              </a:spcAft>
              <a:buFont typeface="+mj-lt"/>
              <a:buAutoNum type="arabicPeriod" startAt="6"/>
              <a:defRPr/>
            </a:pPr>
            <a:r>
              <a:rPr lang="en-GB" sz="2000" dirty="0">
                <a:latin typeface="Arial" panose="020B0604020202020204" pitchFamily="34" charset="0"/>
                <a:cs typeface="Arial" panose="020B0604020202020204" pitchFamily="34" charset="0"/>
              </a:rPr>
              <a:t>Explain how the language of lines 17-21 helps you to appreciate the change introduced by the word ‘But.’ </a:t>
            </a:r>
          </a:p>
          <a:p>
            <a:pPr marL="457200" indent="-457200" algn="just" fontAlgn="auto">
              <a:spcBef>
                <a:spcPts val="0"/>
              </a:spcBef>
              <a:spcAft>
                <a:spcPts val="0"/>
              </a:spcAft>
              <a:buFont typeface="+mj-lt"/>
              <a:buAutoNum type="arabicPeriod" startAt="6"/>
              <a:defRPr/>
            </a:pPr>
            <a:endParaRPr lang="en-GB" sz="2000" dirty="0">
              <a:latin typeface="Arial" panose="020B0604020202020204" pitchFamily="34" charset="0"/>
              <a:cs typeface="Arial" panose="020B0604020202020204" pitchFamily="34" charset="0"/>
            </a:endParaRPr>
          </a:p>
          <a:p>
            <a:pPr marL="457200" indent="-457200" algn="just" fontAlgn="auto">
              <a:spcBef>
                <a:spcPts val="0"/>
              </a:spcBef>
              <a:spcAft>
                <a:spcPts val="0"/>
              </a:spcAft>
              <a:buFont typeface="+mj-lt"/>
              <a:buAutoNum type="arabicPeriod" startAt="6"/>
              <a:defRPr/>
            </a:pPr>
            <a:endParaRPr lang="en-GB" sz="2000" dirty="0">
              <a:latin typeface="Arial" panose="020B0604020202020204" pitchFamily="34" charset="0"/>
              <a:cs typeface="Arial" panose="020B0604020202020204" pitchFamily="34" charset="0"/>
            </a:endParaRPr>
          </a:p>
          <a:p>
            <a:pPr marL="457200" indent="-457200" algn="just" fontAlgn="auto">
              <a:spcBef>
                <a:spcPts val="0"/>
              </a:spcBef>
              <a:spcAft>
                <a:spcPts val="0"/>
              </a:spcAft>
              <a:buFont typeface="+mj-lt"/>
              <a:buAutoNum type="arabicPeriod" startAt="6"/>
              <a:defRPr/>
            </a:pPr>
            <a:r>
              <a:rPr lang="en-GB" sz="2000" dirty="0">
                <a:latin typeface="Arial" panose="020B0604020202020204" pitchFamily="34" charset="0"/>
                <a:cs typeface="Arial" panose="020B0604020202020204" pitchFamily="34" charset="0"/>
              </a:rPr>
              <a:t>How do the ideas of the last section of the poem from “Do I only…hesitate’ justify the choice of “Originally” as the title of the poem?</a:t>
            </a:r>
          </a:p>
          <a:p>
            <a:pPr marL="457200" indent="-457200" algn="just" fontAlgn="auto">
              <a:spcBef>
                <a:spcPts val="0"/>
              </a:spcBef>
              <a:spcAft>
                <a:spcPts val="0"/>
              </a:spcAft>
              <a:buFont typeface="+mj-lt"/>
              <a:buAutoNum type="arabicPeriod" startAt="6"/>
              <a:defRPr/>
            </a:pPr>
            <a:endParaRPr lang="en-GB" sz="2000" dirty="0">
              <a:latin typeface="Arial" panose="020B0604020202020204" pitchFamily="34" charset="0"/>
              <a:cs typeface="Arial" panose="020B0604020202020204" pitchFamily="34" charset="0"/>
            </a:endParaRPr>
          </a:p>
          <a:p>
            <a:pPr marL="457200" indent="-457200" algn="just" fontAlgn="auto">
              <a:spcBef>
                <a:spcPts val="0"/>
              </a:spcBef>
              <a:spcAft>
                <a:spcPts val="0"/>
              </a:spcAft>
              <a:buFont typeface="+mj-lt"/>
              <a:buAutoNum type="arabicPeriod" startAt="6"/>
              <a:defRPr/>
            </a:pPr>
            <a:endParaRPr lang="en-GB" sz="2000" dirty="0">
              <a:latin typeface="Arial" panose="020B0604020202020204" pitchFamily="34" charset="0"/>
              <a:cs typeface="Arial" panose="020B0604020202020204" pitchFamily="34" charset="0"/>
            </a:endParaRPr>
          </a:p>
          <a:p>
            <a:pPr marL="457200" indent="-457200" fontAlgn="auto">
              <a:spcBef>
                <a:spcPts val="0"/>
              </a:spcBef>
              <a:spcAft>
                <a:spcPts val="0"/>
              </a:spcAft>
              <a:buFont typeface="+mj-lt"/>
              <a:buAutoNum type="arabicPeriod" startAt="6"/>
              <a:defRPr/>
            </a:pPr>
            <a:r>
              <a:rPr lang="en-GB" sz="2000" dirty="0">
                <a:latin typeface="Arial" panose="020B0604020202020204" pitchFamily="34" charset="0"/>
                <a:cs typeface="Arial" panose="020B0604020202020204" pitchFamily="34" charset="0"/>
              </a:rPr>
              <a:t>Consider the last two lines of the poem.  How effective do you find this as an ending to this poem?  What does it suggest about the persona’s perception of her identity? (2)</a:t>
            </a:r>
          </a:p>
          <a:p>
            <a:pPr marL="457200" indent="-457200" algn="just" fontAlgn="auto">
              <a:spcBef>
                <a:spcPts val="0"/>
              </a:spcBef>
              <a:spcAft>
                <a:spcPts val="0"/>
              </a:spcAft>
              <a:buFont typeface="+mj-lt"/>
              <a:buAutoNum type="arabicPeriod" startAt="6"/>
              <a:defRPr/>
            </a:pPr>
            <a:endParaRPr lang="en-GB" sz="2000" dirty="0">
              <a:latin typeface="Arial" panose="020B0604020202020204" pitchFamily="34" charset="0"/>
              <a:cs typeface="Arial" panose="020B0604020202020204" pitchFamily="34" charset="0"/>
            </a:endParaRPr>
          </a:p>
          <a:p>
            <a:pPr marL="457200" indent="-457200" algn="just" fontAlgn="auto">
              <a:spcBef>
                <a:spcPts val="0"/>
              </a:spcBef>
              <a:spcAft>
                <a:spcPts val="0"/>
              </a:spcAft>
              <a:buFont typeface="+mj-lt"/>
              <a:buAutoNum type="arabicPeriod" startAt="6"/>
              <a:defRPr/>
            </a:pPr>
            <a:endParaRPr lang="en-GB" sz="2000" dirty="0">
              <a:latin typeface="Arial" panose="020B0604020202020204" pitchFamily="34" charset="0"/>
              <a:cs typeface="Arial" panose="020B0604020202020204" pitchFamily="34" charset="0"/>
            </a:endParaRPr>
          </a:p>
          <a:p>
            <a:pPr marL="457200" indent="-457200" algn="just" fontAlgn="auto">
              <a:spcBef>
                <a:spcPts val="0"/>
              </a:spcBef>
              <a:spcAft>
                <a:spcPts val="0"/>
              </a:spcAft>
              <a:buFont typeface="+mj-lt"/>
              <a:buAutoNum type="arabicPeriod" startAt="6"/>
              <a:defRPr/>
            </a:pPr>
            <a:r>
              <a:rPr lang="en-GB" sz="2000" dirty="0">
                <a:latin typeface="Arial" panose="020B0604020202020204" pitchFamily="34" charset="0"/>
                <a:cs typeface="Arial" panose="020B0604020202020204" pitchFamily="34" charset="0"/>
              </a:rPr>
              <a:t>What do you think is an important theme in this poem?  How effectively do you feel the poem has explored this theme? You may wish to consider imagery, tone, point of view, enjambment, structure…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63713" y="128588"/>
            <a:ext cx="5741987" cy="1631950"/>
          </a:xfrm>
          <a:prstGeom prst="rect">
            <a:avLst/>
          </a:prstGeom>
          <a:solidFill>
            <a:schemeClr val="accent5">
              <a:lumMod val="20000"/>
              <a:lumOff val="80000"/>
            </a:schemeClr>
          </a:solidFill>
        </p:spPr>
        <p:txBody>
          <a:bodyPr>
            <a:spAutoFit/>
          </a:bodyPr>
          <a:lstStyle/>
          <a:p>
            <a:pPr fontAlgn="auto">
              <a:spcBef>
                <a:spcPts val="0"/>
              </a:spcBef>
              <a:spcAft>
                <a:spcPts val="0"/>
              </a:spcAft>
              <a:defRPr/>
            </a:pPr>
            <a:r>
              <a:rPr lang="en-US" sz="2000" dirty="0">
                <a:solidFill>
                  <a:srgbClr val="0070C0"/>
                </a:solidFill>
                <a:latin typeface="Arial" panose="020B0604020202020204" pitchFamily="34" charset="0"/>
                <a:cs typeface="Arial" panose="020B0604020202020204" pitchFamily="34" charset="0"/>
              </a:rPr>
              <a:t>But </a:t>
            </a:r>
            <a:r>
              <a:rPr lang="en-US" sz="2000" dirty="0">
                <a:latin typeface="Arial" panose="020B0604020202020204" pitchFamily="34" charset="0"/>
                <a:cs typeface="Arial" panose="020B0604020202020204" pitchFamily="34" charset="0"/>
              </a:rPr>
              <a:t>then </a:t>
            </a:r>
            <a:r>
              <a:rPr lang="en-US" sz="2000" u="sng" dirty="0">
                <a:solidFill>
                  <a:srgbClr val="0070C0"/>
                </a:solidFill>
                <a:latin typeface="Arial" panose="020B0604020202020204" pitchFamily="34" charset="0"/>
                <a:cs typeface="Arial" panose="020B0604020202020204" pitchFamily="34" charset="0"/>
              </a:rPr>
              <a:t>you</a:t>
            </a:r>
            <a:r>
              <a:rPr lang="en-US" sz="2000" u="sng" dirty="0">
                <a:latin typeface="Arial" panose="020B0604020202020204" pitchFamily="34" charset="0"/>
                <a:cs typeface="Arial" panose="020B0604020202020204" pitchFamily="34" charset="0"/>
              </a:rPr>
              <a:t> forget,</a:t>
            </a:r>
            <a:r>
              <a:rPr lang="en-US" sz="2000" u="sng" dirty="0">
                <a:solidFill>
                  <a:srgbClr val="7030A0"/>
                </a:solidFill>
                <a:latin typeface="Arial" panose="020B0604020202020204" pitchFamily="34" charset="0"/>
                <a:cs typeface="Arial" panose="020B0604020202020204" pitchFamily="34" charset="0"/>
              </a:rPr>
              <a:t> or </a:t>
            </a:r>
            <a:r>
              <a:rPr lang="en-US" sz="2000" u="sng" dirty="0">
                <a:latin typeface="Arial" panose="020B0604020202020204" pitchFamily="34" charset="0"/>
                <a:cs typeface="Arial" panose="020B0604020202020204" pitchFamily="34" charset="0"/>
              </a:rPr>
              <a:t>don't recall, </a:t>
            </a:r>
            <a:r>
              <a:rPr lang="en-US" sz="2000" u="sng" dirty="0">
                <a:solidFill>
                  <a:srgbClr val="7030A0"/>
                </a:solidFill>
                <a:latin typeface="Arial" panose="020B0604020202020204" pitchFamily="34" charset="0"/>
                <a:cs typeface="Arial" panose="020B0604020202020204" pitchFamily="34" charset="0"/>
              </a:rPr>
              <a:t>or</a:t>
            </a:r>
            <a:r>
              <a:rPr lang="en-US" sz="2000" u="sng" dirty="0">
                <a:latin typeface="Arial" panose="020B0604020202020204" pitchFamily="34" charset="0"/>
                <a:cs typeface="Arial" panose="020B0604020202020204" pitchFamily="34" charset="0"/>
              </a:rPr>
              <a:t> change</a:t>
            </a:r>
            <a:r>
              <a:rPr lang="en-US" sz="2000" dirty="0">
                <a:latin typeface="Arial" panose="020B0604020202020204" pitchFamily="34" charset="0"/>
                <a:cs typeface="Arial" panose="020B0604020202020204" pitchFamily="34" charset="0"/>
              </a:rPr>
              <a:t>,</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and, </a:t>
            </a:r>
            <a:r>
              <a:rPr lang="en-US" sz="2000" dirty="0">
                <a:solidFill>
                  <a:srgbClr val="FF0000"/>
                </a:solidFill>
                <a:latin typeface="Arial" panose="020B0604020202020204" pitchFamily="34" charset="0"/>
                <a:cs typeface="Arial" panose="020B0604020202020204" pitchFamily="34" charset="0"/>
              </a:rPr>
              <a:t>s</a:t>
            </a:r>
            <a:r>
              <a:rPr lang="en-US" sz="2000" dirty="0">
                <a:latin typeface="Arial" panose="020B0604020202020204" pitchFamily="34" charset="0"/>
                <a:cs typeface="Arial" panose="020B0604020202020204" pitchFamily="34" charset="0"/>
              </a:rPr>
              <a:t>eeing </a:t>
            </a:r>
            <a:r>
              <a:rPr lang="en-US" sz="2000" dirty="0">
                <a:solidFill>
                  <a:srgbClr val="0070C0"/>
                </a:solidFill>
                <a:latin typeface="Arial" panose="020B0604020202020204" pitchFamily="34" charset="0"/>
                <a:cs typeface="Arial" panose="020B0604020202020204" pitchFamily="34" charset="0"/>
              </a:rPr>
              <a:t>your</a:t>
            </a:r>
            <a:r>
              <a:rPr lang="en-US" sz="2000" dirty="0">
                <a:latin typeface="Arial" panose="020B0604020202020204" pitchFamily="34" charset="0"/>
                <a:cs typeface="Arial" panose="020B0604020202020204" pitchFamily="34" charset="0"/>
              </a:rPr>
              <a:t> brother </a:t>
            </a:r>
            <a:r>
              <a:rPr lang="en-US" sz="2000" dirty="0">
                <a:solidFill>
                  <a:srgbClr val="FF0000"/>
                </a:solidFill>
                <a:latin typeface="Arial" panose="020B0604020202020204" pitchFamily="34" charset="0"/>
                <a:cs typeface="Arial" panose="020B0604020202020204" pitchFamily="34" charset="0"/>
              </a:rPr>
              <a:t>s</a:t>
            </a:r>
            <a:r>
              <a:rPr lang="en-US" sz="2000" dirty="0">
                <a:latin typeface="Arial" panose="020B0604020202020204" pitchFamily="34" charset="0"/>
                <a:cs typeface="Arial" panose="020B0604020202020204" pitchFamily="34" charset="0"/>
              </a:rPr>
              <a:t>wallow a </a:t>
            </a:r>
            <a:r>
              <a:rPr lang="en-US" sz="2000" dirty="0">
                <a:solidFill>
                  <a:srgbClr val="FF0000"/>
                </a:solidFill>
                <a:latin typeface="Arial" panose="020B0604020202020204" pitchFamily="34" charset="0"/>
                <a:cs typeface="Arial" panose="020B0604020202020204" pitchFamily="34" charset="0"/>
              </a:rPr>
              <a:t>s</a:t>
            </a:r>
            <a:r>
              <a:rPr lang="en-US" sz="2000" dirty="0">
                <a:latin typeface="Arial" panose="020B0604020202020204" pitchFamily="34" charset="0"/>
                <a:cs typeface="Arial" panose="020B0604020202020204" pitchFamily="34" charset="0"/>
              </a:rPr>
              <a:t>lug, feel only</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a </a:t>
            </a:r>
            <a:r>
              <a:rPr lang="en-US" sz="2000" dirty="0" err="1">
                <a:solidFill>
                  <a:srgbClr val="FF0000"/>
                </a:solidFill>
                <a:latin typeface="Arial" panose="020B0604020202020204" pitchFamily="34" charset="0"/>
                <a:cs typeface="Arial" panose="020B0604020202020204" pitchFamily="34" charset="0"/>
              </a:rPr>
              <a:t>s</a:t>
            </a:r>
            <a:r>
              <a:rPr lang="en-US" sz="2000" dirty="0" err="1">
                <a:solidFill>
                  <a:srgbClr val="0070C0"/>
                </a:solidFill>
                <a:latin typeface="Arial" panose="020B0604020202020204" pitchFamily="34" charset="0"/>
                <a:cs typeface="Arial" panose="020B0604020202020204" pitchFamily="34" charset="0"/>
              </a:rPr>
              <a:t>kelf</a:t>
            </a:r>
            <a:r>
              <a:rPr lang="en-US" sz="2000" dirty="0">
                <a:solidFill>
                  <a:srgbClr val="0070C0"/>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of </a:t>
            </a:r>
            <a:r>
              <a:rPr lang="en-US" sz="2000" dirty="0">
                <a:solidFill>
                  <a:srgbClr val="FF0000"/>
                </a:solidFill>
                <a:latin typeface="Arial" panose="020B0604020202020204" pitchFamily="34" charset="0"/>
                <a:cs typeface="Arial" panose="020B0604020202020204" pitchFamily="34" charset="0"/>
              </a:rPr>
              <a:t>s</a:t>
            </a:r>
            <a:r>
              <a:rPr lang="en-US" sz="2000" dirty="0">
                <a:latin typeface="Arial" panose="020B0604020202020204" pitchFamily="34" charset="0"/>
                <a:cs typeface="Arial" panose="020B0604020202020204" pitchFamily="34" charset="0"/>
              </a:rPr>
              <a:t>hame. I remember my tongue</a:t>
            </a:r>
            <a:br>
              <a:rPr lang="en-US" sz="2000" dirty="0">
                <a:latin typeface="Arial" panose="020B0604020202020204" pitchFamily="34" charset="0"/>
                <a:cs typeface="Arial" panose="020B0604020202020204" pitchFamily="34" charset="0"/>
              </a:rPr>
            </a:br>
            <a:r>
              <a:rPr lang="en-US" sz="2000" dirty="0">
                <a:solidFill>
                  <a:srgbClr val="FF0000"/>
                </a:solidFill>
                <a:latin typeface="Arial" panose="020B0604020202020204" pitchFamily="34" charset="0"/>
                <a:cs typeface="Arial" panose="020B0604020202020204" pitchFamily="34" charset="0"/>
              </a:rPr>
              <a:t>s</a:t>
            </a:r>
            <a:r>
              <a:rPr lang="en-US" sz="2000" dirty="0">
                <a:solidFill>
                  <a:srgbClr val="00B050"/>
                </a:solidFill>
                <a:latin typeface="Arial" panose="020B0604020202020204" pitchFamily="34" charset="0"/>
                <a:cs typeface="Arial" panose="020B0604020202020204" pitchFamily="34" charset="0"/>
              </a:rPr>
              <a:t>hedding its </a:t>
            </a:r>
            <a:r>
              <a:rPr lang="en-US" sz="2000" dirty="0">
                <a:solidFill>
                  <a:srgbClr val="FF0000"/>
                </a:solidFill>
                <a:latin typeface="Arial" panose="020B0604020202020204" pitchFamily="34" charset="0"/>
                <a:cs typeface="Arial" panose="020B0604020202020204" pitchFamily="34" charset="0"/>
              </a:rPr>
              <a:t>s</a:t>
            </a:r>
            <a:r>
              <a:rPr lang="en-US" sz="2000" dirty="0">
                <a:latin typeface="Arial" panose="020B0604020202020204" pitchFamily="34" charset="0"/>
                <a:cs typeface="Arial" panose="020B0604020202020204" pitchFamily="34" charset="0"/>
              </a:rPr>
              <a:t>kin like a </a:t>
            </a:r>
            <a:r>
              <a:rPr lang="en-US" sz="2000" dirty="0">
                <a:solidFill>
                  <a:srgbClr val="FF0000"/>
                </a:solidFill>
                <a:latin typeface="Arial" panose="020B0604020202020204" pitchFamily="34" charset="0"/>
                <a:cs typeface="Arial" panose="020B0604020202020204" pitchFamily="34" charset="0"/>
              </a:rPr>
              <a:t>s</a:t>
            </a:r>
            <a:r>
              <a:rPr lang="en-US" sz="2000" dirty="0">
                <a:solidFill>
                  <a:srgbClr val="00B050"/>
                </a:solidFill>
                <a:latin typeface="Arial" panose="020B0604020202020204" pitchFamily="34" charset="0"/>
                <a:cs typeface="Arial" panose="020B0604020202020204" pitchFamily="34" charset="0"/>
              </a:rPr>
              <a:t>nake</a:t>
            </a:r>
            <a:r>
              <a:rPr lang="en-US" sz="2000" dirty="0">
                <a:latin typeface="Arial" panose="020B0604020202020204" pitchFamily="34" charset="0"/>
                <a:cs typeface="Arial" panose="020B0604020202020204" pitchFamily="34" charset="0"/>
              </a:rPr>
              <a:t>, </a:t>
            </a:r>
            <a:r>
              <a:rPr lang="en-US" sz="2000" dirty="0">
                <a:solidFill>
                  <a:srgbClr val="0070C0"/>
                </a:solidFill>
                <a:latin typeface="Arial" panose="020B0604020202020204" pitchFamily="34" charset="0"/>
                <a:cs typeface="Arial" panose="020B0604020202020204" pitchFamily="34" charset="0"/>
              </a:rPr>
              <a:t>my</a:t>
            </a:r>
            <a:r>
              <a:rPr lang="en-US" sz="2000" dirty="0">
                <a:latin typeface="Arial" panose="020B0604020202020204" pitchFamily="34" charset="0"/>
                <a:cs typeface="Arial" panose="020B0604020202020204" pitchFamily="34" charset="0"/>
              </a:rPr>
              <a:t> voice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in the cla</a:t>
            </a:r>
            <a:r>
              <a:rPr lang="en-US" sz="2000" dirty="0">
                <a:solidFill>
                  <a:srgbClr val="FF0000"/>
                </a:solidFill>
                <a:latin typeface="Arial" panose="020B0604020202020204" pitchFamily="34" charset="0"/>
                <a:cs typeface="Arial" panose="020B0604020202020204" pitchFamily="34" charset="0"/>
              </a:rPr>
              <a:t>ss</a:t>
            </a:r>
            <a:r>
              <a:rPr lang="en-US" sz="2000" dirty="0">
                <a:latin typeface="Arial" panose="020B0604020202020204" pitchFamily="34" charset="0"/>
                <a:cs typeface="Arial" panose="020B0604020202020204" pitchFamily="34" charset="0"/>
              </a:rPr>
              <a:t>room </a:t>
            </a:r>
            <a:r>
              <a:rPr lang="en-US" sz="2000" dirty="0">
                <a:solidFill>
                  <a:srgbClr val="FF0000"/>
                </a:solidFill>
                <a:latin typeface="Arial" panose="020B0604020202020204" pitchFamily="34" charset="0"/>
                <a:cs typeface="Arial" panose="020B0604020202020204" pitchFamily="34" charset="0"/>
              </a:rPr>
              <a:t>s</a:t>
            </a:r>
            <a:r>
              <a:rPr lang="en-US" sz="2000" dirty="0">
                <a:latin typeface="Arial" panose="020B0604020202020204" pitchFamily="34" charset="0"/>
                <a:cs typeface="Arial" panose="020B0604020202020204" pitchFamily="34" charset="0"/>
              </a:rPr>
              <a:t>ounding </a:t>
            </a:r>
            <a:r>
              <a:rPr lang="en-US" sz="2000" dirty="0">
                <a:solidFill>
                  <a:srgbClr val="0070C0"/>
                </a:solidFill>
                <a:latin typeface="Arial" panose="020B0604020202020204" pitchFamily="34" charset="0"/>
                <a:cs typeface="Arial" panose="020B0604020202020204" pitchFamily="34" charset="0"/>
              </a:rPr>
              <a:t>just like the rest</a:t>
            </a:r>
            <a:r>
              <a:rPr lang="en-US" sz="2000" dirty="0">
                <a:latin typeface="Arial" panose="020B0604020202020204" pitchFamily="34" charset="0"/>
                <a:cs typeface="Arial" panose="020B0604020202020204" pitchFamily="34" charset="0"/>
              </a:rPr>
              <a:t>. </a:t>
            </a:r>
            <a:endParaRPr lang="en-GB" sz="2000" dirty="0">
              <a:latin typeface="Arial" panose="020B0604020202020204" pitchFamily="34" charset="0"/>
              <a:cs typeface="Arial" panose="020B0604020202020204" pitchFamily="34" charset="0"/>
            </a:endParaRPr>
          </a:p>
        </p:txBody>
      </p:sp>
      <p:sp>
        <p:nvSpPr>
          <p:cNvPr id="3" name="TextBox 2"/>
          <p:cNvSpPr txBox="1">
            <a:spLocks noChangeArrowheads="1"/>
          </p:cNvSpPr>
          <p:nvPr/>
        </p:nvSpPr>
        <p:spPr bwMode="auto">
          <a:xfrm>
            <a:off x="439583" y="1854199"/>
            <a:ext cx="8280400" cy="5016500"/>
          </a:xfrm>
          <a:prstGeom prst="rect">
            <a:avLst/>
          </a:prstGeom>
          <a:noFill/>
          <a:ln w="9525">
            <a:noFill/>
            <a:miter lim="800000"/>
            <a:headEnd/>
            <a:tailEnd/>
          </a:ln>
        </p:spPr>
        <p:txBody>
          <a:bodyPr>
            <a:spAutoFit/>
          </a:bodyPr>
          <a:lstStyle/>
          <a:p>
            <a:pPr algn="just"/>
            <a:r>
              <a:rPr lang="en-GB" sz="2000" dirty="0">
                <a:cs typeface="Arial" charset="0"/>
              </a:rPr>
              <a:t>The final stanza opens with the conjunctive ‘But’ to indicate a change in the writer’s line of thought as she meditates on the inevitability of change and adaptation. She uses the second person you forget, or don’t recall to directly expose the often fragile nature of childhood memory. She is now older and more reflective as she considers her own gradual transition. </a:t>
            </a:r>
          </a:p>
          <a:p>
            <a:pPr algn="just"/>
            <a:endParaRPr lang="en-GB" sz="2000" dirty="0">
              <a:cs typeface="Arial" charset="0"/>
            </a:endParaRPr>
          </a:p>
          <a:p>
            <a:pPr algn="just"/>
            <a:r>
              <a:rPr lang="en-US" sz="2000" dirty="0">
                <a:cs typeface="Arial" charset="0"/>
              </a:rPr>
              <a:t>The syntax is again significant. The three commas in the first line, together with the diction, shows the author's search for a sense of comfort and familiarity. </a:t>
            </a:r>
          </a:p>
          <a:p>
            <a:pPr algn="just"/>
            <a:endParaRPr lang="en-US" sz="2000" dirty="0">
              <a:cs typeface="Arial" charset="0"/>
            </a:endParaRPr>
          </a:p>
          <a:p>
            <a:pPr algn="just"/>
            <a:r>
              <a:rPr lang="en-US" sz="2000" dirty="0">
                <a:cs typeface="Arial" charset="0"/>
              </a:rPr>
              <a:t>Even now, she cannot find the words she wants to sum up her nostalgia. She starts with ‘forget’ a definite and pronounced word, then moves to ‘don't recall’, a much weaker expression and finally ends with ‘change.’  Admits finally to herself, and us, that she is now a different person because of the move from Scotland.</a:t>
            </a:r>
            <a:endParaRPr lang="en-GB" sz="2000" dirty="0">
              <a:cs typeface="Arial" charset="0"/>
            </a:endParaRPr>
          </a:p>
        </p:txBody>
      </p:sp>
      <p:sp>
        <p:nvSpPr>
          <p:cNvPr id="4" name="Rectangle 3"/>
          <p:cNvSpPr>
            <a:spLocks noChangeArrowheads="1"/>
          </p:cNvSpPr>
          <p:nvPr/>
        </p:nvSpPr>
        <p:spPr bwMode="auto">
          <a:xfrm>
            <a:off x="501650" y="2138363"/>
            <a:ext cx="8289925" cy="2554287"/>
          </a:xfrm>
          <a:prstGeom prst="rect">
            <a:avLst/>
          </a:prstGeom>
          <a:noFill/>
          <a:ln w="9525">
            <a:noFill/>
            <a:miter lim="800000"/>
            <a:headEnd/>
            <a:tailEnd/>
          </a:ln>
        </p:spPr>
        <p:txBody>
          <a:bodyPr>
            <a:spAutoFit/>
          </a:bodyPr>
          <a:lstStyle/>
          <a:p>
            <a:pPr algn="just"/>
            <a:r>
              <a:rPr lang="en-US" sz="2000">
                <a:cs typeface="Arial" charset="0"/>
              </a:rPr>
              <a:t>The sibilance is a clear indication of the poet’s anger that her brother has so simply integrated into his new surroundings by copying the local habits to gain anonymity.  The rhythmic accent of these sibilants conveys the sense of disgust so convincingly. However, it is ironic that at this moment of absolute contempt, the poet herself admits she now too sounds ‘just like the rest.’ </a:t>
            </a:r>
          </a:p>
          <a:p>
            <a:pPr algn="just"/>
            <a:endParaRPr lang="en-US" sz="2000">
              <a:cs typeface="Arial" charset="0"/>
            </a:endParaRPr>
          </a:p>
          <a:p>
            <a:pPr algn="just"/>
            <a:endParaRPr lang="en-GB" sz="2000">
              <a:cs typeface="Arial" charset="0"/>
            </a:endParaRPr>
          </a:p>
        </p:txBody>
      </p:sp>
      <p:sp>
        <p:nvSpPr>
          <p:cNvPr id="5" name="Rectangle 4"/>
          <p:cNvSpPr>
            <a:spLocks noChangeArrowheads="1"/>
          </p:cNvSpPr>
          <p:nvPr/>
        </p:nvSpPr>
        <p:spPr bwMode="auto">
          <a:xfrm>
            <a:off x="439583" y="2161381"/>
            <a:ext cx="7777162" cy="4402137"/>
          </a:xfrm>
          <a:prstGeom prst="rect">
            <a:avLst/>
          </a:prstGeom>
          <a:noFill/>
          <a:ln w="9525">
            <a:noFill/>
            <a:miter lim="800000"/>
            <a:headEnd/>
            <a:tailEnd/>
          </a:ln>
        </p:spPr>
        <p:txBody>
          <a:bodyPr>
            <a:spAutoFit/>
          </a:bodyPr>
          <a:lstStyle/>
          <a:p>
            <a:pPr algn="just"/>
            <a:r>
              <a:rPr lang="en-US" sz="2000" dirty="0">
                <a:solidFill>
                  <a:srgbClr val="000000"/>
                </a:solidFill>
                <a:cs typeface="Arial" charset="0"/>
              </a:rPr>
              <a:t>The simile of the snake, itself a hissing creature associated with threat and danger, is onomatopoeic, and speech and voice are markers of identity.  Once these are gone, so is the inherent quality which once made her stand out/unique – her ‘wrong accent.’</a:t>
            </a:r>
          </a:p>
          <a:p>
            <a:pPr algn="just"/>
            <a:endParaRPr lang="en-US" sz="2000" dirty="0">
              <a:solidFill>
                <a:srgbClr val="000000"/>
              </a:solidFill>
              <a:cs typeface="Arial" charset="0"/>
            </a:endParaRPr>
          </a:p>
          <a:p>
            <a:pPr algn="just"/>
            <a:r>
              <a:rPr lang="en-US" sz="2000" dirty="0">
                <a:solidFill>
                  <a:srgbClr val="000000"/>
                </a:solidFill>
                <a:cs typeface="Arial" charset="0"/>
              </a:rPr>
              <a:t>There is an ambivalence to this powerful image, however, as a snake shedding its skin is a natural and necessary process, and perhaps there is a resigned acceptance that such changes are a natural way of recapturing a sense of belonging.  Yet, the fact that as an adult, she uses a Scottish word ‘</a:t>
            </a:r>
            <a:r>
              <a:rPr lang="en-US" sz="2000" dirty="0" err="1">
                <a:solidFill>
                  <a:srgbClr val="000000"/>
                </a:solidFill>
                <a:cs typeface="Arial" charset="0"/>
              </a:rPr>
              <a:t>skelf</a:t>
            </a:r>
            <a:r>
              <a:rPr lang="en-US" sz="2000" dirty="0">
                <a:solidFill>
                  <a:srgbClr val="000000"/>
                </a:solidFill>
                <a:cs typeface="Arial" charset="0"/>
              </a:rPr>
              <a:t>’  amidst the Queen’s English, suggests she is desperately trying to retain her roots/culture/identity to alleviate her ‘shame’ at so easily having forsaken them. ‘</a:t>
            </a:r>
            <a:r>
              <a:rPr lang="en-US" sz="2000" dirty="0" err="1">
                <a:solidFill>
                  <a:srgbClr val="000000"/>
                </a:solidFill>
                <a:cs typeface="Arial" charset="0"/>
              </a:rPr>
              <a:t>Skelf</a:t>
            </a:r>
            <a:r>
              <a:rPr lang="en-US" sz="2000" dirty="0">
                <a:solidFill>
                  <a:srgbClr val="000000"/>
                </a:solidFill>
                <a:cs typeface="Arial" charset="0"/>
              </a:rPr>
              <a:t>’ (= splinter.)</a:t>
            </a:r>
            <a:r>
              <a:rPr lang="en-GB" sz="2000" dirty="0">
                <a:latin typeface="Calibri" pitchFamily="34" charset="0"/>
              </a:rPr>
              <a:t> </a:t>
            </a:r>
            <a:r>
              <a:rPr lang="en-US" sz="2000" dirty="0">
                <a:solidFill>
                  <a:srgbClr val="000000"/>
                </a:solidFill>
                <a:cs typeface="Arial" charset="0"/>
              </a:rPr>
              <a:t>also suggests this constantly bothers/worries her</a:t>
            </a:r>
            <a:endParaRPr lang="en-GB" dirty="0">
              <a:latin typeface="Calibri" pitchFamily="34" charset="0"/>
            </a:endParaRPr>
          </a:p>
        </p:txBody>
      </p:sp>
      <p:pic>
        <p:nvPicPr>
          <p:cNvPr id="11266" name="Picture 2" descr="Image result for ident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8646" y="4287377"/>
            <a:ext cx="1819275" cy="2514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26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4"/>
                                        </p:tgtEl>
                                        <p:attrNameLst>
                                          <p:attrName>style.visibility</p:attrName>
                                        </p:attrNameLst>
                                      </p:cBhvr>
                                      <p:to>
                                        <p:strVal val="hidden"/>
                                      </p:to>
                                    </p:set>
                                  </p:childTnLst>
                                </p:cTn>
                              </p:par>
                              <p:par>
                                <p:cTn id="27" presetID="10" presetClass="exit" presetSubtype="0" fill="hold" nodeType="withEffect">
                                  <p:stCondLst>
                                    <p:cond delay="0"/>
                                  </p:stCondLst>
                                  <p:childTnLst>
                                    <p:animEffect transition="out" filter="fade">
                                      <p:cBhvr>
                                        <p:cTn id="28" dur="500"/>
                                        <p:tgtEl>
                                          <p:spTgt spid="11266"/>
                                        </p:tgtEl>
                                      </p:cBhvr>
                                    </p:animEffect>
                                    <p:set>
                                      <p:cBhvr>
                                        <p:cTn id="29" dur="1" fill="hold">
                                          <p:stCondLst>
                                            <p:cond delay="499"/>
                                          </p:stCondLst>
                                        </p:cTn>
                                        <p:tgtEl>
                                          <p:spTgt spid="11266"/>
                                        </p:tgtEl>
                                        <p:attrNameLst>
                                          <p:attrName>style.visibility</p:attrName>
                                        </p:attrNameLst>
                                      </p:cBhvr>
                                      <p:to>
                                        <p:strVal val="hidden"/>
                                      </p:to>
                                    </p:set>
                                  </p:childTnLst>
                                </p:cTn>
                              </p:par>
                              <p:par>
                                <p:cTn id="30" presetID="1" presetClass="entr" presetSubtype="0" fill="hold" nodeType="withEffect">
                                  <p:stCondLst>
                                    <p:cond delay="0"/>
                                  </p:stCondLst>
                                  <p:childTnLst>
                                    <p:set>
                                      <p:cBhvr>
                                        <p:cTn id="31"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69292" y="404664"/>
            <a:ext cx="6391275" cy="1323975"/>
          </a:xfrm>
          <a:prstGeom prst="rect">
            <a:avLst/>
          </a:prstGeom>
          <a:solidFill>
            <a:schemeClr val="accent5">
              <a:lumMod val="20000"/>
              <a:lumOff val="80000"/>
            </a:schemeClr>
          </a:solidFill>
        </p:spPr>
        <p:txBody>
          <a:bodyPr>
            <a:spAutoFit/>
          </a:bodyPr>
          <a:lstStyle/>
          <a:p>
            <a:pPr fontAlgn="auto">
              <a:spcBef>
                <a:spcPts val="0"/>
              </a:spcBef>
              <a:spcAft>
                <a:spcPts val="0"/>
              </a:spcAft>
              <a:defRPr/>
            </a:pPr>
            <a:r>
              <a:rPr lang="en-US" sz="2000" dirty="0">
                <a:latin typeface="Arial" panose="020B0604020202020204" pitchFamily="34" charset="0"/>
                <a:cs typeface="Arial" panose="020B0604020202020204" pitchFamily="34" charset="0"/>
              </a:rPr>
              <a:t>Do </a:t>
            </a:r>
            <a:r>
              <a:rPr lang="en-US" sz="2000" dirty="0">
                <a:solidFill>
                  <a:schemeClr val="bg1">
                    <a:lumMod val="50000"/>
                  </a:schemeClr>
                </a:solidFill>
                <a:latin typeface="Arial" panose="020B0604020202020204" pitchFamily="34" charset="0"/>
                <a:cs typeface="Arial" panose="020B0604020202020204" pitchFamily="34" charset="0"/>
              </a:rPr>
              <a:t>I only </a:t>
            </a:r>
            <a:r>
              <a:rPr lang="en-US" sz="2000" dirty="0">
                <a:latin typeface="Arial" panose="020B0604020202020204" pitchFamily="34" charset="0"/>
                <a:cs typeface="Arial" panose="020B0604020202020204" pitchFamily="34" charset="0"/>
              </a:rPr>
              <a:t>think</a:t>
            </a:r>
            <a:br>
              <a:rPr lang="en-US" sz="2000" dirty="0">
                <a:latin typeface="Arial" panose="020B0604020202020204" pitchFamily="34" charset="0"/>
                <a:cs typeface="Arial" panose="020B0604020202020204" pitchFamily="34" charset="0"/>
              </a:rPr>
            </a:br>
            <a:r>
              <a:rPr lang="en-US" sz="2000" dirty="0">
                <a:solidFill>
                  <a:schemeClr val="tx1">
                    <a:lumMod val="95000"/>
                    <a:lumOff val="5000"/>
                  </a:schemeClr>
                </a:solidFill>
                <a:latin typeface="Arial" panose="020B0604020202020204" pitchFamily="34" charset="0"/>
                <a:cs typeface="Arial" panose="020B0604020202020204" pitchFamily="34" charset="0"/>
              </a:rPr>
              <a:t>I l</a:t>
            </a:r>
            <a:r>
              <a:rPr lang="en-US" sz="2000" dirty="0">
                <a:solidFill>
                  <a:srgbClr val="0070C0"/>
                </a:solidFill>
                <a:latin typeface="Arial" panose="020B0604020202020204" pitchFamily="34" charset="0"/>
                <a:cs typeface="Arial" panose="020B0604020202020204" pitchFamily="34" charset="0"/>
              </a:rPr>
              <a:t>ost</a:t>
            </a:r>
            <a:r>
              <a:rPr lang="en-US" sz="2000" dirty="0">
                <a:solidFill>
                  <a:schemeClr val="tx1">
                    <a:lumMod val="95000"/>
                    <a:lumOff val="5000"/>
                  </a:schemeClr>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 </a:t>
            </a:r>
            <a:r>
              <a:rPr lang="en-US" sz="2000" u="sng" dirty="0">
                <a:latin typeface="Arial" panose="020B0604020202020204" pitchFamily="34" charset="0"/>
                <a:cs typeface="Arial" panose="020B0604020202020204" pitchFamily="34" charset="0"/>
              </a:rPr>
              <a:t>river, culture, speech, sense of first space</a:t>
            </a:r>
            <a:br>
              <a:rPr lang="en-US" sz="2000" u="sng" dirty="0">
                <a:latin typeface="Arial" panose="020B0604020202020204" pitchFamily="34" charset="0"/>
                <a:cs typeface="Arial" panose="020B0604020202020204" pitchFamily="34" charset="0"/>
              </a:rPr>
            </a:br>
            <a:r>
              <a:rPr lang="en-US" sz="2000" u="sng" dirty="0">
                <a:latin typeface="Arial" panose="020B0604020202020204" pitchFamily="34" charset="0"/>
                <a:cs typeface="Arial" panose="020B0604020202020204" pitchFamily="34" charset="0"/>
              </a:rPr>
              <a:t>and the right place</a:t>
            </a:r>
            <a:r>
              <a:rPr lang="en-US" sz="2000" dirty="0">
                <a:latin typeface="Arial" panose="020B0604020202020204" pitchFamily="34" charset="0"/>
                <a:cs typeface="Arial" panose="020B0604020202020204" pitchFamily="34" charset="0"/>
              </a:rPr>
              <a:t>? </a:t>
            </a:r>
            <a:r>
              <a:rPr lang="en-US" sz="2000" dirty="0">
                <a:solidFill>
                  <a:srgbClr val="0070C0"/>
                </a:solidFill>
                <a:latin typeface="Arial" panose="020B0604020202020204" pitchFamily="34" charset="0"/>
                <a:cs typeface="Arial" panose="020B0604020202020204" pitchFamily="34" charset="0"/>
              </a:rPr>
              <a:t>Now</a:t>
            </a:r>
            <a:r>
              <a:rPr lang="en-US" sz="2000" dirty="0">
                <a:latin typeface="Arial" panose="020B0604020202020204" pitchFamily="34" charset="0"/>
                <a:cs typeface="Arial" panose="020B0604020202020204" pitchFamily="34" charset="0"/>
              </a:rPr>
              <a:t>, </a:t>
            </a:r>
            <a:r>
              <a:rPr lang="en-US" sz="2000" i="1" dirty="0">
                <a:latin typeface="Arial" panose="020B0604020202020204" pitchFamily="34" charset="0"/>
                <a:cs typeface="Arial" panose="020B0604020202020204" pitchFamily="34" charset="0"/>
              </a:rPr>
              <a:t>Where do you come from?</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strangers ask. </a:t>
            </a:r>
            <a:r>
              <a:rPr lang="en-US" sz="2000" i="1" dirty="0">
                <a:latin typeface="Arial" panose="020B0604020202020204" pitchFamily="34" charset="0"/>
                <a:cs typeface="Arial" panose="020B0604020202020204" pitchFamily="34" charset="0"/>
              </a:rPr>
              <a:t>Originally?</a:t>
            </a:r>
            <a:r>
              <a:rPr lang="en-US" sz="2000" dirty="0">
                <a:latin typeface="Arial" panose="020B0604020202020204" pitchFamily="34" charset="0"/>
                <a:cs typeface="Arial" panose="020B0604020202020204" pitchFamily="34" charset="0"/>
              </a:rPr>
              <a:t> </a:t>
            </a:r>
            <a:r>
              <a:rPr lang="en-US" sz="2000" u="sng" dirty="0">
                <a:latin typeface="Arial" panose="020B0604020202020204" pitchFamily="34" charset="0"/>
                <a:cs typeface="Arial" panose="020B0604020202020204" pitchFamily="34" charset="0"/>
              </a:rPr>
              <a:t>And I hesitate</a:t>
            </a:r>
            <a:r>
              <a:rPr lang="en-US" sz="2000" dirty="0">
                <a:latin typeface="Arial" panose="020B0604020202020204" pitchFamily="34" charset="0"/>
                <a:cs typeface="Arial" panose="020B0604020202020204" pitchFamily="34" charset="0"/>
              </a:rPr>
              <a:t>.</a:t>
            </a:r>
            <a:endParaRPr lang="en-GB" sz="2000" dirty="0">
              <a:latin typeface="Arial" panose="020B0604020202020204" pitchFamily="34" charset="0"/>
              <a:cs typeface="Arial" panose="020B0604020202020204" pitchFamily="34" charset="0"/>
            </a:endParaRPr>
          </a:p>
        </p:txBody>
      </p:sp>
      <p:sp>
        <p:nvSpPr>
          <p:cNvPr id="3" name="Rectangle 2"/>
          <p:cNvSpPr>
            <a:spLocks noChangeArrowheads="1"/>
          </p:cNvSpPr>
          <p:nvPr/>
        </p:nvSpPr>
        <p:spPr bwMode="auto">
          <a:xfrm>
            <a:off x="539750" y="2636838"/>
            <a:ext cx="8353425" cy="4054475"/>
          </a:xfrm>
          <a:prstGeom prst="rect">
            <a:avLst/>
          </a:prstGeom>
          <a:noFill/>
          <a:ln w="9525">
            <a:noFill/>
            <a:miter lim="800000"/>
            <a:headEnd/>
            <a:tailEnd/>
          </a:ln>
        </p:spPr>
        <p:txBody>
          <a:bodyPr>
            <a:spAutoFit/>
          </a:bodyPr>
          <a:lstStyle/>
          <a:p>
            <a:pPr algn="just"/>
            <a:r>
              <a:rPr lang="en-GB" sz="2000" dirty="0">
                <a:cs typeface="Arial" charset="0"/>
              </a:rPr>
              <a:t>The questions she asks herself, she has been attempting to answer throughout the entire poem and yet, she is nowhere nearer to a resolution. </a:t>
            </a:r>
          </a:p>
          <a:p>
            <a:pPr algn="just"/>
            <a:endParaRPr lang="en-GB" sz="2000" dirty="0">
              <a:cs typeface="Arial" charset="0"/>
            </a:endParaRPr>
          </a:p>
          <a:p>
            <a:pPr algn="just"/>
            <a:r>
              <a:rPr lang="en-GB" sz="2000" dirty="0">
                <a:cs typeface="Arial" charset="0"/>
              </a:rPr>
              <a:t>Through these, she challenges both us and herself to consider our own notions of self and identity. The deliberate inversion of ‘I only’ again emphasises her feelings of isolation and separateness from the other members of her family, and herself,  during this period.</a:t>
            </a:r>
          </a:p>
          <a:p>
            <a:pPr algn="just"/>
            <a:endParaRPr lang="en-GB" sz="2000" dirty="0">
              <a:cs typeface="Arial" charset="0"/>
            </a:endParaRPr>
          </a:p>
          <a:p>
            <a:pPr algn="just"/>
            <a:r>
              <a:rPr lang="en-GB" sz="2000" dirty="0">
                <a:cs typeface="Arial" charset="0"/>
              </a:rPr>
              <a:t>Asks herself if she only lost things in terms of the  geographical, linguistic and sociological –  as in losing them, she lost part of herself and a sense of who she is.</a:t>
            </a:r>
          </a:p>
          <a:p>
            <a:pPr algn="just"/>
            <a:endParaRPr lang="en-GB" sz="2000" dirty="0">
              <a:cs typeface="Arial" charset="0"/>
            </a:endParaRPr>
          </a:p>
        </p:txBody>
      </p:sp>
      <p:sp>
        <p:nvSpPr>
          <p:cNvPr id="5" name="Rectangle 4"/>
          <p:cNvSpPr>
            <a:spLocks noChangeArrowheads="1"/>
          </p:cNvSpPr>
          <p:nvPr/>
        </p:nvSpPr>
        <p:spPr bwMode="auto">
          <a:xfrm>
            <a:off x="773826" y="2189521"/>
            <a:ext cx="7489825" cy="1920875"/>
          </a:xfrm>
          <a:prstGeom prst="rect">
            <a:avLst/>
          </a:prstGeom>
          <a:noFill/>
          <a:ln w="9525">
            <a:noFill/>
            <a:miter lim="800000"/>
            <a:headEnd/>
            <a:tailEnd/>
          </a:ln>
        </p:spPr>
        <p:txBody>
          <a:bodyPr>
            <a:spAutoFit/>
          </a:bodyPr>
          <a:lstStyle/>
          <a:p>
            <a:pPr algn="just"/>
            <a:r>
              <a:rPr lang="en-GB" sz="2000" dirty="0">
                <a:cs typeface="Arial" charset="0"/>
              </a:rPr>
              <a:t>By the end of the poem it is clear that the poet is no closer to defining her identity. When asked the question ‘Where do you come from?’ she still has to qualify and clarify this simple query with the response ‘Originally? ‘This momentary hesitation reveals that even though she is older, she continues to have mixed feeling about her true origins.</a:t>
            </a:r>
          </a:p>
        </p:txBody>
      </p:sp>
      <p:sp>
        <p:nvSpPr>
          <p:cNvPr id="27653" name="Text Box 5"/>
          <p:cNvSpPr txBox="1">
            <a:spLocks noChangeArrowheads="1"/>
          </p:cNvSpPr>
          <p:nvPr/>
        </p:nvSpPr>
        <p:spPr bwMode="auto">
          <a:xfrm>
            <a:off x="1042988" y="2705971"/>
            <a:ext cx="7559675" cy="701675"/>
          </a:xfrm>
          <a:prstGeom prst="rect">
            <a:avLst/>
          </a:prstGeom>
          <a:noFill/>
          <a:ln w="9525">
            <a:noFill/>
            <a:miter lim="800000"/>
            <a:headEnd/>
            <a:tailEnd/>
          </a:ln>
          <a:effectLst/>
        </p:spPr>
        <p:txBody>
          <a:bodyPr>
            <a:spAutoFit/>
          </a:bodyPr>
          <a:lstStyle/>
          <a:p>
            <a:pPr>
              <a:spcBef>
                <a:spcPct val="50000"/>
              </a:spcBef>
            </a:pPr>
            <a:r>
              <a:rPr lang="en-GB" sz="2000" dirty="0"/>
              <a:t>List of the many qualities/aspects of her being/identity/culture she feels, now, as an adult, have been lost/</a:t>
            </a:r>
            <a:r>
              <a:rPr lang="en-GB" sz="2000" dirty="0" err="1"/>
              <a:t>sacrificied</a:t>
            </a:r>
            <a:r>
              <a:rPr lang="en-GB" sz="2000" dirty="0"/>
              <a:t>.</a:t>
            </a:r>
          </a:p>
        </p:txBody>
      </p:sp>
      <p:sp>
        <p:nvSpPr>
          <p:cNvPr id="27654" name="Text Box 6"/>
          <p:cNvSpPr txBox="1">
            <a:spLocks noChangeArrowheads="1"/>
          </p:cNvSpPr>
          <p:nvPr/>
        </p:nvSpPr>
        <p:spPr bwMode="auto">
          <a:xfrm>
            <a:off x="415051" y="2143484"/>
            <a:ext cx="7848600" cy="1006475"/>
          </a:xfrm>
          <a:prstGeom prst="rect">
            <a:avLst/>
          </a:prstGeom>
          <a:noFill/>
          <a:ln w="9525">
            <a:noFill/>
            <a:miter lim="800000"/>
            <a:headEnd/>
            <a:tailEnd/>
          </a:ln>
          <a:effectLst/>
        </p:spPr>
        <p:txBody>
          <a:bodyPr>
            <a:spAutoFit/>
          </a:bodyPr>
          <a:lstStyle/>
          <a:p>
            <a:pPr>
              <a:spcBef>
                <a:spcPct val="50000"/>
              </a:spcBef>
            </a:pPr>
            <a:r>
              <a:rPr lang="en-GB" sz="2000" dirty="0"/>
              <a:t>Use of ‘now’ = firm/assertive to convey her sadness/regret at the distance from the person she once was and how much she has changed.</a:t>
            </a:r>
          </a:p>
        </p:txBody>
      </p:sp>
      <p:sp>
        <p:nvSpPr>
          <p:cNvPr id="4" name="AutoShape 2" descr="Image result for scottish river"/>
          <p:cNvSpPr>
            <a:spLocks noChangeAspect="1" noChangeArrowheads="1"/>
          </p:cNvSpPr>
          <p:nvPr/>
        </p:nvSpPr>
        <p:spPr bwMode="auto">
          <a:xfrm>
            <a:off x="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229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4291209"/>
            <a:ext cx="3375729" cy="25285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descr="SPL%20Poster%20Originally%20Carol%20Ann%20Duffy"/>
          <p:cNvPicPr>
            <a:picLocks noChangeAspect="1" noChangeArrowheads="1"/>
          </p:cNvPicPr>
          <p:nvPr/>
        </p:nvPicPr>
        <p:blipFill>
          <a:blip r:embed="rId3"/>
          <a:srcRect/>
          <a:stretch>
            <a:fillRect/>
          </a:stretch>
        </p:blipFill>
        <p:spPr bwMode="auto">
          <a:xfrm>
            <a:off x="5697538" y="3843338"/>
            <a:ext cx="3446462" cy="30146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2765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229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27653"/>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2765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27654"/>
                                        </p:tgtEl>
                                        <p:attrNameLst>
                                          <p:attrName>style.visibility</p:attrName>
                                        </p:attrNameLst>
                                      </p:cBhvr>
                                      <p:to>
                                        <p:strVal val="hidden"/>
                                      </p:to>
                                    </p:set>
                                  </p:childTnLst>
                                </p:cTn>
                              </p:par>
                              <p:par>
                                <p:cTn id="33" presetID="1" presetClass="entr" presetSubtype="0"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7653" grpId="0"/>
      <p:bldP spid="27653" grpId="1"/>
      <p:bldP spid="27654" grpId="0"/>
      <p:bldP spid="27654"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468313" y="333375"/>
            <a:ext cx="8135937" cy="5518150"/>
          </a:xfrm>
          <a:prstGeom prst="rect">
            <a:avLst/>
          </a:prstGeom>
          <a:noFill/>
          <a:ln w="9525">
            <a:noFill/>
            <a:miter lim="800000"/>
            <a:headEnd/>
            <a:tailEnd/>
          </a:ln>
        </p:spPr>
        <p:txBody>
          <a:bodyPr>
            <a:spAutoFit/>
          </a:bodyPr>
          <a:lstStyle/>
          <a:p>
            <a:r>
              <a:rPr lang="en-GB" b="1" u="sng" dirty="0">
                <a:latin typeface="Arial" panose="020B0604020202020204" pitchFamily="34" charset="0"/>
                <a:cs typeface="Arial" panose="020B0604020202020204" pitchFamily="34" charset="0"/>
              </a:rPr>
              <a:t>Themes</a:t>
            </a:r>
          </a:p>
          <a:p>
            <a:endParaRPr lang="en-GB" b="1" dirty="0">
              <a:latin typeface="Calibri" pitchFamily="34" charset="0"/>
            </a:endParaRPr>
          </a:p>
          <a:p>
            <a:pPr algn="just"/>
            <a:r>
              <a:rPr lang="en-GB" sz="2000" dirty="0"/>
              <a:t>In this poem, Duffy reveals the importance of early childhood memories and experiences in shaping identity and also considers the impact of significant domestic changes during the formative years. </a:t>
            </a:r>
          </a:p>
          <a:p>
            <a:pPr algn="just"/>
            <a:endParaRPr lang="en-GB" sz="2000" dirty="0"/>
          </a:p>
          <a:p>
            <a:pPr algn="just"/>
            <a:r>
              <a:rPr lang="en-GB" sz="2000" dirty="0"/>
              <a:t>It is clear that even though Duffy was only six when she moved to England, her sense of </a:t>
            </a:r>
            <a:r>
              <a:rPr lang="en-GB" sz="2000" dirty="0" err="1"/>
              <a:t>Scottishness</a:t>
            </a:r>
            <a:r>
              <a:rPr lang="en-GB" sz="2000" dirty="0"/>
              <a:t> has stayed with her. </a:t>
            </a:r>
          </a:p>
          <a:p>
            <a:pPr algn="just"/>
            <a:endParaRPr lang="en-GB" sz="2000" dirty="0"/>
          </a:p>
          <a:p>
            <a:pPr algn="just"/>
            <a:r>
              <a:rPr lang="en-GB" sz="2000" dirty="0"/>
              <a:t>However, this affinity has resulted in a sense of confusion about her own identity and where she belongs and the poem is her own attempt to define more precisely where her true origins lie. </a:t>
            </a:r>
          </a:p>
          <a:p>
            <a:pPr algn="just"/>
            <a:endParaRPr lang="en-GB" sz="2000" dirty="0"/>
          </a:p>
          <a:p>
            <a:pPr algn="just"/>
            <a:r>
              <a:rPr lang="en-GB" sz="2000" dirty="0"/>
              <a:t>Although asserting that all childhoods involve change and transition, she feels a distinct pull towards this country that she left so young and there is a definite feeling of loss running through the poem. In recalling how easily her brothers were able to adapt she emphasises her own sense of separateness.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67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135937" cy="4094163"/>
          </a:xfrm>
          <a:prstGeom prst="rect">
            <a:avLst/>
          </a:prstGeom>
        </p:spPr>
        <p:txBody>
          <a:bodyPr>
            <a:spAutoFit/>
          </a:bodyPr>
          <a:lstStyle/>
          <a:p>
            <a:pPr algn="just" fontAlgn="auto">
              <a:spcBef>
                <a:spcPts val="0"/>
              </a:spcBef>
              <a:spcAft>
                <a:spcPts val="0"/>
              </a:spcAft>
              <a:defRPr/>
            </a:pPr>
            <a:r>
              <a:rPr lang="en-GB" sz="2000" u="sng" dirty="0">
                <a:latin typeface="Arial" panose="020B0604020202020204" pitchFamily="34" charset="0"/>
                <a:cs typeface="Arial" panose="020B0604020202020204" pitchFamily="34" charset="0"/>
              </a:rPr>
              <a:t>Themes </a:t>
            </a:r>
          </a:p>
          <a:p>
            <a:pPr algn="just" fontAlgn="auto">
              <a:spcBef>
                <a:spcPts val="0"/>
              </a:spcBef>
              <a:spcAft>
                <a:spcPts val="0"/>
              </a:spcAft>
              <a:defRPr/>
            </a:pPr>
            <a:endParaRPr lang="en-GB" sz="2000" dirty="0">
              <a:latin typeface="Arial" panose="020B0604020202020204" pitchFamily="34" charset="0"/>
              <a:cs typeface="Arial" panose="020B0604020202020204" pitchFamily="34" charset="0"/>
            </a:endParaRPr>
          </a:p>
          <a:p>
            <a:pPr marL="342900" indent="-342900" algn="just" fontAlgn="auto">
              <a:spcBef>
                <a:spcPts val="0"/>
              </a:spcBef>
              <a:spcAft>
                <a:spcPts val="0"/>
              </a:spcAft>
              <a:buFont typeface="Arial" panose="020B0604020202020204" pitchFamily="34" charset="0"/>
              <a:buChar char="•"/>
              <a:defRPr/>
            </a:pPr>
            <a:r>
              <a:rPr lang="en-GB" sz="2000" dirty="0">
                <a:latin typeface="Arial" panose="020B0604020202020204" pitchFamily="34" charset="0"/>
                <a:cs typeface="Arial" panose="020B0604020202020204" pitchFamily="34" charset="0"/>
              </a:rPr>
              <a:t>Memories/recollections of childhood</a:t>
            </a:r>
          </a:p>
          <a:p>
            <a:pPr algn="just" fontAlgn="auto">
              <a:spcBef>
                <a:spcPts val="0"/>
              </a:spcBef>
              <a:spcAft>
                <a:spcPts val="0"/>
              </a:spcAft>
              <a:defRPr/>
            </a:pPr>
            <a:endParaRPr lang="en-GB" sz="2000" dirty="0">
              <a:latin typeface="Arial" panose="020B0604020202020204" pitchFamily="34" charset="0"/>
              <a:cs typeface="Arial" panose="020B0604020202020204" pitchFamily="34" charset="0"/>
            </a:endParaRPr>
          </a:p>
          <a:p>
            <a:pPr marL="342900" indent="-342900" algn="just" fontAlgn="auto">
              <a:spcBef>
                <a:spcPts val="0"/>
              </a:spcBef>
              <a:spcAft>
                <a:spcPts val="0"/>
              </a:spcAft>
              <a:buFont typeface="Arial" panose="020B0604020202020204" pitchFamily="34" charset="0"/>
              <a:buChar char="•"/>
              <a:defRPr/>
            </a:pPr>
            <a:r>
              <a:rPr lang="en-GB" sz="2000" dirty="0">
                <a:latin typeface="Arial" panose="020B0604020202020204" pitchFamily="34" charset="0"/>
                <a:cs typeface="Arial" panose="020B0604020202020204" pitchFamily="34" charset="0"/>
              </a:rPr>
              <a:t>Beginnings</a:t>
            </a:r>
          </a:p>
          <a:p>
            <a:pPr marL="342900" indent="-342900" algn="just" fontAlgn="auto">
              <a:spcBef>
                <a:spcPts val="0"/>
              </a:spcBef>
              <a:spcAft>
                <a:spcPts val="0"/>
              </a:spcAft>
              <a:buFont typeface="Arial" panose="020B0604020202020204" pitchFamily="34" charset="0"/>
              <a:buChar char="•"/>
              <a:defRPr/>
            </a:pPr>
            <a:endParaRPr lang="en-GB" sz="2000" dirty="0">
              <a:latin typeface="Arial" panose="020B0604020202020204" pitchFamily="34" charset="0"/>
              <a:cs typeface="Arial" panose="020B0604020202020204" pitchFamily="34" charset="0"/>
            </a:endParaRPr>
          </a:p>
          <a:p>
            <a:pPr marL="342900" indent="-342900" algn="just" fontAlgn="auto">
              <a:spcBef>
                <a:spcPts val="0"/>
              </a:spcBef>
              <a:spcAft>
                <a:spcPts val="0"/>
              </a:spcAft>
              <a:buFont typeface="Arial" panose="020B0604020202020204" pitchFamily="34" charset="0"/>
              <a:buChar char="•"/>
              <a:defRPr/>
            </a:pPr>
            <a:r>
              <a:rPr lang="en-GB" sz="2000" dirty="0">
                <a:latin typeface="Arial" panose="020B0604020202020204" pitchFamily="34" charset="0"/>
                <a:cs typeface="Arial" panose="020B0604020202020204" pitchFamily="34" charset="0"/>
              </a:rPr>
              <a:t>Loss and fear</a:t>
            </a:r>
          </a:p>
          <a:p>
            <a:pPr marL="342900" indent="-342900" algn="just" fontAlgn="auto">
              <a:spcBef>
                <a:spcPts val="0"/>
              </a:spcBef>
              <a:spcAft>
                <a:spcPts val="0"/>
              </a:spcAft>
              <a:buFont typeface="Arial" panose="020B0604020202020204" pitchFamily="34" charset="0"/>
              <a:buChar char="•"/>
              <a:defRPr/>
            </a:pPr>
            <a:endParaRPr lang="en-GB" sz="2000" dirty="0">
              <a:latin typeface="Arial" panose="020B0604020202020204" pitchFamily="34" charset="0"/>
              <a:cs typeface="Arial" panose="020B0604020202020204" pitchFamily="34" charset="0"/>
            </a:endParaRPr>
          </a:p>
          <a:p>
            <a:pPr marL="342900" indent="-342900" algn="just" fontAlgn="auto">
              <a:spcBef>
                <a:spcPts val="0"/>
              </a:spcBef>
              <a:spcAft>
                <a:spcPts val="0"/>
              </a:spcAft>
              <a:buFont typeface="Arial" panose="020B0604020202020204" pitchFamily="34" charset="0"/>
              <a:buChar char="•"/>
              <a:defRPr/>
            </a:pPr>
            <a:r>
              <a:rPr lang="en-GB" sz="2000" dirty="0">
                <a:latin typeface="Arial" panose="020B0604020202020204" pitchFamily="34" charset="0"/>
                <a:cs typeface="Arial" panose="020B0604020202020204" pitchFamily="34" charset="0"/>
              </a:rPr>
              <a:t>Change</a:t>
            </a:r>
          </a:p>
          <a:p>
            <a:pPr marL="342900" indent="-342900" algn="just" fontAlgn="auto">
              <a:spcBef>
                <a:spcPts val="0"/>
              </a:spcBef>
              <a:spcAft>
                <a:spcPts val="0"/>
              </a:spcAft>
              <a:buFont typeface="Arial" panose="020B0604020202020204" pitchFamily="34" charset="0"/>
              <a:buChar char="•"/>
              <a:defRPr/>
            </a:pPr>
            <a:endParaRPr lang="en-GB" sz="2000" dirty="0">
              <a:latin typeface="Arial" panose="020B0604020202020204" pitchFamily="34" charset="0"/>
              <a:cs typeface="Arial" panose="020B0604020202020204" pitchFamily="34" charset="0"/>
            </a:endParaRPr>
          </a:p>
          <a:p>
            <a:pPr marL="342900" indent="-342900" algn="just" fontAlgn="auto">
              <a:spcBef>
                <a:spcPts val="0"/>
              </a:spcBef>
              <a:spcAft>
                <a:spcPts val="0"/>
              </a:spcAft>
              <a:buFont typeface="Arial" panose="020B0604020202020204" pitchFamily="34" charset="0"/>
              <a:buChar char="•"/>
              <a:defRPr/>
            </a:pPr>
            <a:r>
              <a:rPr lang="en-GB" sz="2000" dirty="0">
                <a:latin typeface="Arial" panose="020B0604020202020204" pitchFamily="34" charset="0"/>
                <a:cs typeface="Arial" panose="020B0604020202020204" pitchFamily="34" charset="0"/>
              </a:rPr>
              <a:t>The notion of identity</a:t>
            </a:r>
          </a:p>
          <a:p>
            <a:pPr marL="342900" indent="-342900" algn="just" fontAlgn="auto">
              <a:spcBef>
                <a:spcPts val="0"/>
              </a:spcBef>
              <a:spcAft>
                <a:spcPts val="0"/>
              </a:spcAft>
              <a:buFont typeface="Arial" panose="020B0604020202020204" pitchFamily="34" charset="0"/>
              <a:buChar char="•"/>
              <a:defRPr/>
            </a:pPr>
            <a:endParaRPr lang="en-GB" sz="2000" dirty="0">
              <a:latin typeface="Arial" panose="020B0604020202020204" pitchFamily="34" charset="0"/>
              <a:cs typeface="Arial" panose="020B0604020202020204" pitchFamily="34" charset="0"/>
            </a:endParaRPr>
          </a:p>
          <a:p>
            <a:pPr marL="342900" indent="-342900" algn="just" fontAlgn="auto">
              <a:spcBef>
                <a:spcPts val="0"/>
              </a:spcBef>
              <a:spcAft>
                <a:spcPts val="0"/>
              </a:spcAft>
              <a:buFont typeface="Arial" panose="020B0604020202020204" pitchFamily="34" charset="0"/>
              <a:buChar char="•"/>
              <a:defRPr/>
            </a:pPr>
            <a:r>
              <a:rPr lang="en-GB" sz="2000" dirty="0">
                <a:latin typeface="Arial" panose="020B0604020202020204" pitchFamily="34" charset="0"/>
                <a:cs typeface="Arial" panose="020B0604020202020204" pitchFamily="34" charset="0"/>
              </a:rPr>
              <a:t>The connection between the past + present</a:t>
            </a:r>
          </a:p>
        </p:txBody>
      </p:sp>
      <p:pic>
        <p:nvPicPr>
          <p:cNvPr id="13314" name="Picture 2" descr="Image result for childhoo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4510" y="4282802"/>
            <a:ext cx="4289489" cy="25751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468313" y="404813"/>
            <a:ext cx="7993062" cy="1311275"/>
          </a:xfrm>
          <a:prstGeom prst="rect">
            <a:avLst/>
          </a:prstGeom>
          <a:noFill/>
          <a:ln w="9525">
            <a:noFill/>
            <a:miter lim="800000"/>
            <a:headEnd/>
            <a:tailEnd/>
          </a:ln>
        </p:spPr>
        <p:txBody>
          <a:bodyPr>
            <a:spAutoFit/>
          </a:bodyPr>
          <a:lstStyle/>
          <a:p>
            <a:r>
              <a:rPr lang="en-GB" sz="2000" u="sng"/>
              <a:t>Practice Final TA Question</a:t>
            </a:r>
          </a:p>
          <a:p>
            <a:endParaRPr lang="en-GB" sz="2000" u="sng"/>
          </a:p>
          <a:p>
            <a:r>
              <a:rPr lang="en-GB" sz="2000"/>
              <a:t>With close reference to other poems by this author, show how the ideas and/or language of Duffy’s poems are easily identifiable.  (10)</a:t>
            </a:r>
          </a:p>
        </p:txBody>
      </p:sp>
      <p:pic>
        <p:nvPicPr>
          <p:cNvPr id="30724" name="Picture 4" descr="SPL%20Poster%20Originally%20Carol%20Ann%20Duffy"/>
          <p:cNvPicPr>
            <a:picLocks noChangeAspect="1" noChangeArrowheads="1"/>
          </p:cNvPicPr>
          <p:nvPr/>
        </p:nvPicPr>
        <p:blipFill>
          <a:blip r:embed="rId2"/>
          <a:srcRect/>
          <a:stretch>
            <a:fillRect/>
          </a:stretch>
        </p:blipFill>
        <p:spPr bwMode="auto">
          <a:xfrm>
            <a:off x="5697538" y="2781300"/>
            <a:ext cx="3446462" cy="40767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3"/>
          <p:cNvSpPr txBox="1">
            <a:spLocks noChangeArrowheads="1"/>
          </p:cNvSpPr>
          <p:nvPr/>
        </p:nvSpPr>
        <p:spPr bwMode="auto">
          <a:xfrm>
            <a:off x="611188" y="260648"/>
            <a:ext cx="7848600" cy="5294313"/>
          </a:xfrm>
          <a:prstGeom prst="rect">
            <a:avLst/>
          </a:prstGeom>
          <a:noFill/>
          <a:ln w="9525">
            <a:noFill/>
            <a:miter lim="800000"/>
            <a:headEnd/>
            <a:tailEnd/>
          </a:ln>
        </p:spPr>
        <p:txBody>
          <a:bodyPr>
            <a:spAutoFit/>
          </a:bodyPr>
          <a:lstStyle/>
          <a:p>
            <a:pPr algn="just"/>
            <a:r>
              <a:rPr lang="en-GB" sz="2000" dirty="0">
                <a:cs typeface="Arial" charset="0"/>
              </a:rPr>
              <a:t>Memories play a significant role in the poetry of Carol Ann Duffy, particularly her recollections of childhood places and events. </a:t>
            </a:r>
          </a:p>
          <a:p>
            <a:pPr algn="just"/>
            <a:endParaRPr lang="en-GB" sz="2000" dirty="0">
              <a:cs typeface="Arial" charset="0"/>
            </a:endParaRPr>
          </a:p>
          <a:p>
            <a:pPr algn="just"/>
            <a:r>
              <a:rPr lang="en-GB" sz="2000" dirty="0">
                <a:cs typeface="Arial" charset="0"/>
              </a:rPr>
              <a:t>The poem “’Originally,’ published in </a:t>
            </a:r>
            <a:r>
              <a:rPr lang="en-GB" sz="2000" i="1" dirty="0">
                <a:cs typeface="Arial" charset="0"/>
              </a:rPr>
              <a:t>The Other Country</a:t>
            </a:r>
            <a:r>
              <a:rPr lang="en-GB" sz="2000" dirty="0">
                <a:cs typeface="Arial" charset="0"/>
              </a:rPr>
              <a:t> (1990), draws specifically from memories of Duffy's family's move from the </a:t>
            </a:r>
            <a:r>
              <a:rPr lang="en-GB" sz="2000" dirty="0" err="1">
                <a:cs typeface="Arial" charset="0"/>
              </a:rPr>
              <a:t>Gorbals</a:t>
            </a:r>
            <a:r>
              <a:rPr lang="en-GB" sz="2000" dirty="0">
                <a:cs typeface="Arial" charset="0"/>
              </a:rPr>
              <a:t> in Glasgow</a:t>
            </a:r>
            <a:r>
              <a:rPr lang="en-GB" sz="2000" dirty="0">
                <a:latin typeface="Calibri" pitchFamily="34" charset="0"/>
              </a:rPr>
              <a:t> </a:t>
            </a:r>
            <a:r>
              <a:rPr lang="en-GB" sz="2000" dirty="0">
                <a:cs typeface="Arial" charset="0"/>
              </a:rPr>
              <a:t>Scotland to England when she and her siblings were very young.</a:t>
            </a:r>
          </a:p>
          <a:p>
            <a:pPr algn="just"/>
            <a:endParaRPr lang="en-GB" sz="2000" dirty="0">
              <a:cs typeface="Arial" charset="0"/>
            </a:endParaRPr>
          </a:p>
          <a:p>
            <a:pPr algn="just"/>
            <a:r>
              <a:rPr lang="en-GB" sz="2000" dirty="0">
                <a:cs typeface="Arial" charset="0"/>
              </a:rPr>
              <a:t>As the eldest child, Duffy was just old enough to feel a deep sense of personal loss and fear as she travelled farther and farther away from the only place she had known as ‘home’ and the family neared its alien destination. </a:t>
            </a:r>
          </a:p>
          <a:p>
            <a:pPr algn="just"/>
            <a:endParaRPr lang="en-GB" sz="2000" dirty="0">
              <a:cs typeface="Arial" charset="0"/>
            </a:endParaRPr>
          </a:p>
          <a:p>
            <a:pPr algn="just"/>
            <a:r>
              <a:rPr lang="en-GB" sz="2000" dirty="0">
                <a:cs typeface="Arial" charset="0"/>
              </a:rPr>
              <a:t>This sentiment is captured in ‘Originally,’ in which it is described in the rich detail and defining language of both the child who has had the experience and the adult who recalls it.</a:t>
            </a:r>
          </a:p>
          <a:p>
            <a:endParaRPr lang="en-GB" dirty="0">
              <a:latin typeface="Calibri" pitchFamily="34" charset="0"/>
            </a:endParaRPr>
          </a:p>
        </p:txBody>
      </p:sp>
      <p:pic>
        <p:nvPicPr>
          <p:cNvPr id="1026" name="Picture 2" descr="Image result for moving house emoti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2959" y="5114925"/>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755650" y="620713"/>
            <a:ext cx="7920038" cy="4708525"/>
          </a:xfrm>
          <a:prstGeom prst="rect">
            <a:avLst/>
          </a:prstGeom>
          <a:noFill/>
          <a:ln w="9525">
            <a:noFill/>
            <a:miter lim="800000"/>
            <a:headEnd/>
            <a:tailEnd/>
          </a:ln>
        </p:spPr>
        <p:txBody>
          <a:bodyPr>
            <a:spAutoFit/>
          </a:bodyPr>
          <a:lstStyle/>
          <a:p>
            <a:r>
              <a:rPr lang="en-GB" dirty="0">
                <a:latin typeface="Calibri" pitchFamily="34" charset="0"/>
              </a:rPr>
              <a:t> </a:t>
            </a:r>
            <a:r>
              <a:rPr lang="en-GB" sz="2000" dirty="0">
                <a:cs typeface="Arial" charset="0"/>
              </a:rPr>
              <a:t>Duffy considers and explores the sense of isolation and confusion she felt as a child when her family moved.</a:t>
            </a:r>
          </a:p>
          <a:p>
            <a:pPr algn="just"/>
            <a:endParaRPr lang="en-GB" sz="2000" dirty="0">
              <a:cs typeface="Arial" charset="0"/>
            </a:endParaRPr>
          </a:p>
          <a:p>
            <a:pPr algn="just"/>
            <a:r>
              <a:rPr lang="en-GB" sz="2000" dirty="0">
                <a:cs typeface="Arial" charset="0"/>
              </a:rPr>
              <a:t>She describes both the literal details of the journey and the move as well as the deeper, metaphorical journey that she and her family experienced as a result of this decision. </a:t>
            </a:r>
          </a:p>
          <a:p>
            <a:pPr algn="just"/>
            <a:endParaRPr lang="en-GB" sz="2000" dirty="0">
              <a:cs typeface="Arial" charset="0"/>
            </a:endParaRPr>
          </a:p>
          <a:p>
            <a:pPr algn="just"/>
            <a:r>
              <a:rPr lang="en-GB" sz="2000" dirty="0">
                <a:cs typeface="Arial" charset="0"/>
              </a:rPr>
              <a:t>As the title suggests, she considers to </a:t>
            </a:r>
            <a:r>
              <a:rPr lang="en-GB" sz="2000" dirty="0" smtClean="0">
                <a:cs typeface="Arial" charset="0"/>
              </a:rPr>
              <a:t>what </a:t>
            </a:r>
            <a:r>
              <a:rPr lang="en-GB" sz="2000" dirty="0">
                <a:cs typeface="Arial" charset="0"/>
              </a:rPr>
              <a:t>extent our identity is shaped and defined not only by our environment but by changes in dialect and culture. </a:t>
            </a:r>
          </a:p>
          <a:p>
            <a:pPr algn="just"/>
            <a:endParaRPr lang="en-GB" sz="2000" dirty="0">
              <a:cs typeface="Arial" charset="0"/>
            </a:endParaRPr>
          </a:p>
          <a:p>
            <a:pPr algn="just"/>
            <a:r>
              <a:rPr lang="en-GB" sz="2000" dirty="0">
                <a:cs typeface="Arial" charset="0"/>
              </a:rPr>
              <a:t>The initial catalyst for the poem, the memories of the move and her gradual assimilation into her new home, provokes a bigger, more philosophical meditation on the subject of childhood itself. </a:t>
            </a:r>
          </a:p>
          <a:p>
            <a:pPr algn="just"/>
            <a:endParaRPr lang="en-GB" sz="2000" dirty="0">
              <a:cs typeface="Arial"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4625" y="5013176"/>
            <a:ext cx="2619375" cy="18448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703263" y="260350"/>
            <a:ext cx="7632700" cy="6247864"/>
          </a:xfrm>
          <a:prstGeom prst="rect">
            <a:avLst/>
          </a:prstGeom>
          <a:noFill/>
          <a:ln w="9525">
            <a:noFill/>
            <a:miter lim="800000"/>
            <a:headEnd/>
            <a:tailEnd/>
          </a:ln>
        </p:spPr>
        <p:txBody>
          <a:bodyPr>
            <a:spAutoFit/>
          </a:bodyPr>
          <a:lstStyle/>
          <a:p>
            <a:pPr algn="just"/>
            <a:r>
              <a:rPr lang="en-GB" sz="2000" u="sng" dirty="0">
                <a:cs typeface="Arial" charset="0"/>
              </a:rPr>
              <a:t>Form</a:t>
            </a:r>
          </a:p>
          <a:p>
            <a:pPr algn="just"/>
            <a:endParaRPr lang="en-GB" sz="2000" dirty="0">
              <a:cs typeface="Arial" charset="0"/>
            </a:endParaRPr>
          </a:p>
          <a:p>
            <a:pPr algn="just"/>
            <a:r>
              <a:rPr lang="en-GB" sz="2000" dirty="0">
                <a:cs typeface="Arial" charset="0"/>
              </a:rPr>
              <a:t>This poem is written in </a:t>
            </a:r>
            <a:r>
              <a:rPr lang="en-GB" sz="2000" dirty="0">
                <a:solidFill>
                  <a:srgbClr val="FF0000"/>
                </a:solidFill>
                <a:cs typeface="Arial" charset="0"/>
              </a:rPr>
              <a:t>blank verse </a:t>
            </a:r>
            <a:r>
              <a:rPr lang="en-GB" sz="2000" dirty="0">
                <a:cs typeface="Arial" charset="0"/>
              </a:rPr>
              <a:t>in three stanzas, each of a uniform eight lines. It is a philosophical critique of journeys and moving on, both physically and spiritually. </a:t>
            </a:r>
          </a:p>
          <a:p>
            <a:pPr algn="just"/>
            <a:endParaRPr lang="en-GB" sz="2000" dirty="0">
              <a:cs typeface="Arial" charset="0"/>
            </a:endParaRPr>
          </a:p>
          <a:p>
            <a:pPr algn="just"/>
            <a:r>
              <a:rPr lang="en-GB" sz="2000" dirty="0">
                <a:cs typeface="Arial" charset="0"/>
              </a:rPr>
              <a:t>The fact that the poem is mainly composed of a series of fragmented memories, occasionally using deliberately childish words or phrases, is reminiscent of the way most of us recall our own childhood and adds to the authenticity of the poem</a:t>
            </a:r>
            <a:r>
              <a:rPr lang="en-GB" sz="2000" dirty="0" smtClean="0">
                <a:cs typeface="Arial" charset="0"/>
              </a:rPr>
              <a:t>.</a:t>
            </a:r>
            <a:endParaRPr lang="en-GB" sz="2000" dirty="0">
              <a:cs typeface="Arial" charset="0"/>
            </a:endParaRPr>
          </a:p>
          <a:p>
            <a:pPr algn="just"/>
            <a:r>
              <a:rPr lang="en-GB" sz="2000" dirty="0">
                <a:cs typeface="Arial" charset="0"/>
              </a:rPr>
              <a:t>The </a:t>
            </a:r>
            <a:r>
              <a:rPr lang="en-GB" sz="2000" dirty="0">
                <a:solidFill>
                  <a:srgbClr val="C00000"/>
                </a:solidFill>
                <a:cs typeface="Arial" charset="0"/>
              </a:rPr>
              <a:t>register</a:t>
            </a:r>
            <a:r>
              <a:rPr lang="en-GB" sz="2000" dirty="0">
                <a:cs typeface="Arial" charset="0"/>
              </a:rPr>
              <a:t> of the poem is intimate, but aimed at an audience of intelligence and sensitivity. It is paradoxical that the poet seems to long nostalgically for the past and the stasis and security of being protected against the harshness of life, and yet realises that reluctantly one must face up to the necessity of experiencing changes in community and environment. </a:t>
            </a:r>
          </a:p>
          <a:p>
            <a:pPr algn="just"/>
            <a:endParaRPr lang="en-GB" sz="2000" dirty="0" smtClean="0">
              <a:cs typeface="Arial" charset="0"/>
            </a:endParaRPr>
          </a:p>
          <a:p>
            <a:pPr algn="just"/>
            <a:endParaRPr lang="en-GB" sz="2000" dirty="0">
              <a:cs typeface="Arial" charset="0"/>
            </a:endParaRPr>
          </a:p>
          <a:p>
            <a:pPr algn="just"/>
            <a:r>
              <a:rPr lang="en-GB" sz="2000" dirty="0">
                <a:cs typeface="Arial" charset="0"/>
              </a:rPr>
              <a:t>This leads to a deep-seated interrogation of where she is from and ultimately who she is.</a:t>
            </a:r>
          </a:p>
        </p:txBody>
      </p:sp>
      <p:sp>
        <p:nvSpPr>
          <p:cNvPr id="2" name="AutoShape 2" descr="Image result for childhood"/>
          <p:cNvSpPr>
            <a:spLocks noChangeAspect="1" noChangeArrowheads="1"/>
          </p:cNvSpPr>
          <p:nvPr/>
        </p:nvSpPr>
        <p:spPr bwMode="auto">
          <a:xfrm>
            <a:off x="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8450" y="5053973"/>
            <a:ext cx="2495550" cy="182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3">
                                            <p:txEl>
                                              <p:pRg st="8" end="8"/>
                                            </p:txEl>
                                          </p:spTgt>
                                        </p:tgtEl>
                                        <p:attrNameLst>
                                          <p:attrName>style.visibility</p:attrName>
                                        </p:attrNameLst>
                                      </p:cBhvr>
                                      <p:to>
                                        <p:strVal val="visible"/>
                                      </p:to>
                                    </p:set>
                                  </p:childTnLst>
                                </p:cTn>
                              </p:par>
                              <p:par>
                                <p:cTn id="9" presetID="64" presetClass="path" presetSubtype="0" accel="50000" decel="50000" fill="hold" nodeType="withEffect">
                                  <p:stCondLst>
                                    <p:cond delay="0"/>
                                  </p:stCondLst>
                                  <p:childTnLst>
                                    <p:animMotion origin="layout" path="M 0 0 L 0 -0.25 E" pathEditMode="relative" ptsTypes="">
                                      <p:cBhvr>
                                        <p:cTn id="10" dur="2000" fill="hold"/>
                                        <p:tgtEl>
                                          <p:spTgt spid="18433">
                                            <p:txEl>
                                              <p:pRg st="5" end="5"/>
                                            </p:txEl>
                                          </p:spTgt>
                                        </p:tgtEl>
                                        <p:attrNameLst>
                                          <p:attrName>ppt_x</p:attrName>
                                          <p:attrName>ppt_y</p:attrName>
                                        </p:attrNameLst>
                                      </p:cBhvr>
                                    </p:animMotion>
                                  </p:childTnLst>
                                </p:cTn>
                              </p:par>
                              <p:par>
                                <p:cTn id="11" presetID="64" presetClass="path" presetSubtype="0" accel="50000" decel="50000" fill="hold" nodeType="withEffect">
                                  <p:stCondLst>
                                    <p:cond delay="0"/>
                                  </p:stCondLst>
                                  <p:childTnLst>
                                    <p:animMotion origin="layout" path="M 0 0 L 0 -0.25 E" pathEditMode="relative" ptsTypes="">
                                      <p:cBhvr>
                                        <p:cTn id="12" dur="2000" fill="hold"/>
                                        <p:tgtEl>
                                          <p:spTgt spid="18433">
                                            <p:txEl>
                                              <p:pRg st="8" end="8"/>
                                            </p:txEl>
                                          </p:spTgt>
                                        </p:tgtEl>
                                        <p:attrNameLst>
                                          <p:attrName>ppt_x</p:attrName>
                                          <p:attrName>ppt_y</p:attrName>
                                        </p:attrNameLst>
                                      </p:cBhvr>
                                    </p:animMotion>
                                  </p:childTnLst>
                                </p:cTn>
                              </p:par>
                              <p:par>
                                <p:cTn id="13" presetID="1" presetClass="exit" presetSubtype="0" fill="hold" nodeType="withEffect">
                                  <p:stCondLst>
                                    <p:cond delay="0"/>
                                  </p:stCondLst>
                                  <p:childTnLst>
                                    <p:set>
                                      <p:cBhvr>
                                        <p:cTn id="14" dur="1" fill="hold">
                                          <p:stCondLst>
                                            <p:cond delay="0"/>
                                          </p:stCondLst>
                                        </p:cTn>
                                        <p:tgtEl>
                                          <p:spTgt spid="18433">
                                            <p:txEl>
                                              <p:pRg st="2" end="2"/>
                                            </p:txEl>
                                          </p:spTgt>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1843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8313" y="260350"/>
            <a:ext cx="8207375" cy="5262563"/>
          </a:xfrm>
          <a:prstGeom prst="rect">
            <a:avLst/>
          </a:prstGeom>
        </p:spPr>
        <p:txBody>
          <a:bodyPr>
            <a:spAutoFit/>
          </a:bodyPr>
          <a:lstStyle/>
          <a:p>
            <a:pPr algn="just" fontAlgn="auto">
              <a:spcBef>
                <a:spcPts val="0"/>
              </a:spcBef>
              <a:spcAft>
                <a:spcPts val="0"/>
              </a:spcAft>
              <a:defRPr/>
            </a:pPr>
            <a:r>
              <a:rPr lang="en-GB" sz="2000" u="sng" dirty="0">
                <a:latin typeface="Arial" panose="020B0604020202020204" pitchFamily="34" charset="0"/>
                <a:cs typeface="Arial" panose="020B0604020202020204" pitchFamily="34" charset="0"/>
              </a:rPr>
              <a:t>Discussion Questions</a:t>
            </a:r>
          </a:p>
          <a:p>
            <a:pPr algn="just" fontAlgn="auto">
              <a:spcBef>
                <a:spcPts val="0"/>
              </a:spcBef>
              <a:spcAft>
                <a:spcPts val="0"/>
              </a:spcAft>
              <a:defRPr/>
            </a:pPr>
            <a:endParaRPr lang="en-GB" sz="2000" u="sng" dirty="0">
              <a:latin typeface="Arial" panose="020B0604020202020204" pitchFamily="34" charset="0"/>
              <a:cs typeface="Arial" panose="020B0604020202020204" pitchFamily="34" charset="0"/>
            </a:endParaRPr>
          </a:p>
          <a:p>
            <a:pPr algn="just" fontAlgn="auto">
              <a:spcBef>
                <a:spcPts val="0"/>
              </a:spcBef>
              <a:spcAft>
                <a:spcPts val="0"/>
              </a:spcAft>
              <a:defRPr/>
            </a:pPr>
            <a:r>
              <a:rPr lang="en-GB" sz="2000" u="sng" dirty="0">
                <a:latin typeface="Arial" panose="020B0604020202020204" pitchFamily="34" charset="0"/>
                <a:cs typeface="Arial" panose="020B0604020202020204" pitchFamily="34" charset="0"/>
              </a:rPr>
              <a:t>Stanza 1</a:t>
            </a:r>
          </a:p>
          <a:p>
            <a:pPr marL="457200" indent="-457200" algn="just" fontAlgn="auto">
              <a:spcBef>
                <a:spcPts val="0"/>
              </a:spcBef>
              <a:spcAft>
                <a:spcPts val="0"/>
              </a:spcAft>
              <a:buFont typeface="+mj-lt"/>
              <a:buAutoNum type="arabicPeriod"/>
              <a:defRPr/>
            </a:pPr>
            <a:endParaRPr lang="en-GB" sz="2000" u="sng" dirty="0">
              <a:latin typeface="Arial" panose="020B0604020202020204" pitchFamily="34" charset="0"/>
              <a:cs typeface="Arial" panose="020B0604020202020204" pitchFamily="34" charset="0"/>
            </a:endParaRPr>
          </a:p>
          <a:p>
            <a:pPr marL="457200" indent="-457200" algn="just" fontAlgn="auto">
              <a:spcBef>
                <a:spcPts val="0"/>
              </a:spcBef>
              <a:spcAft>
                <a:spcPts val="0"/>
              </a:spcAft>
              <a:buFont typeface="+mj-lt"/>
              <a:buAutoNum type="arabicPeriod"/>
              <a:defRPr/>
            </a:pPr>
            <a:r>
              <a:rPr lang="en-GB" sz="2000" dirty="0">
                <a:latin typeface="Arial" panose="020B0604020202020204" pitchFamily="34" charset="0"/>
                <a:cs typeface="Arial" panose="020B0604020202020204" pitchFamily="34" charset="0"/>
              </a:rPr>
              <a:t>The poet is moving to a different part of the country. What do you think is the mood in the first three lines of the poem and how does Duffy create this?</a:t>
            </a:r>
          </a:p>
          <a:p>
            <a:pPr marL="457200" indent="-457200" algn="just" fontAlgn="auto">
              <a:spcBef>
                <a:spcPts val="0"/>
              </a:spcBef>
              <a:spcAft>
                <a:spcPts val="0"/>
              </a:spcAft>
              <a:buFont typeface="+mj-lt"/>
              <a:buAutoNum type="arabicPeriod"/>
              <a:defRPr/>
            </a:pPr>
            <a:endParaRPr lang="en-GB" sz="2000" dirty="0">
              <a:latin typeface="Arial" panose="020B0604020202020204" pitchFamily="34" charset="0"/>
              <a:cs typeface="Arial" panose="020B0604020202020204" pitchFamily="34" charset="0"/>
            </a:endParaRPr>
          </a:p>
          <a:p>
            <a:pPr marL="457200" indent="-457200" algn="just" fontAlgn="auto">
              <a:spcBef>
                <a:spcPts val="0"/>
              </a:spcBef>
              <a:spcAft>
                <a:spcPts val="0"/>
              </a:spcAft>
              <a:buFont typeface="+mj-lt"/>
              <a:buAutoNum type="arabicPeriod"/>
              <a:defRPr/>
            </a:pPr>
            <a:endParaRPr lang="en-GB" sz="2000" dirty="0">
              <a:latin typeface="Arial" panose="020B0604020202020204" pitchFamily="34" charset="0"/>
              <a:cs typeface="Arial" panose="020B0604020202020204" pitchFamily="34" charset="0"/>
            </a:endParaRPr>
          </a:p>
          <a:p>
            <a:pPr marL="457200" indent="-457200" algn="just" fontAlgn="auto">
              <a:spcBef>
                <a:spcPts val="0"/>
              </a:spcBef>
              <a:spcAft>
                <a:spcPts val="0"/>
              </a:spcAft>
              <a:buFont typeface="+mj-lt"/>
              <a:buAutoNum type="arabicPeriod"/>
              <a:defRPr/>
            </a:pPr>
            <a:r>
              <a:rPr lang="en-GB" sz="2000" dirty="0">
                <a:latin typeface="Arial" panose="020B0604020202020204" pitchFamily="34" charset="0"/>
                <a:cs typeface="Arial" panose="020B0604020202020204" pitchFamily="34" charset="0"/>
              </a:rPr>
              <a:t>The initial idea of leaving home is set up in the first stanza.  Identify two different responses that members of the family have to leaving their home. </a:t>
            </a:r>
          </a:p>
          <a:p>
            <a:pPr marL="457200" indent="-457200" algn="just" fontAlgn="auto">
              <a:spcBef>
                <a:spcPts val="0"/>
              </a:spcBef>
              <a:spcAft>
                <a:spcPts val="0"/>
              </a:spcAft>
              <a:buFont typeface="+mj-lt"/>
              <a:buAutoNum type="arabicPeriod"/>
              <a:defRPr/>
            </a:pPr>
            <a:endParaRPr lang="en-GB" sz="2000" dirty="0">
              <a:latin typeface="Arial" panose="020B0604020202020204" pitchFamily="34" charset="0"/>
              <a:cs typeface="Arial" panose="020B0604020202020204" pitchFamily="34" charset="0"/>
            </a:endParaRPr>
          </a:p>
          <a:p>
            <a:pPr marL="457200" indent="-457200" algn="just" fontAlgn="auto">
              <a:spcBef>
                <a:spcPts val="0"/>
              </a:spcBef>
              <a:spcAft>
                <a:spcPts val="0"/>
              </a:spcAft>
              <a:buFont typeface="+mj-lt"/>
              <a:buAutoNum type="arabicPeriod"/>
              <a:defRPr/>
            </a:pPr>
            <a:r>
              <a:rPr lang="en-GB" sz="2000" dirty="0">
                <a:latin typeface="Arial" panose="020B0604020202020204" pitchFamily="34" charset="0"/>
                <a:cs typeface="Arial" panose="020B0604020202020204" pitchFamily="34" charset="0"/>
              </a:rPr>
              <a:t>Show how two examples of the language chosen by the poet lead you to this view. </a:t>
            </a:r>
          </a:p>
          <a:p>
            <a:pPr fontAlgn="auto">
              <a:spcBef>
                <a:spcPts val="0"/>
              </a:spcBef>
              <a:spcAft>
                <a:spcPts val="0"/>
              </a:spcAft>
              <a:defRPr/>
            </a:pPr>
            <a:r>
              <a:rPr lang="en-GB" dirty="0">
                <a:latin typeface="+mn-lt"/>
              </a:rPr>
              <a:t> </a:t>
            </a:r>
          </a:p>
          <a:p>
            <a:pPr fontAlgn="auto">
              <a:spcBef>
                <a:spcPts val="0"/>
              </a:spcBef>
              <a:spcAft>
                <a:spcPts val="0"/>
              </a:spcAft>
              <a:defRPr/>
            </a:pPr>
            <a:r>
              <a:rPr lang="en-GB" dirty="0">
                <a:latin typeface="+mn-lt"/>
              </a:rPr>
              <a:t> </a:t>
            </a:r>
            <a:endParaRPr lang="en-GB" u="sng" dirty="0">
              <a:latin typeface="+mn-lt"/>
            </a:endParaRPr>
          </a:p>
        </p:txBody>
      </p:sp>
      <p:pic>
        <p:nvPicPr>
          <p:cNvPr id="4098" name="Picture 2" descr="Image result for moving hou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8185" y="4797153"/>
            <a:ext cx="2902762" cy="206084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8313" y="209550"/>
            <a:ext cx="5668962" cy="1016000"/>
          </a:xfrm>
          <a:prstGeom prst="rect">
            <a:avLst/>
          </a:prstGeom>
          <a:solidFill>
            <a:schemeClr val="accent5">
              <a:lumMod val="20000"/>
              <a:lumOff val="80000"/>
            </a:schemeClr>
          </a:solidFill>
        </p:spPr>
        <p:txBody>
          <a:bodyPr>
            <a:spAutoFit/>
          </a:bodyPr>
          <a:lstStyle/>
          <a:p>
            <a:pPr fontAlgn="auto">
              <a:spcBef>
                <a:spcPts val="0"/>
              </a:spcBef>
              <a:spcAft>
                <a:spcPts val="0"/>
              </a:spcAft>
              <a:defRPr/>
            </a:pPr>
            <a:r>
              <a:rPr lang="en-US" sz="2000" dirty="0">
                <a:solidFill>
                  <a:schemeClr val="tx2">
                    <a:lumMod val="60000"/>
                    <a:lumOff val="40000"/>
                  </a:schemeClr>
                </a:solidFill>
                <a:latin typeface="Arial" panose="020B0604020202020204" pitchFamily="34" charset="0"/>
                <a:cs typeface="Arial" panose="020B0604020202020204" pitchFamily="34" charset="0"/>
              </a:rPr>
              <a:t>We</a:t>
            </a:r>
            <a:r>
              <a:rPr lang="en-US" sz="2000" dirty="0">
                <a:latin typeface="Arial" panose="020B0604020202020204" pitchFamily="34" charset="0"/>
                <a:cs typeface="Arial" panose="020B0604020202020204" pitchFamily="34" charset="0"/>
              </a:rPr>
              <a:t> </a:t>
            </a:r>
            <a:r>
              <a:rPr lang="en-US" sz="2000" u="sng" dirty="0">
                <a:latin typeface="Arial" panose="020B0604020202020204" pitchFamily="34" charset="0"/>
                <a:cs typeface="Arial" panose="020B0604020202020204" pitchFamily="34" charset="0"/>
              </a:rPr>
              <a:t>came from </a:t>
            </a:r>
            <a:r>
              <a:rPr lang="en-US" sz="2000" dirty="0">
                <a:solidFill>
                  <a:schemeClr val="tx2">
                    <a:lumMod val="60000"/>
                    <a:lumOff val="40000"/>
                  </a:schemeClr>
                </a:solidFill>
                <a:latin typeface="Arial" panose="020B0604020202020204" pitchFamily="34" charset="0"/>
                <a:cs typeface="Arial" panose="020B0604020202020204" pitchFamily="34" charset="0"/>
              </a:rPr>
              <a:t>our own </a:t>
            </a:r>
            <a:r>
              <a:rPr lang="en-US" sz="2000" dirty="0">
                <a:latin typeface="Arial" panose="020B0604020202020204" pitchFamily="34" charset="0"/>
                <a:cs typeface="Arial" panose="020B0604020202020204" pitchFamily="34" charset="0"/>
              </a:rPr>
              <a:t>country in a </a:t>
            </a:r>
            <a:r>
              <a:rPr lang="en-US" sz="2000" dirty="0">
                <a:solidFill>
                  <a:srgbClr val="FF0000"/>
                </a:solidFill>
                <a:latin typeface="Arial" panose="020B0604020202020204" pitchFamily="34" charset="0"/>
                <a:cs typeface="Arial" panose="020B0604020202020204" pitchFamily="34" charset="0"/>
              </a:rPr>
              <a:t>r</a:t>
            </a:r>
            <a:r>
              <a:rPr lang="en-US" sz="2000" dirty="0">
                <a:solidFill>
                  <a:srgbClr val="00B050"/>
                </a:solidFill>
                <a:latin typeface="Arial" panose="020B0604020202020204" pitchFamily="34" charset="0"/>
                <a:cs typeface="Arial" panose="020B0604020202020204" pitchFamily="34" charset="0"/>
              </a:rPr>
              <a:t>ed</a:t>
            </a:r>
            <a:r>
              <a:rPr lang="en-US" sz="2000" dirty="0">
                <a:latin typeface="Arial" panose="020B0604020202020204" pitchFamily="34" charset="0"/>
                <a:cs typeface="Arial" panose="020B0604020202020204" pitchFamily="34" charset="0"/>
              </a:rPr>
              <a:t> </a:t>
            </a:r>
            <a:r>
              <a:rPr lang="en-US" sz="2000" dirty="0">
                <a:solidFill>
                  <a:srgbClr val="FF0000"/>
                </a:solidFill>
                <a:latin typeface="Arial" panose="020B0604020202020204" pitchFamily="34" charset="0"/>
                <a:cs typeface="Arial" panose="020B0604020202020204" pitchFamily="34" charset="0"/>
              </a:rPr>
              <a:t>r</a:t>
            </a:r>
            <a:r>
              <a:rPr lang="en-US" sz="2000" dirty="0">
                <a:solidFill>
                  <a:srgbClr val="00B050"/>
                </a:solidFill>
                <a:latin typeface="Arial" panose="020B0604020202020204" pitchFamily="34" charset="0"/>
                <a:cs typeface="Arial" panose="020B0604020202020204" pitchFamily="34" charset="0"/>
              </a:rPr>
              <a:t>oom</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which </a:t>
            </a:r>
            <a:r>
              <a:rPr lang="en-US" sz="2000" dirty="0">
                <a:solidFill>
                  <a:srgbClr val="FF0000"/>
                </a:solidFill>
                <a:latin typeface="Arial" panose="020B0604020202020204" pitchFamily="34" charset="0"/>
                <a:cs typeface="Arial" panose="020B0604020202020204" pitchFamily="34" charset="0"/>
              </a:rPr>
              <a:t>f</a:t>
            </a:r>
            <a:r>
              <a:rPr lang="en-US" sz="2000" dirty="0">
                <a:latin typeface="Arial" panose="020B0604020202020204" pitchFamily="34" charset="0"/>
                <a:cs typeface="Arial" panose="020B0604020202020204" pitchFamily="34" charset="0"/>
              </a:rPr>
              <a:t>ell through the </a:t>
            </a:r>
            <a:r>
              <a:rPr lang="en-US" sz="2000" u="sng" dirty="0">
                <a:solidFill>
                  <a:srgbClr val="FF0000"/>
                </a:solidFill>
                <a:latin typeface="Arial" panose="020B0604020202020204" pitchFamily="34" charset="0"/>
                <a:cs typeface="Arial" panose="020B0604020202020204" pitchFamily="34" charset="0"/>
              </a:rPr>
              <a:t>f</a:t>
            </a:r>
            <a:r>
              <a:rPr lang="en-US" sz="2000" u="sng" dirty="0">
                <a:latin typeface="Arial" panose="020B0604020202020204" pitchFamily="34" charset="0"/>
                <a:cs typeface="Arial" panose="020B0604020202020204" pitchFamily="34" charset="0"/>
              </a:rPr>
              <a:t>ie</a:t>
            </a:r>
            <a:r>
              <a:rPr lang="en-US" sz="2000" dirty="0">
                <a:latin typeface="Arial" panose="020B0604020202020204" pitchFamily="34" charset="0"/>
                <a:cs typeface="Arial" panose="020B0604020202020204" pitchFamily="34" charset="0"/>
              </a:rPr>
              <a:t>lds, </a:t>
            </a:r>
            <a:r>
              <a:rPr lang="en-US" sz="2000" dirty="0">
                <a:solidFill>
                  <a:schemeClr val="tx2">
                    <a:lumMod val="60000"/>
                    <a:lumOff val="40000"/>
                  </a:schemeClr>
                </a:solidFill>
                <a:latin typeface="Arial" panose="020B0604020202020204" pitchFamily="34" charset="0"/>
                <a:cs typeface="Arial" panose="020B0604020202020204" pitchFamily="34" charset="0"/>
              </a:rPr>
              <a:t>our</a:t>
            </a:r>
            <a:r>
              <a:rPr lang="en-US" sz="2000" dirty="0">
                <a:latin typeface="Arial" panose="020B0604020202020204" pitchFamily="34" charset="0"/>
                <a:cs typeface="Arial" panose="020B0604020202020204" pitchFamily="34" charset="0"/>
              </a:rPr>
              <a:t> mother </a:t>
            </a:r>
            <a:r>
              <a:rPr lang="en-US" sz="2000" dirty="0">
                <a:solidFill>
                  <a:schemeClr val="tx2">
                    <a:lumMod val="60000"/>
                    <a:lumOff val="40000"/>
                  </a:schemeClr>
                </a:solidFill>
                <a:latin typeface="Arial" panose="020B0604020202020204" pitchFamily="34" charset="0"/>
                <a:cs typeface="Arial" panose="020B0604020202020204" pitchFamily="34" charset="0"/>
              </a:rPr>
              <a:t>singing</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u="sng" dirty="0">
                <a:solidFill>
                  <a:schemeClr val="tx2">
                    <a:lumMod val="60000"/>
                    <a:lumOff val="40000"/>
                  </a:schemeClr>
                </a:solidFill>
                <a:latin typeface="Arial" panose="020B0604020202020204" pitchFamily="34" charset="0"/>
                <a:cs typeface="Arial" panose="020B0604020202020204" pitchFamily="34" charset="0"/>
              </a:rPr>
              <a:t>our</a:t>
            </a:r>
            <a:r>
              <a:rPr lang="en-US" sz="2000" u="sng" dirty="0">
                <a:latin typeface="Arial" panose="020B0604020202020204" pitchFamily="34" charset="0"/>
                <a:cs typeface="Arial" panose="020B0604020202020204" pitchFamily="34" charset="0"/>
              </a:rPr>
              <a:t> </a:t>
            </a:r>
            <a:r>
              <a:rPr lang="en-US" sz="2000" u="sng" dirty="0">
                <a:solidFill>
                  <a:srgbClr val="FF0000"/>
                </a:solidFill>
                <a:latin typeface="Arial" panose="020B0604020202020204" pitchFamily="34" charset="0"/>
                <a:cs typeface="Arial" panose="020B0604020202020204" pitchFamily="34" charset="0"/>
              </a:rPr>
              <a:t>f</a:t>
            </a:r>
            <a:r>
              <a:rPr lang="en-US" sz="2000" u="sng" dirty="0">
                <a:latin typeface="Arial" panose="020B0604020202020204" pitchFamily="34" charset="0"/>
                <a:cs typeface="Arial" panose="020B0604020202020204" pitchFamily="34" charset="0"/>
              </a:rPr>
              <a:t>ather's name </a:t>
            </a:r>
            <a:r>
              <a:rPr lang="en-US" sz="2000" dirty="0">
                <a:latin typeface="Arial" panose="020B0604020202020204" pitchFamily="34" charset="0"/>
                <a:cs typeface="Arial" panose="020B0604020202020204" pitchFamily="34" charset="0"/>
              </a:rPr>
              <a:t>to the turn of the wh</a:t>
            </a:r>
            <a:r>
              <a:rPr lang="en-US" sz="2000" u="sng" dirty="0">
                <a:latin typeface="Arial" panose="020B0604020202020204" pitchFamily="34" charset="0"/>
                <a:cs typeface="Arial" panose="020B0604020202020204" pitchFamily="34" charset="0"/>
              </a:rPr>
              <a:t>ee</a:t>
            </a:r>
            <a:r>
              <a:rPr lang="en-US" sz="2000" dirty="0">
                <a:latin typeface="Arial" panose="020B0604020202020204" pitchFamily="34" charset="0"/>
                <a:cs typeface="Arial" panose="020B0604020202020204" pitchFamily="34" charset="0"/>
              </a:rPr>
              <a:t>ls.</a:t>
            </a:r>
            <a:endParaRPr lang="en-GB" dirty="0">
              <a:latin typeface="+mn-lt"/>
            </a:endParaRPr>
          </a:p>
        </p:txBody>
      </p:sp>
      <p:sp>
        <p:nvSpPr>
          <p:cNvPr id="3" name="Rectangle 2"/>
          <p:cNvSpPr>
            <a:spLocks noChangeArrowheads="1"/>
          </p:cNvSpPr>
          <p:nvPr/>
        </p:nvSpPr>
        <p:spPr bwMode="auto">
          <a:xfrm>
            <a:off x="468313" y="1737033"/>
            <a:ext cx="7489825" cy="2554287"/>
          </a:xfrm>
          <a:prstGeom prst="rect">
            <a:avLst/>
          </a:prstGeom>
          <a:noFill/>
          <a:ln w="9525">
            <a:noFill/>
            <a:miter lim="800000"/>
            <a:headEnd/>
            <a:tailEnd/>
          </a:ln>
        </p:spPr>
        <p:txBody>
          <a:bodyPr>
            <a:spAutoFit/>
          </a:bodyPr>
          <a:lstStyle/>
          <a:p>
            <a:pPr algn="just"/>
            <a:r>
              <a:rPr lang="en-US" sz="2000" dirty="0">
                <a:cs typeface="Arial" charset="0"/>
              </a:rPr>
              <a:t>The first stanza contains a series of "connections" between certain words using assonance, rhyme and half-rhyme. For example, ‘fields’ + ‘wheels’. </a:t>
            </a:r>
            <a:r>
              <a:rPr lang="en-US" sz="2000" dirty="0" err="1">
                <a:cs typeface="Arial" charset="0"/>
              </a:rPr>
              <a:t>Emphasises</a:t>
            </a:r>
            <a:r>
              <a:rPr lang="en-US" sz="2000" dirty="0">
                <a:cs typeface="Arial" charset="0"/>
              </a:rPr>
              <a:t> the order and the familiarity of the ‘home’ being left behind/nostalgic reminders of times gone by. </a:t>
            </a:r>
          </a:p>
          <a:p>
            <a:pPr algn="just"/>
            <a:endParaRPr lang="en-US" sz="2000" dirty="0">
              <a:cs typeface="Arial" charset="0"/>
            </a:endParaRPr>
          </a:p>
          <a:p>
            <a:pPr algn="just"/>
            <a:r>
              <a:rPr lang="en-US" sz="2000" dirty="0">
                <a:cs typeface="Arial" charset="0"/>
              </a:rPr>
              <a:t>By the second stanza, the rhyme is gone completely, showing the unfamiliarity of the new world.</a:t>
            </a:r>
            <a:endParaRPr lang="en-GB" sz="2000" dirty="0">
              <a:cs typeface="Arial" charset="0"/>
            </a:endParaRPr>
          </a:p>
        </p:txBody>
      </p:sp>
      <p:sp>
        <p:nvSpPr>
          <p:cNvPr id="4" name="TextBox 3"/>
          <p:cNvSpPr txBox="1">
            <a:spLocks noChangeArrowheads="1"/>
          </p:cNvSpPr>
          <p:nvPr/>
        </p:nvSpPr>
        <p:spPr bwMode="auto">
          <a:xfrm>
            <a:off x="755576" y="1959052"/>
            <a:ext cx="6292850" cy="2554287"/>
          </a:xfrm>
          <a:prstGeom prst="rect">
            <a:avLst/>
          </a:prstGeom>
          <a:noFill/>
          <a:ln w="9525">
            <a:noFill/>
            <a:miter lim="800000"/>
            <a:headEnd/>
            <a:tailEnd/>
          </a:ln>
        </p:spPr>
        <p:txBody>
          <a:bodyPr>
            <a:spAutoFit/>
          </a:bodyPr>
          <a:lstStyle/>
          <a:p>
            <a:pPr algn="just"/>
            <a:r>
              <a:rPr lang="en-GB" sz="2000">
                <a:cs typeface="Arial" charset="0"/>
              </a:rPr>
              <a:t>Use of first person (plural) e.g. ‘we’ conveys their shared experience and closeness.</a:t>
            </a:r>
          </a:p>
          <a:p>
            <a:pPr algn="just"/>
            <a:endParaRPr lang="en-GB" sz="2000">
              <a:cs typeface="Arial" charset="0"/>
            </a:endParaRPr>
          </a:p>
          <a:p>
            <a:pPr algn="just"/>
            <a:r>
              <a:rPr lang="en-GB" sz="2000">
                <a:cs typeface="Arial" charset="0"/>
              </a:rPr>
              <a:t>Plural possessive  pronoun ‘our’ suggests family unit/collective identity.</a:t>
            </a:r>
          </a:p>
          <a:p>
            <a:pPr algn="just"/>
            <a:endParaRPr lang="en-GB" sz="2000">
              <a:cs typeface="Arial" charset="0"/>
            </a:endParaRPr>
          </a:p>
          <a:p>
            <a:pPr algn="just"/>
            <a:r>
              <a:rPr lang="en-GB" sz="2000">
                <a:cs typeface="Arial" charset="0"/>
              </a:rPr>
              <a:t>Emphasises her sense of identity/belonging to her ‘own country.’</a:t>
            </a:r>
          </a:p>
        </p:txBody>
      </p:sp>
      <p:sp>
        <p:nvSpPr>
          <p:cNvPr id="5" name="TextBox 4"/>
          <p:cNvSpPr txBox="1">
            <a:spLocks noChangeArrowheads="1"/>
          </p:cNvSpPr>
          <p:nvPr/>
        </p:nvSpPr>
        <p:spPr bwMode="auto">
          <a:xfrm>
            <a:off x="6210300" y="198438"/>
            <a:ext cx="2879725" cy="6554787"/>
          </a:xfrm>
          <a:prstGeom prst="rect">
            <a:avLst/>
          </a:prstGeom>
          <a:noFill/>
          <a:ln w="9525">
            <a:noFill/>
            <a:miter lim="800000"/>
            <a:headEnd/>
            <a:tailEnd/>
          </a:ln>
        </p:spPr>
        <p:txBody>
          <a:bodyPr>
            <a:spAutoFit/>
          </a:bodyPr>
          <a:lstStyle/>
          <a:p>
            <a:pPr algn="just"/>
            <a:r>
              <a:rPr lang="en-GB" sz="2000">
                <a:cs typeface="Arial" charset="0"/>
              </a:rPr>
              <a:t>Vibrant metaphor - child remembers train carriage as a red room.  Perhaps this conveys her need to distant herself from reality.  Red suggests danger/her anger at move?  </a:t>
            </a:r>
          </a:p>
          <a:p>
            <a:pPr algn="just"/>
            <a:endParaRPr lang="en-GB" sz="2000">
              <a:cs typeface="Arial" charset="0"/>
            </a:endParaRPr>
          </a:p>
          <a:p>
            <a:pPr algn="just"/>
            <a:r>
              <a:rPr lang="en-GB" sz="2000">
                <a:cs typeface="Arial" charset="0"/>
              </a:rPr>
              <a:t>Intimacy of seeing it as room. (womb?) Felt safe/protected with family as all experiencing the move together?</a:t>
            </a:r>
          </a:p>
          <a:p>
            <a:pPr algn="just"/>
            <a:endParaRPr lang="en-GB" sz="2000">
              <a:cs typeface="Arial" charset="0"/>
            </a:endParaRPr>
          </a:p>
          <a:p>
            <a:pPr algn="just"/>
            <a:r>
              <a:rPr lang="en-GB" sz="2000">
                <a:cs typeface="Arial" charset="0"/>
              </a:rPr>
              <a:t>Or, claustrophobia?  Couldn’t escape the room or the new home/start?</a:t>
            </a:r>
          </a:p>
        </p:txBody>
      </p:sp>
      <p:sp>
        <p:nvSpPr>
          <p:cNvPr id="6" name="TextBox 5"/>
          <p:cNvSpPr txBox="1">
            <a:spLocks noChangeArrowheads="1"/>
          </p:cNvSpPr>
          <p:nvPr/>
        </p:nvSpPr>
        <p:spPr bwMode="auto">
          <a:xfrm>
            <a:off x="6732588" y="198438"/>
            <a:ext cx="2160587" cy="4064000"/>
          </a:xfrm>
          <a:prstGeom prst="rect">
            <a:avLst/>
          </a:prstGeom>
          <a:noFill/>
          <a:ln w="9525">
            <a:noFill/>
            <a:miter lim="800000"/>
            <a:headEnd/>
            <a:tailEnd/>
          </a:ln>
        </p:spPr>
        <p:txBody>
          <a:bodyPr>
            <a:spAutoFit/>
          </a:bodyPr>
          <a:lstStyle/>
          <a:p>
            <a:pPr algn="just"/>
            <a:r>
              <a:rPr lang="en-GB" sz="2000">
                <a:cs typeface="Arial" charset="0"/>
              </a:rPr>
              <a:t>‘fell’  - lack of control: falling into the unknown.  </a:t>
            </a:r>
          </a:p>
          <a:p>
            <a:pPr algn="just"/>
            <a:endParaRPr lang="en-GB" sz="2000">
              <a:cs typeface="Arial" charset="0"/>
            </a:endParaRPr>
          </a:p>
          <a:p>
            <a:pPr algn="just"/>
            <a:r>
              <a:rPr lang="en-GB" sz="2000">
                <a:cs typeface="Arial" charset="0"/>
              </a:rPr>
              <a:t>Sense of speed both literally by train and metaphorically for the shock/suddenness of the move.  </a:t>
            </a:r>
          </a:p>
          <a:p>
            <a:endParaRPr lang="en-GB">
              <a:latin typeface="Calibri" pitchFamily="34" charset="0"/>
            </a:endParaRPr>
          </a:p>
        </p:txBody>
      </p:sp>
      <p:sp>
        <p:nvSpPr>
          <p:cNvPr id="7" name="TextBox 6"/>
          <p:cNvSpPr txBox="1">
            <a:spLocks noChangeArrowheads="1"/>
          </p:cNvSpPr>
          <p:nvPr/>
        </p:nvSpPr>
        <p:spPr bwMode="auto">
          <a:xfrm>
            <a:off x="6137275" y="214313"/>
            <a:ext cx="3025775" cy="1938337"/>
          </a:xfrm>
          <a:prstGeom prst="rect">
            <a:avLst/>
          </a:prstGeom>
          <a:noFill/>
          <a:ln w="9525">
            <a:noFill/>
            <a:miter lim="800000"/>
            <a:headEnd/>
            <a:tailEnd/>
          </a:ln>
        </p:spPr>
        <p:txBody>
          <a:bodyPr>
            <a:spAutoFit/>
          </a:bodyPr>
          <a:lstStyle/>
          <a:p>
            <a:pPr algn="just"/>
            <a:r>
              <a:rPr lang="en-GB" sz="2000">
                <a:cs typeface="Arial" charset="0"/>
              </a:rPr>
              <a:t>‘came from’ = the idea of leaving somewhere important/precious.  </a:t>
            </a:r>
          </a:p>
          <a:p>
            <a:pPr algn="just"/>
            <a:endParaRPr lang="en-GB" sz="2000">
              <a:cs typeface="Arial" charset="0"/>
            </a:endParaRPr>
          </a:p>
          <a:p>
            <a:pPr algn="just"/>
            <a:r>
              <a:rPr lang="en-GB" sz="2000">
                <a:cs typeface="Arial" charset="0"/>
              </a:rPr>
              <a:t>Implies the significance of the move to her.</a:t>
            </a:r>
          </a:p>
        </p:txBody>
      </p:sp>
      <p:sp>
        <p:nvSpPr>
          <p:cNvPr id="8" name="TextBox 7"/>
          <p:cNvSpPr txBox="1">
            <a:spLocks noChangeArrowheads="1"/>
          </p:cNvSpPr>
          <p:nvPr/>
        </p:nvSpPr>
        <p:spPr bwMode="auto">
          <a:xfrm>
            <a:off x="6632575" y="228600"/>
            <a:ext cx="2160588" cy="5016500"/>
          </a:xfrm>
          <a:prstGeom prst="rect">
            <a:avLst/>
          </a:prstGeom>
          <a:noFill/>
          <a:ln w="9525">
            <a:noFill/>
            <a:miter lim="800000"/>
            <a:headEnd/>
            <a:tailEnd/>
          </a:ln>
        </p:spPr>
        <p:txBody>
          <a:bodyPr>
            <a:spAutoFit/>
          </a:bodyPr>
          <a:lstStyle/>
          <a:p>
            <a:pPr algn="just"/>
            <a:r>
              <a:rPr lang="en-GB" sz="2000">
                <a:cs typeface="Arial" charset="0"/>
              </a:rPr>
              <a:t>Alliteration – ‘red room.’  Mimics movement of the wheels on the track.  Link to ‘turn of the wheels.’</a:t>
            </a:r>
          </a:p>
          <a:p>
            <a:pPr algn="just"/>
            <a:endParaRPr lang="en-GB" sz="2000">
              <a:cs typeface="Arial" charset="0"/>
            </a:endParaRPr>
          </a:p>
          <a:p>
            <a:pPr algn="just"/>
            <a:r>
              <a:rPr lang="en-GB" sz="2000">
                <a:cs typeface="Arial" charset="0"/>
              </a:rPr>
              <a:t>Perhaps symbolises the rhythmic momentum of her childhood/lack of control over her own destiny.</a:t>
            </a:r>
          </a:p>
        </p:txBody>
      </p:sp>
      <p:sp>
        <p:nvSpPr>
          <p:cNvPr id="9" name="Rectangle 8"/>
          <p:cNvSpPr>
            <a:spLocks noChangeArrowheads="1"/>
          </p:cNvSpPr>
          <p:nvPr/>
        </p:nvSpPr>
        <p:spPr bwMode="auto">
          <a:xfrm>
            <a:off x="404813" y="1673225"/>
            <a:ext cx="8388350" cy="2247900"/>
          </a:xfrm>
          <a:prstGeom prst="rect">
            <a:avLst/>
          </a:prstGeom>
          <a:noFill/>
          <a:ln w="9525">
            <a:noFill/>
            <a:miter lim="800000"/>
            <a:headEnd/>
            <a:tailEnd/>
          </a:ln>
        </p:spPr>
        <p:txBody>
          <a:bodyPr>
            <a:spAutoFit/>
          </a:bodyPr>
          <a:lstStyle/>
          <a:p>
            <a:pPr algn="just"/>
            <a:r>
              <a:rPr lang="en-GB" sz="2000" dirty="0">
                <a:cs typeface="Arial" charset="0"/>
              </a:rPr>
              <a:t>Singing suggests joy/happiness/contentment.  Adults = less affected by move. Singing to comfort children?</a:t>
            </a:r>
          </a:p>
          <a:p>
            <a:pPr algn="just"/>
            <a:endParaRPr lang="en-GB" sz="2000" dirty="0">
              <a:cs typeface="Arial" charset="0"/>
            </a:endParaRPr>
          </a:p>
          <a:p>
            <a:pPr algn="just"/>
            <a:r>
              <a:rPr lang="en-GB" sz="2000" dirty="0">
                <a:cs typeface="Arial" charset="0"/>
              </a:rPr>
              <a:t>Juxtaposed with ‘cried’/’bawled’ later in stanza – suggests diversity of emotions felt as despite their closeness as a family and the fact they were moving as a unit, each person was an individual with their own thoughts on the move.  </a:t>
            </a:r>
          </a:p>
        </p:txBody>
      </p:sp>
      <p:sp>
        <p:nvSpPr>
          <p:cNvPr id="22537" name="TextBox 9"/>
          <p:cNvSpPr txBox="1">
            <a:spLocks noChangeArrowheads="1"/>
          </p:cNvSpPr>
          <p:nvPr/>
        </p:nvSpPr>
        <p:spPr bwMode="auto">
          <a:xfrm>
            <a:off x="206375" y="3498927"/>
            <a:ext cx="8137525" cy="1014412"/>
          </a:xfrm>
          <a:prstGeom prst="rect">
            <a:avLst/>
          </a:prstGeom>
          <a:noFill/>
          <a:ln w="9525">
            <a:noFill/>
            <a:miter lim="800000"/>
            <a:headEnd/>
            <a:tailEnd/>
          </a:ln>
        </p:spPr>
        <p:txBody>
          <a:bodyPr>
            <a:spAutoFit/>
          </a:bodyPr>
          <a:lstStyle/>
          <a:p>
            <a:pPr algn="just"/>
            <a:r>
              <a:rPr lang="en-GB" sz="2000" dirty="0">
                <a:cs typeface="Arial" charset="0"/>
              </a:rPr>
              <a:t>‘our father’s name’ – could suggest train is taking them to their dad in the new house.  Each turn of the wheels, brings them closer to him which would explain mother’s excitement/joy to be reunited.</a:t>
            </a:r>
          </a:p>
        </p:txBody>
      </p:sp>
      <p:pic>
        <p:nvPicPr>
          <p:cNvPr id="7170" name="Picture 2" descr="Image result for glasgow gorbals 1960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653136"/>
            <a:ext cx="2987824" cy="220486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4"/>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5"/>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8"/>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6"/>
                                        </p:tgtEl>
                                        <p:attrNameLst>
                                          <p:attrName>style.visibility</p:attrName>
                                        </p:attrNameLst>
                                      </p:cBhvr>
                                      <p:to>
                                        <p:strVal val="hidden"/>
                                      </p:to>
                                    </p:set>
                                  </p:childTnLst>
                                </p:cTn>
                              </p:par>
                              <p:par>
                                <p:cTn id="37" presetID="1"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9"/>
                                        </p:tgtEl>
                                        <p:attrNameLst>
                                          <p:attrName>style.visibility</p:attrName>
                                        </p:attrNameLst>
                                      </p:cBhvr>
                                      <p:to>
                                        <p:strVal val="hidden"/>
                                      </p:to>
                                    </p:set>
                                  </p:childTnLst>
                                </p:cTn>
                              </p:par>
                              <p:par>
                                <p:cTn id="43" presetID="1" presetClass="entr" presetSubtype="0" fill="hold" grpId="0" nodeType="withEffect">
                                  <p:stCondLst>
                                    <p:cond delay="0"/>
                                  </p:stCondLst>
                                  <p:childTnLst>
                                    <p:set>
                                      <p:cBhvr>
                                        <p:cTn id="44" dur="1" fill="hold">
                                          <p:stCondLst>
                                            <p:cond delay="0"/>
                                          </p:stCondLst>
                                        </p:cTn>
                                        <p:tgtEl>
                                          <p:spTgt spid="225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4" grpId="1"/>
      <p:bldP spid="5" grpId="0"/>
      <p:bldP spid="5" grpId="1"/>
      <p:bldP spid="6" grpId="0"/>
      <p:bldP spid="6" grpId="1"/>
      <p:bldP spid="7" grpId="0"/>
      <p:bldP spid="7" grpId="1"/>
      <p:bldP spid="8" grpId="0"/>
      <p:bldP spid="8" grpId="1"/>
      <p:bldP spid="9" grpId="0"/>
      <p:bldP spid="9" grpId="1"/>
      <p:bldP spid="2253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43286"/>
            <a:ext cx="5670550" cy="1631950"/>
          </a:xfrm>
          <a:prstGeom prst="rect">
            <a:avLst/>
          </a:prstGeom>
          <a:solidFill>
            <a:schemeClr val="accent5">
              <a:lumMod val="20000"/>
              <a:lumOff val="80000"/>
            </a:schemeClr>
          </a:solidFill>
        </p:spPr>
        <p:txBody>
          <a:bodyPr>
            <a:spAutoFit/>
          </a:bodyPr>
          <a:lstStyle/>
          <a:p>
            <a:pPr fontAlgn="auto">
              <a:spcBef>
                <a:spcPts val="0"/>
              </a:spcBef>
              <a:spcAft>
                <a:spcPts val="0"/>
              </a:spcAft>
              <a:defRPr/>
            </a:pPr>
            <a:r>
              <a:rPr lang="en-US" sz="2000" dirty="0">
                <a:latin typeface="Arial" panose="020B0604020202020204" pitchFamily="34" charset="0"/>
                <a:cs typeface="Arial" panose="020B0604020202020204" pitchFamily="34" charset="0"/>
              </a:rPr>
              <a:t>My brothers </a:t>
            </a:r>
            <a:r>
              <a:rPr lang="en-US" sz="2000" dirty="0">
                <a:solidFill>
                  <a:schemeClr val="tx2">
                    <a:lumMod val="60000"/>
                    <a:lumOff val="40000"/>
                  </a:schemeClr>
                </a:solidFill>
                <a:latin typeface="Arial" panose="020B0604020202020204" pitchFamily="34" charset="0"/>
                <a:cs typeface="Arial" panose="020B0604020202020204" pitchFamily="34" charset="0"/>
              </a:rPr>
              <a:t>cried</a:t>
            </a:r>
            <a:r>
              <a:rPr lang="en-US" sz="2000" dirty="0">
                <a:latin typeface="Arial" panose="020B0604020202020204" pitchFamily="34" charset="0"/>
                <a:cs typeface="Arial" panose="020B0604020202020204" pitchFamily="34" charset="0"/>
              </a:rPr>
              <a:t>, one of them </a:t>
            </a:r>
            <a:r>
              <a:rPr lang="en-US" sz="2000" dirty="0">
                <a:solidFill>
                  <a:srgbClr val="00B050"/>
                </a:solidFill>
                <a:latin typeface="Arial" panose="020B0604020202020204" pitchFamily="34" charset="0"/>
                <a:cs typeface="Arial" panose="020B0604020202020204" pitchFamily="34" charset="0"/>
              </a:rPr>
              <a:t>bawling</a:t>
            </a:r>
            <a:r>
              <a:rPr lang="en-US" sz="2000" dirty="0">
                <a:latin typeface="Arial" panose="020B0604020202020204" pitchFamily="34" charset="0"/>
                <a:cs typeface="Arial" panose="020B0604020202020204" pitchFamily="34" charset="0"/>
              </a:rPr>
              <a:t> </a:t>
            </a:r>
            <a:r>
              <a:rPr lang="en-US" sz="2000" i="1" dirty="0">
                <a:latin typeface="Arial" panose="020B0604020202020204" pitchFamily="34" charset="0"/>
                <a:cs typeface="Arial" panose="020B0604020202020204" pitchFamily="34" charset="0"/>
              </a:rPr>
              <a:t>Home</a:t>
            </a:r>
            <a:r>
              <a:rPr lang="en-US" sz="2000" dirty="0">
                <a:latin typeface="Arial" panose="020B0604020202020204" pitchFamily="34" charset="0"/>
                <a:cs typeface="Arial" panose="020B0604020202020204" pitchFamily="34" charset="0"/>
              </a:rPr>
              <a:t> ,</a:t>
            </a:r>
            <a:br>
              <a:rPr lang="en-US" sz="2000" dirty="0">
                <a:latin typeface="Arial" panose="020B0604020202020204" pitchFamily="34" charset="0"/>
                <a:cs typeface="Arial" panose="020B0604020202020204" pitchFamily="34" charset="0"/>
              </a:rPr>
            </a:br>
            <a:r>
              <a:rPr lang="en-US" sz="2000" i="1" dirty="0">
                <a:latin typeface="Arial" panose="020B0604020202020204" pitchFamily="34" charset="0"/>
                <a:cs typeface="Arial" panose="020B0604020202020204" pitchFamily="34" charset="0"/>
              </a:rPr>
              <a:t>Home</a:t>
            </a:r>
            <a:r>
              <a:rPr lang="en-US" sz="2000" dirty="0">
                <a:latin typeface="Arial" panose="020B0604020202020204" pitchFamily="34" charset="0"/>
                <a:cs typeface="Arial" panose="020B0604020202020204" pitchFamily="34" charset="0"/>
              </a:rPr>
              <a:t> , as </a:t>
            </a:r>
            <a:r>
              <a:rPr lang="en-US" sz="2000" dirty="0">
                <a:solidFill>
                  <a:srgbClr val="00B050"/>
                </a:solidFill>
                <a:latin typeface="Arial" panose="020B0604020202020204" pitchFamily="34" charset="0"/>
                <a:cs typeface="Arial" panose="020B0604020202020204" pitchFamily="34" charset="0"/>
              </a:rPr>
              <a:t>the miles rushed back to the city</a:t>
            </a:r>
            <a:r>
              <a:rPr lang="en-US" sz="2000" dirty="0">
                <a:latin typeface="Arial" panose="020B0604020202020204" pitchFamily="34" charset="0"/>
                <a:cs typeface="Arial" panose="020B0604020202020204" pitchFamily="34" charset="0"/>
              </a:rPr>
              <a:t>,</a:t>
            </a:r>
            <a:br>
              <a:rPr lang="en-US" sz="2000" dirty="0">
                <a:latin typeface="Arial" panose="020B0604020202020204" pitchFamily="34" charset="0"/>
                <a:cs typeface="Arial" panose="020B0604020202020204" pitchFamily="34" charset="0"/>
              </a:rPr>
            </a:br>
            <a:r>
              <a:rPr lang="en-US" sz="2000" u="sng" dirty="0">
                <a:latin typeface="Arial" panose="020B0604020202020204" pitchFamily="34" charset="0"/>
                <a:cs typeface="Arial" panose="020B0604020202020204" pitchFamily="34" charset="0"/>
              </a:rPr>
              <a:t>the street, the house, the </a:t>
            </a:r>
            <a:r>
              <a:rPr lang="en-US" sz="2000" u="sng" dirty="0">
                <a:solidFill>
                  <a:srgbClr val="0070C0"/>
                </a:solidFill>
                <a:latin typeface="Arial" panose="020B0604020202020204" pitchFamily="34" charset="0"/>
                <a:cs typeface="Arial" panose="020B0604020202020204" pitchFamily="34" charset="0"/>
              </a:rPr>
              <a:t>vacant </a:t>
            </a:r>
            <a:r>
              <a:rPr lang="en-US" sz="2000" u="sng" dirty="0">
                <a:latin typeface="Arial" panose="020B0604020202020204" pitchFamily="34" charset="0"/>
                <a:cs typeface="Arial" panose="020B0604020202020204" pitchFamily="34" charset="0"/>
              </a:rPr>
              <a:t>rooms</a:t>
            </a:r>
            <a:br>
              <a:rPr lang="en-US" sz="2000" u="sng"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where </a:t>
            </a:r>
            <a:r>
              <a:rPr lang="en-US" sz="2000" dirty="0">
                <a:solidFill>
                  <a:srgbClr val="0070C0"/>
                </a:solidFill>
                <a:latin typeface="Arial" panose="020B0604020202020204" pitchFamily="34" charset="0"/>
                <a:cs typeface="Arial" panose="020B0604020202020204" pitchFamily="34" charset="0"/>
              </a:rPr>
              <a:t>we</a:t>
            </a:r>
            <a:r>
              <a:rPr lang="en-US" sz="2000" dirty="0">
                <a:latin typeface="Arial" panose="020B0604020202020204" pitchFamily="34" charset="0"/>
                <a:cs typeface="Arial" panose="020B0604020202020204" pitchFamily="34" charset="0"/>
              </a:rPr>
              <a:t> didn't live any more. I </a:t>
            </a:r>
            <a:r>
              <a:rPr lang="en-US" sz="2000" dirty="0">
                <a:solidFill>
                  <a:srgbClr val="0070C0"/>
                </a:solidFill>
                <a:latin typeface="Arial" panose="020B0604020202020204" pitchFamily="34" charset="0"/>
                <a:cs typeface="Arial" panose="020B0604020202020204" pitchFamily="34" charset="0"/>
              </a:rPr>
              <a:t>stared</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at the </a:t>
            </a:r>
            <a:r>
              <a:rPr lang="en-US" sz="2000" dirty="0">
                <a:solidFill>
                  <a:srgbClr val="00B050"/>
                </a:solidFill>
                <a:latin typeface="Arial" panose="020B0604020202020204" pitchFamily="34" charset="0"/>
                <a:cs typeface="Arial" panose="020B0604020202020204" pitchFamily="34" charset="0"/>
              </a:rPr>
              <a:t>eyes of a blind toy</a:t>
            </a:r>
            <a:r>
              <a:rPr lang="en-US" sz="2000" dirty="0">
                <a:latin typeface="Arial" panose="020B0604020202020204" pitchFamily="34" charset="0"/>
                <a:cs typeface="Arial" panose="020B0604020202020204" pitchFamily="34" charset="0"/>
              </a:rPr>
              <a:t>, holding its paw.</a:t>
            </a:r>
            <a:endParaRPr lang="en-GB" sz="2000" dirty="0">
              <a:latin typeface="Arial" panose="020B0604020202020204" pitchFamily="34" charset="0"/>
              <a:cs typeface="Arial" panose="020B0604020202020204" pitchFamily="34" charset="0"/>
            </a:endParaRPr>
          </a:p>
        </p:txBody>
      </p:sp>
      <p:sp>
        <p:nvSpPr>
          <p:cNvPr id="4" name="TextBox 3"/>
          <p:cNvSpPr txBox="1">
            <a:spLocks noChangeArrowheads="1"/>
          </p:cNvSpPr>
          <p:nvPr/>
        </p:nvSpPr>
        <p:spPr bwMode="auto">
          <a:xfrm>
            <a:off x="468313" y="1858963"/>
            <a:ext cx="8207375" cy="5016500"/>
          </a:xfrm>
          <a:prstGeom prst="rect">
            <a:avLst/>
          </a:prstGeom>
          <a:noFill/>
          <a:ln w="9525">
            <a:noFill/>
            <a:miter lim="800000"/>
            <a:headEnd/>
            <a:tailEnd/>
          </a:ln>
        </p:spPr>
        <p:txBody>
          <a:bodyPr>
            <a:spAutoFit/>
          </a:bodyPr>
          <a:lstStyle/>
          <a:p>
            <a:r>
              <a:rPr lang="en-GB" sz="2000" dirty="0">
                <a:cs typeface="Arial" charset="0"/>
              </a:rPr>
              <a:t>Use of italics and repetition to convey their distress.  Onomatopoeia of ‘bawling’ to emphasise how distraught he is.</a:t>
            </a:r>
          </a:p>
          <a:p>
            <a:endParaRPr lang="en-GB" sz="2000" dirty="0">
              <a:cs typeface="Arial" charset="0"/>
            </a:endParaRPr>
          </a:p>
          <a:p>
            <a:r>
              <a:rPr lang="en-GB" sz="2000" dirty="0">
                <a:cs typeface="Arial" charset="0"/>
              </a:rPr>
              <a:t>Personification: ‘rushed back’ – to emphasise her own desire to return to Glasgow, to reverse this trip and </a:t>
            </a:r>
            <a:r>
              <a:rPr lang="en-GB" sz="2000" dirty="0" err="1">
                <a:cs typeface="Arial" charset="0"/>
              </a:rPr>
              <a:t>reinhabit</a:t>
            </a:r>
            <a:r>
              <a:rPr lang="en-GB" sz="2000" dirty="0">
                <a:cs typeface="Arial" charset="0"/>
              </a:rPr>
              <a:t> the street, the house, the vacant rooms/where ‘we didn’t live any more.’ It too wants to be back in the city and doesn’t want to arrive at their destination.  Symbolises the family’s growing isolation/distance from home.</a:t>
            </a:r>
          </a:p>
          <a:p>
            <a:endParaRPr lang="en-GB" sz="2000" dirty="0">
              <a:cs typeface="Arial" charset="0"/>
            </a:endParaRPr>
          </a:p>
          <a:p>
            <a:r>
              <a:rPr lang="en-GB" sz="2000" dirty="0">
                <a:cs typeface="Arial" charset="0"/>
              </a:rPr>
              <a:t>Cinematic technique – list of locations - “city, street, house, rooms” – zooming in.  She is mentally retracing the route and how far away her former home now is.</a:t>
            </a:r>
          </a:p>
          <a:p>
            <a:endParaRPr lang="en-GB" sz="2000" dirty="0">
              <a:cs typeface="Arial" charset="0"/>
            </a:endParaRPr>
          </a:p>
          <a:p>
            <a:r>
              <a:rPr lang="en-GB" sz="2000" dirty="0">
                <a:cs typeface="Arial" charset="0"/>
              </a:rPr>
              <a:t>‘vacant’ underlines the finality of the departure and symbolises that she too feels empty as the familiarity of her previous home/life have been stolen from her.</a:t>
            </a:r>
            <a:endParaRPr lang="en-GB" dirty="0">
              <a:latin typeface="Calibri" pitchFamily="34" charset="0"/>
            </a:endParaRPr>
          </a:p>
        </p:txBody>
      </p:sp>
      <p:sp>
        <p:nvSpPr>
          <p:cNvPr id="5" name="Rectangle 4"/>
          <p:cNvSpPr>
            <a:spLocks noChangeArrowheads="1"/>
          </p:cNvSpPr>
          <p:nvPr/>
        </p:nvSpPr>
        <p:spPr bwMode="auto">
          <a:xfrm>
            <a:off x="755650" y="2320925"/>
            <a:ext cx="7561263" cy="2554288"/>
          </a:xfrm>
          <a:prstGeom prst="rect">
            <a:avLst/>
          </a:prstGeom>
          <a:noFill/>
          <a:ln w="9525">
            <a:noFill/>
            <a:miter lim="800000"/>
            <a:headEnd/>
            <a:tailEnd/>
          </a:ln>
        </p:spPr>
        <p:txBody>
          <a:bodyPr>
            <a:spAutoFit/>
          </a:bodyPr>
          <a:lstStyle/>
          <a:p>
            <a:pPr algn="just"/>
            <a:r>
              <a:rPr lang="en-GB" sz="2000">
                <a:cs typeface="Arial" charset="0"/>
              </a:rPr>
              <a:t>Again, the first person plural of ‘we’ emphasises that, even though this poem is written from her own perspective, she very clearly considers the impact of the move not just on her but on the rest of her family. In contrast to her younger siblings, whose protestations are loud and vocal, Duffy is silent as she stared/ at the eyes of a blind toy. The word choice of ‘blind’ again exposes her uncertainty and anxiety as they head towards something unknown and unfamiliar.</a:t>
            </a:r>
          </a:p>
        </p:txBody>
      </p:sp>
      <p:sp>
        <p:nvSpPr>
          <p:cNvPr id="6" name="TextBox 5"/>
          <p:cNvSpPr txBox="1">
            <a:spLocks noChangeArrowheads="1"/>
          </p:cNvSpPr>
          <p:nvPr/>
        </p:nvSpPr>
        <p:spPr bwMode="auto">
          <a:xfrm>
            <a:off x="468313" y="2628900"/>
            <a:ext cx="8316912" cy="2246313"/>
          </a:xfrm>
          <a:prstGeom prst="rect">
            <a:avLst/>
          </a:prstGeom>
          <a:noFill/>
          <a:ln w="9525">
            <a:noFill/>
            <a:miter lim="800000"/>
            <a:headEnd/>
            <a:tailEnd/>
          </a:ln>
        </p:spPr>
        <p:txBody>
          <a:bodyPr>
            <a:spAutoFit/>
          </a:bodyPr>
          <a:lstStyle/>
          <a:p>
            <a:pPr algn="just"/>
            <a:r>
              <a:rPr lang="en-GB" sz="2000">
                <a:cs typeface="Arial" charset="0"/>
              </a:rPr>
              <a:t>Statement of ‘we didn’t live [there] any more’ shows that she can no longer delude herself – this part of her life/childhood has gone and the connection she has with her home has been lost. The diction here is simple and bare, and designedly so, to emphasise the</a:t>
            </a:r>
          </a:p>
          <a:p>
            <a:pPr algn="just"/>
            <a:r>
              <a:rPr lang="en-GB" sz="2000">
                <a:cs typeface="Arial" charset="0"/>
              </a:rPr>
              <a:t>futility and uselessness of hanging on to something which belongs to the past.  Delays admitting the truth for as long as she can, but now, the time has come to accept it.</a:t>
            </a:r>
          </a:p>
        </p:txBody>
      </p:sp>
      <p:sp>
        <p:nvSpPr>
          <p:cNvPr id="7" name="TextBox 6"/>
          <p:cNvSpPr txBox="1">
            <a:spLocks noChangeArrowheads="1"/>
          </p:cNvSpPr>
          <p:nvPr/>
        </p:nvSpPr>
        <p:spPr bwMode="auto">
          <a:xfrm>
            <a:off x="576263" y="2366963"/>
            <a:ext cx="8208962" cy="1938337"/>
          </a:xfrm>
          <a:prstGeom prst="rect">
            <a:avLst/>
          </a:prstGeom>
          <a:noFill/>
          <a:ln w="9525">
            <a:noFill/>
            <a:miter lim="800000"/>
            <a:headEnd/>
            <a:tailEnd/>
          </a:ln>
        </p:spPr>
        <p:txBody>
          <a:bodyPr>
            <a:spAutoFit/>
          </a:bodyPr>
          <a:lstStyle/>
          <a:p>
            <a:pPr algn="just"/>
            <a:r>
              <a:rPr lang="en-GB" sz="2000">
                <a:cs typeface="Arial" charset="0"/>
              </a:rPr>
              <a:t>Duffy is holding “a blind toy” which serves both to symbolise her uncertainty about where they were going.  Transferred epithet also makes it clear – she is the one who is blind over what will come next.</a:t>
            </a:r>
          </a:p>
          <a:p>
            <a:pPr algn="just"/>
            <a:endParaRPr lang="en-GB" sz="2000">
              <a:cs typeface="Arial" charset="0"/>
            </a:endParaRPr>
          </a:p>
          <a:p>
            <a:pPr algn="just"/>
            <a:r>
              <a:rPr lang="en-GB" sz="2000">
                <a:cs typeface="Arial" charset="0"/>
              </a:rPr>
              <a:t>‘Stared’ at it so she doesn’t have to look at what lies ahead of her – the unknown.  </a:t>
            </a:r>
          </a:p>
        </p:txBody>
      </p:sp>
      <p:sp>
        <p:nvSpPr>
          <p:cNvPr id="8" name="TextBox 7"/>
          <p:cNvSpPr txBox="1">
            <a:spLocks noChangeArrowheads="1"/>
          </p:cNvSpPr>
          <p:nvPr/>
        </p:nvSpPr>
        <p:spPr bwMode="auto">
          <a:xfrm>
            <a:off x="503238" y="3389313"/>
            <a:ext cx="8281987" cy="2246312"/>
          </a:xfrm>
          <a:prstGeom prst="rect">
            <a:avLst/>
          </a:prstGeom>
          <a:noFill/>
          <a:ln w="9525">
            <a:noFill/>
            <a:miter lim="800000"/>
            <a:headEnd/>
            <a:tailEnd/>
          </a:ln>
        </p:spPr>
        <p:txBody>
          <a:bodyPr>
            <a:spAutoFit/>
          </a:bodyPr>
          <a:lstStyle/>
          <a:p>
            <a:pPr algn="just"/>
            <a:r>
              <a:rPr lang="en-GB" sz="2000">
                <a:cs typeface="Arial" charset="0"/>
              </a:rPr>
              <a:t>‘holding its paw’ – for comfort.  Emphasises her youth/vulnerability and evokes our pity.  </a:t>
            </a:r>
          </a:p>
          <a:p>
            <a:pPr algn="just"/>
            <a:endParaRPr lang="en-GB" sz="2000">
              <a:cs typeface="Arial" charset="0"/>
            </a:endParaRPr>
          </a:p>
          <a:p>
            <a:pPr algn="just"/>
            <a:r>
              <a:rPr lang="en-GB" sz="2000">
                <a:cs typeface="Arial" charset="0"/>
              </a:rPr>
              <a:t>Could also be a metaphor for her experience – she too has been the blind toy who has been lead on this path unawares.</a:t>
            </a:r>
          </a:p>
          <a:p>
            <a:pPr algn="just"/>
            <a:endParaRPr lang="en-GB" sz="2000">
              <a:cs typeface="Arial" charset="0"/>
            </a:endParaRPr>
          </a:p>
          <a:p>
            <a:pPr algn="just"/>
            <a:r>
              <a:rPr lang="en-GB" sz="2000">
                <a:cs typeface="Arial" charset="0"/>
              </a:rPr>
              <a:t>She is leading it to the new home like parents are leading her.</a:t>
            </a:r>
          </a:p>
        </p:txBody>
      </p:sp>
      <p:pic>
        <p:nvPicPr>
          <p:cNvPr id="9218" name="Picture 2" descr="Image result for toy with missing ey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67475" y="42863"/>
            <a:ext cx="2676525" cy="17049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6"/>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5"/>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7"/>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5" grpId="1"/>
      <p:bldP spid="6" grpId="0"/>
      <p:bldP spid="6" grpId="1"/>
      <p:bldP spid="7" grpId="0"/>
      <p:bldP spid="7" grpId="1"/>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650" y="188913"/>
            <a:ext cx="7993063" cy="3478212"/>
          </a:xfrm>
          <a:prstGeom prst="rect">
            <a:avLst/>
          </a:prstGeom>
        </p:spPr>
        <p:txBody>
          <a:bodyPr>
            <a:spAutoFit/>
          </a:bodyPr>
          <a:lstStyle/>
          <a:p>
            <a:pPr algn="just" fontAlgn="auto">
              <a:spcBef>
                <a:spcPts val="0"/>
              </a:spcBef>
              <a:spcAft>
                <a:spcPts val="0"/>
              </a:spcAft>
              <a:defRPr/>
            </a:pPr>
            <a:r>
              <a:rPr lang="en-GB" sz="2000" u="sng" dirty="0">
                <a:latin typeface="Arial" panose="020B0604020202020204" pitchFamily="34" charset="0"/>
                <a:cs typeface="Arial" panose="020B0604020202020204" pitchFamily="34" charset="0"/>
              </a:rPr>
              <a:t>Stanza 2</a:t>
            </a:r>
          </a:p>
          <a:p>
            <a:pPr marL="457200" indent="-457200" algn="just" fontAlgn="auto">
              <a:spcBef>
                <a:spcPts val="0"/>
              </a:spcBef>
              <a:spcAft>
                <a:spcPts val="0"/>
              </a:spcAft>
              <a:buFont typeface="+mj-lt"/>
              <a:buAutoNum type="arabicPeriod" startAt="4"/>
              <a:defRPr/>
            </a:pPr>
            <a:endParaRPr lang="en-GB" sz="2000" u="sng" dirty="0">
              <a:latin typeface="Arial" panose="020B0604020202020204" pitchFamily="34" charset="0"/>
              <a:cs typeface="Arial" panose="020B0604020202020204" pitchFamily="34" charset="0"/>
            </a:endParaRPr>
          </a:p>
          <a:p>
            <a:pPr marL="457200" indent="-457200" fontAlgn="auto">
              <a:spcBef>
                <a:spcPts val="0"/>
              </a:spcBef>
              <a:spcAft>
                <a:spcPts val="0"/>
              </a:spcAft>
              <a:buFont typeface="+mj-lt"/>
              <a:buAutoNum type="arabicPeriod" startAt="4"/>
              <a:defRPr/>
            </a:pPr>
            <a:r>
              <a:rPr lang="en-GB" sz="2000" dirty="0">
                <a:latin typeface="Arial" panose="020B0604020202020204" pitchFamily="34" charset="0"/>
                <a:cs typeface="Arial" panose="020B0604020202020204" pitchFamily="34" charset="0"/>
              </a:rPr>
              <a:t>‘All childhood is an emigration.’  Show how the language of the second and third stanzas effectively clarifies the poet’s meaning here.  </a:t>
            </a:r>
          </a:p>
          <a:p>
            <a:pPr marL="457200" indent="-457200" fontAlgn="auto">
              <a:spcBef>
                <a:spcPts val="0"/>
              </a:spcBef>
              <a:spcAft>
                <a:spcPts val="0"/>
              </a:spcAft>
              <a:buFont typeface="+mj-lt"/>
              <a:buAutoNum type="arabicPeriod" startAt="4"/>
              <a:defRPr/>
            </a:pPr>
            <a:endParaRPr lang="en-GB" sz="2000" dirty="0">
              <a:latin typeface="Arial" panose="020B0604020202020204" pitchFamily="34" charset="0"/>
              <a:cs typeface="Arial" panose="020B0604020202020204" pitchFamily="34" charset="0"/>
            </a:endParaRPr>
          </a:p>
          <a:p>
            <a:pPr marL="457200" indent="-457200" algn="just" fontAlgn="auto">
              <a:spcBef>
                <a:spcPts val="0"/>
              </a:spcBef>
              <a:spcAft>
                <a:spcPts val="0"/>
              </a:spcAft>
              <a:buFont typeface="+mj-lt"/>
              <a:buAutoNum type="arabicPeriod" startAt="4"/>
              <a:defRPr/>
            </a:pPr>
            <a:endParaRPr lang="en-GB" sz="2000" dirty="0">
              <a:latin typeface="Arial" panose="020B0604020202020204" pitchFamily="34" charset="0"/>
              <a:cs typeface="Arial" panose="020B0604020202020204" pitchFamily="34" charset="0"/>
            </a:endParaRPr>
          </a:p>
          <a:p>
            <a:pPr marL="457200" indent="-457200" algn="just" fontAlgn="auto">
              <a:spcBef>
                <a:spcPts val="0"/>
              </a:spcBef>
              <a:spcAft>
                <a:spcPts val="0"/>
              </a:spcAft>
              <a:buFont typeface="+mj-lt"/>
              <a:buAutoNum type="arabicPeriod" startAt="4"/>
              <a:defRPr/>
            </a:pPr>
            <a:r>
              <a:rPr lang="en-GB" sz="2000" dirty="0">
                <a:latin typeface="Arial" panose="020B0604020202020204" pitchFamily="34" charset="0"/>
                <a:cs typeface="Arial" panose="020B0604020202020204" pitchFamily="34" charset="0"/>
              </a:rPr>
              <a:t>‘My parents’ anxiety stirred like a loose tooth/ in my head. </a:t>
            </a:r>
            <a:r>
              <a:rPr lang="en-GB" sz="2000" i="1" dirty="0">
                <a:latin typeface="Arial" panose="020B0604020202020204" pitchFamily="34" charset="0"/>
                <a:cs typeface="Arial" panose="020B0604020202020204" pitchFamily="34" charset="0"/>
              </a:rPr>
              <a:t>I want our own country, </a:t>
            </a:r>
            <a:r>
              <a:rPr lang="en-GB" sz="2000" dirty="0">
                <a:latin typeface="Arial" panose="020B0604020202020204" pitchFamily="34" charset="0"/>
                <a:cs typeface="Arial" panose="020B0604020202020204" pitchFamily="34" charset="0"/>
              </a:rPr>
              <a:t>I said.’  Why might the parents be anxious?  How effective do you find the    image in this context? (lines 15-16)</a:t>
            </a:r>
          </a:p>
        </p:txBody>
      </p:sp>
      <p:pic>
        <p:nvPicPr>
          <p:cNvPr id="5122" name="Picture 2" descr="Image result for moving hou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6176" y="4293097"/>
            <a:ext cx="2963489" cy="256490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20850" y="260350"/>
            <a:ext cx="5975350" cy="1292225"/>
          </a:xfrm>
          <a:prstGeom prst="rect">
            <a:avLst/>
          </a:prstGeom>
          <a:solidFill>
            <a:schemeClr val="accent5">
              <a:lumMod val="20000"/>
              <a:lumOff val="80000"/>
            </a:schemeClr>
          </a:solidFill>
        </p:spPr>
        <p:txBody>
          <a:bodyPr>
            <a:spAutoFit/>
          </a:bodyPr>
          <a:lstStyle/>
          <a:p>
            <a:pPr fontAlgn="auto">
              <a:spcBef>
                <a:spcPts val="0"/>
              </a:spcBef>
              <a:spcAft>
                <a:spcPts val="0"/>
              </a:spcAft>
              <a:defRPr/>
            </a:pPr>
            <a:r>
              <a:rPr lang="en-US" sz="2000" dirty="0">
                <a:solidFill>
                  <a:srgbClr val="00B050"/>
                </a:solidFill>
                <a:latin typeface="Arial" panose="020B0604020202020204" pitchFamily="34" charset="0"/>
                <a:cs typeface="Arial" panose="020B0604020202020204" pitchFamily="34" charset="0"/>
              </a:rPr>
              <a:t>All childhood is an emigration</a:t>
            </a:r>
            <a:r>
              <a:rPr lang="en-US" sz="2000" dirty="0">
                <a:latin typeface="Arial" panose="020B0604020202020204" pitchFamily="34" charset="0"/>
                <a:cs typeface="Arial" panose="020B0604020202020204" pitchFamily="34" charset="0"/>
              </a:rPr>
              <a:t>. </a:t>
            </a:r>
            <a:r>
              <a:rPr lang="en-US" sz="2000" dirty="0">
                <a:solidFill>
                  <a:srgbClr val="FF0000"/>
                </a:solidFill>
                <a:latin typeface="Arial" panose="020B0604020202020204" pitchFamily="34" charset="0"/>
                <a:cs typeface="Arial" panose="020B0604020202020204" pitchFamily="34" charset="0"/>
              </a:rPr>
              <a:t>S</a:t>
            </a:r>
            <a:r>
              <a:rPr lang="en-US" sz="2000" dirty="0">
                <a:latin typeface="Arial" panose="020B0604020202020204" pitchFamily="34" charset="0"/>
                <a:cs typeface="Arial" panose="020B0604020202020204" pitchFamily="34" charset="0"/>
              </a:rPr>
              <a:t>ome are </a:t>
            </a:r>
            <a:r>
              <a:rPr lang="en-US" sz="2000" dirty="0">
                <a:solidFill>
                  <a:srgbClr val="FF0000"/>
                </a:solidFill>
                <a:latin typeface="Arial" panose="020B0604020202020204" pitchFamily="34" charset="0"/>
                <a:cs typeface="Arial" panose="020B0604020202020204" pitchFamily="34" charset="0"/>
              </a:rPr>
              <a:t>s</a:t>
            </a:r>
            <a:r>
              <a:rPr lang="en-US" sz="2000" dirty="0">
                <a:latin typeface="Arial" panose="020B0604020202020204" pitchFamily="34" charset="0"/>
                <a:cs typeface="Arial" panose="020B0604020202020204" pitchFamily="34" charset="0"/>
              </a:rPr>
              <a:t>low,</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leaving </a:t>
            </a:r>
            <a:r>
              <a:rPr lang="en-US" sz="2000" dirty="0">
                <a:solidFill>
                  <a:srgbClr val="0070C0"/>
                </a:solidFill>
                <a:latin typeface="Arial" panose="020B0604020202020204" pitchFamily="34" charset="0"/>
                <a:cs typeface="Arial" panose="020B0604020202020204" pitchFamily="34" charset="0"/>
              </a:rPr>
              <a:t>you</a:t>
            </a:r>
            <a:r>
              <a:rPr lang="en-US" sz="2000" dirty="0">
                <a:latin typeface="Arial" panose="020B0604020202020204" pitchFamily="34" charset="0"/>
                <a:cs typeface="Arial" panose="020B0604020202020204" pitchFamily="34" charset="0"/>
              </a:rPr>
              <a:t> </a:t>
            </a:r>
            <a:r>
              <a:rPr lang="en-US" sz="2000" dirty="0">
                <a:solidFill>
                  <a:srgbClr val="FF0000"/>
                </a:solidFill>
                <a:latin typeface="Arial" panose="020B0604020202020204" pitchFamily="34" charset="0"/>
                <a:cs typeface="Arial" panose="020B0604020202020204" pitchFamily="34" charset="0"/>
              </a:rPr>
              <a:t>s</a:t>
            </a:r>
            <a:r>
              <a:rPr lang="en-US" sz="2000" dirty="0">
                <a:latin typeface="Arial" panose="020B0604020202020204" pitchFamily="34" charset="0"/>
                <a:cs typeface="Arial" panose="020B0604020202020204" pitchFamily="34" charset="0"/>
              </a:rPr>
              <a:t>tanding, </a:t>
            </a:r>
            <a:r>
              <a:rPr lang="en-US" sz="2000" dirty="0">
                <a:solidFill>
                  <a:srgbClr val="0070C0"/>
                </a:solidFill>
                <a:latin typeface="Arial" panose="020B0604020202020204" pitchFamily="34" charset="0"/>
                <a:cs typeface="Arial" panose="020B0604020202020204" pitchFamily="34" charset="0"/>
              </a:rPr>
              <a:t>resigned</a:t>
            </a:r>
            <a:r>
              <a:rPr lang="en-US" sz="2000" dirty="0">
                <a:latin typeface="Arial" panose="020B0604020202020204" pitchFamily="34" charset="0"/>
                <a:cs typeface="Arial" panose="020B0604020202020204" pitchFamily="34" charset="0"/>
              </a:rPr>
              <a:t>, up an avenue</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where </a:t>
            </a:r>
            <a:r>
              <a:rPr lang="en-US" sz="2000" dirty="0">
                <a:solidFill>
                  <a:srgbClr val="0070C0"/>
                </a:solidFill>
                <a:latin typeface="Arial" panose="020B0604020202020204" pitchFamily="34" charset="0"/>
                <a:cs typeface="Arial" panose="020B0604020202020204" pitchFamily="34" charset="0"/>
              </a:rPr>
              <a:t>no one you </a:t>
            </a:r>
            <a:r>
              <a:rPr lang="en-US" sz="2000" dirty="0">
                <a:latin typeface="Arial" panose="020B0604020202020204" pitchFamily="34" charset="0"/>
                <a:cs typeface="Arial" panose="020B0604020202020204" pitchFamily="34" charset="0"/>
              </a:rPr>
              <a:t>know </a:t>
            </a:r>
            <a:r>
              <a:rPr lang="en-US" sz="2000" dirty="0">
                <a:solidFill>
                  <a:srgbClr val="FF0000"/>
                </a:solidFill>
                <a:latin typeface="Arial" panose="020B0604020202020204" pitchFamily="34" charset="0"/>
                <a:cs typeface="Arial" panose="020B0604020202020204" pitchFamily="34" charset="0"/>
              </a:rPr>
              <a:t>s</a:t>
            </a:r>
            <a:r>
              <a:rPr lang="en-US" sz="2000" dirty="0">
                <a:latin typeface="Arial" panose="020B0604020202020204" pitchFamily="34" charset="0"/>
                <a:cs typeface="Arial" panose="020B0604020202020204" pitchFamily="34" charset="0"/>
              </a:rPr>
              <a:t>tays. Others are </a:t>
            </a:r>
            <a:r>
              <a:rPr lang="en-US" sz="2000" dirty="0">
                <a:solidFill>
                  <a:srgbClr val="FF0000"/>
                </a:solidFill>
                <a:latin typeface="Arial" panose="020B0604020202020204" pitchFamily="34" charset="0"/>
                <a:cs typeface="Arial" panose="020B0604020202020204" pitchFamily="34" charset="0"/>
              </a:rPr>
              <a:t>s</a:t>
            </a:r>
            <a:r>
              <a:rPr lang="en-US" sz="2000" dirty="0">
                <a:solidFill>
                  <a:srgbClr val="0070C0"/>
                </a:solidFill>
                <a:latin typeface="Arial" panose="020B0604020202020204" pitchFamily="34" charset="0"/>
                <a:cs typeface="Arial" panose="020B0604020202020204" pitchFamily="34" charset="0"/>
              </a:rPr>
              <a:t>udden</a:t>
            </a:r>
            <a:r>
              <a:rPr lang="en-US" sz="2000" dirty="0">
                <a:latin typeface="Arial" panose="020B0604020202020204" pitchFamily="34" charset="0"/>
                <a:cs typeface="Arial" panose="020B0604020202020204" pitchFamily="34" charset="0"/>
              </a:rPr>
              <a:t>.</a:t>
            </a:r>
            <a:r>
              <a:rPr lang="en-US" dirty="0">
                <a:latin typeface="+mn-lt"/>
              </a:rPr>
              <a:t/>
            </a:r>
            <a:br>
              <a:rPr lang="en-US" dirty="0">
                <a:latin typeface="+mn-lt"/>
              </a:rPr>
            </a:br>
            <a:endParaRPr lang="en-GB" dirty="0">
              <a:latin typeface="+mn-lt"/>
            </a:endParaRPr>
          </a:p>
        </p:txBody>
      </p:sp>
      <p:sp>
        <p:nvSpPr>
          <p:cNvPr id="3" name="Rectangle 2"/>
          <p:cNvSpPr>
            <a:spLocks noChangeArrowheads="1"/>
          </p:cNvSpPr>
          <p:nvPr/>
        </p:nvSpPr>
        <p:spPr bwMode="auto">
          <a:xfrm>
            <a:off x="712787" y="1841500"/>
            <a:ext cx="7991475" cy="5016500"/>
          </a:xfrm>
          <a:prstGeom prst="rect">
            <a:avLst/>
          </a:prstGeom>
          <a:noFill/>
          <a:ln w="9525">
            <a:noFill/>
            <a:miter lim="800000"/>
            <a:headEnd/>
            <a:tailEnd/>
          </a:ln>
        </p:spPr>
        <p:txBody>
          <a:bodyPr>
            <a:spAutoFit/>
          </a:bodyPr>
          <a:lstStyle/>
          <a:p>
            <a:pPr algn="just"/>
            <a:r>
              <a:rPr lang="en-GB" sz="2000" dirty="0">
                <a:cs typeface="Arial" charset="0"/>
              </a:rPr>
              <a:t>The most significant line = at the start of stanza two when she asserts that ‘All childhood is an emigration’, revealing clearly the universal truth that the process of growing up is always synonymous with change. </a:t>
            </a:r>
          </a:p>
          <a:p>
            <a:pPr algn="just"/>
            <a:endParaRPr lang="en-GB" sz="2000" dirty="0">
              <a:cs typeface="Arial" charset="0"/>
            </a:endParaRPr>
          </a:p>
          <a:p>
            <a:pPr algn="just"/>
            <a:r>
              <a:rPr lang="en-GB" sz="2000" dirty="0">
                <a:cs typeface="Arial" charset="0"/>
              </a:rPr>
              <a:t>The metaphor suggests that just as you have to leave one country behind in order to live in another so too childhood and growing up involves leaving things behind us. However, for children who do not usually control these decisions, this can cause uncertainty and anxiety. Suggests changes in life/magnitude of change as we grow towards adult-hood - continuous departure from one moment/one age/one level of maturity to another.</a:t>
            </a:r>
          </a:p>
          <a:p>
            <a:pPr algn="just"/>
            <a:endParaRPr lang="en-GB" sz="2000" dirty="0">
              <a:cs typeface="Arial" charset="0"/>
            </a:endParaRPr>
          </a:p>
          <a:p>
            <a:pPr algn="just"/>
            <a:r>
              <a:rPr lang="en-GB" sz="2000" dirty="0">
                <a:cs typeface="Arial" charset="0"/>
              </a:rPr>
              <a:t>Use of second person ‘you’ = informal/talking to us directly as needs someone to talk to/wants us to share her experience and to reflect on how this feels.</a:t>
            </a:r>
          </a:p>
        </p:txBody>
      </p:sp>
      <p:sp>
        <p:nvSpPr>
          <p:cNvPr id="4" name="TextBox 3"/>
          <p:cNvSpPr txBox="1">
            <a:spLocks noChangeArrowheads="1"/>
          </p:cNvSpPr>
          <p:nvPr/>
        </p:nvSpPr>
        <p:spPr bwMode="auto">
          <a:xfrm>
            <a:off x="251520" y="1841500"/>
            <a:ext cx="8642350" cy="4400550"/>
          </a:xfrm>
          <a:prstGeom prst="rect">
            <a:avLst/>
          </a:prstGeom>
          <a:noFill/>
          <a:ln w="9525">
            <a:noFill/>
            <a:miter lim="800000"/>
            <a:headEnd/>
            <a:tailEnd/>
          </a:ln>
        </p:spPr>
        <p:txBody>
          <a:bodyPr>
            <a:spAutoFit/>
          </a:bodyPr>
          <a:lstStyle/>
          <a:p>
            <a:pPr algn="just"/>
            <a:r>
              <a:rPr lang="en-GB" sz="2000" dirty="0">
                <a:cs typeface="Arial" charset="0"/>
              </a:rPr>
              <a:t>Enjambment is used to draw attention to and to express the idea that for some children change comes upon them so gradually that they barely notice it, however,  the word choice ‘resigned’ also suggests for children the change is to be accepted without any chance to question or challenge it.</a:t>
            </a:r>
          </a:p>
          <a:p>
            <a:pPr algn="just"/>
            <a:endParaRPr lang="en-GB" sz="2000" dirty="0">
              <a:cs typeface="Arial" charset="0"/>
            </a:endParaRPr>
          </a:p>
          <a:p>
            <a:pPr algn="just"/>
            <a:r>
              <a:rPr lang="en-GB" sz="2000" dirty="0">
                <a:cs typeface="Arial" charset="0"/>
              </a:rPr>
              <a:t>The syntax is mimetic of the different types of emigration: ‘Some are slow…’ is a long meandering sentence, punctuated by commas, emphasised by the rhythmic alliterative accent on the sibilant consonant (‘Some…slow…standing…stays.’)  Conveys sleepiness?</a:t>
            </a:r>
          </a:p>
          <a:p>
            <a:pPr algn="just"/>
            <a:endParaRPr lang="en-GB" sz="2000" dirty="0">
              <a:cs typeface="Arial" charset="0"/>
            </a:endParaRPr>
          </a:p>
          <a:p>
            <a:pPr algn="just"/>
            <a:r>
              <a:rPr lang="en-GB" sz="2000" dirty="0">
                <a:cs typeface="Arial" charset="0"/>
              </a:rPr>
              <a:t>In contrast to this Duffy then uses short sentences to suggest the second type.</a:t>
            </a:r>
          </a:p>
          <a:p>
            <a:pPr algn="just"/>
            <a:endParaRPr lang="en-GB" sz="2000" dirty="0">
              <a:cs typeface="Arial" charset="0"/>
            </a:endParaRPr>
          </a:p>
        </p:txBody>
      </p:sp>
      <p:sp>
        <p:nvSpPr>
          <p:cNvPr id="5" name="TextBox 4"/>
          <p:cNvSpPr txBox="1">
            <a:spLocks noChangeArrowheads="1"/>
          </p:cNvSpPr>
          <p:nvPr/>
        </p:nvSpPr>
        <p:spPr bwMode="auto">
          <a:xfrm>
            <a:off x="1908175" y="2633663"/>
            <a:ext cx="6192838" cy="1322387"/>
          </a:xfrm>
          <a:prstGeom prst="rect">
            <a:avLst/>
          </a:prstGeom>
          <a:noFill/>
          <a:ln w="9525">
            <a:noFill/>
            <a:miter lim="800000"/>
            <a:headEnd/>
            <a:tailEnd/>
          </a:ln>
        </p:spPr>
        <p:txBody>
          <a:bodyPr>
            <a:spAutoFit/>
          </a:bodyPr>
          <a:lstStyle/>
          <a:p>
            <a:pPr algn="just"/>
            <a:r>
              <a:rPr lang="en-GB" sz="2000">
                <a:cs typeface="Arial" charset="0"/>
              </a:rPr>
              <a:t>Sense of isolation/inevitability – ‘up an avenue’/ ‘resigned.’</a:t>
            </a:r>
          </a:p>
          <a:p>
            <a:pPr algn="just"/>
            <a:endParaRPr lang="en-GB" sz="2000">
              <a:cs typeface="Arial" charset="0"/>
            </a:endParaRPr>
          </a:p>
          <a:p>
            <a:pPr algn="just"/>
            <a:r>
              <a:rPr lang="en-GB" sz="2000">
                <a:cs typeface="Arial" charset="0"/>
              </a:rPr>
              <a:t>Loneliness – ‘no one you know’</a:t>
            </a:r>
          </a:p>
        </p:txBody>
      </p:sp>
      <p:pic>
        <p:nvPicPr>
          <p:cNvPr id="10242" name="Picture 2" descr="Image result for new beginning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7" y="3861048"/>
            <a:ext cx="3707904" cy="299695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0" presetClass="entr" presetSubtype="0" fill="hold" nodeType="withEffect">
                                  <p:stCondLst>
                                    <p:cond delay="0"/>
                                  </p:stCondLst>
                                  <p:childTnLst>
                                    <p:set>
                                      <p:cBhvr>
                                        <p:cTn id="22" dur="1" fill="hold">
                                          <p:stCondLst>
                                            <p:cond delay="0"/>
                                          </p:stCondLst>
                                        </p:cTn>
                                        <p:tgtEl>
                                          <p:spTgt spid="10242"/>
                                        </p:tgtEl>
                                        <p:attrNameLst>
                                          <p:attrName>style.visibility</p:attrName>
                                        </p:attrNameLst>
                                      </p:cBhvr>
                                      <p:to>
                                        <p:strVal val="visible"/>
                                      </p:to>
                                    </p:set>
                                    <p:animEffect transition="in" filter="fade">
                                      <p:cBhvr>
                                        <p:cTn id="23" dur="500"/>
                                        <p:tgtEl>
                                          <p:spTgt spid="10242"/>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grpId="1" nodeType="clickEffect">
                                  <p:stCondLst>
                                    <p:cond delay="0"/>
                                  </p:stCondLst>
                                  <p:childTnLst>
                                    <p:set>
                                      <p:cBhvr>
                                        <p:cTn id="27" dur="1" fill="hold">
                                          <p:stCondLst>
                                            <p:cond delay="0"/>
                                          </p:stCondLst>
                                        </p:cTn>
                                        <p:tgtEl>
                                          <p:spTgt spid="5"/>
                                        </p:tgtEl>
                                        <p:attrNameLst>
                                          <p:attrName>style.visibility</p:attrName>
                                        </p:attrNameLst>
                                      </p:cBhvr>
                                      <p:to>
                                        <p:strVal val="hidden"/>
                                      </p:to>
                                    </p:set>
                                  </p:childTnLst>
                                </p:cTn>
                              </p:par>
                              <p:par>
                                <p:cTn id="28" presetID="1" presetClass="entr" presetSubtype="0" fill="hold" grpId="0" nodeType="withEffect">
                                  <p:stCondLst>
                                    <p:cond delay="0"/>
                                  </p:stCondLst>
                                  <p:childTnLst>
                                    <p:set>
                                      <p:cBhvr>
                                        <p:cTn id="29" dur="1" fill="hold">
                                          <p:stCondLst>
                                            <p:cond delay="0"/>
                                          </p:stCondLst>
                                        </p:cTn>
                                        <p:tgtEl>
                                          <p:spTgt spid="4"/>
                                        </p:tgtEl>
                                        <p:attrNameLst>
                                          <p:attrName>style.visibility</p:attrName>
                                        </p:attrNameLst>
                                      </p:cBhvr>
                                      <p:to>
                                        <p:strVal val="visible"/>
                                      </p:to>
                                    </p:set>
                                  </p:childTnLst>
                                </p:cTn>
                              </p:par>
                              <p:par>
                                <p:cTn id="30" presetID="10" presetClass="exit" presetSubtype="0" fill="hold" nodeType="withEffect">
                                  <p:stCondLst>
                                    <p:cond delay="0"/>
                                  </p:stCondLst>
                                  <p:childTnLst>
                                    <p:animEffect transition="out" filter="fade">
                                      <p:cBhvr>
                                        <p:cTn id="31" dur="500"/>
                                        <p:tgtEl>
                                          <p:spTgt spid="10242"/>
                                        </p:tgtEl>
                                      </p:cBhvr>
                                    </p:animEffect>
                                    <p:set>
                                      <p:cBhvr>
                                        <p:cTn id="32" dur="1" fill="hold">
                                          <p:stCondLst>
                                            <p:cond delay="499"/>
                                          </p:stCondLst>
                                        </p:cTn>
                                        <p:tgtEl>
                                          <p:spTgt spid="1024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5" grpId="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TotalTime>
  <Words>2701</Words>
  <Application>Microsoft Office PowerPoint</Application>
  <PresentationFormat>On-screen Show (4:3)</PresentationFormat>
  <Paragraphs>177</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‘Originally’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‘Originally’</dc:title>
  <dc:creator>Dotty</dc:creator>
  <cp:lastModifiedBy>Dotty</cp:lastModifiedBy>
  <cp:revision>46</cp:revision>
  <dcterms:created xsi:type="dcterms:W3CDTF">2015-05-17T12:45:29Z</dcterms:created>
  <dcterms:modified xsi:type="dcterms:W3CDTF">2015-08-09T15:52:57Z</dcterms:modified>
</cp:coreProperties>
</file>